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i="1" u="sng" dirty="0"/>
              <a:t>Classement des images en utilisant l’algorithme </a:t>
            </a:r>
            <a:br>
              <a:rPr lang="fr-FR" dirty="0"/>
            </a:br>
            <a:r>
              <a:rPr lang="fr-FR" i="1" u="sng" dirty="0"/>
              <a:t>K-NN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2143124" cy="13716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Réalisé par :                                  </a:t>
            </a:r>
          </a:p>
          <a:p>
            <a:r>
              <a:rPr lang="fr-FR" dirty="0" err="1"/>
              <a:t>Eya</a:t>
            </a:r>
            <a:r>
              <a:rPr lang="fr-FR" dirty="0"/>
              <a:t> </a:t>
            </a:r>
            <a:r>
              <a:rPr lang="fr-FR" dirty="0" err="1"/>
              <a:t>Mhamdi</a:t>
            </a:r>
            <a:endParaRPr lang="fr-FR" dirty="0"/>
          </a:p>
          <a:p>
            <a:r>
              <a:rPr lang="fr-FR" dirty="0"/>
              <a:t>Mariem </a:t>
            </a:r>
            <a:r>
              <a:rPr lang="fr-FR" dirty="0" err="1"/>
              <a:t>Samout</a:t>
            </a:r>
            <a:endParaRPr lang="fr-FR" dirty="0"/>
          </a:p>
          <a:p>
            <a:r>
              <a:rPr lang="fr-FR" dirty="0"/>
              <a:t>Imen Mabrouk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643702" y="4929198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 err="1"/>
              <a:t>Mr.Faouzi</a:t>
            </a:r>
            <a:r>
              <a:rPr lang="fr-FR" dirty="0"/>
              <a:t> </a:t>
            </a:r>
            <a:r>
              <a:rPr lang="fr-FR" dirty="0" err="1"/>
              <a:t>Ghorbel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467600" cy="1143000"/>
          </a:xfrm>
        </p:spPr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2472280"/>
            <a:ext cx="7467600" cy="3837040"/>
          </a:xfrm>
        </p:spPr>
        <p:txBody>
          <a:bodyPr>
            <a:normAutofit/>
          </a:bodyPr>
          <a:lstStyle/>
          <a:p>
            <a:r>
              <a:rPr lang="fr-FR" i="1" dirty="0"/>
              <a:t>En pratique , nous trouverons que les résultats trouvées par l’algorithme KN</a:t>
            </a:r>
            <a:r>
              <a:rPr lang="fr-FR" i="1" dirty="0">
                <a:latin typeface="+mj-lt"/>
              </a:rPr>
              <a:t>N est meilleur que CNN .</a:t>
            </a:r>
            <a:r>
              <a:rPr lang="fr-FR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fr-FR" b="0" i="0" dirty="0">
                <a:effectLst/>
                <a:latin typeface="+mj-lt"/>
              </a:rPr>
              <a:t>On a obtenu la précision de CNN est de 73% et l’exactitude du train de KNN est de 84%</a:t>
            </a:r>
            <a:endParaRPr lang="fr-FR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K plus proches voisins ou K-</a:t>
            </a:r>
            <a:r>
              <a:rPr lang="fr-FR" i="1" dirty="0" err="1"/>
              <a:t>Nearest</a:t>
            </a:r>
            <a:r>
              <a:rPr lang="fr-FR" i="1" dirty="0"/>
              <a:t> Neighbors (</a:t>
            </a:r>
            <a:r>
              <a:rPr lang="fr-FR" i="1" dirty="0" err="1"/>
              <a:t>kNN</a:t>
            </a:r>
            <a:r>
              <a:rPr lang="fr-FR" i="1" dirty="0"/>
              <a:t>) est un algorithme de Machine Learning qui appartient à la classe des algorithmes d’apprentissage supervisé, simple et facile à mettre en œuvre qui peut être utilisé pour résoudre les problèmes de classification et de régression.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/>
              <a:t>Data Set utilisée</a:t>
            </a:r>
            <a:r>
              <a:rPr lang="fr-FR" i="1" dirty="0"/>
              <a:t>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MPEG7,</a:t>
            </a:r>
            <a:r>
              <a:rPr lang="fr-FR" dirty="0"/>
              <a:t> </a:t>
            </a:r>
            <a:r>
              <a:rPr lang="fr-FR" i="1" dirty="0"/>
              <a:t>L’ensemble de données MPEG7 est un ensemble de données standard et couramment utilisé pour évaluer la correspondance et la classification des formes.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starinfo\Desktop\aug\bat-_0_264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4314825"/>
            <a:ext cx="1428750" cy="1428750"/>
          </a:xfrm>
          <a:prstGeom prst="rect">
            <a:avLst/>
          </a:prstGeom>
          <a:noFill/>
        </p:spPr>
      </p:pic>
      <p:pic>
        <p:nvPicPr>
          <p:cNvPr id="3075" name="Picture 3" descr="C:\Users\starinfo\Desktop\aug\butterfly-_0_9418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714752"/>
            <a:ext cx="1428750" cy="1428750"/>
          </a:xfrm>
          <a:prstGeom prst="rect">
            <a:avLst/>
          </a:prstGeom>
          <a:noFill/>
        </p:spPr>
      </p:pic>
      <p:pic>
        <p:nvPicPr>
          <p:cNvPr id="3076" name="Picture 4" descr="C:\Users\starinfo\Desktop\aug\camel-_0_1321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4643446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Suivie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u="sng" dirty="0"/>
              <a:t>La détection de contour :</a:t>
            </a:r>
          </a:p>
          <a:p>
            <a:pPr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Approche gradient </a:t>
            </a:r>
            <a:r>
              <a:rPr lang="fr-FR" dirty="0"/>
              <a:t>: détermination des </a:t>
            </a:r>
            <a:r>
              <a:rPr lang="fr-FR" dirty="0" err="1"/>
              <a:t>extréma</a:t>
            </a:r>
            <a:r>
              <a:rPr lang="fr-FR" dirty="0"/>
              <a:t> locaux dans la direction du gradient. </a:t>
            </a:r>
          </a:p>
          <a:p>
            <a:pPr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C00000"/>
                </a:solidFill>
              </a:rPr>
              <a:t>Approche </a:t>
            </a:r>
            <a:r>
              <a:rPr lang="fr-FR" dirty="0" err="1">
                <a:solidFill>
                  <a:srgbClr val="C00000"/>
                </a:solidFill>
              </a:rPr>
              <a:t>laplacien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détermination des passages par zéro du </a:t>
            </a:r>
            <a:r>
              <a:rPr lang="fr-FR" dirty="0" err="1"/>
              <a:t>laplacien</a:t>
            </a:r>
            <a:r>
              <a:rPr lang="fr-FR" dirty="0"/>
              <a:t>.</a:t>
            </a:r>
          </a:p>
          <a:p>
            <a:pPr>
              <a:buNone/>
            </a:pPr>
            <a:r>
              <a:rPr lang="fr-FR" dirty="0"/>
              <a:t> ☞ Ces approches reposent sur le fait que les contours correspondent des discontinuités d’ordre 0 de la fonction d’intensité. </a:t>
            </a:r>
          </a:p>
          <a:p>
            <a:pPr>
              <a:buNone/>
            </a:pPr>
            <a:r>
              <a:rPr lang="fr-FR" dirty="0"/>
              <a:t>☞ Le calcul de dérivée nécessite un pré-filtrage des images. Filtrage linéaire pour les bruits de moyenne nulle (par exemple bruit blanc Gaussien, filtre Gaussien). Filtrage non-linéaire pour les bruits </a:t>
            </a:r>
            <a:r>
              <a:rPr lang="fr-FR" dirty="0" err="1"/>
              <a:t>impulsionnels</a:t>
            </a:r>
            <a:r>
              <a:rPr lang="fr-FR" dirty="0"/>
              <a:t> (filtre médian par exemple).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/>
              <a:t>Suivie de contour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Le voisinage Moore d’un pixel, P, est l’ensemble de 8 pixels qui partagent un sommet ou un bord avec ce pixel. Ces pixels sont les pixels P1, P2, P3, P4, P5, P6, P7 et P8 illustrés à la figure 1 ci-dessous. Le quartier de Moore (également connu sous le nom de 8-voisins ou voisins indirects) est un concept important qui se pose fréquemment dans la littérature.</a:t>
            </a: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 err="1"/>
              <a:t>Reparamétrage</a:t>
            </a:r>
            <a:r>
              <a:rPr lang="fr-FR" i="1" u="sng" dirty="0"/>
              <a:t> :</a:t>
            </a:r>
            <a:r>
              <a:rPr lang="fr-FR" i="1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faire le </a:t>
            </a:r>
            <a:r>
              <a:rPr lang="fr-FR" i="1" dirty="0" err="1"/>
              <a:t>reparamétrage</a:t>
            </a:r>
            <a:r>
              <a:rPr lang="fr-FR" i="1" dirty="0"/>
              <a:t> par abscisse euclidien pour représenter chaque image, de sorte que tous les images soient paramétrées de la même façon.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 descr="C:\Users\starinfo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2606675" cy="2027238"/>
          </a:xfrm>
          <a:prstGeom prst="rect">
            <a:avLst/>
          </a:prstGeom>
          <a:noFill/>
        </p:spPr>
      </p:pic>
      <p:pic>
        <p:nvPicPr>
          <p:cNvPr id="4099" name="Picture 3" descr="C:\Users\starinfo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786322"/>
            <a:ext cx="2462213" cy="1890712"/>
          </a:xfrm>
          <a:prstGeom prst="rect">
            <a:avLst/>
          </a:prstGeom>
          <a:noFill/>
        </p:spPr>
      </p:pic>
      <p:pic>
        <p:nvPicPr>
          <p:cNvPr id="4100" name="Picture 4" descr="C:\Users\starinfo\Desktop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143248"/>
            <a:ext cx="2628900" cy="199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/>
              <a:t>Calcul de l’invariant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i="1" dirty="0"/>
              <a:t>Dans ce travail les descripteurs de Fourier sont choisis pour le calcul d’invariant.</a:t>
            </a:r>
          </a:p>
          <a:p>
            <a:endParaRPr lang="fr-FR" dirty="0"/>
          </a:p>
          <a:p>
            <a:r>
              <a:rPr lang="fr-FR" i="1" dirty="0"/>
              <a:t>On utilise généralement les descripteurs de Fourrier pour représenter le contour d'un objet. On définit la courbe de contour sous forme paramétrique:</a:t>
            </a:r>
            <a:br>
              <a:rPr lang="fr-FR" i="1" dirty="0"/>
            </a:br>
            <a:br>
              <a:rPr lang="fr-FR" i="1" dirty="0"/>
            </a:br>
            <a:r>
              <a:rPr lang="fr-FR" i="1" dirty="0"/>
              <a:t>C(t) = X(t)+ </a:t>
            </a:r>
            <a:r>
              <a:rPr lang="fr-FR" i="1" dirty="0" err="1"/>
              <a:t>i.Y</a:t>
            </a:r>
            <a:r>
              <a:rPr lang="fr-FR" i="1" dirty="0"/>
              <a:t>(t)</a:t>
            </a:r>
            <a:br>
              <a:rPr lang="fr-FR" i="1" dirty="0"/>
            </a:br>
            <a:endParaRPr lang="fr-FR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/>
              <a:t>Calcul de l’invariant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Famille d’invariants :</a:t>
            </a:r>
          </a:p>
        </p:txBody>
      </p:sp>
      <p:pic>
        <p:nvPicPr>
          <p:cNvPr id="2050" name="Picture 2" descr="C:\Users\starinfo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708"/>
            <a:ext cx="3025775" cy="2081212"/>
          </a:xfrm>
          <a:prstGeom prst="rect">
            <a:avLst/>
          </a:prstGeom>
          <a:noFill/>
        </p:spPr>
      </p:pic>
      <p:pic>
        <p:nvPicPr>
          <p:cNvPr id="2051" name="Picture 3" descr="C:\Users\starinfo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6631" y="2373312"/>
            <a:ext cx="2995612" cy="2111375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64B18A-C793-42BC-9A65-C2FC3276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140" y="4644463"/>
            <a:ext cx="2051720" cy="1938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u="sng" dirty="0"/>
              <a:t>KNN et calcul de la distance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Principe :</a:t>
            </a:r>
          </a:p>
        </p:txBody>
      </p:sp>
      <p:pic>
        <p:nvPicPr>
          <p:cNvPr id="1026" name="Picture 2" descr="C:\Users\starinfo\Desktop\Illu-2-KNN-1024x4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338" y="2724150"/>
            <a:ext cx="65024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423</Words>
  <Application>Microsoft Office PowerPoint</Application>
  <PresentationFormat>Affichage à l'écran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Oriel</vt:lpstr>
      <vt:lpstr>Classement des images en utilisant l’algorithme  K-NN </vt:lpstr>
      <vt:lpstr>Introduction :</vt:lpstr>
      <vt:lpstr>Data Set utilisée :</vt:lpstr>
      <vt:lpstr>Etapes Suivie</vt:lpstr>
      <vt:lpstr>Suivie de contour :</vt:lpstr>
      <vt:lpstr>Reparamétrage : </vt:lpstr>
      <vt:lpstr>Calcul de l’invariant :</vt:lpstr>
      <vt:lpstr>Calcul de l’invariant :</vt:lpstr>
      <vt:lpstr>KNN et calcul de la distance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Classement des images en utilisant l’algorithme  K-NN</dc:title>
  <dc:creator>starinfo</dc:creator>
  <cp:lastModifiedBy>asus</cp:lastModifiedBy>
  <cp:revision>7</cp:revision>
  <dcterms:created xsi:type="dcterms:W3CDTF">2022-01-25T13:08:13Z</dcterms:created>
  <dcterms:modified xsi:type="dcterms:W3CDTF">2022-01-26T09:42:52Z</dcterms:modified>
</cp:coreProperties>
</file>