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0" r:id="rId7"/>
    <p:sldId id="263" r:id="rId8"/>
    <p:sldId id="264" r:id="rId9"/>
  </p:sldIdLst>
  <p:sldSz cx="9144000" cy="6858000" type="screen4x3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009A-C9CB-4259-A117-4BB8BF1435C8}" type="datetimeFigureOut">
              <a:rPr lang="pt-BR" smtClean="0"/>
              <a:pPr/>
              <a:t>05/03/2021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07B6-2D39-4C48-B7EA-9C2071AFDFC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16959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009A-C9CB-4259-A117-4BB8BF1435C8}" type="datetimeFigureOut">
              <a:rPr lang="pt-BR" smtClean="0"/>
              <a:pPr/>
              <a:t>05/03/2021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07B6-2D39-4C48-B7EA-9C2071AFDFC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52867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009A-C9CB-4259-A117-4BB8BF1435C8}" type="datetimeFigureOut">
              <a:rPr lang="pt-BR" smtClean="0"/>
              <a:pPr/>
              <a:t>05/03/2021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07B6-2D39-4C48-B7EA-9C2071AFDFC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76989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009A-C9CB-4259-A117-4BB8BF1435C8}" type="datetimeFigureOut">
              <a:rPr lang="pt-BR" smtClean="0"/>
              <a:pPr/>
              <a:t>05/03/2021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07B6-2D39-4C48-B7EA-9C2071AFDFC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54922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009A-C9CB-4259-A117-4BB8BF1435C8}" type="datetimeFigureOut">
              <a:rPr lang="pt-BR" smtClean="0"/>
              <a:pPr/>
              <a:t>05/03/2021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07B6-2D39-4C48-B7EA-9C2071AFDFC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1865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009A-C9CB-4259-A117-4BB8BF1435C8}" type="datetimeFigureOut">
              <a:rPr lang="pt-BR" smtClean="0"/>
              <a:pPr/>
              <a:t>05/03/2021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07B6-2D39-4C48-B7EA-9C2071AFDFC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166460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009A-C9CB-4259-A117-4BB8BF1435C8}" type="datetimeFigureOut">
              <a:rPr lang="pt-BR" smtClean="0"/>
              <a:pPr/>
              <a:t>05/03/2021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07B6-2D39-4C48-B7EA-9C2071AFDFC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2369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009A-C9CB-4259-A117-4BB8BF1435C8}" type="datetimeFigureOut">
              <a:rPr lang="pt-BR" smtClean="0"/>
              <a:pPr/>
              <a:t>05/03/2021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07B6-2D39-4C48-B7EA-9C2071AFDFC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12351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009A-C9CB-4259-A117-4BB8BF1435C8}" type="datetimeFigureOut">
              <a:rPr lang="pt-BR" smtClean="0"/>
              <a:pPr/>
              <a:t>05/03/2021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07B6-2D39-4C48-B7EA-9C2071AFDFC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6079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009A-C9CB-4259-A117-4BB8BF1435C8}" type="datetimeFigureOut">
              <a:rPr lang="pt-BR" smtClean="0"/>
              <a:pPr/>
              <a:t>05/03/2021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07B6-2D39-4C48-B7EA-9C2071AFDFC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4614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009A-C9CB-4259-A117-4BB8BF1435C8}" type="datetimeFigureOut">
              <a:rPr lang="pt-BR" smtClean="0"/>
              <a:pPr/>
              <a:t>05/03/2021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07B6-2D39-4C48-B7EA-9C2071AFDFC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42447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6009A-C9CB-4259-A117-4BB8BF1435C8}" type="datetimeFigureOut">
              <a:rPr lang="pt-BR" smtClean="0"/>
              <a:pPr/>
              <a:t>05/03/2021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D07B6-2D39-4C48-B7EA-9C2071AFDFC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63353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115212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Linha do Tempo para a Astronomia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504" y="1124744"/>
            <a:ext cx="8928992" cy="5616624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>
                <a:solidFill>
                  <a:schemeClr val="tx1"/>
                </a:solidFill>
              </a:rPr>
              <a:t>Objetivo: </a:t>
            </a:r>
            <a:r>
              <a:rPr lang="pt-BR" dirty="0">
                <a:solidFill>
                  <a:schemeClr val="tx1"/>
                </a:solidFill>
              </a:rPr>
              <a:t>conhecer e entender a evolução histórica e a cronologia da</a:t>
            </a:r>
            <a:r>
              <a:rPr lang="pt-BR" b="1" dirty="0">
                <a:solidFill>
                  <a:schemeClr val="tx1"/>
                </a:solidFill>
              </a:rPr>
              <a:t> </a:t>
            </a:r>
            <a:r>
              <a:rPr lang="pt-BR" dirty="0">
                <a:solidFill>
                  <a:schemeClr val="tx1"/>
                </a:solidFill>
              </a:rPr>
              <a:t>Astronomia.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Construa uma </a:t>
            </a:r>
            <a:r>
              <a:rPr lang="pt-BR" b="1" dirty="0">
                <a:solidFill>
                  <a:schemeClr val="tx1"/>
                </a:solidFill>
              </a:rPr>
              <a:t>“Linha do Tempo” </a:t>
            </a:r>
            <a:r>
              <a:rPr lang="pt-BR" dirty="0">
                <a:solidFill>
                  <a:schemeClr val="tx1"/>
                </a:solidFill>
              </a:rPr>
              <a:t>da Astronomia tentando identificar </a:t>
            </a:r>
            <a:r>
              <a:rPr lang="pt-BR" dirty="0" smtClean="0">
                <a:solidFill>
                  <a:schemeClr val="tx1"/>
                </a:solidFill>
              </a:rPr>
              <a:t>alguns conteúdos </a:t>
            </a:r>
            <a:r>
              <a:rPr lang="pt-BR" dirty="0">
                <a:solidFill>
                  <a:schemeClr val="tx1"/>
                </a:solidFill>
              </a:rPr>
              <a:t>ou </a:t>
            </a:r>
            <a:r>
              <a:rPr lang="pt-BR" dirty="0" smtClean="0">
                <a:solidFill>
                  <a:schemeClr val="tx1"/>
                </a:solidFill>
              </a:rPr>
              <a:t>conhecimentos, </a:t>
            </a:r>
            <a:r>
              <a:rPr lang="pt-BR" dirty="0">
                <a:solidFill>
                  <a:schemeClr val="tx1"/>
                </a:solidFill>
              </a:rPr>
              <a:t>descobertas e personagens que possam </a:t>
            </a:r>
            <a:r>
              <a:rPr lang="pt-BR" dirty="0" smtClean="0">
                <a:solidFill>
                  <a:schemeClr val="tx1"/>
                </a:solidFill>
              </a:rPr>
              <a:t>ser destacados </a:t>
            </a:r>
            <a:r>
              <a:rPr lang="pt-BR" dirty="0">
                <a:solidFill>
                  <a:schemeClr val="tx1"/>
                </a:solidFill>
              </a:rPr>
              <a:t>na história.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Sugestão: </a:t>
            </a:r>
            <a:r>
              <a:rPr lang="pt-BR" dirty="0" smtClean="0">
                <a:solidFill>
                  <a:schemeClr val="tx1"/>
                </a:solidFill>
              </a:rPr>
              <a:t>tomar </a:t>
            </a:r>
            <a:r>
              <a:rPr lang="pt-BR" dirty="0">
                <a:solidFill>
                  <a:schemeClr val="tx1"/>
                </a:solidFill>
              </a:rPr>
              <a:t>como referencial de </a:t>
            </a:r>
            <a:r>
              <a:rPr lang="pt-BR" dirty="0" smtClean="0">
                <a:solidFill>
                  <a:schemeClr val="tx1"/>
                </a:solidFill>
              </a:rPr>
              <a:t>tempo </a:t>
            </a:r>
            <a:r>
              <a:rPr lang="pt-BR" dirty="0">
                <a:solidFill>
                  <a:schemeClr val="tx1"/>
                </a:solidFill>
              </a:rPr>
              <a:t>o ZERO da </a:t>
            </a:r>
            <a:r>
              <a:rPr lang="pt-BR" dirty="0" smtClean="0">
                <a:solidFill>
                  <a:schemeClr val="tx1"/>
                </a:solidFill>
              </a:rPr>
              <a:t>ERA CRISTÃ</a:t>
            </a:r>
            <a:r>
              <a:rPr lang="pt-BR" dirty="0">
                <a:solidFill>
                  <a:schemeClr val="tx1"/>
                </a:solidFill>
              </a:rPr>
              <a:t>, e estabelecer o </a:t>
            </a:r>
            <a:r>
              <a:rPr lang="pt-BR" b="1" dirty="0">
                <a:solidFill>
                  <a:schemeClr val="tx1"/>
                </a:solidFill>
              </a:rPr>
              <a:t>a.C. </a:t>
            </a:r>
            <a:r>
              <a:rPr lang="pt-BR" dirty="0">
                <a:solidFill>
                  <a:schemeClr val="tx1"/>
                </a:solidFill>
              </a:rPr>
              <a:t>(antes de Cristo) e </a:t>
            </a:r>
            <a:r>
              <a:rPr lang="pt-BR" b="1" dirty="0">
                <a:solidFill>
                  <a:schemeClr val="tx1"/>
                </a:solidFill>
              </a:rPr>
              <a:t>d.C. </a:t>
            </a:r>
            <a:r>
              <a:rPr lang="pt-BR" dirty="0">
                <a:solidFill>
                  <a:schemeClr val="tx1"/>
                </a:solidFill>
              </a:rPr>
              <a:t>(depois de Cristo).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73077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1520" y="0"/>
            <a:ext cx="8640960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r>
              <a:rPr lang="pt-BR" sz="2400" b="1" dirty="0" smtClean="0">
                <a:solidFill>
                  <a:srgbClr val="FF0000"/>
                </a:solidFill>
              </a:rPr>
              <a:t>                             I) ANTIGUIDADE </a:t>
            </a:r>
            <a:r>
              <a:rPr lang="pt-BR" sz="2400" dirty="0" smtClean="0"/>
              <a:t> </a:t>
            </a:r>
          </a:p>
          <a:p>
            <a:pPr marL="514350" indent="-514350">
              <a:buAutoNum type="romanUcParenR"/>
            </a:pPr>
            <a:endParaRPr lang="pt-BR" sz="2400" dirty="0"/>
          </a:p>
          <a:p>
            <a:r>
              <a:rPr lang="pt-BR" sz="2400" dirty="0" smtClean="0"/>
              <a:t> </a:t>
            </a:r>
            <a:r>
              <a:rPr lang="pt-BR" sz="2800" dirty="0" smtClean="0"/>
              <a:t>Descobertas </a:t>
            </a:r>
            <a:r>
              <a:rPr lang="pt-BR" sz="2800" dirty="0"/>
              <a:t>e contribuições dos povos da </a:t>
            </a:r>
            <a:r>
              <a:rPr lang="pt-BR" sz="2800" dirty="0" smtClean="0"/>
              <a:t>antiguidade:</a:t>
            </a:r>
          </a:p>
          <a:p>
            <a:r>
              <a:rPr lang="pt-BR" sz="2800" b="1" dirty="0" smtClean="0"/>
              <a:t>  </a:t>
            </a:r>
          </a:p>
          <a:p>
            <a:r>
              <a:rPr lang="pt-BR" sz="2800" b="1" dirty="0"/>
              <a:t> </a:t>
            </a:r>
            <a:r>
              <a:rPr lang="pt-BR" sz="2800" b="1" dirty="0" smtClean="0"/>
              <a:t> Mesopotâmia,</a:t>
            </a:r>
          </a:p>
          <a:p>
            <a:endParaRPr lang="pt-BR" sz="2800" b="1" dirty="0"/>
          </a:p>
          <a:p>
            <a:r>
              <a:rPr lang="pt-BR" sz="2800" b="1" dirty="0" smtClean="0"/>
              <a:t>  China,</a:t>
            </a:r>
          </a:p>
          <a:p>
            <a:endParaRPr lang="pt-BR" sz="2800" b="1" dirty="0"/>
          </a:p>
          <a:p>
            <a:r>
              <a:rPr lang="pt-BR" sz="2800" b="1" dirty="0" smtClean="0"/>
              <a:t>  Egito, </a:t>
            </a:r>
          </a:p>
          <a:p>
            <a:endParaRPr lang="pt-BR" sz="2800" b="1" dirty="0"/>
          </a:p>
          <a:p>
            <a:r>
              <a:rPr lang="pt-BR" sz="2800" b="1" dirty="0" smtClean="0"/>
              <a:t>  Grécia,</a:t>
            </a:r>
          </a:p>
          <a:p>
            <a:endParaRPr lang="pt-BR" sz="2800" b="1" dirty="0" smtClean="0"/>
          </a:p>
          <a:p>
            <a:r>
              <a:rPr lang="pt-BR" sz="2800" b="1" dirty="0" smtClean="0"/>
              <a:t>  Outros... </a:t>
            </a:r>
          </a:p>
          <a:p>
            <a:pPr marL="514350" indent="-514350">
              <a:buAutoNum type="romanUcParenR"/>
            </a:pPr>
            <a:endParaRPr lang="pt-BR" sz="2400" dirty="0"/>
          </a:p>
          <a:p>
            <a:r>
              <a:rPr lang="pt-BR" sz="2400" dirty="0">
                <a:solidFill>
                  <a:srgbClr val="FF0000"/>
                </a:solidFill>
              </a:rPr>
              <a:t> </a:t>
            </a:r>
            <a:endParaRPr lang="pt-BR" sz="2400" dirty="0"/>
          </a:p>
        </p:txBody>
      </p:sp>
    </p:spTree>
    <p:extLst>
      <p:ext uri="{BB962C8B-B14F-4D97-AF65-F5344CB8AC3E}">
        <p14:creationId xmlns="" xmlns:p14="http://schemas.microsoft.com/office/powerpoint/2010/main" val="55940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9512" y="260648"/>
            <a:ext cx="896448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                                                      </a:t>
            </a:r>
            <a:r>
              <a:rPr lang="pt-BR" sz="2400" b="1" dirty="0" smtClean="0">
                <a:solidFill>
                  <a:srgbClr val="FF0000"/>
                </a:solidFill>
              </a:rPr>
              <a:t>II</a:t>
            </a:r>
            <a:r>
              <a:rPr lang="pt-BR" sz="2400" b="1" dirty="0">
                <a:solidFill>
                  <a:srgbClr val="FF0000"/>
                </a:solidFill>
              </a:rPr>
              <a:t>) IDADE </a:t>
            </a:r>
            <a:r>
              <a:rPr lang="pt-BR" sz="2400" b="1" dirty="0" smtClean="0">
                <a:solidFill>
                  <a:srgbClr val="FF0000"/>
                </a:solidFill>
              </a:rPr>
              <a:t>MÉDIA</a:t>
            </a:r>
          </a:p>
          <a:p>
            <a:endParaRPr lang="pt-BR" b="1" dirty="0">
              <a:solidFill>
                <a:srgbClr val="FF0000"/>
              </a:solidFill>
            </a:endParaRPr>
          </a:p>
          <a:p>
            <a:r>
              <a:rPr lang="pt-BR" sz="2400" b="1" dirty="0" smtClean="0"/>
              <a:t>Revolução </a:t>
            </a:r>
            <a:r>
              <a:rPr lang="pt-BR" sz="2400" b="1" dirty="0"/>
              <a:t>Copernicana - Heliocentrismo de </a:t>
            </a:r>
            <a:r>
              <a:rPr lang="pt-BR" sz="2400" b="1" dirty="0" smtClean="0"/>
              <a:t>1543;</a:t>
            </a:r>
          </a:p>
          <a:p>
            <a:endParaRPr lang="pt-BR" sz="2400" b="1" dirty="0" smtClean="0"/>
          </a:p>
          <a:p>
            <a:endParaRPr lang="pt-BR" sz="2400" b="1" dirty="0"/>
          </a:p>
          <a:p>
            <a:r>
              <a:rPr lang="pt-BR" sz="2400" b="1" dirty="0" smtClean="0"/>
              <a:t>A </a:t>
            </a:r>
            <a:r>
              <a:rPr lang="pt-BR" sz="2400" b="1" dirty="0"/>
              <a:t>morte na fogueira de Giordano Bruno em </a:t>
            </a:r>
            <a:r>
              <a:rPr lang="pt-BR" sz="2400" b="1" dirty="0" smtClean="0"/>
              <a:t>1600;</a:t>
            </a:r>
          </a:p>
          <a:p>
            <a:endParaRPr lang="pt-BR" sz="2400" b="1" dirty="0" smtClean="0"/>
          </a:p>
          <a:p>
            <a:endParaRPr lang="pt-BR" sz="2400" b="1" dirty="0"/>
          </a:p>
          <a:p>
            <a:r>
              <a:rPr lang="pt-BR" sz="2400" b="1" dirty="0" smtClean="0"/>
              <a:t>Observações </a:t>
            </a:r>
            <a:r>
              <a:rPr lang="pt-BR" sz="2400" b="1" dirty="0"/>
              <a:t>de Tycho Brahe e as Leis de </a:t>
            </a:r>
            <a:r>
              <a:rPr lang="pt-BR" sz="2400" b="1" dirty="0" smtClean="0"/>
              <a:t>Kepler;</a:t>
            </a:r>
          </a:p>
          <a:p>
            <a:endParaRPr lang="pt-BR" sz="2400" b="1" dirty="0" smtClean="0"/>
          </a:p>
          <a:p>
            <a:endParaRPr lang="pt-BR" sz="2400" b="1" dirty="0"/>
          </a:p>
          <a:p>
            <a:r>
              <a:rPr lang="pt-BR" sz="2400" b="1" dirty="0" smtClean="0"/>
              <a:t>As descobertas e o Julgamento </a:t>
            </a:r>
            <a:r>
              <a:rPr lang="pt-BR" sz="2400" b="1" dirty="0"/>
              <a:t>de Galileu pela </a:t>
            </a:r>
            <a:r>
              <a:rPr lang="pt-BR" sz="2400" b="1" dirty="0" smtClean="0"/>
              <a:t>Inquisição;</a:t>
            </a:r>
          </a:p>
          <a:p>
            <a:endParaRPr lang="pt-BR" sz="2400" b="1" dirty="0" smtClean="0"/>
          </a:p>
          <a:p>
            <a:endParaRPr lang="pt-BR" sz="2400" b="1" dirty="0"/>
          </a:p>
          <a:p>
            <a:r>
              <a:rPr lang="pt-BR" sz="2400" b="1" dirty="0" smtClean="0"/>
              <a:t>A Lei </a:t>
            </a:r>
            <a:r>
              <a:rPr lang="pt-BR" sz="2400" b="1" dirty="0"/>
              <a:t>da Gravitação Universal de Isaac Newton, etc. </a:t>
            </a:r>
          </a:p>
          <a:p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="" xmlns:p14="http://schemas.microsoft.com/office/powerpoint/2010/main" val="159495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1520" y="188640"/>
            <a:ext cx="8568952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pt-BR" sz="2000" b="1" dirty="0" smtClean="0">
                <a:solidFill>
                  <a:srgbClr val="FF0000"/>
                </a:solidFill>
              </a:rPr>
              <a:t>                                     III</a:t>
            </a:r>
            <a:r>
              <a:rPr lang="pt-BR" sz="2000" b="1" dirty="0">
                <a:solidFill>
                  <a:srgbClr val="FF0000"/>
                </a:solidFill>
              </a:rPr>
              <a:t>) CONTEPARÂNEA (séculos XX e XXI):</a:t>
            </a:r>
            <a:r>
              <a:rPr lang="pt-BR" sz="2000" b="1" dirty="0"/>
              <a:t> </a:t>
            </a:r>
            <a:endParaRPr lang="pt-BR" sz="2000" b="1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sz="2400" b="1" dirty="0" smtClean="0"/>
              <a:t>Edwin Hubble: o Red Shift e  </a:t>
            </a:r>
            <a:r>
              <a:rPr lang="pt-BR" sz="2400" b="1" dirty="0"/>
              <a:t>a expansão do Universo - </a:t>
            </a:r>
            <a:r>
              <a:rPr lang="pt-BR" sz="2400" b="1" dirty="0" smtClean="0"/>
              <a:t>1929;</a:t>
            </a:r>
          </a:p>
          <a:p>
            <a:endParaRPr lang="pt-BR" sz="2400" b="1" dirty="0"/>
          </a:p>
          <a:p>
            <a:r>
              <a:rPr lang="pt-BR" sz="2400" b="1" dirty="0" smtClean="0"/>
              <a:t>Teoria </a:t>
            </a:r>
            <a:r>
              <a:rPr lang="pt-BR" sz="2400" b="1" dirty="0"/>
              <a:t>do </a:t>
            </a:r>
            <a:r>
              <a:rPr lang="pt-BR" sz="2400" b="1" dirty="0" smtClean="0"/>
              <a:t>Big-</a:t>
            </a:r>
            <a:r>
              <a:rPr lang="pt-BR" sz="2400" b="1" dirty="0" err="1" smtClean="0"/>
              <a:t>Bang</a:t>
            </a:r>
            <a:r>
              <a:rPr lang="pt-BR" sz="2400" b="1" dirty="0" smtClean="0"/>
              <a:t> </a:t>
            </a:r>
            <a:r>
              <a:rPr lang="pt-BR" sz="2400" b="1" dirty="0"/>
              <a:t>de George Lemetre; </a:t>
            </a:r>
            <a:endParaRPr lang="pt-BR" sz="2400" b="1" dirty="0" smtClean="0"/>
          </a:p>
          <a:p>
            <a:endParaRPr lang="pt-BR" sz="2400" b="1" dirty="0"/>
          </a:p>
          <a:p>
            <a:r>
              <a:rPr lang="pt-BR" sz="2400" b="1" dirty="0" smtClean="0"/>
              <a:t>A </a:t>
            </a:r>
            <a:r>
              <a:rPr lang="pt-BR" sz="2400" b="1" dirty="0"/>
              <a:t>comprovação da Radiação de Fundo (Back Ground) de Penzias e Wilson - 1966; </a:t>
            </a:r>
            <a:endParaRPr lang="pt-BR" sz="2400" b="1" dirty="0" smtClean="0"/>
          </a:p>
          <a:p>
            <a:endParaRPr lang="pt-BR" sz="2400" b="1" dirty="0"/>
          </a:p>
          <a:p>
            <a:r>
              <a:rPr lang="pt-BR" sz="2400" b="1" dirty="0" smtClean="0"/>
              <a:t>A Teoria </a:t>
            </a:r>
            <a:r>
              <a:rPr lang="pt-BR" sz="2400" b="1" dirty="0"/>
              <a:t>da Fusão Nuclear e a Evolução Estelar; </a:t>
            </a:r>
            <a:endParaRPr lang="pt-BR" sz="2400" b="1" dirty="0" smtClean="0"/>
          </a:p>
          <a:p>
            <a:endParaRPr lang="pt-BR" sz="2400" b="1" dirty="0"/>
          </a:p>
          <a:p>
            <a:r>
              <a:rPr lang="pt-BR" sz="2400" b="1" dirty="0" smtClean="0"/>
              <a:t>A </a:t>
            </a:r>
            <a:r>
              <a:rPr lang="pt-BR" sz="2400" b="1" dirty="0"/>
              <a:t>Energia Escura e a Matéria </a:t>
            </a:r>
            <a:r>
              <a:rPr lang="pt-BR" sz="2400" b="1" dirty="0" smtClean="0"/>
              <a:t>Escura;</a:t>
            </a:r>
          </a:p>
          <a:p>
            <a:endParaRPr lang="pt-BR" sz="2400" b="1" dirty="0" smtClean="0"/>
          </a:p>
          <a:p>
            <a:r>
              <a:rPr lang="pt-BR" sz="2400" b="1" dirty="0" smtClean="0"/>
              <a:t>O Bóson de Higgs (partícula de Deus);</a:t>
            </a:r>
          </a:p>
          <a:p>
            <a:endParaRPr lang="pt-BR" sz="2400" b="1" dirty="0" smtClean="0"/>
          </a:p>
          <a:p>
            <a:r>
              <a:rPr lang="pt-BR" sz="2400" b="1" dirty="0" smtClean="0"/>
              <a:t>Ondas Gravitacionais (Nobel 2016).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6666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1520" y="692696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Finalizando, responda e justifique</a:t>
            </a:r>
            <a:r>
              <a:rPr lang="pt-BR" sz="3200" dirty="0" smtClean="0"/>
              <a:t>:</a:t>
            </a:r>
          </a:p>
          <a:p>
            <a:endParaRPr lang="pt-BR" sz="3200" dirty="0"/>
          </a:p>
          <a:p>
            <a:r>
              <a:rPr lang="pt-BR" sz="3200" dirty="0"/>
              <a:t>1- Quais os três principais DESTAQUES (descobertas ou personagens ou </a:t>
            </a:r>
            <a:r>
              <a:rPr lang="pt-BR" sz="3200" dirty="0" smtClean="0"/>
              <a:t>ideais) </a:t>
            </a:r>
            <a:r>
              <a:rPr lang="pt-BR" sz="3200" dirty="0"/>
              <a:t>da sua Linha do Tempo</a:t>
            </a:r>
            <a:r>
              <a:rPr lang="pt-BR" sz="3200" dirty="0" smtClean="0"/>
              <a:t>?</a:t>
            </a:r>
          </a:p>
          <a:p>
            <a:endParaRPr lang="pt-BR" sz="3200" dirty="0"/>
          </a:p>
          <a:p>
            <a:endParaRPr lang="pt-BR" sz="2400" dirty="0"/>
          </a:p>
          <a:p>
            <a:r>
              <a:rPr lang="pt-BR" b="1" dirty="0"/>
              <a:t> 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45617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9552" y="548681"/>
            <a:ext cx="7992888" cy="85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b="1" i="1" dirty="0" smtClean="0"/>
          </a:p>
          <a:p>
            <a:endParaRPr lang="pt-BR" sz="2400" b="1" i="1" dirty="0" smtClean="0"/>
          </a:p>
          <a:p>
            <a:endParaRPr lang="pt-BR" sz="2400" b="1" i="1" dirty="0" smtClean="0"/>
          </a:p>
          <a:p>
            <a:r>
              <a:rPr lang="pt-BR" sz="2800" b="1" dirty="0" smtClean="0"/>
              <a:t>2- Qual dos três períodos/eras/idades</a:t>
            </a:r>
          </a:p>
          <a:p>
            <a:r>
              <a:rPr lang="pt-BR" sz="2800" b="1" dirty="0" smtClean="0"/>
              <a:t>                    </a:t>
            </a:r>
          </a:p>
          <a:p>
            <a:r>
              <a:rPr lang="pt-BR" sz="2800" b="1" dirty="0" smtClean="0"/>
              <a:t> </a:t>
            </a:r>
            <a:r>
              <a:rPr lang="pt-BR" sz="2800" b="1" dirty="0" smtClean="0">
                <a:solidFill>
                  <a:srgbClr val="FF0000"/>
                </a:solidFill>
              </a:rPr>
              <a:t>I-ANTIGUIDADE, </a:t>
            </a:r>
          </a:p>
          <a:p>
            <a:r>
              <a:rPr lang="pt-BR" sz="2800" b="1" dirty="0" smtClean="0">
                <a:solidFill>
                  <a:srgbClr val="FF0000"/>
                </a:solidFill>
              </a:rPr>
              <a:t>II- MÉDIA ou</a:t>
            </a:r>
          </a:p>
          <a:p>
            <a:r>
              <a:rPr lang="pt-BR" sz="2800" b="1" dirty="0" smtClean="0">
                <a:solidFill>
                  <a:srgbClr val="FF0000"/>
                </a:solidFill>
              </a:rPr>
              <a:t>III- CONTEPARÂNEA</a:t>
            </a:r>
          </a:p>
          <a:p>
            <a:endParaRPr lang="pt-BR" sz="2800" b="1" dirty="0" smtClean="0">
              <a:solidFill>
                <a:srgbClr val="FF0000"/>
              </a:solidFill>
            </a:endParaRPr>
          </a:p>
          <a:p>
            <a:r>
              <a:rPr lang="pt-BR" sz="2800" b="1" dirty="0" smtClean="0"/>
              <a:t> foi mais importante para a humanidade?</a:t>
            </a:r>
          </a:p>
          <a:p>
            <a:pPr algn="ctr"/>
            <a:endParaRPr lang="pt-BR" sz="2400" b="1" i="1" dirty="0" smtClean="0"/>
          </a:p>
          <a:p>
            <a:endParaRPr lang="pt-BR" sz="2400" b="1" i="1" dirty="0" smtClean="0"/>
          </a:p>
          <a:p>
            <a:endParaRPr lang="pt-BR" b="1" i="1" dirty="0" smtClean="0"/>
          </a:p>
          <a:p>
            <a:endParaRPr lang="pt-BR" b="1" i="1" dirty="0" smtClean="0"/>
          </a:p>
          <a:p>
            <a:endParaRPr lang="pt-BR" b="1" i="1" dirty="0" smtClean="0"/>
          </a:p>
          <a:p>
            <a:endParaRPr lang="pt-BR" b="1" i="1" dirty="0" smtClean="0"/>
          </a:p>
          <a:p>
            <a:endParaRPr lang="pt-BR" b="1" i="1" dirty="0" smtClean="0"/>
          </a:p>
          <a:p>
            <a:endParaRPr lang="pt-BR" b="1" i="1" dirty="0" smtClean="0"/>
          </a:p>
          <a:p>
            <a:endParaRPr lang="pt-BR" b="1" i="1" dirty="0" smtClean="0"/>
          </a:p>
          <a:p>
            <a:endParaRPr lang="pt-BR" b="1" i="1" dirty="0" smtClean="0"/>
          </a:p>
          <a:p>
            <a:endParaRPr lang="pt-BR" b="1" i="1" dirty="0" smtClean="0"/>
          </a:p>
          <a:p>
            <a:endParaRPr lang="pt-BR" b="1" i="1" dirty="0" smtClean="0"/>
          </a:p>
          <a:p>
            <a:endParaRPr lang="pt-BR" b="1" i="1" dirty="0" smtClean="0"/>
          </a:p>
          <a:p>
            <a:endParaRPr lang="pt-BR" b="1" i="1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3529" y="980728"/>
            <a:ext cx="85689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/>
              <a:t>Sugestões de vídeos e filmes:</a:t>
            </a:r>
          </a:p>
          <a:p>
            <a:endParaRPr lang="pt-BR" sz="2800" b="1" dirty="0" smtClean="0"/>
          </a:p>
          <a:p>
            <a:r>
              <a:rPr lang="pt-BR" sz="2800" b="1" dirty="0" smtClean="0"/>
              <a:t>1- Cosmo - Carl Sagan ou Neil De Grasse Tyson;</a:t>
            </a:r>
          </a:p>
          <a:p>
            <a:endParaRPr lang="pt-BR" sz="2800" b="1" dirty="0" smtClean="0"/>
          </a:p>
          <a:p>
            <a:r>
              <a:rPr lang="pt-BR" sz="2800" b="1" dirty="0" smtClean="0"/>
              <a:t>2- </a:t>
            </a:r>
            <a:r>
              <a:rPr lang="pt-BR" sz="2800" b="1" dirty="0" smtClean="0"/>
              <a:t>Estrelas Além do Tempo;</a:t>
            </a:r>
            <a:endParaRPr lang="pt-BR" sz="2800" b="1" dirty="0" smtClean="0"/>
          </a:p>
          <a:p>
            <a:endParaRPr lang="pt-BR" sz="2800" b="1" dirty="0" smtClean="0"/>
          </a:p>
          <a:p>
            <a:r>
              <a:rPr lang="pt-BR" sz="2800" b="1" dirty="0" smtClean="0"/>
              <a:t>3- </a:t>
            </a:r>
            <a:r>
              <a:rPr lang="pt-BR" sz="2800" b="1" dirty="0" smtClean="0"/>
              <a:t>Perdido em Marte;</a:t>
            </a:r>
          </a:p>
          <a:p>
            <a:endParaRPr lang="pt-BR" sz="2800" b="1" dirty="0" smtClean="0"/>
          </a:p>
          <a:p>
            <a:r>
              <a:rPr lang="pt-BR" sz="2800" b="1" dirty="0" smtClean="0"/>
              <a:t>4- ... ...</a:t>
            </a:r>
            <a:endParaRPr lang="pt-BR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59632" y="908720"/>
            <a:ext cx="640871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/>
              <a:t>Quem foi?</a:t>
            </a:r>
          </a:p>
          <a:p>
            <a:endParaRPr lang="pt-BR" sz="2800" b="1" dirty="0" smtClean="0"/>
          </a:p>
          <a:p>
            <a:endParaRPr lang="pt-BR" sz="2800" b="1" dirty="0" smtClean="0"/>
          </a:p>
          <a:p>
            <a:r>
              <a:rPr lang="pt-BR" sz="2800" b="1" dirty="0" smtClean="0"/>
              <a:t>Jorge Marcgrave;</a:t>
            </a:r>
          </a:p>
          <a:p>
            <a:endParaRPr lang="pt-BR" sz="2800" b="1" dirty="0" smtClean="0"/>
          </a:p>
          <a:p>
            <a:endParaRPr lang="pt-BR" sz="2800" b="1" dirty="0" smtClean="0"/>
          </a:p>
          <a:p>
            <a:r>
              <a:rPr lang="pt-BR" sz="2800" b="1" dirty="0" smtClean="0"/>
              <a:t>Mário Schenberg;</a:t>
            </a:r>
          </a:p>
          <a:p>
            <a:endParaRPr lang="pt-BR" sz="2800" b="1" dirty="0" smtClean="0"/>
          </a:p>
          <a:p>
            <a:endParaRPr lang="pt-BR" sz="2800" b="1" dirty="0" smtClean="0"/>
          </a:p>
          <a:p>
            <a:r>
              <a:rPr lang="pt-BR" sz="2800" b="1" dirty="0" err="1" smtClean="0"/>
              <a:t>Pe</a:t>
            </a:r>
            <a:r>
              <a:rPr lang="pt-BR" sz="2800" b="1" dirty="0" smtClean="0"/>
              <a:t>. Jorge Polman.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275</Words>
  <Application>Microsoft Office PowerPoint</Application>
  <PresentationFormat>Apresentação na tela (4:3)</PresentationFormat>
  <Paragraphs>102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Linha do Tempo para a Astronomia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Linha do Tempo para a Astronomia</dc:title>
  <dc:creator>Admin</dc:creator>
  <cp:lastModifiedBy>Usuário do Windows</cp:lastModifiedBy>
  <cp:revision>28</cp:revision>
  <dcterms:created xsi:type="dcterms:W3CDTF">2014-07-03T18:39:12Z</dcterms:created>
  <dcterms:modified xsi:type="dcterms:W3CDTF">2021-03-05T16:48:14Z</dcterms:modified>
</cp:coreProperties>
</file>