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Мироевский" initials="СМ" lastIdx="1" clrIdx="0">
    <p:extLst>
      <p:ext uri="{19B8F6BF-5375-455C-9EA6-DF929625EA0E}">
        <p15:presenceInfo xmlns:p15="http://schemas.microsoft.com/office/powerpoint/2012/main" userId="Сергей Мироевски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9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2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8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0B2E-E7AD-4EE2-8E94-1CEFC89EE84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C87-7E05-4DA9-B80F-5292446C1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1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84238"/>
            <a:ext cx="9144000" cy="172561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данных пациентов с болезнью Альцгеймера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6450" y="3429000"/>
            <a:ext cx="4333875" cy="1239043"/>
          </a:xfrm>
        </p:spPr>
        <p:txBody>
          <a:bodyPr>
            <a:noAutofit/>
          </a:bodyPr>
          <a:lstStyle/>
          <a:p>
            <a:pPr algn="r"/>
            <a:r>
              <a:rPr lang="ru-RU" dirty="0"/>
              <a:t>I</a:t>
            </a:r>
            <a:r>
              <a:rPr lang="en-US" dirty="0"/>
              <a:t>T-</a:t>
            </a:r>
            <a:r>
              <a:rPr lang="ru-RU" dirty="0"/>
              <a:t>академия «ШАГ»</a:t>
            </a:r>
            <a:r>
              <a:rPr lang="en-US" dirty="0"/>
              <a:t>, DA1023c</a:t>
            </a:r>
            <a:endParaRPr lang="ru-RU" dirty="0"/>
          </a:p>
          <a:p>
            <a:pPr algn="r"/>
            <a:r>
              <a:rPr lang="ru-RU" dirty="0"/>
              <a:t>Колесникова М.С.</a:t>
            </a:r>
            <a:endParaRPr lang="ru-BY" dirty="0"/>
          </a:p>
          <a:p>
            <a:pPr algn="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E0D95-1205-7D15-BE8B-A0F40D599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1462"/>
            <a:ext cx="375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62D8459-B402-0673-03DE-003BD813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99" y="107950"/>
            <a:ext cx="10515600" cy="17208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var(--jp-content-font-family)"/>
              </a:rPr>
              <a:t>И</a:t>
            </a:r>
            <a:r>
              <a:rPr lang="ru-RU" sz="3600" dirty="0">
                <a:effectLst/>
                <a:latin typeface="var(--jp-content-font-family)"/>
              </a:rPr>
              <a:t>спользование модели логистической регрессии для предсказания вероятности развития болезни Альцгеймера</a:t>
            </a:r>
            <a:br>
              <a:rPr lang="ru-RU" b="0" i="0" dirty="0">
                <a:effectLst/>
                <a:latin typeface="menlo"/>
              </a:rPr>
            </a:br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8E4419-3EE5-9724-7E4F-1240C0D9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3475"/>
            <a:ext cx="6819901" cy="31701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9FC017-8E8A-08B2-2CD4-E5DBA76E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60" y="1133475"/>
            <a:ext cx="4343776" cy="3162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FBB74-2A4A-107B-082F-D3240053CA3D}"/>
              </a:ext>
            </a:extLst>
          </p:cNvPr>
          <p:cNvSpPr txBox="1"/>
          <p:nvPr/>
        </p:nvSpPr>
        <p:spPr>
          <a:xfrm>
            <a:off x="3409949" y="1828800"/>
            <a:ext cx="441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метод рекурсивного исключения признаков (RFE) для выбора наиболее значимых признаков 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C2CF6-7202-DF08-ED12-3911E000B82A}"/>
              </a:ext>
            </a:extLst>
          </p:cNvPr>
          <p:cNvSpPr txBox="1"/>
          <p:nvPr/>
        </p:nvSpPr>
        <p:spPr>
          <a:xfrm>
            <a:off x="437961" y="4217945"/>
            <a:ext cx="11115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system-ui"/>
              </a:rPr>
              <a:t>Точность (Precision): Для класса 0 (отрицательный диагноз) точность составляет 85%, что означает, что из всех предсказанных отрицательных диагнозов 85% действительно являются отрицательными. Для класса 1 (положительный диагноз) точность составляет 80%, что означает, что из всех предсказанных положительных диагнозов 80% действительно являются положительными. </a:t>
            </a:r>
          </a:p>
          <a:p>
            <a:pPr algn="l"/>
            <a:r>
              <a:rPr lang="ru-RU" b="0" i="0" dirty="0">
                <a:effectLst/>
                <a:latin typeface="system-ui"/>
              </a:rPr>
              <a:t>Полнота (</a:t>
            </a:r>
            <a:r>
              <a:rPr lang="ru-RU" b="0" i="0" dirty="0" err="1">
                <a:effectLst/>
                <a:latin typeface="system-ui"/>
              </a:rPr>
              <a:t>Recall</a:t>
            </a:r>
            <a:r>
              <a:rPr lang="ru-RU" b="0" i="0" dirty="0">
                <a:effectLst/>
                <a:latin typeface="system-ui"/>
              </a:rPr>
              <a:t>): Для класса 0 полнота составляет 90%, что означает, что из всех действительных отрицательных диагнозов 90% были правильно предсказаны. Для класса 1 полнота составляет 71%, что означает, что из всех действительных положительных диагнозов 71% были правильно предсказаны. </a:t>
            </a:r>
          </a:p>
          <a:p>
            <a:pPr algn="l"/>
            <a:r>
              <a:rPr lang="ru-RU" dirty="0">
                <a:effectLst/>
                <a:latin typeface="var(--jp-content-font-family)"/>
              </a:rPr>
              <a:t>Общая точность модели составляет 83%, что говорит о том, что она хорошо справляется с прогнозированием диагноза.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4188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var(--jp-content-font-family)"/>
              </a:rPr>
              <a:t>И</a:t>
            </a:r>
            <a:r>
              <a:rPr lang="ru-RU" sz="4400" dirty="0">
                <a:effectLst/>
                <a:latin typeface="var(--jp-content-font-family)"/>
              </a:rPr>
              <a:t>спользование модели логистической регрессии для предсказания вероятности развития болезни Альцгеймера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D42475-4DF3-45CB-2BC4-9609DDB6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4" y="4721661"/>
            <a:ext cx="7191375" cy="183591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05901-5D63-25C3-9C72-50210DF55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4" y="1887157"/>
            <a:ext cx="6200206" cy="2010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6C76C-8B25-D6A5-EDF2-16E42FDE33CF}"/>
              </a:ext>
            </a:extLst>
          </p:cNvPr>
          <p:cNvSpPr txBox="1"/>
          <p:nvPr/>
        </p:nvSpPr>
        <p:spPr>
          <a:xfrm>
            <a:off x="5829300" y="2136338"/>
            <a:ext cx="591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system-ui"/>
              </a:rPr>
              <a:t>Верхний левый элемент (249) представляет количество верно предсказанных отрицательных диагнозов (True </a:t>
            </a:r>
            <a:r>
              <a:rPr lang="ru-RU" b="0" i="0" dirty="0" err="1">
                <a:effectLst/>
                <a:latin typeface="system-ui"/>
              </a:rPr>
              <a:t>Negatives</a:t>
            </a:r>
            <a:r>
              <a:rPr lang="ru-RU" b="0" i="0" dirty="0">
                <a:effectLst/>
                <a:latin typeface="system-ui"/>
              </a:rPr>
              <a:t>). Верхний правый элемент (28) представляет количество ложно предсказанных положительных диагнозов (</a:t>
            </a:r>
            <a:r>
              <a:rPr lang="ru-RU" b="0" i="0" dirty="0" err="1">
                <a:effectLst/>
                <a:latin typeface="system-ui"/>
              </a:rPr>
              <a:t>False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 err="1">
                <a:effectLst/>
                <a:latin typeface="system-ui"/>
              </a:rPr>
              <a:t>Positives</a:t>
            </a:r>
            <a:r>
              <a:rPr lang="ru-RU" b="0" i="0" dirty="0">
                <a:effectLst/>
                <a:latin typeface="system-ui"/>
              </a:rPr>
              <a:t>). Нижний левый элемент (44) представляет количество ложно предсказанных отрицательных диагнозов (</a:t>
            </a:r>
            <a:r>
              <a:rPr lang="ru-RU" b="0" i="0" dirty="0" err="1">
                <a:effectLst/>
                <a:latin typeface="system-ui"/>
              </a:rPr>
              <a:t>False</a:t>
            </a:r>
            <a:r>
              <a:rPr lang="ru-RU" b="0" i="0" dirty="0">
                <a:effectLst/>
                <a:latin typeface="system-ui"/>
              </a:rPr>
              <a:t> </a:t>
            </a:r>
            <a:r>
              <a:rPr lang="ru-RU" b="0" i="0" dirty="0" err="1">
                <a:effectLst/>
                <a:latin typeface="system-ui"/>
              </a:rPr>
              <a:t>Negatives</a:t>
            </a:r>
            <a:r>
              <a:rPr lang="ru-RU" b="0" i="0" dirty="0">
                <a:effectLst/>
                <a:latin typeface="system-ui"/>
              </a:rPr>
              <a:t>). Нижний правый элемент (109) представляет количество верно предсказанных положительных диагнозов (True </a:t>
            </a:r>
            <a:r>
              <a:rPr lang="ru-RU" b="0" i="0" dirty="0" err="1">
                <a:effectLst/>
                <a:latin typeface="system-ui"/>
              </a:rPr>
              <a:t>Positives</a:t>
            </a:r>
            <a:r>
              <a:rPr lang="ru-RU" b="0" i="0" dirty="0">
                <a:effectLst/>
                <a:latin typeface="system-ui"/>
              </a:rPr>
              <a:t>). 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1458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-117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Визуализация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A19484-893D-DEC4-5AB6-BFDD3933A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3" y="1028700"/>
            <a:ext cx="9139044" cy="55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5236F-7248-51CC-2C6C-A54904D5878F}"/>
              </a:ext>
            </a:extLst>
          </p:cNvPr>
          <p:cNvSpPr txBox="1">
            <a:spLocks/>
          </p:cNvSpPr>
          <p:nvPr/>
        </p:nvSpPr>
        <p:spPr>
          <a:xfrm>
            <a:off x="495300" y="19462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41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9366" y="1589855"/>
            <a:ext cx="10515600" cy="2315396"/>
          </a:xfrm>
        </p:spPr>
        <p:txBody>
          <a:bodyPr numCol="1">
            <a:normAutofit lnSpcReduction="10000"/>
          </a:bodyPr>
          <a:lstStyle/>
          <a:p>
            <a:pPr algn="just"/>
            <a:r>
              <a:rPr lang="ru-RU" dirty="0"/>
              <a:t>Изучение, описание распределения показателей</a:t>
            </a:r>
          </a:p>
          <a:p>
            <a:pPr algn="just"/>
            <a:r>
              <a:rPr lang="ru-RU" dirty="0"/>
              <a:t>Построение корреляционной матрицы</a:t>
            </a:r>
          </a:p>
          <a:p>
            <a:pPr algn="just"/>
            <a:r>
              <a:rPr lang="ru-RU" dirty="0"/>
              <a:t>Выделение групп пациентов, описание </a:t>
            </a:r>
          </a:p>
          <a:p>
            <a:pPr algn="just"/>
            <a:r>
              <a:rPr lang="ru-RU" dirty="0"/>
              <a:t>Построение логистической  модели, прогнозирование</a:t>
            </a:r>
          </a:p>
          <a:p>
            <a:pPr algn="just"/>
            <a:r>
              <a:rPr lang="ru-RU" dirty="0"/>
              <a:t>Визуализация полученной информации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3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2751" y="55820"/>
            <a:ext cx="11526495" cy="94539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800" dirty="0"/>
              <a:t>Исследование информации о состоянии здоровья 2149 пациентов, каждый из которых имеет уникальный идентификатор. Набор данных включает: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533" y="2601686"/>
            <a:ext cx="10671810" cy="4078710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/>
              <a:t>Информация о пациенте:</a:t>
            </a:r>
            <a:endParaRPr lang="ru-RU" dirty="0"/>
          </a:p>
          <a:p>
            <a:pPr marL="514350" indent="-514350" algn="just" fontAlgn="base">
              <a:buFont typeface="+mj-lt"/>
              <a:buAutoNum type="arabicPeriod"/>
            </a:pPr>
            <a:r>
              <a:rPr lang="ru-RU" dirty="0"/>
              <a:t>Идентификатор пациента </a:t>
            </a:r>
          </a:p>
          <a:p>
            <a:pPr marL="0" indent="0" algn="just" fontAlgn="base">
              <a:buNone/>
            </a:pPr>
            <a:r>
              <a:rPr lang="ru-RU" dirty="0"/>
              <a:t>2. Демографические данные (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Age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Gender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Ethnicity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Education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Level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)</a:t>
            </a:r>
            <a:endParaRPr lang="ru-RU" dirty="0"/>
          </a:p>
          <a:p>
            <a:pPr algn="just" fontAlgn="base"/>
            <a:r>
              <a:rPr lang="ru-RU" dirty="0"/>
              <a:t>3. Факторы образа жизни </a:t>
            </a:r>
          </a:p>
          <a:p>
            <a:pPr algn="just" fontAlgn="base"/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 ИМТ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15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–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40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, 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Smoking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0 indicates No and 1 indicates Yes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, </a:t>
            </a:r>
          </a:p>
          <a:p>
            <a:pPr algn="just" fontAlgn="base"/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Alcohol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Consumption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0 </a:t>
            </a:r>
            <a:r>
              <a:rPr lang="en-US" dirty="0">
                <a:solidFill>
                  <a:srgbClr val="3C4043"/>
                </a:solidFill>
                <a:latin typeface="inherit"/>
              </a:rPr>
              <a:t>to 20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 </a:t>
            </a:r>
            <a:r>
              <a:rPr lang="en-US" dirty="0">
                <a:solidFill>
                  <a:srgbClr val="3C4043"/>
                </a:solidFill>
                <a:latin typeface="inherit"/>
              </a:rPr>
              <a:t>units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  (в неделю), </a:t>
            </a:r>
          </a:p>
          <a:p>
            <a:pPr algn="just" fontAlgn="base"/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Physica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lActivity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Weekly activity in hours, 0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-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10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Diet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Quality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0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–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10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Sleep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Quality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4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-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10.</a:t>
            </a:r>
          </a:p>
          <a:p>
            <a:pPr marL="0" indent="0" algn="just" fontAlgn="base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CD4CD0-E7A0-C8F7-86E9-D25FD8D8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" y="1001216"/>
            <a:ext cx="12191999" cy="1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36526"/>
            <a:ext cx="11914414" cy="1035049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Исследование информации о состоянии здоровья 2149 пациентов, каждый из которых имеет уникальный идентификатор. Набор данных включает: </a:t>
            </a:r>
            <a:br>
              <a:rPr lang="ru-RU" sz="3200" dirty="0"/>
            </a:b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B43DA-EDFE-0443-C9F6-C8F70B28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15" y="2782207"/>
            <a:ext cx="11240860" cy="3847193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/>
              <a:t>История болезни: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Family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History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Alzheimers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Cardiovascular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Disease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Diabetes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Depression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 err="1">
                <a:solidFill>
                  <a:srgbClr val="3C4043"/>
                </a:solidFill>
                <a:latin typeface="inherit"/>
              </a:rPr>
              <a:t>HeadInjury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Hypertension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0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- 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No and 1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-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Yes.</a:t>
            </a:r>
            <a:endParaRPr lang="ru-RU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1" dirty="0"/>
              <a:t>Клинические измерения: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Systolic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BP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Diastolic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BP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Cholesterol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Cholesterol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LDL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Cholesterol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HDL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Cholesterol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Triglycerides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.</a:t>
            </a:r>
            <a:endParaRPr lang="ru-RU" dirty="0"/>
          </a:p>
          <a:p>
            <a:pPr algn="just" fontAlgn="base"/>
            <a:r>
              <a:rPr lang="ru-RU" b="1" dirty="0"/>
              <a:t>Когнитивные и функциональные оценки: 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MMSE: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 0 – 30, </a:t>
            </a:r>
            <a:r>
              <a:rPr lang="ru-RU" b="1" dirty="0" err="1">
                <a:solidFill>
                  <a:srgbClr val="3C4043"/>
                </a:solidFill>
                <a:latin typeface="inherit"/>
              </a:rPr>
              <a:t>Functional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Assessment 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0-10, 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ADL </a:t>
            </a:r>
            <a:r>
              <a:rPr lang="ru-RU" dirty="0">
                <a:solidFill>
                  <a:srgbClr val="3C4043"/>
                </a:solidFill>
                <a:latin typeface="Inter"/>
              </a:rPr>
              <a:t>п</a:t>
            </a:r>
            <a:r>
              <a:rPr lang="ru-RU" b="0" i="0" dirty="0">
                <a:solidFill>
                  <a:srgbClr val="3C4043"/>
                </a:solidFill>
                <a:effectLst/>
                <a:latin typeface="Inter"/>
              </a:rPr>
              <a:t>овседневная деятельность в диапазоне от 0 -10: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Более низкие баллы указывают на когнитивные нарушения; </a:t>
            </a:r>
            <a:r>
              <a:rPr lang="ru-RU" b="1" i="0" dirty="0">
                <a:solidFill>
                  <a:srgbClr val="3C4043"/>
                </a:solidFill>
                <a:effectLst/>
                <a:latin typeface="inherit"/>
              </a:rPr>
              <a:t>Memory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inherit"/>
              </a:rPr>
              <a:t>Complaints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ru-RU" b="1" dirty="0" err="1">
                <a:solidFill>
                  <a:srgbClr val="3C4043"/>
                </a:solidFill>
                <a:latin typeface="inherit"/>
              </a:rPr>
              <a:t>Behavioral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</a:t>
            </a:r>
            <a:r>
              <a:rPr lang="ru-RU" b="1" dirty="0" err="1">
                <a:solidFill>
                  <a:srgbClr val="3C4043"/>
                </a:solidFill>
                <a:latin typeface="inherit"/>
              </a:rPr>
              <a:t>Problems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: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Наличие жалоб на память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поведенческих проблем </a:t>
            </a:r>
            <a:r>
              <a:rPr lang="ru-RU" b="0" i="0" dirty="0">
                <a:solidFill>
                  <a:srgbClr val="3C4043"/>
                </a:solidFill>
                <a:effectLst/>
                <a:latin typeface="inherit"/>
              </a:rPr>
              <a:t>0 - Нет, а 1 — Да.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just" fontAlgn="base"/>
            <a:endParaRPr lang="ru-RU" dirty="0"/>
          </a:p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EA7F0D-59FE-A076-C04B-45E64A63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86" y="914400"/>
            <a:ext cx="1219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5B43DA-EDFE-0443-C9F6-C8F70B28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3286125"/>
            <a:ext cx="10515600" cy="3435349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/>
              <a:t>Симптомы: 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Confusion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Disorientation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Personality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Change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Difficulty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Completing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Tasks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Forgetfulness</a:t>
            </a:r>
            <a:r>
              <a:rPr lang="ru-RU" b="1" dirty="0">
                <a:solidFill>
                  <a:srgbClr val="3C4043"/>
                </a:solidFill>
                <a:latin typeface="inherit"/>
              </a:rPr>
              <a:t>: 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наличие спутанности сознания, дезориентации, изменений личности, трудностей </a:t>
            </a:r>
            <a:r>
              <a:rPr lang="ru-RU" b="0" i="0" dirty="0">
                <a:solidFill>
                  <a:srgbClr val="3C4043"/>
                </a:solidFill>
                <a:effectLst/>
                <a:latin typeface="Inter"/>
              </a:rPr>
              <a:t>с выполнением задач</a:t>
            </a:r>
            <a:r>
              <a:rPr lang="ru-RU" dirty="0">
                <a:solidFill>
                  <a:srgbClr val="3C4043"/>
                </a:solidFill>
                <a:latin typeface="inherit"/>
              </a:rPr>
              <a:t>, забывчивости, где 0 - нет, 1 – да.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Диагностическая информация - </a:t>
            </a:r>
            <a:r>
              <a:rPr lang="ru-RU" b="0" i="0" dirty="0">
                <a:solidFill>
                  <a:srgbClr val="3C4043"/>
                </a:solidFill>
                <a:effectLst/>
                <a:latin typeface="Inter"/>
              </a:rPr>
              <a:t>Статус диагноза болезни Альцгеймера, где 0 означает «Нет», а 1 — «Да».</a:t>
            </a:r>
            <a:endParaRPr lang="ru-RU" dirty="0"/>
          </a:p>
          <a:p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167CD7-ADDA-83E3-90A6-814F04E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36526"/>
            <a:ext cx="11914414" cy="1035049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Исследование информации о состоянии здоровья 2149 пациентов, каждый из которых имеет уникальный идентификатор. Набор данных включает: </a:t>
            </a:r>
            <a:br>
              <a:rPr lang="ru-RU" sz="3200" dirty="0"/>
            </a:br>
            <a:endParaRPr lang="ru-BY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477276-7BC7-50D4-6D99-5BFBA694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86" y="914399"/>
            <a:ext cx="12192000" cy="17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1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4137"/>
            <a:ext cx="10515600" cy="613410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показателей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A72FF7-BCA9-CEFE-A724-F99F52E4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8" y="3719122"/>
            <a:ext cx="5731812" cy="31388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4D2E85-CB55-2293-99E6-7E1CF666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4" y="697546"/>
            <a:ext cx="4686699" cy="3163521"/>
          </a:xfrm>
          <a:prstGeom prst="rect">
            <a:avLst/>
          </a:prstGeom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AC3842D9-6894-074B-B00B-A826BB644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55" y="3655305"/>
            <a:ext cx="4613817" cy="32026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9EBAAD-AB16-E287-C2EE-5A815D2E2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43" y="697546"/>
            <a:ext cx="4530727" cy="29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543DA-5B60-E001-28A9-B9E6EA95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08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ru-RU" dirty="0"/>
              <a:t>Корреляционная матрица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B8F0E9-E3CA-F484-827F-ED884C28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790649"/>
            <a:ext cx="9353550" cy="59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FF975C-48F6-CEBC-70A0-E94820C01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" y="1059339"/>
            <a:ext cx="9107171" cy="45440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10515600" cy="1004888"/>
          </a:xfrm>
        </p:spPr>
        <p:txBody>
          <a:bodyPr/>
          <a:lstStyle/>
          <a:p>
            <a:pPr algn="just"/>
            <a:r>
              <a:rPr lang="ru-RU" dirty="0"/>
              <a:t>Построение модели линейной регрессии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41150-B390-EA88-4F66-3DC904DC3CBC}"/>
              </a:ext>
            </a:extLst>
          </p:cNvPr>
          <p:cNvSpPr txBox="1"/>
          <p:nvPr/>
        </p:nvSpPr>
        <p:spPr>
          <a:xfrm>
            <a:off x="6096000" y="2061936"/>
            <a:ext cx="6095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Family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History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Alzheimers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-0.0387 - Негативный коэффициент, но не значимый (p = 0.103).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Cardiovascular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Disease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0.0441 - Положительный коэффициент, но не значимый (p = 0.133).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Diabetes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-0.0427 - Негативный коэффициент, но не значимый (p = 0.139).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Depression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-0.0087 - Негативный коэффициент, не значимый (p = 0.736).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HeadInjury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-0.0356 - Негативный коэффициент, не значимый (p = 0.317).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Hypertension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 0.0480 - Положительный коэффициент, близкий к значимости (p = 0.097).</a:t>
            </a:r>
          </a:p>
          <a:p>
            <a:pPr algn="just"/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algn="just"/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Все p-значения больше 0.05, что указывает на отсутствие статистической значимости этих переменных</a:t>
            </a:r>
          </a:p>
          <a:p>
            <a:pPr algn="just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889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69A-26A6-3BB7-6E33-13D2A49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13" y="0"/>
            <a:ext cx="10515600" cy="768350"/>
          </a:xfrm>
        </p:spPr>
        <p:txBody>
          <a:bodyPr/>
          <a:lstStyle/>
          <a:p>
            <a:r>
              <a:rPr lang="ru-RU" dirty="0"/>
              <a:t>Кластеризация 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1E0D62-DEBC-6424-7FC3-9030826C6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2" y="1047750"/>
            <a:ext cx="5528604" cy="5648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31017C-0196-00C3-5730-42616198F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13" y="161925"/>
            <a:ext cx="6035563" cy="317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D917D4-AACF-8764-6833-78ED38083FE0}"/>
              </a:ext>
            </a:extLst>
          </p:cNvPr>
          <p:cNvSpPr txBox="1"/>
          <p:nvPr/>
        </p:nvSpPr>
        <p:spPr>
          <a:xfrm>
            <a:off x="5886450" y="3429000"/>
            <a:ext cx="5634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Выводы:</a:t>
            </a:r>
          </a:p>
          <a:p>
            <a:pPr algn="just"/>
            <a:r>
              <a:rPr lang="ru-RU" b="1" i="1" dirty="0"/>
              <a:t>Кластер 0: </a:t>
            </a:r>
            <a:r>
              <a:rPr lang="ru-RU" dirty="0"/>
              <a:t>Пациенты среднего возраста с умеренными когнитивными и функциональными нарушениями, практически без диагноза болезни Альцгеймера.</a:t>
            </a:r>
          </a:p>
          <a:p>
            <a:pPr algn="just"/>
            <a:r>
              <a:rPr lang="ru-RU" b="1" i="1" dirty="0"/>
              <a:t>Кластер 1:</a:t>
            </a:r>
            <a:r>
              <a:rPr lang="ru-RU" dirty="0"/>
              <a:t> Самые пожилые пациенты с умеренными когнитивными и функциональными нарушениями, практически без диагноза болезни Альцгеймера. </a:t>
            </a:r>
            <a:r>
              <a:rPr lang="ru-RU" b="1" i="1" dirty="0"/>
              <a:t>Кластер 2:</a:t>
            </a:r>
            <a:r>
              <a:rPr lang="ru-RU" dirty="0"/>
              <a:t> Пациенты старшего возраста с значительными когнитивными и функциональными нарушениями, почти все имеют диагноз болезни Альцгеймера.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72055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743</Words>
  <Application>Microsoft Office PowerPoint</Application>
  <PresentationFormat>Широкоэкранный</PresentationFormat>
  <Paragraphs>51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inherit</vt:lpstr>
      <vt:lpstr>Inter</vt:lpstr>
      <vt:lpstr>menlo</vt:lpstr>
      <vt:lpstr>system-ui</vt:lpstr>
      <vt:lpstr>var(--jp-content-font-family)</vt:lpstr>
      <vt:lpstr>Тема Office</vt:lpstr>
      <vt:lpstr>Анализ данных пациентов с болезнью Альцгеймера</vt:lpstr>
      <vt:lpstr>Направления исследования</vt:lpstr>
      <vt:lpstr>Исследование информации о состоянии здоровья 2149 пациентов, каждый из которых имеет уникальный идентификатор. Набор данных включает:  </vt:lpstr>
      <vt:lpstr>Исследование информации о состоянии здоровья 2149 пациентов, каждый из которых имеет уникальный идентификатор. Набор данных включает:  </vt:lpstr>
      <vt:lpstr>Исследование информации о состоянии здоровья 2149 пациентов, каждый из которых имеет уникальный идентификатор. Набор данных включает:  </vt:lpstr>
      <vt:lpstr>Распределение показателей</vt:lpstr>
      <vt:lpstr>Корреляционная матрица</vt:lpstr>
      <vt:lpstr>Построение модели линейной регрессии</vt:lpstr>
      <vt:lpstr>Кластеризация </vt:lpstr>
      <vt:lpstr>Использование модели логистической регрессии для предсказания вероятности развития болезни Альцгеймера </vt:lpstr>
      <vt:lpstr>Использование модели логистической регрессии для предсказания вероятности развития болезни Альцгеймера</vt:lpstr>
      <vt:lpstr>Визуализация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пациентов с болезнью Альцгеймера</dc:title>
  <dc:creator>Сергей Мироевский</dc:creator>
  <cp:lastModifiedBy>Мария Колесникова</cp:lastModifiedBy>
  <cp:revision>8</cp:revision>
  <dcterms:created xsi:type="dcterms:W3CDTF">2024-06-30T15:35:53Z</dcterms:created>
  <dcterms:modified xsi:type="dcterms:W3CDTF">2024-09-16T16:45:55Z</dcterms:modified>
</cp:coreProperties>
</file>