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3D8C-7FEB-A743-6D9E-C65A14902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5A75D-B8E1-E9CA-7314-A08B0650D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3C91A-A193-5D9E-960F-12695D97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0F4D-FF51-42C0-9F67-783D9E06B56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12DEC-483E-A633-20F9-684DFCAC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80635-F307-015C-7E38-3147595F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5046-7FC5-45AC-8880-E319663F3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9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52BE-7768-C55C-FB12-F11A53C4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72F7D-E27A-1638-8055-BF507657B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0DDBF-0FB8-5FA8-8A72-71C110D9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0F4D-FF51-42C0-9F67-783D9E06B56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44900-1718-E3AC-9F64-15FB6035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CC61D-0BC5-EE36-48D8-E0A075FA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5046-7FC5-45AC-8880-E319663F3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5125E-C65F-10FA-E61D-5F2668ABA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FB638-855B-D9A1-9B6A-F4472EF36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2BF4F-6AA2-0252-351E-91A8B371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0F4D-FF51-42C0-9F67-783D9E06B56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1D40F-84C3-53F3-E7CB-6C7FA80E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D96ED-813D-1849-EA4C-CFB48887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5046-7FC5-45AC-8880-E319663F3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0070-F056-14C2-1174-417A9536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EED69-E462-9C3F-F5F6-FFDC991A0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980C7-5270-1417-5F88-EB92BD66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0F4D-FF51-42C0-9F67-783D9E06B56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57168-32A5-14DC-A8A2-671F81DF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B20C2-27B3-0F65-08BB-D335BFF7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5046-7FC5-45AC-8880-E319663F3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5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2F5F-64A9-4AB9-2626-5761469F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74B49-3ABD-72BD-1F19-BEA87980D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6C6D2-6FB4-3F9F-D1F2-8AAF9F3D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0F4D-FF51-42C0-9F67-783D9E06B56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59F4C-8950-E240-5A12-2575A29D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8629E-6184-63B0-A14C-41CDC337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5046-7FC5-45AC-8880-E319663F3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5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03BF-6DBF-5B8C-9D93-8E62BF70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AE66-35D8-8C51-E1A0-B63D660BD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65EE4-80B6-086D-F1A8-1E6DFD395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43A95-9501-FFC7-B9CD-AE0A932B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0F4D-FF51-42C0-9F67-783D9E06B56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36A92-F5C8-0ED1-62AB-A90DA22C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A6C5F-D3C5-6B22-D900-B911ABF2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5046-7FC5-45AC-8880-E319663F3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9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E962-34D2-02A8-7654-5CD56B605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74EE-7CD9-ECCB-9D12-0D1D1FEBF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BCDDA-A2AC-B4D3-0B64-2D26109E2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420F0-4552-5E0D-804A-C3A5443A1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2EB65-F9E9-1746-B56B-A6BEEBA9D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D6FD5-FF7E-96BA-DB87-85462627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0F4D-FF51-42C0-9F67-783D9E06B56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48150-FCB1-B197-D9FB-57722A70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2339E-4DAD-DB84-AE16-73CE4B42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5046-7FC5-45AC-8880-E319663F3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3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16B5-DD2A-6519-DCED-559CC155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C534E-6715-1485-9157-5E08302D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0F4D-FF51-42C0-9F67-783D9E06B56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580A9-9CB5-4969-E04E-10915F12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0F304-8F28-4C57-0FEB-EEB8A1D2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5046-7FC5-45AC-8880-E319663F3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7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26FF9-3832-27F5-D4BD-DA422546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0F4D-FF51-42C0-9F67-783D9E06B56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FD823-FC04-6B37-DCE4-F45CC8D9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B15FC-6666-DD9F-0ED7-11842E9A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5046-7FC5-45AC-8880-E319663F3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42B4-34F8-B54E-2A2C-8E4465F0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0DDF8-F3F0-8187-5F07-579526769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979B9-C918-C818-51A8-DD2CA1A76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2ADE7-7C5F-221F-233F-F01FE92B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0F4D-FF51-42C0-9F67-783D9E06B56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BCA86-1310-21FE-231A-C5AB691D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5FB5F-77C9-7598-2BE3-65A6A2D2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5046-7FC5-45AC-8880-E319663F3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7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F977-3B55-4E62-E321-25F4D5B4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65667-2F7D-B8D1-BD59-6D404484D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4E4E8-054A-024C-500D-C121E4228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130FC-1D52-A872-51A6-57E8B7D0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0F4D-FF51-42C0-9F67-783D9E06B56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56F64-8A13-D775-C2D9-1C612708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F93A3-F218-E760-6942-53BC2EC4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A5046-7FC5-45AC-8880-E319663F3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1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4896F-A25C-16F9-0E47-0BAAD95B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9FC26-16EB-0137-9647-3F80EAD6F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5E0E2-440D-E21B-A817-8825BA006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B0F4D-FF51-42C0-9F67-783D9E06B56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7E096-1672-B026-EFE7-2BDD307AA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26236-29FD-B857-7760-B239DA218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5046-7FC5-45AC-8880-E319663F3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7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B9780128125014000249" TargetMode="External"/><Relationship Id="rId2" Type="http://schemas.openxmlformats.org/officeDocument/2006/relationships/hyperlink" Target="https://academic.oup.com/bioinformatics/article/37/2/171/5885082?login=fal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drive/1-i-8loQ-0kFxgf423j0vVe5RJBufd8Ph#scrollTo=BDic6BthplQy" TargetMode="External"/><Relationship Id="rId4" Type="http://schemas.openxmlformats.org/officeDocument/2006/relationships/hyperlink" Target="https://brain.fuw.edu.pl/edu/index.php/Uczenie_maszynowe_i_sztuczne_sieci_neuronowe/DrzewaDecyzyjn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änzende Motorenteile">
            <a:extLst>
              <a:ext uri="{FF2B5EF4-FFF2-40B4-BE49-F238E27FC236}">
                <a16:creationId xmlns:a16="http://schemas.microsoft.com/office/drawing/2014/main" id="{BDACAC92-6089-C396-DB95-DB4FC4CCF6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39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651A47-77E3-6D89-2B17-E55D0BE82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pl-PL" sz="6600">
                <a:solidFill>
                  <a:srgbClr val="FFFFFF"/>
                </a:solidFill>
              </a:rPr>
              <a:t>Maschine learning </a:t>
            </a:r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C38DC-4862-45C2-B7CE-DC2B3697E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Maryla Piechowicz 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12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8D71-9B43-7D8E-4392-0E898116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sequences_list_to_dataset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67F8C92-7F6E-6BD6-40C3-90CC097CE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31" y="1863801"/>
            <a:ext cx="8586337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1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410CA65-D17D-6C6B-EE33-AAA8273A6E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38" y="2516433"/>
            <a:ext cx="10883195" cy="43415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44E38-F902-8E09-CDAE-7D4F0F66A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642" y="52059"/>
            <a:ext cx="5157787" cy="823912"/>
          </a:xfrm>
        </p:spPr>
        <p:txBody>
          <a:bodyPr>
            <a:normAutofit/>
          </a:bodyPr>
          <a:lstStyle/>
          <a:p>
            <a:r>
              <a:rPr lang="pl-PL" sz="3600" dirty="0" err="1"/>
              <a:t>Random</a:t>
            </a:r>
            <a:r>
              <a:rPr lang="pl-PL" sz="3600" dirty="0"/>
              <a:t> </a:t>
            </a:r>
            <a:r>
              <a:rPr lang="pl-PL" sz="3600" dirty="0" err="1"/>
              <a:t>Forest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7CE6B-B4EB-1E3E-CD43-589F2673E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643" y="991585"/>
            <a:ext cx="5157787" cy="3684588"/>
          </a:xfrm>
        </p:spPr>
        <p:txBody>
          <a:bodyPr>
            <a:normAutofit/>
          </a:bodyPr>
          <a:lstStyle/>
          <a:p>
            <a:r>
              <a:rPr lang="pl-PL" sz="2000" b="1" dirty="0"/>
              <a:t>Drzewa które powstają to ‚pełne’ drzewa decyzyjne </a:t>
            </a:r>
          </a:p>
          <a:p>
            <a:r>
              <a:rPr lang="pl-PL" sz="2000" b="1" dirty="0"/>
              <a:t>W RF każde drzewo ma taka samą wagę </a:t>
            </a:r>
          </a:p>
          <a:p>
            <a:r>
              <a:rPr lang="pl-PL" sz="2000" b="1" dirty="0"/>
              <a:t>Kolejność powstawania drzew nie ma znaczenia </a:t>
            </a:r>
            <a:endParaRPr lang="en-US" sz="20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BA3125-6DD8-C790-DBEC-77A3EC031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25055" y="52059"/>
            <a:ext cx="5183188" cy="823912"/>
          </a:xfrm>
        </p:spPr>
        <p:txBody>
          <a:bodyPr>
            <a:normAutofit/>
          </a:bodyPr>
          <a:lstStyle/>
          <a:p>
            <a:r>
              <a:rPr lang="pl-PL" sz="3600" dirty="0" err="1"/>
              <a:t>AdaBoost</a:t>
            </a:r>
            <a:endParaRPr lang="en-US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3FA3C6-15D2-EFB6-D996-D720659E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25055" y="991585"/>
            <a:ext cx="5183188" cy="3684588"/>
          </a:xfrm>
        </p:spPr>
        <p:txBody>
          <a:bodyPr>
            <a:normAutofit/>
          </a:bodyPr>
          <a:lstStyle/>
          <a:p>
            <a:r>
              <a:rPr lang="pl-PL" sz="2000" b="1" dirty="0"/>
              <a:t>Drzewa które powstają składają się tylko z węzła i dwóch liści </a:t>
            </a:r>
          </a:p>
          <a:p>
            <a:r>
              <a:rPr lang="pl-PL" sz="2000" b="1" dirty="0"/>
              <a:t>Niektóre drzewa* mają większa wagę </a:t>
            </a:r>
          </a:p>
          <a:p>
            <a:r>
              <a:rPr lang="pl-PL" sz="2000" b="1" dirty="0"/>
              <a:t>Każde kolejne drzewo* ma wpływ na kolejne, czyli każde kolejne bieżę pod uwagę błędy poprzedniego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92656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46EBD8A-B597-35BC-9F99-EFAE5264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pl-PL" sz="2800"/>
              <a:t>Czemu AdaBoost?</a:t>
            </a:r>
            <a:endParaRPr lang="en-US" sz="28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A256C0-DB5B-9595-EB21-A392C23C9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700" dirty="0"/>
              <a:t>Przy użyciu RF </a:t>
            </a:r>
            <a:r>
              <a:rPr lang="pl-PL" sz="1700" dirty="0" err="1"/>
              <a:t>accuracy</a:t>
            </a:r>
            <a:r>
              <a:rPr lang="pl-PL" sz="1700" dirty="0"/>
              <a:t> było bardzo niskie ze względu na duża wymiarowość danych 243, autorzy pracy użyli swojego algorytmu CC który zmniejszył wymiarowość do 18 cech </a:t>
            </a:r>
          </a:p>
          <a:p>
            <a:pPr marL="0" indent="0">
              <a:buNone/>
            </a:pPr>
            <a:r>
              <a:rPr lang="pl-PL" sz="1700" dirty="0"/>
              <a:t>W tym przypadku 243 cech RF nie nauczył się rozpoznawać miejsc </a:t>
            </a:r>
            <a:r>
              <a:rPr lang="pl-PL" sz="1700" dirty="0" err="1"/>
              <a:t>karbonylacji</a:t>
            </a:r>
            <a:r>
              <a:rPr lang="pl-PL" sz="1700" dirty="0"/>
              <a:t> dlatego zastosowany został algorytm </a:t>
            </a:r>
            <a:r>
              <a:rPr lang="pl-PL" sz="1700" dirty="0" err="1"/>
              <a:t>AdaBoost</a:t>
            </a:r>
            <a:r>
              <a:rPr lang="pl-PL" sz="1700" dirty="0"/>
              <a:t> który dał </a:t>
            </a:r>
            <a:r>
              <a:rPr lang="pl-PL" sz="1700" dirty="0" err="1"/>
              <a:t>accuracy</a:t>
            </a:r>
            <a:r>
              <a:rPr lang="pl-PL" sz="1700" dirty="0"/>
              <a:t> 81%</a:t>
            </a:r>
            <a:endParaRPr lang="en-US" sz="1700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693AC1A6-29E2-DAFB-FEDE-D478DA46C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692380"/>
            <a:ext cx="6250769" cy="331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99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6792-A19F-47D9-F0D5-8E1AADEA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AdaBoost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F55DBDE-4A3C-5099-7B71-111E434D1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25" y="1863801"/>
            <a:ext cx="9706548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90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">
            <a:extLst>
              <a:ext uri="{FF2B5EF4-FFF2-40B4-BE49-F238E27FC236}">
                <a16:creationId xmlns:a16="http://schemas.microsoft.com/office/drawing/2014/main" id="{8387F866-EF75-30A0-C917-C196579FD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461" y="0"/>
            <a:ext cx="5781267" cy="495966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817A3A2-1E94-CEFA-B5D2-5D6B6FE9C7E8}"/>
              </a:ext>
            </a:extLst>
          </p:cNvPr>
          <p:cNvSpPr/>
          <p:nvPr/>
        </p:nvSpPr>
        <p:spPr>
          <a:xfrm>
            <a:off x="6217519" y="2722179"/>
            <a:ext cx="1075007" cy="111409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707F66-9BFF-3A23-0592-76DEC69B4C0F}"/>
              </a:ext>
            </a:extLst>
          </p:cNvPr>
          <p:cNvCxnSpPr/>
          <p:nvPr/>
        </p:nvCxnSpPr>
        <p:spPr>
          <a:xfrm>
            <a:off x="3197861" y="4770161"/>
            <a:ext cx="256854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598013-A140-5ABA-A4FA-A5AC9CA3D8A3}"/>
              </a:ext>
            </a:extLst>
          </p:cNvPr>
          <p:cNvSpPr txBox="1"/>
          <p:nvPr/>
        </p:nvSpPr>
        <p:spPr>
          <a:xfrm>
            <a:off x="376176" y="5358126"/>
            <a:ext cx="11171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dirty="0"/>
              <a:t>Algorytm dał </a:t>
            </a:r>
            <a:r>
              <a:rPr lang="pl-PL" sz="2400" dirty="0" err="1"/>
              <a:t>accuracy</a:t>
            </a:r>
            <a:r>
              <a:rPr lang="pl-PL" sz="2400" dirty="0"/>
              <a:t> 81%, jednak F-</a:t>
            </a:r>
            <a:r>
              <a:rPr lang="pl-PL" sz="2400" dirty="0" err="1"/>
              <a:t>scor</a:t>
            </a:r>
            <a:r>
              <a:rPr lang="pl-PL" sz="2400" dirty="0"/>
              <a:t> pokazuje że nie nauczył się on tak dobrze rozpoznawać miejsc </a:t>
            </a:r>
            <a:r>
              <a:rPr lang="pl-PL" sz="2400" dirty="0" err="1"/>
              <a:t>karbonylacji</a:t>
            </a:r>
            <a:r>
              <a:rPr lang="pl-PL" sz="2400" dirty="0"/>
              <a:t>. F-</a:t>
            </a:r>
            <a:r>
              <a:rPr lang="pl-PL" sz="2400" dirty="0" err="1"/>
              <a:t>score</a:t>
            </a:r>
            <a:r>
              <a:rPr lang="pl-PL" sz="2400" dirty="0"/>
              <a:t> dla 1 (czyli miejsca gdzie zachodzi </a:t>
            </a:r>
            <a:r>
              <a:rPr lang="pl-PL" sz="2400" dirty="0" err="1"/>
              <a:t>karbonylacja</a:t>
            </a:r>
            <a:r>
              <a:rPr lang="pl-PL" sz="2400" dirty="0"/>
              <a:t>) wyniósł 0.11.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5620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993C-2FC5-B781-6BC2-7FED59D5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1B82-5E88-B0F9-BF80-03290F81A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[1]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iCarPS</a:t>
            </a:r>
            <a:r>
              <a:rPr lang="en-US" dirty="0">
                <a:hlinkClick r:id="rId2"/>
              </a:rPr>
              <a:t>: a computational tool for identifying protein carbonylation sites by novel encoded features | Bioinformatics | Oxford Academic (oup.com)</a:t>
            </a:r>
            <a:endParaRPr lang="pl-PL" dirty="0"/>
          </a:p>
          <a:p>
            <a:r>
              <a:rPr lang="pl-PL" dirty="0"/>
              <a:t>[2]</a:t>
            </a:r>
            <a:r>
              <a:rPr lang="en-US" dirty="0">
                <a:hlinkClick r:id="rId3"/>
              </a:rPr>
              <a:t> Oxidative Stress and Sperm Dysfunction: An Insight Into Dynamics of Semen Proteome – ScienceDirect</a:t>
            </a:r>
            <a:endParaRPr lang="pl-PL" dirty="0"/>
          </a:p>
          <a:p>
            <a:r>
              <a:rPr lang="pl-PL" dirty="0"/>
              <a:t>[3]</a:t>
            </a:r>
            <a:r>
              <a:rPr lang="pl-PL" dirty="0">
                <a:hlinkClick r:id="rId4"/>
              </a:rPr>
              <a:t> Uczenie maszynowe i sztuczne sieci neuronowe/</a:t>
            </a:r>
            <a:r>
              <a:rPr lang="pl-PL" dirty="0" err="1">
                <a:hlinkClick r:id="rId4"/>
              </a:rPr>
              <a:t>DrzewaDecyzyjne</a:t>
            </a:r>
            <a:r>
              <a:rPr lang="pl-PL" dirty="0">
                <a:hlinkClick r:id="rId4"/>
              </a:rPr>
              <a:t> – Brain-</a:t>
            </a:r>
            <a:r>
              <a:rPr lang="pl-PL" dirty="0" err="1">
                <a:hlinkClick r:id="rId4"/>
              </a:rPr>
              <a:t>wiki</a:t>
            </a:r>
            <a:r>
              <a:rPr lang="pl-PL" dirty="0">
                <a:hlinkClick r:id="rId4"/>
              </a:rPr>
              <a:t> (fuw.edu.pl)</a:t>
            </a:r>
            <a:endParaRPr lang="pl-PL" dirty="0"/>
          </a:p>
          <a:p>
            <a:r>
              <a:rPr lang="en-US" dirty="0" err="1">
                <a:hlinkClick r:id="rId5"/>
              </a:rPr>
              <a:t>ML_Projekt.ipynb</a:t>
            </a:r>
            <a:r>
              <a:rPr lang="en-US" dirty="0">
                <a:hlinkClick r:id="rId5"/>
              </a:rPr>
              <a:t> - </a:t>
            </a:r>
            <a:r>
              <a:rPr lang="en-US" dirty="0" err="1">
                <a:hlinkClick r:id="rId5"/>
              </a:rPr>
              <a:t>Colaboratory</a:t>
            </a:r>
            <a:r>
              <a:rPr lang="en-US" dirty="0">
                <a:hlinkClick r:id="rId5"/>
              </a:rPr>
              <a:t> (google.com)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6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8C8D-3B69-AB1F-298B-CC3821F6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iCarPS</a:t>
            </a:r>
            <a:r>
              <a:rPr lang="en-US" b="1" dirty="0"/>
              <a:t>: a computational tool for identifying protein carbonylation sites by novel encoded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4B79-A33E-1225-99BE-B611F78B1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Dan Zhang, Zhao-Chun Xu, Wei </a:t>
            </a:r>
            <a:r>
              <a:rPr lang="en-US" sz="2000" dirty="0" err="1"/>
              <a:t>Su</a:t>
            </a:r>
            <a:r>
              <a:rPr lang="pl-PL" sz="2000" dirty="0"/>
              <a:t> et al.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1AC2E-4ADF-98BE-32FA-F5E63D30E387}"/>
              </a:ext>
            </a:extLst>
          </p:cNvPr>
          <p:cNvSpPr txBox="1"/>
          <p:nvPr/>
        </p:nvSpPr>
        <p:spPr>
          <a:xfrm>
            <a:off x="1058778" y="2540352"/>
            <a:ext cx="10295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CarSPred’s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230 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karbonylowanych</a:t>
            </a: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sekwencji białkowych ludzkich i 20 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karbonylowanych</a:t>
            </a: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sekwencji białkowych z innych ssaków. Miejsca modyfikacji zawierają cztery typy miejsc 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karbonylowania</a:t>
            </a: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 (Lizyna), P (Prolina) , R (Arginina) i T (Treonina) [1]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06BBE5-AA41-7656-44A8-46CA055E8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055" y="3740681"/>
            <a:ext cx="8553890" cy="25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6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60B14-B651-5D2B-F41D-B42936B4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3" y="1941062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Karbonylowanie</a:t>
            </a:r>
            <a:r>
              <a:rPr lang="en-US" sz="2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białek</a:t>
            </a:r>
            <a:r>
              <a:rPr lang="en-US" sz="2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definiuje</a:t>
            </a:r>
            <a:r>
              <a:rPr lang="en-US" sz="2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się</a:t>
            </a:r>
            <a:r>
              <a:rPr lang="en-US" sz="2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jako</a:t>
            </a:r>
            <a:r>
              <a:rPr lang="en-US" sz="2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kowalencyjną</a:t>
            </a:r>
            <a:r>
              <a:rPr lang="en-US" sz="2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US" sz="28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nieodwracalną</a:t>
            </a:r>
            <a:r>
              <a:rPr lang="en-US" sz="2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modyfikację</a:t>
            </a:r>
            <a:r>
              <a:rPr lang="en-US" sz="2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łańcuchów</a:t>
            </a:r>
            <a:r>
              <a:rPr lang="en-US" sz="2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bocznych</a:t>
            </a:r>
            <a:r>
              <a:rPr lang="en-US" sz="2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8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aminokwasów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15D0B3D9-FFD8-E21C-04EC-9AD7DD26D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" y="1127935"/>
            <a:ext cx="6436548" cy="460213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19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5EA459E-C9EC-013C-C987-644032ADC3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58" r="1" b="26339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B606FD-B667-15CD-AFE4-34EE59FCE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anchor="t">
            <a:normAutofit/>
          </a:bodyPr>
          <a:lstStyle/>
          <a:p>
            <a:r>
              <a:rPr lang="pl-PL" sz="4800">
                <a:solidFill>
                  <a:schemeClr val="bg1"/>
                </a:solidFill>
              </a:rPr>
              <a:t>Po co taki predyktor?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24EC-C79C-12F3-D264-B75FF5DB4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4018143"/>
            <a:ext cx="5674105" cy="2129599"/>
          </a:xfrm>
          <a:noFill/>
        </p:spPr>
        <p:txBody>
          <a:bodyPr anchor="t">
            <a:normAutofit/>
          </a:bodyPr>
          <a:lstStyle/>
          <a:p>
            <a:r>
              <a:rPr lang="pl-PL" sz="1800">
                <a:solidFill>
                  <a:schemeClr val="bg1"/>
                </a:solidFill>
              </a:rPr>
              <a:t>Biomarker stresu oksydacyjnego, </a:t>
            </a:r>
          </a:p>
          <a:p>
            <a:r>
              <a:rPr lang="pl-PL" sz="1800">
                <a:solidFill>
                  <a:schemeClr val="bg1"/>
                </a:solidFill>
              </a:rPr>
              <a:t>Stres oksydacyjny może uszkadzać komórki, białka i DNA, co może przyczyniać się do starzenia,</a:t>
            </a:r>
          </a:p>
          <a:p>
            <a:r>
              <a:rPr lang="pl-PL" sz="1800">
                <a:solidFill>
                  <a:schemeClr val="bg1"/>
                </a:solidFill>
              </a:rPr>
              <a:t> Może również odgrywać rolę w rozwoju szeregu schorzeń, w tym cukrzycy, raka i chorób neurodegeneracyjnych, takich jak choroba Alzheimera.</a:t>
            </a: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2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04A58-6517-5447-577F-C4AD86B9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2895" y="1941061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Forest: 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Drzewa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decyzyjne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to 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popularne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narzędzia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do “data mining</a:t>
            </a:r>
            <a:r>
              <a:rPr lang="pl-PL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’u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” 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nadają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się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szczególnie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dobrze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klasyfikacji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ale 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można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je 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też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przystosować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problemów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regresji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[3]</a:t>
            </a: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1E5C9640-AD4A-1FDA-5820-52AF33BD7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" y="1683339"/>
            <a:ext cx="6436548" cy="349132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859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D5FD7-CAE3-F0F5-1ADB-6DDACB57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772" y="1941061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F-score, 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zwany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także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F1-score, jest 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miarą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dokładności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modelu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 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zestawie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danych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Służy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oceny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binarnych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systemów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klasyfikacji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które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klasyfikują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przykłady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"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pozytywne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" 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lub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"</a:t>
            </a:r>
            <a:r>
              <a:rPr lang="en-US" sz="2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negatywne</a:t>
            </a: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".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3A762743-AAA4-EEBF-0875-56DAFA432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09" y="1253330"/>
            <a:ext cx="4785585" cy="4351338"/>
          </a:xfrm>
        </p:spPr>
      </p:pic>
    </p:spTree>
    <p:extLst>
      <p:ext uri="{BB962C8B-B14F-4D97-AF65-F5344CB8AC3E}">
        <p14:creationId xmlns:p14="http://schemas.microsoft.com/office/powerpoint/2010/main" val="1103535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D4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picture containing text&#10;&#10;Description automatically generated">
            <a:extLst>
              <a:ext uri="{FF2B5EF4-FFF2-40B4-BE49-F238E27FC236}">
                <a16:creationId xmlns:a16="http://schemas.microsoft.com/office/drawing/2014/main" id="{93574EFA-BD0F-0C8A-7CDE-35F866772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347028"/>
            <a:ext cx="7989001" cy="2609850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5FA6FB24-9FB3-D05E-C396-284113CB2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3281362"/>
            <a:ext cx="7732286" cy="2916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BD06AA-1D9B-350E-4701-8164B4B1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Przygotowanie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danych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287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0304-EE06-9B55-81EB-1787FAC9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Standaryzacja </a:t>
            </a:r>
            <a:endParaRPr lang="en-US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96C159F-AAC8-A0FD-5B84-1F5AE5F4F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98" y="1718802"/>
            <a:ext cx="11679403" cy="1710198"/>
          </a:xfrm>
        </p:spPr>
      </p:pic>
      <p:pic>
        <p:nvPicPr>
          <p:cNvPr id="7" name="Picture 6" descr="A picture containing diagram">
            <a:extLst>
              <a:ext uri="{FF2B5EF4-FFF2-40B4-BE49-F238E27FC236}">
                <a16:creationId xmlns:a16="http://schemas.microsoft.com/office/drawing/2014/main" id="{80D78046-F476-0B39-705B-EF5F9A0A7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98" y="3845997"/>
            <a:ext cx="10810986" cy="24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0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2AE6-9AB4-6295-F38A-D7457548A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seq_to_feature_vec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AE452E3-FAEB-B69A-73DB-1287223D8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8688"/>
            <a:ext cx="10515599" cy="433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2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5835</TotalTime>
  <Words>442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Tw Cen MT</vt:lpstr>
      <vt:lpstr>Office Theme</vt:lpstr>
      <vt:lpstr>Maschine learning </vt:lpstr>
      <vt:lpstr>iCarPS: a computational tool for identifying protein carbonylation sites by novel encoded features</vt:lpstr>
      <vt:lpstr>Karbonylowanie białek definiuje się jako kowalencyjną, nieodwracalną modyfikację łańcuchów bocznych aminokwasów</vt:lpstr>
      <vt:lpstr>Po co taki predyktor?</vt:lpstr>
      <vt:lpstr>Random Forest: Drzewa decyzyjne to popularne narzędzia do “data mining’u” nadają się szczególnie dobrze do klasyfikacji, ale można je też przystosować do problemów regresji[3] </vt:lpstr>
      <vt:lpstr>F-score, zwany także F1-score, jest miarą dokładności modelu w zestawie danych. Służy do oceny binarnych systemów klasyfikacji, które klasyfikują przykłady na "pozytywne" lub "negatywne".</vt:lpstr>
      <vt:lpstr>Przygotowanie danych </vt:lpstr>
      <vt:lpstr>Standaryzacja </vt:lpstr>
      <vt:lpstr>seq_to_feature_vec</vt:lpstr>
      <vt:lpstr>sequences_list_to_dataset</vt:lpstr>
      <vt:lpstr>PowerPoint Presentation</vt:lpstr>
      <vt:lpstr>Czemu AdaBoost?</vt:lpstr>
      <vt:lpstr>AdaBoost</vt:lpstr>
      <vt:lpstr>PowerPoint Presentation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Maschine learning </dc:title>
  <dc:creator>Maryla Piechowicz</dc:creator>
  <cp:lastModifiedBy>Maryla Piechowicz</cp:lastModifiedBy>
  <cp:revision>4</cp:revision>
  <dcterms:created xsi:type="dcterms:W3CDTF">2022-12-28T09:45:12Z</dcterms:created>
  <dcterms:modified xsi:type="dcterms:W3CDTF">2023-01-10T12:44:55Z</dcterms:modified>
</cp:coreProperties>
</file>