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Nunito"/>
      <p:regular r:id="rId59"/>
      <p:bold r:id="rId60"/>
      <p:italic r:id="rId61"/>
      <p:boldItalic r:id="rId62"/>
    </p:embeddedFont>
    <p:embeddedFont>
      <p:font typeface="Maven Pro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unito-boldItalic.fntdata"/><Relationship Id="rId61" Type="http://schemas.openxmlformats.org/officeDocument/2006/relationships/font" Target="fonts/Nunito-italic.fntdata"/><Relationship Id="rId20" Type="http://schemas.openxmlformats.org/officeDocument/2006/relationships/slide" Target="slides/slide15.xml"/><Relationship Id="rId64" Type="http://schemas.openxmlformats.org/officeDocument/2006/relationships/font" Target="fonts/MavenPro-bold.fntdata"/><Relationship Id="rId63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Nunito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a4ebdbce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a4ebdbce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b4b40f1b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b4b40f1b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b1d96656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b1d9665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a4ebdbce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a4ebdbce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a4ebdbce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a4ebdbce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a4ebdbce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a4ebdbce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a4ebdbce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a4ebdbce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a4ebdbce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a4ebdbce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a4ebdbce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a4ebdbce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a4ebdbce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a4ebdbce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a4ebdbce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a4ebdbce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a4ebdbce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a4ebdbce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b1d9665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b1d966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b1d9665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b1d9665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b1d9665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b1d9665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Ce mouvement part du constat suivant :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b1d9665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b1d9665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b1d9665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b1d9665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b1d96656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b1d9665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b1d96656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b1d96656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7c948b3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7c948b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b1d9665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b1d9665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b1d9665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b1d9665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b1d9665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b1d9665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b1d9665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b1d9665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7c948b30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7c948b30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7c948b30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d7c948b30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7c948b30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7c948b30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b4b40f1b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b4b40f1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7c948b30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7c948b3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7c948b30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7c948b30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b4b40f1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b4b40f1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b4b40f1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b4b40f1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a4ebdbce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a4ebdbce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b4b40f1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b4b40f1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b1d9665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b1d9665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db1d9665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db1d9665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7c948b30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d7c948b3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7c948b30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7c948b3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7c948b3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d7c948b3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7c948b30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7c948b30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b4b40f1b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b4b40f1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7c948b3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7c948b3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b4b40f1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b4b40f1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a4ebdbce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a4ebdbce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b4b40f1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b4b40f1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b4b40f1b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b4b40f1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7c948b3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7c948b3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d7c948b3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d7c948b3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a4ebdbce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a4ebdbce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a4ebdbce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a4ebdbce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a4ebdbce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a4ebdbce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a4ebdbce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a4ebdbce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r.wikipedia.org/wiki/Data.gov" TargetMode="External"/><Relationship Id="rId4" Type="http://schemas.openxmlformats.org/officeDocument/2006/relationships/hyperlink" Target="https://fr.wikipedia.org/w/index.php?title=Data.gov.uk&amp;action=edit&amp;redlink=1" TargetMode="External"/><Relationship Id="rId5" Type="http://schemas.openxmlformats.org/officeDocument/2006/relationships/hyperlink" Target="https://www.data.gouv.fr/fr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pendata.paris.fr/pages/home/" TargetMode="External"/><Relationship Id="rId4" Type="http://schemas.openxmlformats.org/officeDocument/2006/relationships/hyperlink" Target="https://data.rennesmetropole.fr/explore/?sort=modified" TargetMode="External"/><Relationship Id="rId5" Type="http://schemas.openxmlformats.org/officeDocument/2006/relationships/hyperlink" Target="https://opendata.bordeaux-metropole.fr/pages/accueil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atactivist.coop/lewagon/#1" TargetMode="External"/><Relationship Id="rId4" Type="http://schemas.openxmlformats.org/officeDocument/2006/relationships/hyperlink" Target="https://aperi.tube/videos/watch/52298aa2-c86c-4a8c-86c5-70b969cbd323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hyperlink" Target="https://www.tidyvers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shiny.rstudio.com/gallery/" TargetMode="External"/><Relationship Id="rId4" Type="http://schemas.openxmlformats.org/officeDocument/2006/relationships/hyperlink" Target="https://community.rstudio.com/tag/shiny-contest-2020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shiny.rstudio.com/articles/basics.ht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shiny.rstudio.com/articles/basics.htm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github.com/cmisid/Tutorials/blob/master/R%C3%A9alisation%20d%27un%20dashboard%20avec%20RShiny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864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 | Ecosystème, outils et dataviz avec 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019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Marylène Henry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Responsable du domaine études et synthèses - DSI - Insee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21/05/2021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00" y="717925"/>
            <a:ext cx="70199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056750" y="104675"/>
            <a:ext cx="70305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RIME (répertoire interministériel des emplois et des métiers)</a:t>
            </a:r>
            <a:endParaRPr sz="2120"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075" y="875075"/>
            <a:ext cx="6314925" cy="42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650" y="1763725"/>
            <a:ext cx="70675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249925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Industrialiser un projet de Datascience : les types de collaboration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datascience</a:t>
            </a:r>
            <a:endParaRPr/>
          </a:p>
        </p:txBody>
      </p:sp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625" y="1346450"/>
            <a:ext cx="7750850" cy="35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Partage Amont / Aval</a:t>
            </a:r>
            <a:endParaRPr/>
          </a:p>
        </p:txBody>
      </p:sp>
      <p:pic>
        <p:nvPicPr>
          <p:cNvPr id="364" name="Google Shape;3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125" y="1422825"/>
            <a:ext cx="6286948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7"/>
          <p:cNvSpPr txBox="1"/>
          <p:nvPr/>
        </p:nvSpPr>
        <p:spPr>
          <a:xfrm>
            <a:off x="1238750" y="46636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Source : TowardsDataScience</a:t>
            </a:r>
            <a:endParaRPr sz="1000"/>
          </a:p>
        </p:txBody>
      </p:sp>
      <p:sp>
        <p:nvSpPr>
          <p:cNvPr id="366" name="Google Shape;366;p27"/>
          <p:cNvSpPr txBox="1"/>
          <p:nvPr/>
        </p:nvSpPr>
        <p:spPr>
          <a:xfrm>
            <a:off x="121175" y="11579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Organisation Datascientist- analyst / Data ingénieur : l'industrialisation assurée par le data ingénieur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75" y="851625"/>
            <a:ext cx="5808063" cy="41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>
            <p:ph type="title"/>
          </p:nvPr>
        </p:nvSpPr>
        <p:spPr>
          <a:xfrm>
            <a:off x="1303800" y="315800"/>
            <a:ext cx="75156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conjointes - langage de développement commun</a:t>
            </a:r>
            <a:endParaRPr/>
          </a:p>
        </p:txBody>
      </p:sp>
      <p:sp>
        <p:nvSpPr>
          <p:cNvPr id="373" name="Google Shape;373;p28"/>
          <p:cNvSpPr txBox="1"/>
          <p:nvPr/>
        </p:nvSpPr>
        <p:spPr>
          <a:xfrm>
            <a:off x="1144525" y="47240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Source : TowardsDataScience</a:t>
            </a:r>
            <a:endParaRPr sz="1000"/>
          </a:p>
        </p:txBody>
      </p:sp>
      <p:sp>
        <p:nvSpPr>
          <p:cNvPr id="374" name="Google Shape;374;p28"/>
          <p:cNvSpPr txBox="1"/>
          <p:nvPr/>
        </p:nvSpPr>
        <p:spPr>
          <a:xfrm>
            <a:off x="255850" y="11612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Construction du projet datascience conjointement (datascientist-analyst/ data architect) dans le même langage de programmation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075" y="1306075"/>
            <a:ext cx="5249951" cy="38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9"/>
          <p:cNvSpPr txBox="1"/>
          <p:nvPr>
            <p:ph type="title"/>
          </p:nvPr>
        </p:nvSpPr>
        <p:spPr>
          <a:xfrm>
            <a:off x="1303800" y="423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conjointes - langages de développement différents</a:t>
            </a:r>
            <a:endParaRPr/>
          </a:p>
        </p:txBody>
      </p:sp>
      <p:sp>
        <p:nvSpPr>
          <p:cNvPr id="381" name="Google Shape;381;p29"/>
          <p:cNvSpPr txBox="1"/>
          <p:nvPr/>
        </p:nvSpPr>
        <p:spPr>
          <a:xfrm>
            <a:off x="498200" y="47260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Source : TowardsDataScience</a:t>
            </a:r>
            <a:endParaRPr sz="1000"/>
          </a:p>
        </p:txBody>
      </p:sp>
      <p:sp>
        <p:nvSpPr>
          <p:cNvPr id="382" name="Google Shape;382;p29"/>
          <p:cNvSpPr txBox="1"/>
          <p:nvPr/>
        </p:nvSpPr>
        <p:spPr>
          <a:xfrm>
            <a:off x="148125" y="13599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Construction du projet datascience-analyst  conjointement (datascientist/ data architect) - langages de programmation différents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/ DataOps</a:t>
            </a: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50" y="1333000"/>
            <a:ext cx="5121024" cy="374317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0"/>
          <p:cNvSpPr txBox="1"/>
          <p:nvPr/>
        </p:nvSpPr>
        <p:spPr>
          <a:xfrm>
            <a:off x="471275" y="46318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Source : TowardsDataScience</a:t>
            </a:r>
            <a:endParaRPr sz="1000"/>
          </a:p>
        </p:txBody>
      </p:sp>
      <p:sp>
        <p:nvSpPr>
          <p:cNvPr id="390" name="Google Shape;390;p30"/>
          <p:cNvSpPr txBox="1"/>
          <p:nvPr/>
        </p:nvSpPr>
        <p:spPr>
          <a:xfrm>
            <a:off x="201975" y="1333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Construction du projet Datascience par un seul professionnel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ctrTitle"/>
          </p:nvPr>
        </p:nvSpPr>
        <p:spPr>
          <a:xfrm>
            <a:off x="824000" y="1613825"/>
            <a:ext cx="5113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d’analyse</a:t>
            </a:r>
            <a:r>
              <a:rPr lang="en"/>
              <a:t> - focus Open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19525"/>
            <a:ext cx="70305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Ecosystème et outils du Data analyst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Workflow d’analyse et focus sur l’Open Data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Datavisualisation avec R : Une introduction à RShiny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Rappels 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Intro dplyr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Intro shiny et ggplot2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374" y="394950"/>
            <a:ext cx="5925263" cy="453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700" y="1382875"/>
            <a:ext cx="545077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title"/>
          </p:nvPr>
        </p:nvSpPr>
        <p:spPr>
          <a:xfrm>
            <a:off x="1249925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Data - enrichir ses données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mouvement Open Data</a:t>
            </a:r>
            <a:endParaRPr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Objectif</a:t>
            </a:r>
            <a:r>
              <a:rPr b="1" lang="en" sz="1400"/>
              <a:t> :</a:t>
            </a:r>
            <a:r>
              <a:rPr lang="en" sz="1400"/>
              <a:t> mise à disposition de données en provenance des institutions publiques ou privées et à destination des citoyens. Ce mouvement part du constat que l’administration collecte et produit un grand nombre de données.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/>
              <a:t>But </a:t>
            </a:r>
            <a:r>
              <a:rPr b="1" lang="en" sz="1400"/>
              <a:t>: </a:t>
            </a:r>
            <a:r>
              <a:rPr lang="en" sz="1400"/>
              <a:t>ouvrir ces données à la collectivité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/>
              <a:t>Point commun avec l’Open source</a:t>
            </a:r>
            <a:r>
              <a:rPr b="1" lang="en" sz="1400"/>
              <a:t> : </a:t>
            </a:r>
            <a:r>
              <a:rPr lang="en" sz="1400"/>
              <a:t>les données sont libres et ouvertes (ceci ne force pas à la gratuité qui est cependant souvent assurée)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 u="sng"/>
              <a:t>Ouverture</a:t>
            </a:r>
            <a:r>
              <a:rPr b="1" lang="en" sz="1400"/>
              <a:t> : </a:t>
            </a:r>
            <a:r>
              <a:rPr lang="en" sz="1400"/>
              <a:t>choix de licences garantissant l’utilisation libres des données(protégeant l’utilisateur)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</a:t>
            </a:r>
            <a:r>
              <a:rPr lang="en"/>
              <a:t>objectifs</a:t>
            </a:r>
            <a:endParaRPr/>
          </a:p>
        </p:txBody>
      </p:sp>
      <p:sp>
        <p:nvSpPr>
          <p:cNvPr id="423" name="Google Shape;423;p36"/>
          <p:cNvSpPr txBox="1"/>
          <p:nvPr>
            <p:ph idx="1" type="body"/>
          </p:nvPr>
        </p:nvSpPr>
        <p:spPr>
          <a:xfrm>
            <a:off x="1303800" y="1386850"/>
            <a:ext cx="7030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Transparence</a:t>
            </a:r>
            <a:endParaRPr b="1"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 donnée publique est souvent légalement accessible depuis longtemps mais sa </a:t>
            </a:r>
            <a:r>
              <a:rPr lang="en"/>
              <a:t>consommation</a:t>
            </a:r>
            <a:r>
              <a:rPr lang="en"/>
              <a:t> était difficile ( registre papier, formats particuliers…)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L’objectif : offrir des façons plus simples et plus efficaces de consommer la donnée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Formats csv, excel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Linked Open Data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 startAt="2"/>
            </a:pPr>
            <a:r>
              <a:rPr b="1" lang="en" sz="1500"/>
              <a:t>Valorisation économique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Objectif : en mettant à disposition un grand nombre de données, permettre la valorisation et l’invention de nouveaux logiciels, services numériques facilitant la vie des utilisateurs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objectifs</a:t>
            </a:r>
            <a:endParaRPr/>
          </a:p>
        </p:txBody>
      </p:sp>
      <p:sp>
        <p:nvSpPr>
          <p:cNvPr id="429" name="Google Shape;429;p37"/>
          <p:cNvSpPr txBox="1"/>
          <p:nvPr>
            <p:ph idx="1" type="body"/>
          </p:nvPr>
        </p:nvSpPr>
        <p:spPr>
          <a:xfrm>
            <a:off x="1303800" y="1386850"/>
            <a:ext cx="7030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b="1" lang="en" sz="1500"/>
              <a:t>Service rendu au citoyen</a:t>
            </a:r>
            <a:endParaRPr b="1"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Ces utilisations de données publiques participent à l’amélioration du service public rendu au citoyen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Directement (portail Open Data)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Indirectement (applications bâties sur ces données)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 startAt="4"/>
            </a:pPr>
            <a:r>
              <a:rPr b="1" lang="en" sz="1500"/>
              <a:t>Valorisation interne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 réel effort porté sur la qualification de la donnée et son exposition. Les services internes se posent à nouveau  la question de la consommation de ces données, leur utilité etc.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peu d’historique...</a:t>
            </a:r>
            <a:endParaRPr/>
          </a:p>
        </p:txBody>
      </p:sp>
      <p:sp>
        <p:nvSpPr>
          <p:cNvPr id="435" name="Google Shape;435;p38"/>
          <p:cNvSpPr txBox="1"/>
          <p:nvPr>
            <p:ph idx="1" type="body"/>
          </p:nvPr>
        </p:nvSpPr>
        <p:spPr>
          <a:xfrm>
            <a:off x="1303800" y="1157950"/>
            <a:ext cx="70305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Etats-Unis 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Concept apparu lors du p</a:t>
            </a:r>
            <a:r>
              <a:rPr lang="en" sz="1200"/>
              <a:t>remier mandat de B.Obama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2007 : loi Open Government Act pose les principes d’un accès libre à la donnée publique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2009 : </a:t>
            </a:r>
            <a:r>
              <a:rPr lang="en" sz="1150">
                <a:solidFill>
                  <a:srgbClr val="BA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150">
                <a:solidFill>
                  <a:srgbClr val="BA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ata.gov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Royaume-uni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Approche très structurée dès 2010 (touche de Tim Berners-Lee ?)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2010 : </a:t>
            </a:r>
            <a:r>
              <a:rPr lang="en" sz="1150">
                <a:solidFill>
                  <a:srgbClr val="BA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Data.gov.uk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France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Villes pionnières : Rennes et Paris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2011 : création d’ETALAB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2011 :</a:t>
            </a:r>
            <a:r>
              <a:rPr lang="en" sz="1150">
                <a:solidFill>
                  <a:srgbClr val="BA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" sz="1150">
                <a:solidFill>
                  <a:srgbClr val="BA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ata.gouv.fr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Quelques liens / exemples de portails</a:t>
            </a:r>
            <a:endParaRPr/>
          </a:p>
        </p:txBody>
      </p:sp>
      <p:sp>
        <p:nvSpPr>
          <p:cNvPr id="441" name="Google Shape;441;p39"/>
          <p:cNvSpPr txBox="1"/>
          <p:nvPr>
            <p:ph idx="1" type="body"/>
          </p:nvPr>
        </p:nvSpPr>
        <p:spPr>
          <a:xfrm>
            <a:off x="1303800" y="1481125"/>
            <a:ext cx="70305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Ville de Paris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Ville de Rennes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Ville de Bordeaux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Datactivist : société spécialisée Open Data, accompagne les organisations publiques ou privées dans l’ouverture de leurs données ou la réutilisation.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Quelques exemples de réutilisation</a:t>
            </a:r>
            <a:endParaRPr/>
          </a:p>
        </p:txBody>
      </p:sp>
      <p:sp>
        <p:nvSpPr>
          <p:cNvPr id="447" name="Google Shape;447;p40"/>
          <p:cNvSpPr txBox="1"/>
          <p:nvPr>
            <p:ph idx="1" type="body"/>
          </p:nvPr>
        </p:nvSpPr>
        <p:spPr>
          <a:xfrm>
            <a:off x="1303800" y="1377725"/>
            <a:ext cx="70305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Yuka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Beta.gouv.fr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….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Pour en savoir plus 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Ces dix choses incroyables qui n’existeraient pas sans l’open data ! (datactivist.coop)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Le meetUp de datactivist sur le sujet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 utiliser R ?</a:t>
            </a:r>
            <a:endParaRPr/>
          </a:p>
        </p:txBody>
      </p:sp>
      <p:pic>
        <p:nvPicPr>
          <p:cNvPr id="453" name="Google Shape;4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625" y="1332875"/>
            <a:ext cx="546458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Logistiques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13425"/>
            <a:ext cx="70305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Horaires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 repository Github avec l’ensemble des ressources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 : un rappel des bonnes pratiques et des astuces pour faciliter vos développements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 utiliser R</a:t>
            </a:r>
            <a:endParaRPr/>
          </a:p>
        </p:txBody>
      </p:sp>
      <p:pic>
        <p:nvPicPr>
          <p:cNvPr id="459" name="Google Shape;4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50" y="1373275"/>
            <a:ext cx="579211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 utiliser R ?</a:t>
            </a:r>
            <a:endParaRPr/>
          </a:p>
        </p:txBody>
      </p:sp>
      <p:sp>
        <p:nvSpPr>
          <p:cNvPr id="465" name="Google Shape;465;p43"/>
          <p:cNvSpPr txBox="1"/>
          <p:nvPr>
            <p:ph idx="1" type="body"/>
          </p:nvPr>
        </p:nvSpPr>
        <p:spPr>
          <a:xfrm>
            <a:off x="1303800" y="1478750"/>
            <a:ext cx="70305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99" lvl="0" marL="45720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66"/>
              <a:buFont typeface="Arial"/>
              <a:buChar char="●"/>
            </a:pPr>
            <a:r>
              <a:rPr lang="en" sz="1666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Coûts</a:t>
            </a:r>
            <a:endParaRPr sz="1666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99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66"/>
              <a:buFont typeface="Arial"/>
              <a:buChar char="●"/>
            </a:pPr>
            <a:r>
              <a:rPr lang="en" sz="1666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Données (confidentialité etc.)</a:t>
            </a:r>
            <a:endParaRPr sz="1666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99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66"/>
              <a:buFont typeface="Arial"/>
              <a:buChar char="●"/>
            </a:pPr>
            <a:r>
              <a:rPr lang="en" sz="1666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Réalisation de l’ensemble de la chaîne de traitement avec un seul logiciel</a:t>
            </a:r>
            <a:endParaRPr sz="1666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99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66"/>
              <a:buFont typeface="Arial"/>
              <a:buChar char="●"/>
            </a:pPr>
            <a:r>
              <a:rPr lang="en" sz="1666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Reproductibilité des travaux</a:t>
            </a:r>
            <a:endParaRPr sz="1666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99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66"/>
              <a:buFont typeface="Arial"/>
              <a:buChar char="●"/>
            </a:pPr>
            <a:r>
              <a:rPr lang="en" sz="1666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Création d’outils à façon / permet également de créer des outils de visualisation des données (DataOps)</a:t>
            </a:r>
            <a:endParaRPr sz="1666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99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66"/>
              <a:buFont typeface="Arial"/>
              <a:buChar char="●"/>
            </a:pPr>
            <a:r>
              <a:rPr lang="en" sz="1666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Maintenance / partage des travaux</a:t>
            </a:r>
            <a:endParaRPr sz="1666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type="ctrTitle"/>
          </p:nvPr>
        </p:nvSpPr>
        <p:spPr>
          <a:xfrm>
            <a:off x="824000" y="1613825"/>
            <a:ext cx="551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: quelques rappels ...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</a:t>
            </a:r>
            <a:endParaRPr/>
          </a:p>
        </p:txBody>
      </p:sp>
      <p:sp>
        <p:nvSpPr>
          <p:cNvPr id="476" name="Google Shape;476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RStudio : focus le travail en projet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Présentation de Git et Github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/>
          <p:nvPr>
            <p:ph type="ctrTitle"/>
          </p:nvPr>
        </p:nvSpPr>
        <p:spPr>
          <a:xfrm>
            <a:off x="824000" y="1613825"/>
            <a:ext cx="5807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Manipuler ses données avec dplyr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 où commencer lorsque je débute en R</a:t>
            </a:r>
            <a:endParaRPr/>
          </a:p>
        </p:txBody>
      </p:sp>
      <p:sp>
        <p:nvSpPr>
          <p:cNvPr id="487" name="Google Shape;487;p47"/>
          <p:cNvSpPr txBox="1"/>
          <p:nvPr>
            <p:ph idx="1" type="body"/>
          </p:nvPr>
        </p:nvSpPr>
        <p:spPr>
          <a:xfrm>
            <a:off x="4932250" y="2112338"/>
            <a:ext cx="3627900" cy="21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Langage R Base ?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Le tidyverse ?</a:t>
            </a:r>
            <a:endParaRPr sz="1500"/>
          </a:p>
        </p:txBody>
      </p:sp>
      <p:pic>
        <p:nvPicPr>
          <p:cNvPr id="488" name="Google Shape;4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50" y="1262775"/>
            <a:ext cx="3494975" cy="356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dplyr</a:t>
            </a:r>
            <a:endParaRPr/>
          </a:p>
        </p:txBody>
      </p:sp>
      <p:sp>
        <p:nvSpPr>
          <p:cNvPr id="494" name="Google Shape;494;p48"/>
          <p:cNvSpPr txBox="1"/>
          <p:nvPr>
            <p:ph idx="1" type="body"/>
          </p:nvPr>
        </p:nvSpPr>
        <p:spPr>
          <a:xfrm>
            <a:off x="1303800" y="1466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1787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Disponible dans la suite tidyverse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7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Deux principes pour une utilisation optimale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L’usage de verbes (group_by, summarise, select, filter, arrange,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pread, gather). Ce sont des fonctions prenant un data.frame comme argument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 du pipe %&gt;% (se lit then et provient du package magrittr) permet l’enchaînement des actions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verbes</a:t>
            </a:r>
            <a:endParaRPr/>
          </a:p>
        </p:txBody>
      </p:sp>
      <p:sp>
        <p:nvSpPr>
          <p:cNvPr id="500" name="Google Shape;500;p49"/>
          <p:cNvSpPr txBox="1"/>
          <p:nvPr>
            <p:ph idx="1" type="body"/>
          </p:nvPr>
        </p:nvSpPr>
        <p:spPr>
          <a:xfrm>
            <a:off x="1257875" y="1650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417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select() : pour sélectionner les colonnes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filter() : filtre de lignes en fonction de conditions logiques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arrange() : trie le data.frame selon certaines variables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mutate() : crée de nouvelles variables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group_by() : crée des groupes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summarise() : agrège un data.frame ou un groupe en une ligne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xxx_join() : apparie 2 tables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principaux verbes</a:t>
            </a:r>
            <a:endParaRPr/>
          </a:p>
        </p:txBody>
      </p:sp>
      <p:pic>
        <p:nvPicPr>
          <p:cNvPr id="506" name="Google Shape;5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425" y="1223450"/>
            <a:ext cx="3039800" cy="354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50" y="699625"/>
            <a:ext cx="4633551" cy="43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Dplyr : un package du tidyverse</a:t>
            </a:r>
            <a:endParaRPr/>
          </a:p>
        </p:txBody>
      </p:sp>
      <p:sp>
        <p:nvSpPr>
          <p:cNvPr id="513" name="Google Shape;513;p51"/>
          <p:cNvSpPr txBox="1"/>
          <p:nvPr>
            <p:ph idx="1" type="body"/>
          </p:nvPr>
        </p:nvSpPr>
        <p:spPr>
          <a:xfrm>
            <a:off x="5418600" y="1411050"/>
            <a:ext cx="33162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Site du tidyverse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1613825"/>
            <a:ext cx="5113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 - écosystème, outils...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Utilisation du package</a:t>
            </a:r>
            <a:endParaRPr/>
          </a:p>
        </p:txBody>
      </p:sp>
      <p:sp>
        <p:nvSpPr>
          <p:cNvPr id="519" name="Google Shape;519;p52"/>
          <p:cNvSpPr txBox="1"/>
          <p:nvPr>
            <p:ph idx="1" type="body"/>
          </p:nvPr>
        </p:nvSpPr>
        <p:spPr>
          <a:xfrm>
            <a:off x="1221275" y="1938000"/>
            <a:ext cx="35547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1"/>
                </a:solidFill>
              </a:rPr>
              <a:t>Pour installer le package</a:t>
            </a:r>
            <a:endParaRPr b="1" sz="15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 du package seul : 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install.packages(“dplyr”)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 de la suite tidyverse 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install.packages(“tidyverse”)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2"/>
          <p:cNvSpPr txBox="1"/>
          <p:nvPr>
            <p:ph idx="1" type="body"/>
          </p:nvPr>
        </p:nvSpPr>
        <p:spPr>
          <a:xfrm>
            <a:off x="4909700" y="1938000"/>
            <a:ext cx="33069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1"/>
                </a:solidFill>
              </a:rPr>
              <a:t>Pour charger le package</a:t>
            </a:r>
            <a:endParaRPr b="1" sz="15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Charger le package : 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library(dplyr)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	ou 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library(tidyverse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3"/>
          <p:cNvSpPr txBox="1"/>
          <p:nvPr>
            <p:ph type="ctrTitle"/>
          </p:nvPr>
        </p:nvSpPr>
        <p:spPr>
          <a:xfrm>
            <a:off x="824000" y="1613825"/>
            <a:ext cx="5113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à la Dataviz avec 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Support de cours complémentaire (disponible sous Github)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5"/>
          <p:cNvSpPr txBox="1"/>
          <p:nvPr>
            <p:ph type="ctrTitle"/>
          </p:nvPr>
        </p:nvSpPr>
        <p:spPr>
          <a:xfrm>
            <a:off x="824000" y="1613825"/>
            <a:ext cx="5113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Shiny : </a:t>
            </a:r>
            <a:r>
              <a:rPr lang="en"/>
              <a:t>Introduction </a:t>
            </a:r>
            <a:endParaRPr/>
          </a:p>
        </p:txBody>
      </p:sp>
      <p:pic>
        <p:nvPicPr>
          <p:cNvPr id="537" name="Google Shape;5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25" y="146550"/>
            <a:ext cx="1577025" cy="17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Quelques exemples</a:t>
            </a:r>
            <a:endParaRPr/>
          </a:p>
        </p:txBody>
      </p:sp>
      <p:sp>
        <p:nvSpPr>
          <p:cNvPr id="543" name="Google Shape;543;p5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La galerie Shiny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Shiny Contest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"/>
            <a:ext cx="9143997" cy="474027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7"/>
          <p:cNvSpPr txBox="1"/>
          <p:nvPr/>
        </p:nvSpPr>
        <p:spPr>
          <a:xfrm>
            <a:off x="0" y="4515225"/>
            <a:ext cx="7381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Shiny : web application for 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application Shiny</a:t>
            </a:r>
            <a:endParaRPr/>
          </a:p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477175" y="1999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Deux éléments</a:t>
            </a:r>
            <a:endParaRPr sz="1500"/>
          </a:p>
          <a:p>
            <a:pPr indent="-30956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Une partie UI : User Interface</a:t>
            </a:r>
            <a:endParaRPr sz="1500"/>
          </a:p>
          <a:p>
            <a:pPr indent="-30956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Une partie Server : qui contient les commandes qui vont se dérouler côté server</a:t>
            </a:r>
            <a:endParaRPr sz="15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UI : permet de gérer les éléments graphiques</a:t>
            </a:r>
            <a:endParaRPr sz="1500"/>
          </a:p>
          <a:p>
            <a:pPr indent="-30956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Server : gère la partie interactive</a:t>
            </a:r>
            <a:endParaRPr sz="1500"/>
          </a:p>
          <a:p>
            <a:pPr indent="-30956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Préférable de faire deux fichiers ui.R et server.R mais pour les toutes petites applications, on peut utiliser les fonctions ui et server</a:t>
            </a:r>
            <a:endParaRPr sz="1500"/>
          </a:p>
          <a:p>
            <a:pPr indent="-30956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Pour déployer une vraie application Shiny, un  package fortement recommandé : </a:t>
            </a:r>
            <a:r>
              <a:rPr b="1" lang="en" sz="1500"/>
              <a:t>Golem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200" y="45700"/>
            <a:ext cx="20955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100" y="3625725"/>
            <a:ext cx="11239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raisons de la popularité du package</a:t>
            </a:r>
            <a:endParaRPr/>
          </a:p>
        </p:txBody>
      </p:sp>
      <p:sp>
        <p:nvSpPr>
          <p:cNvPr id="563" name="Google Shape;563;p5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C’est simple : pas de connaissance HTML / CSS / 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Facilité à imbriquer du code R (modélisation statistiques, algorithme de datascience…)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 disponibles en locales, ou sur internet (via un serveur shiny, RStudio Connect, Docker etc)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pour aujourd’hui</a:t>
            </a:r>
            <a:endParaRPr/>
          </a:p>
        </p:txBody>
      </p:sp>
      <p:sp>
        <p:nvSpPr>
          <p:cNvPr id="569" name="Google Shape;569;p60"/>
          <p:cNvSpPr txBox="1"/>
          <p:nvPr>
            <p:ph idx="1" type="body"/>
          </p:nvPr>
        </p:nvSpPr>
        <p:spPr>
          <a:xfrm>
            <a:off x="1303800" y="1671650"/>
            <a:ext cx="70305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Les différents composants d’une application shiny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Comprendre le principe de la réactivité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Créer une application shiny simple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Avoir des éléments de documentation pour aller plus loin</a:t>
            </a:r>
            <a:endParaRPr sz="1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5" y="29167"/>
            <a:ext cx="9078922" cy="34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1"/>
          <p:cNvSpPr txBox="1"/>
          <p:nvPr/>
        </p:nvSpPr>
        <p:spPr>
          <a:xfrm>
            <a:off x="403650" y="3470600"/>
            <a:ext cx="4486200" cy="136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library(shiny)</a:t>
            </a:r>
            <a:b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runExample(</a:t>
            </a:r>
            <a:r>
              <a:rPr lang="en" sz="1800">
                <a:solidFill>
                  <a:srgbClr val="BA212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"01_hello"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Datascience : de quoi parle-t-on?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23" y="1281350"/>
            <a:ext cx="6143551" cy="34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00" y="4568800"/>
            <a:ext cx="5954899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2"/>
          <p:cNvSpPr txBox="1"/>
          <p:nvPr/>
        </p:nvSpPr>
        <p:spPr>
          <a:xfrm>
            <a:off x="457200" y="76200"/>
            <a:ext cx="4174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Define UI for application that draws a histogram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shinyUI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fluidPage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Application title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titlePanel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"Hello Shiny!"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Sidebar with a slider input for the number of bins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sidebarLayout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sidebarPanel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sliderInput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"bins"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10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"Number of bins:"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Show a plot of the generated distribution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mainPanel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plotOutput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"distPlot"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6876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2"/>
          <p:cNvSpPr txBox="1"/>
          <p:nvPr/>
        </p:nvSpPr>
        <p:spPr>
          <a:xfrm>
            <a:off x="5070200" y="641300"/>
            <a:ext cx="3655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layout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62"/>
          <p:cNvSpPr txBox="1"/>
          <p:nvPr/>
        </p:nvSpPr>
        <p:spPr>
          <a:xfrm>
            <a:off x="5070200" y="1884425"/>
            <a:ext cx="28602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62"/>
          <p:cNvSpPr txBox="1"/>
          <p:nvPr/>
        </p:nvSpPr>
        <p:spPr>
          <a:xfrm>
            <a:off x="5070200" y="3501350"/>
            <a:ext cx="3021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4" name="Google Shape;584;p62"/>
          <p:cNvCxnSpPr/>
          <p:nvPr/>
        </p:nvCxnSpPr>
        <p:spPr>
          <a:xfrm rot="10800000">
            <a:off x="2014100" y="491300"/>
            <a:ext cx="3056100" cy="46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62"/>
          <p:cNvCxnSpPr/>
          <p:nvPr/>
        </p:nvCxnSpPr>
        <p:spPr>
          <a:xfrm flipH="1">
            <a:off x="2752075" y="952675"/>
            <a:ext cx="2341200" cy="161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62"/>
          <p:cNvCxnSpPr/>
          <p:nvPr/>
        </p:nvCxnSpPr>
        <p:spPr>
          <a:xfrm flipH="1">
            <a:off x="2025675" y="964200"/>
            <a:ext cx="3033000" cy="88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62"/>
          <p:cNvCxnSpPr>
            <a:stCxn id="582" idx="1"/>
          </p:cNvCxnSpPr>
          <p:nvPr/>
        </p:nvCxnSpPr>
        <p:spPr>
          <a:xfrm rot="10800000">
            <a:off x="2440700" y="2209625"/>
            <a:ext cx="2629500" cy="207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62"/>
          <p:cNvCxnSpPr/>
          <p:nvPr/>
        </p:nvCxnSpPr>
        <p:spPr>
          <a:xfrm flipH="1">
            <a:off x="2694500" y="3812750"/>
            <a:ext cx="2375700" cy="392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62"/>
          <p:cNvCxnSpPr/>
          <p:nvPr/>
        </p:nvCxnSpPr>
        <p:spPr>
          <a:xfrm flipH="1">
            <a:off x="1702700" y="952700"/>
            <a:ext cx="3367500" cy="2975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62"/>
          <p:cNvSpPr txBox="1"/>
          <p:nvPr/>
        </p:nvSpPr>
        <p:spPr>
          <a:xfrm>
            <a:off x="4728325" y="4578400"/>
            <a:ext cx="3897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https://shiny.rstudio.com/articles/basics.html</a:t>
            </a:r>
            <a:endParaRPr/>
          </a:p>
        </p:txBody>
      </p:sp>
      <p:sp>
        <p:nvSpPr>
          <p:cNvPr id="591" name="Google Shape;591;p62"/>
          <p:cNvSpPr txBox="1"/>
          <p:nvPr/>
        </p:nvSpPr>
        <p:spPr>
          <a:xfrm>
            <a:off x="8001950" y="219125"/>
            <a:ext cx="7956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UI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"/>
          <p:cNvSpPr txBox="1"/>
          <p:nvPr/>
        </p:nvSpPr>
        <p:spPr>
          <a:xfrm>
            <a:off x="0" y="357450"/>
            <a:ext cx="5235900" cy="4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Define server logic required to draw a histogram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shinyServer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Expression that generates a histogram. The expression is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wrapped in a call to renderPlot to indicate that: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 1) It is "reactive" and therefore should be automatically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    re-executed when inputs change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 2) Its output type is a plot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distPlot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renderPlot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faithful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Old Faithful Geyser data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bins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length.out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bins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00">
                <a:solidFill>
                  <a:srgbClr val="4C886B"/>
                </a:solidFill>
                <a:latin typeface="Consolas"/>
                <a:ea typeface="Consolas"/>
                <a:cs typeface="Consolas"/>
                <a:sym typeface="Consolas"/>
              </a:rPr>
              <a:t># draw the histogram with the specified number of bins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hist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breaks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bins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'darkgray'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'white'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000">
              <a:solidFill>
                <a:srgbClr val="6876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3"/>
          <p:cNvSpPr txBox="1"/>
          <p:nvPr/>
        </p:nvSpPr>
        <p:spPr>
          <a:xfrm>
            <a:off x="5549625" y="1554675"/>
            <a:ext cx="336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Rendering Function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8" name="Google Shape;598;p63"/>
          <p:cNvCxnSpPr>
            <a:stCxn id="597" idx="1"/>
          </p:cNvCxnSpPr>
          <p:nvPr/>
        </p:nvCxnSpPr>
        <p:spPr>
          <a:xfrm flipH="1">
            <a:off x="2733225" y="1969875"/>
            <a:ext cx="2816400" cy="7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63"/>
          <p:cNvSpPr txBox="1"/>
          <p:nvPr/>
        </p:nvSpPr>
        <p:spPr>
          <a:xfrm>
            <a:off x="4728325" y="4578400"/>
            <a:ext cx="3897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https://shiny.rstudio.com/articles/basics.html</a:t>
            </a:r>
            <a:endParaRPr/>
          </a:p>
        </p:txBody>
      </p:sp>
      <p:sp>
        <p:nvSpPr>
          <p:cNvPr id="600" name="Google Shape;600;p63"/>
          <p:cNvSpPr txBox="1"/>
          <p:nvPr/>
        </p:nvSpPr>
        <p:spPr>
          <a:xfrm>
            <a:off x="7057900" y="219125"/>
            <a:ext cx="17397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SERVER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 exercice pas à pas pour obtenir un premier exemple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Quelques outils utiles pour votre progression</a:t>
            </a:r>
            <a:endParaRPr/>
          </a:p>
        </p:txBody>
      </p:sp>
      <p:sp>
        <p:nvSpPr>
          <p:cNvPr id="612" name="Google Shape;612;p6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RStudio Cheatsheets - RStudio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Ropensci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Blog de ThinkR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Groupe Slack Grrr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Livre R4DS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Pour s’entraîner à faire une application Shiny : </a:t>
            </a:r>
            <a:r>
              <a:rPr lang="en" u="sng">
                <a:solidFill>
                  <a:schemeClr val="hlink"/>
                </a:solidFill>
                <a:hlinkClick r:id="rId4"/>
              </a:rPr>
              <a:t>un tutoriel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75050" y="315825"/>
            <a:ext cx="3420000" cy="19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3 principaux metiers de la Data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75050" y="2464025"/>
            <a:ext cx="34200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analyst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Datascientist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Architect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Beaucoup d’autres métiers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Stewerd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Chief data officer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etc...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689" y="0"/>
            <a:ext cx="53653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236475" y="2178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 service de tous les départements de l’entreprise, son rôle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Fournir des données rigoureuses, fiables et pertinentes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Échanger</a:t>
            </a:r>
            <a:r>
              <a:rPr lang="en"/>
              <a:t> avec le “métier” pour mettre en place les meilleures stratégies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Focus sur la présentation des données et leur bonne compréhension par le “métier”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625" y="212400"/>
            <a:ext cx="3164198" cy="177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Scientist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236475" y="2178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Ayant recours aux technologies du “Big data” </a:t>
            </a:r>
            <a:r>
              <a:rPr lang="en"/>
              <a:t> 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Met en place des algorithmes à partir d’un volume important de données. Les cas d’usages :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Prédiction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Personnalisation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Détection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Priorisation à l’intérieur d’un process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Optimisation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Échanger avec le “métier” pour mettre en place les meilleures stratégies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Peut être spécialiste dans les algorithmes d’intelligence artificielle (</a:t>
            </a:r>
            <a:r>
              <a:rPr lang="en"/>
              <a:t>ingénieur</a:t>
            </a:r>
            <a:r>
              <a:rPr lang="en"/>
              <a:t> en machine learning, ingénieur en intelligence artificielle)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450" y="139375"/>
            <a:ext cx="2798352" cy="18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236475" y="2178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 en place les infrastructures nécessaires au traitement et au stockage des données</a:t>
            </a:r>
            <a:r>
              <a:rPr lang="en"/>
              <a:t> 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 charge de la conception des plateformes qui gèrent l’ensemble des données de l’entreprise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Rôle</a:t>
            </a:r>
            <a:r>
              <a:rPr lang="en"/>
              <a:t> essentiel dans la structuration, la qualification et la cohérence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Acteur clé du passage à l’échelle des projet de Datascience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Expert architectures et infrastructures Big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576" y="94275"/>
            <a:ext cx="3330293" cy="21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