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348" r:id="rId4"/>
    <p:sldId id="258" r:id="rId5"/>
    <p:sldId id="358" r:id="rId6"/>
    <p:sldId id="342" r:id="rId7"/>
    <p:sldId id="344" r:id="rId8"/>
    <p:sldId id="259" r:id="rId9"/>
    <p:sldId id="261" r:id="rId10"/>
    <p:sldId id="260" r:id="rId11"/>
    <p:sldId id="343" r:id="rId12"/>
    <p:sldId id="345" r:id="rId13"/>
    <p:sldId id="346" r:id="rId14"/>
    <p:sldId id="347" r:id="rId15"/>
    <p:sldId id="359" r:id="rId16"/>
    <p:sldId id="376" r:id="rId17"/>
    <p:sldId id="377" r:id="rId18"/>
    <p:sldId id="378" r:id="rId19"/>
    <p:sldId id="379" r:id="rId20"/>
    <p:sldId id="360" r:id="rId21"/>
    <p:sldId id="361" r:id="rId22"/>
    <p:sldId id="364" r:id="rId23"/>
    <p:sldId id="365" r:id="rId24"/>
    <p:sldId id="366" r:id="rId25"/>
    <p:sldId id="367" r:id="rId26"/>
    <p:sldId id="368" r:id="rId27"/>
    <p:sldId id="371" r:id="rId28"/>
    <p:sldId id="370" r:id="rId29"/>
    <p:sldId id="362" r:id="rId30"/>
    <p:sldId id="372" r:id="rId31"/>
    <p:sldId id="373" r:id="rId32"/>
    <p:sldId id="369" r:id="rId33"/>
    <p:sldId id="374" r:id="rId34"/>
    <p:sldId id="363" r:id="rId35"/>
    <p:sldId id="285" r:id="rId36"/>
    <p:sldId id="375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6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2D6D1A-E0FF-45E9-915B-8CF7C80B101D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05BAAAC-7675-4042-843B-6686D1E5A753}">
      <dgm:prSet custT="1"/>
      <dgm:spPr/>
      <dgm:t>
        <a:bodyPr/>
        <a:lstStyle/>
        <a:p>
          <a:pPr>
            <a:defRPr b="1"/>
          </a:pPr>
          <a:r>
            <a:rPr lang="fr-FR" sz="2200" dirty="0"/>
            <a:t>Quels outils de Dataviz ? </a:t>
          </a:r>
          <a:endParaRPr lang="en-US" sz="2200" dirty="0"/>
        </a:p>
      </dgm:t>
    </dgm:pt>
    <dgm:pt modelId="{B816FB32-8886-4571-822A-BE8E85927CA0}" type="parTrans" cxnId="{82299D48-5C2E-4C00-A9B4-5F7CF3B36DEE}">
      <dgm:prSet/>
      <dgm:spPr/>
      <dgm:t>
        <a:bodyPr/>
        <a:lstStyle/>
        <a:p>
          <a:endParaRPr lang="en-US"/>
        </a:p>
      </dgm:t>
    </dgm:pt>
    <dgm:pt modelId="{FA7026F4-911B-4522-8BAF-39DE2C7CE345}" type="sibTrans" cxnId="{82299D48-5C2E-4C00-A9B4-5F7CF3B36DEE}">
      <dgm:prSet/>
      <dgm:spPr/>
      <dgm:t>
        <a:bodyPr/>
        <a:lstStyle/>
        <a:p>
          <a:endParaRPr lang="en-US"/>
        </a:p>
      </dgm:t>
    </dgm:pt>
    <dgm:pt modelId="{0F55159A-3DEA-4379-B86A-24C10C4B0041}">
      <dgm:prSet custT="1"/>
      <dgm:spPr/>
      <dgm:t>
        <a:bodyPr/>
        <a:lstStyle/>
        <a:p>
          <a:r>
            <a:rPr lang="fr-FR" sz="2000" dirty="0"/>
            <a:t>Outils dédiés / Développement outils à façon</a:t>
          </a:r>
          <a:endParaRPr lang="en-US" sz="2000" dirty="0"/>
        </a:p>
      </dgm:t>
    </dgm:pt>
    <dgm:pt modelId="{833802CC-CEA5-4D2A-A9DB-8DB918520048}" type="parTrans" cxnId="{2EF28BA2-4C9A-4486-94F1-8A9978BB3608}">
      <dgm:prSet/>
      <dgm:spPr/>
      <dgm:t>
        <a:bodyPr/>
        <a:lstStyle/>
        <a:p>
          <a:endParaRPr lang="en-US"/>
        </a:p>
      </dgm:t>
    </dgm:pt>
    <dgm:pt modelId="{DDEB4D6D-1315-4F37-AA1C-2AAF503B8E05}" type="sibTrans" cxnId="{2EF28BA2-4C9A-4486-94F1-8A9978BB3608}">
      <dgm:prSet/>
      <dgm:spPr/>
      <dgm:t>
        <a:bodyPr/>
        <a:lstStyle/>
        <a:p>
          <a:endParaRPr lang="en-US"/>
        </a:p>
      </dgm:t>
    </dgm:pt>
    <dgm:pt modelId="{2AA26154-BF8D-4D07-B3D2-9B977EC11629}">
      <dgm:prSet custT="1"/>
      <dgm:spPr/>
      <dgm:t>
        <a:bodyPr/>
        <a:lstStyle/>
        <a:p>
          <a:pPr>
            <a:defRPr b="1"/>
          </a:pPr>
          <a:r>
            <a:rPr lang="fr-FR" sz="2200" dirty="0"/>
            <a:t>Comment mettre en œuvre une stratégie de visualisation de mes données ?</a:t>
          </a:r>
          <a:endParaRPr lang="en-US" sz="2200" dirty="0"/>
        </a:p>
      </dgm:t>
    </dgm:pt>
    <dgm:pt modelId="{0A28496C-802B-45F3-97BF-C6A09514681E}" type="parTrans" cxnId="{C0E06EFA-B374-456D-8B2E-76C531536770}">
      <dgm:prSet/>
      <dgm:spPr/>
      <dgm:t>
        <a:bodyPr/>
        <a:lstStyle/>
        <a:p>
          <a:endParaRPr lang="en-US"/>
        </a:p>
      </dgm:t>
    </dgm:pt>
    <dgm:pt modelId="{CA8D3320-8CFD-4489-84E0-3D0D6080DBE9}" type="sibTrans" cxnId="{C0E06EFA-B374-456D-8B2E-76C531536770}">
      <dgm:prSet/>
      <dgm:spPr/>
      <dgm:t>
        <a:bodyPr/>
        <a:lstStyle/>
        <a:p>
          <a:endParaRPr lang="en-US"/>
        </a:p>
      </dgm:t>
    </dgm:pt>
    <dgm:pt modelId="{AD68ED9F-F05F-438F-92F7-571D1FD8139C}">
      <dgm:prSet custT="1"/>
      <dgm:spPr/>
      <dgm:t>
        <a:bodyPr/>
        <a:lstStyle/>
        <a:p>
          <a:r>
            <a:rPr lang="fr-FR" sz="2000" dirty="0"/>
            <a:t>La boussole : les règles de datavisualisation</a:t>
          </a:r>
          <a:endParaRPr lang="en-US" sz="2000" dirty="0"/>
        </a:p>
      </dgm:t>
    </dgm:pt>
    <dgm:pt modelId="{A487929A-CC4C-45CF-A76A-3279107E5E93}" type="parTrans" cxnId="{817A690C-AD49-4561-BF95-29555C8D8B4F}">
      <dgm:prSet/>
      <dgm:spPr/>
      <dgm:t>
        <a:bodyPr/>
        <a:lstStyle/>
        <a:p>
          <a:endParaRPr lang="en-US"/>
        </a:p>
      </dgm:t>
    </dgm:pt>
    <dgm:pt modelId="{18462D55-D7AE-4EAD-B6CB-50578F5A3FE8}" type="sibTrans" cxnId="{817A690C-AD49-4561-BF95-29555C8D8B4F}">
      <dgm:prSet/>
      <dgm:spPr/>
      <dgm:t>
        <a:bodyPr/>
        <a:lstStyle/>
        <a:p>
          <a:endParaRPr lang="en-US"/>
        </a:p>
      </dgm:t>
    </dgm:pt>
    <dgm:pt modelId="{54900122-A8CE-43AF-9E39-70F46D573113}">
      <dgm:prSet custT="1"/>
      <dgm:spPr/>
      <dgm:t>
        <a:bodyPr/>
        <a:lstStyle/>
        <a:p>
          <a:r>
            <a:rPr lang="fr-FR" sz="2000" dirty="0"/>
            <a:t>Les disciplines aidantes</a:t>
          </a:r>
          <a:endParaRPr lang="en-US" sz="2000" dirty="0"/>
        </a:p>
      </dgm:t>
    </dgm:pt>
    <dgm:pt modelId="{D4049C92-68D9-47CA-AD38-3E1B1927A810}" type="parTrans" cxnId="{378FE37B-06E4-46E0-A19A-0AAD9C5C0922}">
      <dgm:prSet/>
      <dgm:spPr/>
      <dgm:t>
        <a:bodyPr/>
        <a:lstStyle/>
        <a:p>
          <a:endParaRPr lang="en-US"/>
        </a:p>
      </dgm:t>
    </dgm:pt>
    <dgm:pt modelId="{69ACF779-669B-4AAB-817B-63BAD856221E}" type="sibTrans" cxnId="{378FE37B-06E4-46E0-A19A-0AAD9C5C0922}">
      <dgm:prSet/>
      <dgm:spPr/>
      <dgm:t>
        <a:bodyPr/>
        <a:lstStyle/>
        <a:p>
          <a:endParaRPr lang="en-US"/>
        </a:p>
      </dgm:t>
    </dgm:pt>
    <dgm:pt modelId="{501258AB-052D-4951-A48C-8178DA991C65}">
      <dgm:prSet custT="1"/>
      <dgm:spPr/>
      <dgm:t>
        <a:bodyPr/>
        <a:lstStyle/>
        <a:p>
          <a:pPr>
            <a:defRPr b="1"/>
          </a:pPr>
          <a:r>
            <a:rPr lang="fr-FR" sz="2200" dirty="0"/>
            <a:t>Dataviz statique / interactive</a:t>
          </a:r>
          <a:endParaRPr lang="en-US" sz="2200" dirty="0"/>
        </a:p>
      </dgm:t>
    </dgm:pt>
    <dgm:pt modelId="{3458C5B7-3280-4804-ABFC-1C7D227F307B}" type="parTrans" cxnId="{DD24391D-BE5C-4671-B0B6-AD5C3893CFF1}">
      <dgm:prSet/>
      <dgm:spPr/>
      <dgm:t>
        <a:bodyPr/>
        <a:lstStyle/>
        <a:p>
          <a:endParaRPr lang="en-US"/>
        </a:p>
      </dgm:t>
    </dgm:pt>
    <dgm:pt modelId="{35BA4E78-D38A-4492-ABD0-BBA2FA2992FA}" type="sibTrans" cxnId="{DD24391D-BE5C-4671-B0B6-AD5C3893CFF1}">
      <dgm:prSet/>
      <dgm:spPr/>
      <dgm:t>
        <a:bodyPr/>
        <a:lstStyle/>
        <a:p>
          <a:endParaRPr lang="en-US"/>
        </a:p>
      </dgm:t>
    </dgm:pt>
    <dgm:pt modelId="{F6B6130B-BC53-4C4B-A4A8-A8199430C9D2}">
      <dgm:prSet custT="1"/>
      <dgm:spPr/>
      <dgm:t>
        <a:bodyPr/>
        <a:lstStyle/>
        <a:p>
          <a:r>
            <a:rPr lang="fr-FR" sz="2000" dirty="0"/>
            <a:t>Apports / Construction</a:t>
          </a:r>
          <a:endParaRPr lang="en-US" sz="2000" dirty="0"/>
        </a:p>
      </dgm:t>
    </dgm:pt>
    <dgm:pt modelId="{7153DA69-9001-4F6E-9E5C-84FE07DB190C}" type="parTrans" cxnId="{391799E2-FCA9-4331-BAB7-865E90675A68}">
      <dgm:prSet/>
      <dgm:spPr/>
      <dgm:t>
        <a:bodyPr/>
        <a:lstStyle/>
        <a:p>
          <a:endParaRPr lang="en-US"/>
        </a:p>
      </dgm:t>
    </dgm:pt>
    <dgm:pt modelId="{6320F172-D5C3-4271-869D-82C2D817FE43}" type="sibTrans" cxnId="{391799E2-FCA9-4331-BAB7-865E90675A68}">
      <dgm:prSet/>
      <dgm:spPr/>
      <dgm:t>
        <a:bodyPr/>
        <a:lstStyle/>
        <a:p>
          <a:endParaRPr lang="en-US"/>
        </a:p>
      </dgm:t>
    </dgm:pt>
    <dgm:pt modelId="{2A22F090-53CB-4234-A0B3-07C041CDD55E}" type="pres">
      <dgm:prSet presAssocID="{082D6D1A-E0FF-45E9-915B-8CF7C80B101D}" presName="root" presStyleCnt="0">
        <dgm:presLayoutVars>
          <dgm:dir/>
          <dgm:resizeHandles val="exact"/>
        </dgm:presLayoutVars>
      </dgm:prSet>
      <dgm:spPr/>
    </dgm:pt>
    <dgm:pt modelId="{83E88CC1-2665-46FE-B897-D2921E28CCFC}" type="pres">
      <dgm:prSet presAssocID="{905BAAAC-7675-4042-843B-6686D1E5A753}" presName="compNode" presStyleCnt="0"/>
      <dgm:spPr/>
    </dgm:pt>
    <dgm:pt modelId="{DA87A3F0-A551-4F10-81DC-E2E0F19E9BEF}" type="pres">
      <dgm:prSet presAssocID="{905BAAAC-7675-4042-843B-6686D1E5A75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FC48C66B-DF7E-4B42-865D-66F1737DD6FB}" type="pres">
      <dgm:prSet presAssocID="{905BAAAC-7675-4042-843B-6686D1E5A753}" presName="iconSpace" presStyleCnt="0"/>
      <dgm:spPr/>
    </dgm:pt>
    <dgm:pt modelId="{9A823052-09FF-4663-A450-7FFEA78F52CA}" type="pres">
      <dgm:prSet presAssocID="{905BAAAC-7675-4042-843B-6686D1E5A753}" presName="parTx" presStyleLbl="revTx" presStyleIdx="0" presStyleCnt="6">
        <dgm:presLayoutVars>
          <dgm:chMax val="0"/>
          <dgm:chPref val="0"/>
        </dgm:presLayoutVars>
      </dgm:prSet>
      <dgm:spPr/>
    </dgm:pt>
    <dgm:pt modelId="{39E2BED0-7F97-4D22-920E-EAE6B5C3C9D2}" type="pres">
      <dgm:prSet presAssocID="{905BAAAC-7675-4042-843B-6686D1E5A753}" presName="txSpace" presStyleCnt="0"/>
      <dgm:spPr/>
    </dgm:pt>
    <dgm:pt modelId="{3E0CDFFA-56D5-43A4-8D7E-A4E935410AB5}" type="pres">
      <dgm:prSet presAssocID="{905BAAAC-7675-4042-843B-6686D1E5A753}" presName="desTx" presStyleLbl="revTx" presStyleIdx="1" presStyleCnt="6" custLinFactY="-10779" custLinFactNeighborY="-100000">
        <dgm:presLayoutVars/>
      </dgm:prSet>
      <dgm:spPr/>
    </dgm:pt>
    <dgm:pt modelId="{66FD733B-141A-49ED-B92A-1811371D52F2}" type="pres">
      <dgm:prSet presAssocID="{FA7026F4-911B-4522-8BAF-39DE2C7CE345}" presName="sibTrans" presStyleCnt="0"/>
      <dgm:spPr/>
    </dgm:pt>
    <dgm:pt modelId="{E737CC65-384C-4DB6-B14C-35A604D98ADA}" type="pres">
      <dgm:prSet presAssocID="{2AA26154-BF8D-4D07-B3D2-9B977EC11629}" presName="compNode" presStyleCnt="0"/>
      <dgm:spPr/>
    </dgm:pt>
    <dgm:pt modelId="{A59F5B4C-C12F-4DA3-AEED-32A473D85A25}" type="pres">
      <dgm:prSet presAssocID="{2AA26154-BF8D-4D07-B3D2-9B977EC1162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EEE06441-9D27-4D92-8FD6-AB146360C4C3}" type="pres">
      <dgm:prSet presAssocID="{2AA26154-BF8D-4D07-B3D2-9B977EC11629}" presName="iconSpace" presStyleCnt="0"/>
      <dgm:spPr/>
    </dgm:pt>
    <dgm:pt modelId="{6D0C3B56-59FE-466A-AFAA-B22F7A19E18F}" type="pres">
      <dgm:prSet presAssocID="{2AA26154-BF8D-4D07-B3D2-9B977EC11629}" presName="parTx" presStyleLbl="revTx" presStyleIdx="2" presStyleCnt="6">
        <dgm:presLayoutVars>
          <dgm:chMax val="0"/>
          <dgm:chPref val="0"/>
        </dgm:presLayoutVars>
      </dgm:prSet>
      <dgm:spPr/>
    </dgm:pt>
    <dgm:pt modelId="{7DD95172-E712-41A2-825F-EA0189B0E7E3}" type="pres">
      <dgm:prSet presAssocID="{2AA26154-BF8D-4D07-B3D2-9B977EC11629}" presName="txSpace" presStyleCnt="0"/>
      <dgm:spPr/>
    </dgm:pt>
    <dgm:pt modelId="{6BA60F03-6DEA-4514-8952-398BAD120BE4}" type="pres">
      <dgm:prSet presAssocID="{2AA26154-BF8D-4D07-B3D2-9B977EC11629}" presName="desTx" presStyleLbl="revTx" presStyleIdx="3" presStyleCnt="6" custLinFactNeighborX="-286" custLinFactNeighborY="43004">
        <dgm:presLayoutVars/>
      </dgm:prSet>
      <dgm:spPr/>
    </dgm:pt>
    <dgm:pt modelId="{8BCEC8A8-0798-4CF1-8541-4EC997174994}" type="pres">
      <dgm:prSet presAssocID="{CA8D3320-8CFD-4489-84E0-3D0D6080DBE9}" presName="sibTrans" presStyleCnt="0"/>
      <dgm:spPr/>
    </dgm:pt>
    <dgm:pt modelId="{21ED520A-00CC-45D9-A657-A934D07FB18F}" type="pres">
      <dgm:prSet presAssocID="{501258AB-052D-4951-A48C-8178DA991C65}" presName="compNode" presStyleCnt="0"/>
      <dgm:spPr/>
    </dgm:pt>
    <dgm:pt modelId="{52889712-7104-48B6-BC0D-D5DE4EB26E6B}" type="pres">
      <dgm:prSet presAssocID="{501258AB-052D-4951-A48C-8178DA991C6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C63B999B-9C99-4375-8C2C-C4E0A296BA1E}" type="pres">
      <dgm:prSet presAssocID="{501258AB-052D-4951-A48C-8178DA991C65}" presName="iconSpace" presStyleCnt="0"/>
      <dgm:spPr/>
    </dgm:pt>
    <dgm:pt modelId="{9B88E880-C943-445D-9B64-D964BDB611A0}" type="pres">
      <dgm:prSet presAssocID="{501258AB-052D-4951-A48C-8178DA991C65}" presName="parTx" presStyleLbl="revTx" presStyleIdx="4" presStyleCnt="6">
        <dgm:presLayoutVars>
          <dgm:chMax val="0"/>
          <dgm:chPref val="0"/>
        </dgm:presLayoutVars>
      </dgm:prSet>
      <dgm:spPr/>
    </dgm:pt>
    <dgm:pt modelId="{65971011-2772-4E8E-AA02-1AFC4CD5D884}" type="pres">
      <dgm:prSet presAssocID="{501258AB-052D-4951-A48C-8178DA991C65}" presName="txSpace" presStyleCnt="0"/>
      <dgm:spPr/>
    </dgm:pt>
    <dgm:pt modelId="{9E869DAE-1547-45E0-919C-BD030290310C}" type="pres">
      <dgm:prSet presAssocID="{501258AB-052D-4951-A48C-8178DA991C65}" presName="desTx" presStyleLbl="revTx" presStyleIdx="5" presStyleCnt="6" custLinFactNeighborX="232" custLinFactNeighborY="-60779">
        <dgm:presLayoutVars/>
      </dgm:prSet>
      <dgm:spPr/>
    </dgm:pt>
  </dgm:ptLst>
  <dgm:cxnLst>
    <dgm:cxn modelId="{817A690C-AD49-4561-BF95-29555C8D8B4F}" srcId="{2AA26154-BF8D-4D07-B3D2-9B977EC11629}" destId="{AD68ED9F-F05F-438F-92F7-571D1FD8139C}" srcOrd="0" destOrd="0" parTransId="{A487929A-CC4C-45CF-A76A-3279107E5E93}" sibTransId="{18462D55-D7AE-4EAD-B6CB-50578F5A3FE8}"/>
    <dgm:cxn modelId="{DD24391D-BE5C-4671-B0B6-AD5C3893CFF1}" srcId="{082D6D1A-E0FF-45E9-915B-8CF7C80B101D}" destId="{501258AB-052D-4951-A48C-8178DA991C65}" srcOrd="2" destOrd="0" parTransId="{3458C5B7-3280-4804-ABFC-1C7D227F307B}" sibTransId="{35BA4E78-D38A-4492-ABD0-BBA2FA2992FA}"/>
    <dgm:cxn modelId="{36E7EC37-018C-4D0F-8375-F5E1CBB714D7}" type="presOf" srcId="{082D6D1A-E0FF-45E9-915B-8CF7C80B101D}" destId="{2A22F090-53CB-4234-A0B3-07C041CDD55E}" srcOrd="0" destOrd="0" presId="urn:microsoft.com/office/officeart/2018/5/layout/CenteredIconLabelDescriptionList"/>
    <dgm:cxn modelId="{C4D3B363-4D97-46B2-9996-1BB3A050306B}" type="presOf" srcId="{F6B6130B-BC53-4C4B-A4A8-A8199430C9D2}" destId="{9E869DAE-1547-45E0-919C-BD030290310C}" srcOrd="0" destOrd="0" presId="urn:microsoft.com/office/officeart/2018/5/layout/CenteredIconLabelDescriptionList"/>
    <dgm:cxn modelId="{82299D48-5C2E-4C00-A9B4-5F7CF3B36DEE}" srcId="{082D6D1A-E0FF-45E9-915B-8CF7C80B101D}" destId="{905BAAAC-7675-4042-843B-6686D1E5A753}" srcOrd="0" destOrd="0" parTransId="{B816FB32-8886-4571-822A-BE8E85927CA0}" sibTransId="{FA7026F4-911B-4522-8BAF-39DE2C7CE345}"/>
    <dgm:cxn modelId="{BE126459-B1A0-48CB-BEF6-7BB6D46D2127}" type="presOf" srcId="{2AA26154-BF8D-4D07-B3D2-9B977EC11629}" destId="{6D0C3B56-59FE-466A-AFAA-B22F7A19E18F}" srcOrd="0" destOrd="0" presId="urn:microsoft.com/office/officeart/2018/5/layout/CenteredIconLabelDescriptionList"/>
    <dgm:cxn modelId="{B391EE79-0991-45ED-AE2D-7C50BC5ECDD7}" type="presOf" srcId="{501258AB-052D-4951-A48C-8178DA991C65}" destId="{9B88E880-C943-445D-9B64-D964BDB611A0}" srcOrd="0" destOrd="0" presId="urn:microsoft.com/office/officeart/2018/5/layout/CenteredIconLabelDescriptionList"/>
    <dgm:cxn modelId="{378FE37B-06E4-46E0-A19A-0AAD9C5C0922}" srcId="{2AA26154-BF8D-4D07-B3D2-9B977EC11629}" destId="{54900122-A8CE-43AF-9E39-70F46D573113}" srcOrd="1" destOrd="0" parTransId="{D4049C92-68D9-47CA-AD38-3E1B1927A810}" sibTransId="{69ACF779-669B-4AAB-817B-63BAD856221E}"/>
    <dgm:cxn modelId="{CC797A96-5791-4AC8-8509-1D3C668A373D}" type="presOf" srcId="{905BAAAC-7675-4042-843B-6686D1E5A753}" destId="{9A823052-09FF-4663-A450-7FFEA78F52CA}" srcOrd="0" destOrd="0" presId="urn:microsoft.com/office/officeart/2018/5/layout/CenteredIconLabelDescriptionList"/>
    <dgm:cxn modelId="{65171DA0-E5CC-4E13-8EFE-A85B19573F7B}" type="presOf" srcId="{0F55159A-3DEA-4379-B86A-24C10C4B0041}" destId="{3E0CDFFA-56D5-43A4-8D7E-A4E935410AB5}" srcOrd="0" destOrd="0" presId="urn:microsoft.com/office/officeart/2018/5/layout/CenteredIconLabelDescriptionList"/>
    <dgm:cxn modelId="{2EF28BA2-4C9A-4486-94F1-8A9978BB3608}" srcId="{905BAAAC-7675-4042-843B-6686D1E5A753}" destId="{0F55159A-3DEA-4379-B86A-24C10C4B0041}" srcOrd="0" destOrd="0" parTransId="{833802CC-CEA5-4D2A-A9DB-8DB918520048}" sibTransId="{DDEB4D6D-1315-4F37-AA1C-2AAF503B8E05}"/>
    <dgm:cxn modelId="{AA9B6FC5-217A-4CCB-AD42-A6F641332EC4}" type="presOf" srcId="{AD68ED9F-F05F-438F-92F7-571D1FD8139C}" destId="{6BA60F03-6DEA-4514-8952-398BAD120BE4}" srcOrd="0" destOrd="0" presId="urn:microsoft.com/office/officeart/2018/5/layout/CenteredIconLabelDescriptionList"/>
    <dgm:cxn modelId="{391799E2-FCA9-4331-BAB7-865E90675A68}" srcId="{501258AB-052D-4951-A48C-8178DA991C65}" destId="{F6B6130B-BC53-4C4B-A4A8-A8199430C9D2}" srcOrd="0" destOrd="0" parTransId="{7153DA69-9001-4F6E-9E5C-84FE07DB190C}" sibTransId="{6320F172-D5C3-4271-869D-82C2D817FE43}"/>
    <dgm:cxn modelId="{66F9C2F3-B505-4C2F-9864-C4D0F31A816E}" type="presOf" srcId="{54900122-A8CE-43AF-9E39-70F46D573113}" destId="{6BA60F03-6DEA-4514-8952-398BAD120BE4}" srcOrd="0" destOrd="1" presId="urn:microsoft.com/office/officeart/2018/5/layout/CenteredIconLabelDescriptionList"/>
    <dgm:cxn modelId="{C0E06EFA-B374-456D-8B2E-76C531536770}" srcId="{082D6D1A-E0FF-45E9-915B-8CF7C80B101D}" destId="{2AA26154-BF8D-4D07-B3D2-9B977EC11629}" srcOrd="1" destOrd="0" parTransId="{0A28496C-802B-45F3-97BF-C6A09514681E}" sibTransId="{CA8D3320-8CFD-4489-84E0-3D0D6080DBE9}"/>
    <dgm:cxn modelId="{68F7FB11-5B10-45DB-AB6F-DD332ACB3870}" type="presParOf" srcId="{2A22F090-53CB-4234-A0B3-07C041CDD55E}" destId="{83E88CC1-2665-46FE-B897-D2921E28CCFC}" srcOrd="0" destOrd="0" presId="urn:microsoft.com/office/officeart/2018/5/layout/CenteredIconLabelDescriptionList"/>
    <dgm:cxn modelId="{B8B92B24-1A3E-4659-9A7E-A2000AFCAE77}" type="presParOf" srcId="{83E88CC1-2665-46FE-B897-D2921E28CCFC}" destId="{DA87A3F0-A551-4F10-81DC-E2E0F19E9BEF}" srcOrd="0" destOrd="0" presId="urn:microsoft.com/office/officeart/2018/5/layout/CenteredIconLabelDescriptionList"/>
    <dgm:cxn modelId="{8D3BC051-5013-4967-B57D-B221FE09B370}" type="presParOf" srcId="{83E88CC1-2665-46FE-B897-D2921E28CCFC}" destId="{FC48C66B-DF7E-4B42-865D-66F1737DD6FB}" srcOrd="1" destOrd="0" presId="urn:microsoft.com/office/officeart/2018/5/layout/CenteredIconLabelDescriptionList"/>
    <dgm:cxn modelId="{DFA1EB61-28B7-4C66-B667-F295F0F17785}" type="presParOf" srcId="{83E88CC1-2665-46FE-B897-D2921E28CCFC}" destId="{9A823052-09FF-4663-A450-7FFEA78F52CA}" srcOrd="2" destOrd="0" presId="urn:microsoft.com/office/officeart/2018/5/layout/CenteredIconLabelDescriptionList"/>
    <dgm:cxn modelId="{13C9E6D9-61BE-4BB6-8986-0884BC067C31}" type="presParOf" srcId="{83E88CC1-2665-46FE-B897-D2921E28CCFC}" destId="{39E2BED0-7F97-4D22-920E-EAE6B5C3C9D2}" srcOrd="3" destOrd="0" presId="urn:microsoft.com/office/officeart/2018/5/layout/CenteredIconLabelDescriptionList"/>
    <dgm:cxn modelId="{081FD878-8004-4A92-8042-F294E9301799}" type="presParOf" srcId="{83E88CC1-2665-46FE-B897-D2921E28CCFC}" destId="{3E0CDFFA-56D5-43A4-8D7E-A4E935410AB5}" srcOrd="4" destOrd="0" presId="urn:microsoft.com/office/officeart/2018/5/layout/CenteredIconLabelDescriptionList"/>
    <dgm:cxn modelId="{F72372F8-BDAA-42D1-A025-1B832C1B34AB}" type="presParOf" srcId="{2A22F090-53CB-4234-A0B3-07C041CDD55E}" destId="{66FD733B-141A-49ED-B92A-1811371D52F2}" srcOrd="1" destOrd="0" presId="urn:microsoft.com/office/officeart/2018/5/layout/CenteredIconLabelDescriptionList"/>
    <dgm:cxn modelId="{BA2FEFF0-827B-48FA-B494-F393959EDB5B}" type="presParOf" srcId="{2A22F090-53CB-4234-A0B3-07C041CDD55E}" destId="{E737CC65-384C-4DB6-B14C-35A604D98ADA}" srcOrd="2" destOrd="0" presId="urn:microsoft.com/office/officeart/2018/5/layout/CenteredIconLabelDescriptionList"/>
    <dgm:cxn modelId="{66545D5E-499B-482F-BEA9-E9699208376B}" type="presParOf" srcId="{E737CC65-384C-4DB6-B14C-35A604D98ADA}" destId="{A59F5B4C-C12F-4DA3-AEED-32A473D85A25}" srcOrd="0" destOrd="0" presId="urn:microsoft.com/office/officeart/2018/5/layout/CenteredIconLabelDescriptionList"/>
    <dgm:cxn modelId="{E1F0A257-D3D8-476C-86D4-1C0821C09F61}" type="presParOf" srcId="{E737CC65-384C-4DB6-B14C-35A604D98ADA}" destId="{EEE06441-9D27-4D92-8FD6-AB146360C4C3}" srcOrd="1" destOrd="0" presId="urn:microsoft.com/office/officeart/2018/5/layout/CenteredIconLabelDescriptionList"/>
    <dgm:cxn modelId="{28F000A4-27D9-426E-A9B5-5A5A67B7623C}" type="presParOf" srcId="{E737CC65-384C-4DB6-B14C-35A604D98ADA}" destId="{6D0C3B56-59FE-466A-AFAA-B22F7A19E18F}" srcOrd="2" destOrd="0" presId="urn:microsoft.com/office/officeart/2018/5/layout/CenteredIconLabelDescriptionList"/>
    <dgm:cxn modelId="{50475033-B0DA-4121-96D7-1B4A6DBEBE7F}" type="presParOf" srcId="{E737CC65-384C-4DB6-B14C-35A604D98ADA}" destId="{7DD95172-E712-41A2-825F-EA0189B0E7E3}" srcOrd="3" destOrd="0" presId="urn:microsoft.com/office/officeart/2018/5/layout/CenteredIconLabelDescriptionList"/>
    <dgm:cxn modelId="{7429B305-9F6C-4971-BADA-83CFC2BBDD0A}" type="presParOf" srcId="{E737CC65-384C-4DB6-B14C-35A604D98ADA}" destId="{6BA60F03-6DEA-4514-8952-398BAD120BE4}" srcOrd="4" destOrd="0" presId="urn:microsoft.com/office/officeart/2018/5/layout/CenteredIconLabelDescriptionList"/>
    <dgm:cxn modelId="{A6162AAB-8DA3-4E02-B35B-7A7C20A1F502}" type="presParOf" srcId="{2A22F090-53CB-4234-A0B3-07C041CDD55E}" destId="{8BCEC8A8-0798-4CF1-8541-4EC997174994}" srcOrd="3" destOrd="0" presId="urn:microsoft.com/office/officeart/2018/5/layout/CenteredIconLabelDescriptionList"/>
    <dgm:cxn modelId="{B777953E-A2AB-4740-90AA-C245D1F0D5F0}" type="presParOf" srcId="{2A22F090-53CB-4234-A0B3-07C041CDD55E}" destId="{21ED520A-00CC-45D9-A657-A934D07FB18F}" srcOrd="4" destOrd="0" presId="urn:microsoft.com/office/officeart/2018/5/layout/CenteredIconLabelDescriptionList"/>
    <dgm:cxn modelId="{7834E2AF-A400-4EFD-B1D3-2D364D35569A}" type="presParOf" srcId="{21ED520A-00CC-45D9-A657-A934D07FB18F}" destId="{52889712-7104-48B6-BC0D-D5DE4EB26E6B}" srcOrd="0" destOrd="0" presId="urn:microsoft.com/office/officeart/2018/5/layout/CenteredIconLabelDescriptionList"/>
    <dgm:cxn modelId="{CC07AAA4-FA26-40F3-8CF5-459E097796C0}" type="presParOf" srcId="{21ED520A-00CC-45D9-A657-A934D07FB18F}" destId="{C63B999B-9C99-4375-8C2C-C4E0A296BA1E}" srcOrd="1" destOrd="0" presId="urn:microsoft.com/office/officeart/2018/5/layout/CenteredIconLabelDescriptionList"/>
    <dgm:cxn modelId="{30856646-8B35-4213-A932-E9199E7D3692}" type="presParOf" srcId="{21ED520A-00CC-45D9-A657-A934D07FB18F}" destId="{9B88E880-C943-445D-9B64-D964BDB611A0}" srcOrd="2" destOrd="0" presId="urn:microsoft.com/office/officeart/2018/5/layout/CenteredIconLabelDescriptionList"/>
    <dgm:cxn modelId="{0814E3FB-C87F-4225-99C6-8C4A70C04BFA}" type="presParOf" srcId="{21ED520A-00CC-45D9-A657-A934D07FB18F}" destId="{65971011-2772-4E8E-AA02-1AFC4CD5D884}" srcOrd="3" destOrd="0" presId="urn:microsoft.com/office/officeart/2018/5/layout/CenteredIconLabelDescriptionList"/>
    <dgm:cxn modelId="{309535EC-48CE-4D03-A8C6-056DBD86178D}" type="presParOf" srcId="{21ED520A-00CC-45D9-A657-A934D07FB18F}" destId="{9E869DAE-1547-45E0-919C-BD030290310C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87A3F0-A551-4F10-81DC-E2E0F19E9BEF}">
      <dsp:nvSpPr>
        <dsp:cNvPr id="0" name=""/>
        <dsp:cNvSpPr/>
      </dsp:nvSpPr>
      <dsp:spPr>
        <a:xfrm>
          <a:off x="970038" y="83675"/>
          <a:ext cx="1037009" cy="9806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823052-09FF-4663-A450-7FFEA78F52CA}">
      <dsp:nvSpPr>
        <dsp:cNvPr id="0" name=""/>
        <dsp:cNvSpPr/>
      </dsp:nvSpPr>
      <dsp:spPr>
        <a:xfrm>
          <a:off x="7100" y="1189697"/>
          <a:ext cx="2962884" cy="1080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2200" kern="1200" dirty="0"/>
            <a:t>Quels outils de Dataviz ? </a:t>
          </a:r>
          <a:endParaRPr lang="en-US" sz="2200" kern="1200" dirty="0"/>
        </a:p>
      </dsp:txBody>
      <dsp:txXfrm>
        <a:off x="7100" y="1189697"/>
        <a:ext cx="2962884" cy="1080800"/>
      </dsp:txXfrm>
    </dsp:sp>
    <dsp:sp modelId="{3E0CDFFA-56D5-43A4-8D7E-A4E935410AB5}">
      <dsp:nvSpPr>
        <dsp:cNvPr id="0" name=""/>
        <dsp:cNvSpPr/>
      </dsp:nvSpPr>
      <dsp:spPr>
        <a:xfrm>
          <a:off x="7100" y="1587231"/>
          <a:ext cx="2962884" cy="669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Outils dédiés / Développement outils à façon</a:t>
          </a:r>
          <a:endParaRPr lang="en-US" sz="2000" kern="1200" dirty="0"/>
        </a:p>
      </dsp:txBody>
      <dsp:txXfrm>
        <a:off x="7100" y="1587231"/>
        <a:ext cx="2962884" cy="669401"/>
      </dsp:txXfrm>
    </dsp:sp>
    <dsp:sp modelId="{A59F5B4C-C12F-4DA3-AEED-32A473D85A25}">
      <dsp:nvSpPr>
        <dsp:cNvPr id="0" name=""/>
        <dsp:cNvSpPr/>
      </dsp:nvSpPr>
      <dsp:spPr>
        <a:xfrm>
          <a:off x="4451428" y="83675"/>
          <a:ext cx="1037009" cy="9806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0C3B56-59FE-466A-AFAA-B22F7A19E18F}">
      <dsp:nvSpPr>
        <dsp:cNvPr id="0" name=""/>
        <dsp:cNvSpPr/>
      </dsp:nvSpPr>
      <dsp:spPr>
        <a:xfrm>
          <a:off x="3488490" y="1189697"/>
          <a:ext cx="2962884" cy="1080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2200" kern="1200" dirty="0"/>
            <a:t>Comment mettre en œuvre une stratégie de visualisation de mes données ?</a:t>
          </a:r>
          <a:endParaRPr lang="en-US" sz="2200" kern="1200" dirty="0"/>
        </a:p>
      </dsp:txBody>
      <dsp:txXfrm>
        <a:off x="3488490" y="1189697"/>
        <a:ext cx="2962884" cy="1080800"/>
      </dsp:txXfrm>
    </dsp:sp>
    <dsp:sp modelId="{6BA60F03-6DEA-4514-8952-398BAD120BE4}">
      <dsp:nvSpPr>
        <dsp:cNvPr id="0" name=""/>
        <dsp:cNvSpPr/>
      </dsp:nvSpPr>
      <dsp:spPr>
        <a:xfrm>
          <a:off x="3480016" y="2412463"/>
          <a:ext cx="2962884" cy="669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La boussole : les règles de datavisualisation</a:t>
          </a: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Les disciplines aidantes</a:t>
          </a:r>
          <a:endParaRPr lang="en-US" sz="2000" kern="1200" dirty="0"/>
        </a:p>
      </dsp:txBody>
      <dsp:txXfrm>
        <a:off x="3480016" y="2412463"/>
        <a:ext cx="2962884" cy="669401"/>
      </dsp:txXfrm>
    </dsp:sp>
    <dsp:sp modelId="{52889712-7104-48B6-BC0D-D5DE4EB26E6B}">
      <dsp:nvSpPr>
        <dsp:cNvPr id="0" name=""/>
        <dsp:cNvSpPr/>
      </dsp:nvSpPr>
      <dsp:spPr>
        <a:xfrm>
          <a:off x="7932817" y="83675"/>
          <a:ext cx="1037009" cy="9806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88E880-C943-445D-9B64-D964BDB611A0}">
      <dsp:nvSpPr>
        <dsp:cNvPr id="0" name=""/>
        <dsp:cNvSpPr/>
      </dsp:nvSpPr>
      <dsp:spPr>
        <a:xfrm>
          <a:off x="6969880" y="1189697"/>
          <a:ext cx="2962884" cy="1080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2200" kern="1200" dirty="0"/>
            <a:t>Dataviz statique / interactive</a:t>
          </a:r>
          <a:endParaRPr lang="en-US" sz="2200" kern="1200" dirty="0"/>
        </a:p>
      </dsp:txBody>
      <dsp:txXfrm>
        <a:off x="6969880" y="1189697"/>
        <a:ext cx="2962884" cy="1080800"/>
      </dsp:txXfrm>
    </dsp:sp>
    <dsp:sp modelId="{9E869DAE-1547-45E0-919C-BD030290310C}">
      <dsp:nvSpPr>
        <dsp:cNvPr id="0" name=""/>
        <dsp:cNvSpPr/>
      </dsp:nvSpPr>
      <dsp:spPr>
        <a:xfrm>
          <a:off x="6976754" y="1921932"/>
          <a:ext cx="2962884" cy="669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Apports / Construction</a:t>
          </a:r>
          <a:endParaRPr lang="en-US" sz="2000" kern="1200" dirty="0"/>
        </a:p>
      </dsp:txBody>
      <dsp:txXfrm>
        <a:off x="6976754" y="1921932"/>
        <a:ext cx="2962884" cy="669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D4EB0-30F6-4E00-9CD1-8AE99E3171F5}" type="datetimeFigureOut">
              <a:rPr lang="fr-FR" smtClean="0"/>
              <a:t>05/12/2019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FE569C-8E34-45EB-B9E3-D22FE8A57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6548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>
            <a:extLst>
              <a:ext uri="{FF2B5EF4-FFF2-40B4-BE49-F238E27FC236}">
                <a16:creationId xmlns:a16="http://schemas.microsoft.com/office/drawing/2014/main" id="{5FCCF7DA-3DE7-49B5-99DB-7B1F46B0DFE3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2563" y="757238"/>
            <a:ext cx="6737350" cy="3790950"/>
          </a:xfrm>
          <a:ln/>
        </p:spPr>
      </p:sp>
      <p:sp>
        <p:nvSpPr>
          <p:cNvPr id="286723" name="Rectangle 3">
            <a:extLst>
              <a:ext uri="{FF2B5EF4-FFF2-40B4-BE49-F238E27FC236}">
                <a16:creationId xmlns:a16="http://schemas.microsoft.com/office/drawing/2014/main" id="{510353D9-9020-4356-9766-F4A2CD3259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ln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Espace réservé de l'image des diapositives 1">
            <a:extLst>
              <a:ext uri="{FF2B5EF4-FFF2-40B4-BE49-F238E27FC236}">
                <a16:creationId xmlns:a16="http://schemas.microsoft.com/office/drawing/2014/main" id="{8FB01288-5E36-4ACF-A0B3-3E159212139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44739" name="Espace réservé des notes 2">
            <a:extLst>
              <a:ext uri="{FF2B5EF4-FFF2-40B4-BE49-F238E27FC236}">
                <a16:creationId xmlns:a16="http://schemas.microsoft.com/office/drawing/2014/main" id="{0689A648-7E62-4D90-9B16-506BC77F2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</p:spPr>
        <p:txBody>
          <a:bodyPr lIns="94768" tIns="47384" rIns="94768" bIns="47384"/>
          <a:lstStyle/>
          <a:p>
            <a:pPr>
              <a:spcBef>
                <a:spcPct val="0"/>
              </a:spcBef>
            </a:pPr>
            <a:endParaRPr lang="fr-FR" altLang="fr-FR"/>
          </a:p>
        </p:txBody>
      </p:sp>
      <p:sp>
        <p:nvSpPr>
          <p:cNvPr id="244740" name="Espace réservé de l'en-tête 3">
            <a:extLst>
              <a:ext uri="{FF2B5EF4-FFF2-40B4-BE49-F238E27FC236}">
                <a16:creationId xmlns:a16="http://schemas.microsoft.com/office/drawing/2014/main" id="{F9133FF1-6328-4FBF-8D43-DA03B1DF54F7}"/>
              </a:ext>
            </a:extLst>
          </p:cNvPr>
          <p:cNvSpPr txBox="1">
            <a:spLocks noGrp="1"/>
          </p:cNvSpPr>
          <p:nvPr/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68" tIns="47384" rIns="94768" bIns="47384"/>
          <a:lstStyle>
            <a:lvl1pPr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6863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8938" indent="-238125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defTabSz="9477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defTabSz="9477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defTabSz="9477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defTabSz="9477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fr-FR" altLang="fr-FR" sz="1200">
                <a:latin typeface="Calibri" panose="020F0502020204030204" pitchFamily="34" charset="0"/>
                <a:cs typeface="Arial" panose="020B0604020202020204" pitchFamily="34" charset="0"/>
              </a:rPr>
              <a:t>Prise en main de ggplot2</a:t>
            </a:r>
          </a:p>
        </p:txBody>
      </p:sp>
      <p:sp>
        <p:nvSpPr>
          <p:cNvPr id="244741" name="Espace réservé de la date 4">
            <a:extLst>
              <a:ext uri="{FF2B5EF4-FFF2-40B4-BE49-F238E27FC236}">
                <a16:creationId xmlns:a16="http://schemas.microsoft.com/office/drawing/2014/main" id="{F5F7F9AE-2773-4E1E-A569-CE5698810D9B}"/>
              </a:ext>
            </a:extLst>
          </p:cNvPr>
          <p:cNvSpPr txBox="1">
            <a:spLocks noGrp="1"/>
          </p:cNvSpPr>
          <p:nvPr/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68" tIns="47384" rIns="94768" bIns="47384"/>
          <a:lstStyle>
            <a:lvl1pPr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6863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8938" indent="-238125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defTabSz="9477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defTabSz="9477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defTabSz="9477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defTabSz="9477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fr-FR" altLang="fr-FR" sz="1200">
                <a:latin typeface="Calibri" panose="020F0502020204030204" pitchFamily="34" charset="0"/>
                <a:cs typeface="Arial" panose="020B0604020202020204" pitchFamily="34" charset="0"/>
              </a:rPr>
              <a:t>Novembre 2017</a:t>
            </a:r>
          </a:p>
        </p:txBody>
      </p:sp>
      <p:sp>
        <p:nvSpPr>
          <p:cNvPr id="244742" name="Espace réservé du pied de page 5">
            <a:extLst>
              <a:ext uri="{FF2B5EF4-FFF2-40B4-BE49-F238E27FC236}">
                <a16:creationId xmlns:a16="http://schemas.microsoft.com/office/drawing/2014/main" id="{53EE27BA-3DCF-4CD9-865E-815A55EC4C0E}"/>
              </a:ext>
            </a:extLst>
          </p:cNvPr>
          <p:cNvSpPr txBox="1">
            <a:spLocks noGrp="1"/>
          </p:cNvSpPr>
          <p:nvPr/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68" tIns="47384" rIns="94768" bIns="47384" anchor="b"/>
          <a:lstStyle>
            <a:lvl1pPr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6863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8938" indent="-238125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defTabSz="9477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defTabSz="9477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defTabSz="9477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defTabSz="9477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fr-FR" altLang="fr-FR" sz="1200">
                <a:latin typeface="Calibri" panose="020F0502020204030204" pitchFamily="34" charset="0"/>
                <a:cs typeface="Arial" panose="020B0604020202020204" pitchFamily="34" charset="0"/>
              </a:rPr>
              <a:t>Concevoir ses graphiques sous R </a:t>
            </a:r>
          </a:p>
        </p:txBody>
      </p:sp>
      <p:sp>
        <p:nvSpPr>
          <p:cNvPr id="244743" name="Espace réservé du numéro de diapositive 6">
            <a:extLst>
              <a:ext uri="{FF2B5EF4-FFF2-40B4-BE49-F238E27FC236}">
                <a16:creationId xmlns:a16="http://schemas.microsoft.com/office/drawing/2014/main" id="{64608D64-6832-4448-96E5-A5643E8A7AA9}"/>
              </a:ext>
            </a:extLst>
          </p:cNvPr>
          <p:cNvSpPr txBox="1">
            <a:spLocks noGrp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68" tIns="47384" rIns="94768" bIns="47384" anchor="b"/>
          <a:lstStyle>
            <a:lvl1pPr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6863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8938" indent="-238125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defTabSz="9477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defTabSz="9477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defTabSz="9477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defTabSz="9477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85E005-087E-46A1-9037-B393636E475F}" type="slidenum">
              <a:rPr lang="fr-FR" altLang="fr-FR" sz="1200">
                <a:latin typeface="Calibri" panose="020F0502020204030204" pitchFamily="34" charset="0"/>
                <a:cs typeface="Arial" panose="020B0604020202020204" pitchFamily="34" charset="0"/>
              </a:rPr>
              <a:pPr algn="r"/>
              <a:t>7</a:t>
            </a:fld>
            <a:endParaRPr lang="fr-FR" altLang="fr-FR" sz="12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Rapport Gartner Magic Quadrant 2019 : Qlik leader pour la 9</a:t>
            </a:r>
            <a:r>
              <a:rPr lang="fr-FR" baseline="30000" dirty="0"/>
              <a:t>ème</a:t>
            </a:r>
            <a:r>
              <a:rPr lang="fr-FR" dirty="0"/>
              <a:t> année consécutive.</a:t>
            </a:r>
          </a:p>
          <a:p>
            <a:endParaRPr lang="fr-FR" dirty="0"/>
          </a:p>
          <a:p>
            <a:r>
              <a:rPr lang="fr-FR" dirty="0"/>
              <a:t>Les leaders : </a:t>
            </a:r>
            <a:r>
              <a:rPr lang="fr-FR" dirty="0" err="1"/>
              <a:t>Qlick</a:t>
            </a:r>
            <a:r>
              <a:rPr lang="fr-FR" dirty="0"/>
              <a:t> – Tableau et </a:t>
            </a:r>
            <a:r>
              <a:rPr lang="fr-FR" dirty="0" err="1"/>
              <a:t>PowerBI</a:t>
            </a:r>
            <a:r>
              <a:rPr lang="fr-FR" dirty="0"/>
              <a:t> , les outsiders : Amazon </a:t>
            </a:r>
            <a:r>
              <a:rPr lang="fr-FR" dirty="0" err="1"/>
              <a:t>quicksight</a:t>
            </a:r>
            <a:r>
              <a:rPr lang="fr-FR" dirty="0"/>
              <a:t>, looker, </a:t>
            </a:r>
            <a:r>
              <a:rPr lang="fr-FR" dirty="0" err="1"/>
              <a:t>thoughtspot</a:t>
            </a:r>
            <a:r>
              <a:rPr lang="fr-FR" dirty="0"/>
              <a:t>. Un outil performant et gratuit.</a:t>
            </a:r>
          </a:p>
          <a:p>
            <a:r>
              <a:rPr lang="fr-FR" dirty="0"/>
              <a:t>Business model de ces outils de plus en plus partagé :</a:t>
            </a:r>
          </a:p>
          <a:p>
            <a:pPr marL="171450" indent="-171450">
              <a:buFontTx/>
              <a:buChar char="-"/>
            </a:pPr>
            <a:r>
              <a:rPr lang="fr-FR" dirty="0"/>
              <a:t>Passage en mode abonnement</a:t>
            </a:r>
          </a:p>
          <a:p>
            <a:pPr marL="171450" indent="-171450">
              <a:buFontTx/>
              <a:buChar char="-"/>
            </a:pPr>
            <a:r>
              <a:rPr lang="fr-FR" dirty="0" err="1"/>
              <a:t>Cloudification</a:t>
            </a:r>
            <a:r>
              <a:rPr lang="fr-FR" dirty="0"/>
              <a:t> (de moins en moins de on </a:t>
            </a:r>
            <a:r>
              <a:rPr lang="fr-FR" dirty="0" err="1"/>
              <a:t>premice</a:t>
            </a:r>
            <a:r>
              <a:rPr lang="fr-FR" dirty="0"/>
              <a:t> / voire disparition du on </a:t>
            </a:r>
            <a:r>
              <a:rPr lang="fr-FR" dirty="0" err="1"/>
              <a:t>premice</a:t>
            </a:r>
            <a:r>
              <a:rPr lang="fr-FR" dirty="0"/>
              <a:t>)</a:t>
            </a:r>
          </a:p>
          <a:p>
            <a:pPr marL="171450" indent="-171450">
              <a:buFontTx/>
              <a:buChar char="-"/>
            </a:pPr>
            <a:r>
              <a:rPr lang="fr-FR" dirty="0"/>
              <a:t>Outils avec un élargissement fonctionnel (ML / </a:t>
            </a:r>
            <a:r>
              <a:rPr lang="fr-FR" dirty="0" err="1"/>
              <a:t>dataprep</a:t>
            </a:r>
            <a:r>
              <a:rPr lang="fr-FR" dirty="0"/>
              <a:t> /diffusion des données…)</a:t>
            </a:r>
          </a:p>
          <a:p>
            <a:pPr marL="171450" indent="-171450">
              <a:buFontTx/>
              <a:buChar char="-"/>
            </a:pPr>
            <a:endParaRPr lang="fr-FR" dirty="0"/>
          </a:p>
          <a:p>
            <a:pPr marL="0" indent="0">
              <a:buFontTx/>
              <a:buNone/>
            </a:pPr>
            <a:r>
              <a:rPr lang="fr-FR" dirty="0"/>
              <a:t>Si outil gratuit, alors les données « sortent » ce qui est problématique si elles sont confidentielles.</a:t>
            </a:r>
          </a:p>
          <a:p>
            <a:endParaRPr lang="fr-FR" dirty="0"/>
          </a:p>
          <a:p>
            <a:r>
              <a:rPr lang="fr-FR" dirty="0"/>
              <a:t>Ces logiciels sont surtout utilisés pour la BI.</a:t>
            </a:r>
          </a:p>
          <a:p>
            <a:r>
              <a:rPr lang="fr-FR" dirty="0"/>
              <a:t>Purement dédiés à la datavisualisation, ils permettent de réaliser rapidement des visualisations.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E569C-8E34-45EB-B9E3-D22FE8A5733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7851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…mais les modes de fonctionnements des outils dédiés à la datavisualisation peuvent être très inspirants pour créer ses propres outils en R.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E569C-8E34-45EB-B9E3-D22FE8A5733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716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>
            <a:extLst>
              <a:ext uri="{FF2B5EF4-FFF2-40B4-BE49-F238E27FC236}">
                <a16:creationId xmlns:a16="http://schemas.microsoft.com/office/drawing/2014/main" id="{654D05C9-BC4D-497B-9161-AE92C13AD00A}"/>
              </a:ext>
            </a:extLst>
          </p:cNvPr>
          <p:cNvSpPr txBox="1">
            <a:spLocks noChangeArrowheads="1" noTextEdit="1"/>
          </p:cNvSpPr>
          <p:nvPr>
            <p:ph type="sldImg"/>
          </p:nvPr>
        </p:nvSpPr>
        <p:spPr>
          <a:xfrm>
            <a:off x="182563" y="757238"/>
            <a:ext cx="6737350" cy="3790950"/>
          </a:xfrm>
          <a:ln/>
        </p:spPr>
      </p:sp>
      <p:sp>
        <p:nvSpPr>
          <p:cNvPr id="296963" name="Rectangle 3">
            <a:extLst>
              <a:ext uri="{FF2B5EF4-FFF2-40B4-BE49-F238E27FC236}">
                <a16:creationId xmlns:a16="http://schemas.microsoft.com/office/drawing/2014/main" id="{98D4F04C-64FC-4333-9063-778BAFFB99B8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ln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/>
              <a:t>Prise en main de ggplot2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fr-FR"/>
              <a:t>Novembre 2017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Concevoir ses graphiques sous R 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F8F0BB4-4EC2-4751-8F1B-3CC26B50A62A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7183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wp-content/uploads/2015/03/rmarkdown-reference.pdf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wp-content/uploads/2015/03/rmarkdown-reference.pdf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hyperlink" Target="https://rmarkdown.rstudio.com/flexdashboard/" TargetMode="Externa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thinkr.fr/pdf/shiny-french-cheatsheet.pdf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lik.com/fr-fr" TargetMode="External"/><Relationship Id="rId2" Type="http://schemas.openxmlformats.org/officeDocument/2006/relationships/hyperlink" Target="https://www.tableau.com/fr-f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cademy.datawrapper.de/" TargetMode="External"/><Relationship Id="rId4" Type="http://schemas.openxmlformats.org/officeDocument/2006/relationships/hyperlink" Target="https://powerbi.microsoft.com/fr-f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1F6E2E-E2E7-4689-9E5D-51F37CB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728A18-FF26-43E9-AF31-9608EBA3D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29962" cy="6856214"/>
            <a:chOff x="-15736" y="0"/>
            <a:chExt cx="12229962" cy="685621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418D479-7A49-4E09-A270-87C36ABE5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55AC523-B142-409D-BB68-747EDDCE6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8FD6A06-A68E-49C5-8F1D-8945DD8C00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6794A3D-A7E9-4DC9-98E4-02104E24AC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01E019A-3E9F-4620-9D4A-925FF7408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3770" y="1041401"/>
            <a:ext cx="4538526" cy="23452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5000"/>
              <a:t>Eléments de Datavisualisation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185F90-5B3D-427A-87A2-5A605B1FC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9045" y="3657596"/>
            <a:ext cx="4513252" cy="1933463"/>
          </a:xfrm>
        </p:spPr>
        <p:txBody>
          <a:bodyPr>
            <a:normAutofit/>
          </a:bodyPr>
          <a:lstStyle/>
          <a:p>
            <a:r>
              <a:rPr lang="fr-FR" dirty="0"/>
              <a:t>Une synthèse – les apports méthodologiques pour se lancer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31DD8B-7A0A-47A0-BF6B-EBB4F9709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4976494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 descr="Une image contenant extérieur, signe, bâtiment, camion&#10;&#10;Description générée automatiquement">
            <a:extLst>
              <a:ext uri="{FF2B5EF4-FFF2-40B4-BE49-F238E27FC236}">
                <a16:creationId xmlns:a16="http://schemas.microsoft.com/office/drawing/2014/main" id="{2CBC0971-9FDC-47AF-BD9F-9DE7CCF834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" b="11273"/>
          <a:stretch/>
        </p:blipFill>
        <p:spPr>
          <a:xfrm>
            <a:off x="1412683" y="1410208"/>
            <a:ext cx="1635317" cy="1451009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0A370BF-9768-4FA0-8887-C3777F3A9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770" y="3522131"/>
            <a:ext cx="45206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6FF8D76-E54A-4A4C-93B6-88380C9A2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98448" y="5971032"/>
            <a:ext cx="5943600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Dataviz avancée sous R - 6 décembre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00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45ADFB-94C1-498F-93E7-307A9F81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fr-FR" dirty="0"/>
              <a:t>Et pourquoi réaliser des visualisations avec R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E8AB9D-A2BB-4730-9917-D55639F5B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Coûts</a:t>
            </a:r>
          </a:p>
          <a:p>
            <a:r>
              <a:rPr lang="fr-FR" dirty="0"/>
              <a:t>Données (confidentialité etc.)</a:t>
            </a:r>
          </a:p>
          <a:p>
            <a:r>
              <a:rPr lang="fr-FR" dirty="0"/>
              <a:t>Réalisation de l’ensemble de la chaîne de traitement avec un seul logiciel</a:t>
            </a:r>
          </a:p>
          <a:p>
            <a:r>
              <a:rPr lang="fr-FR" dirty="0"/>
              <a:t>Reproductibilité des travaux</a:t>
            </a:r>
          </a:p>
          <a:p>
            <a:r>
              <a:rPr lang="fr-FR" dirty="0"/>
              <a:t>Création d’outils à façon / permet également de créer des outils de visualisation des données (</a:t>
            </a:r>
            <a:r>
              <a:rPr lang="fr-FR" dirty="0" err="1"/>
              <a:t>DataOps</a:t>
            </a:r>
            <a:r>
              <a:rPr lang="fr-FR" dirty="0"/>
              <a:t>)</a:t>
            </a:r>
          </a:p>
          <a:p>
            <a:r>
              <a:rPr lang="fr-FR" dirty="0"/>
              <a:t>Maintenance / partage des travaux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258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F1D3D4-4B65-48ED-B14B-A63290A4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529" y="3044688"/>
            <a:ext cx="9601196" cy="1303867"/>
          </a:xfrm>
        </p:spPr>
        <p:txBody>
          <a:bodyPr>
            <a:normAutofit/>
          </a:bodyPr>
          <a:lstStyle/>
          <a:p>
            <a:r>
              <a:rPr lang="fr-FR" dirty="0"/>
              <a:t>Stratégie de visualisation des données </a:t>
            </a:r>
            <a:br>
              <a:rPr lang="fr-FR" dirty="0"/>
            </a:br>
            <a:r>
              <a:rPr lang="fr-FR" sz="2200" dirty="0"/>
              <a:t>(diffusion / partage d’analyse)</a:t>
            </a:r>
          </a:p>
        </p:txBody>
      </p:sp>
    </p:spTree>
    <p:extLst>
      <p:ext uri="{BB962C8B-B14F-4D97-AF65-F5344CB8AC3E}">
        <p14:creationId xmlns:p14="http://schemas.microsoft.com/office/powerpoint/2010/main" val="1003756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6DE0B4-0ACF-4863-B63A-04B9572CB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Les conseils pour des datavisualisations interactives réussies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F9D34B-3EF6-453E-A265-0CE6CE837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dirty="0">
                <a:solidFill>
                  <a:srgbClr val="000000"/>
                </a:solidFill>
                <a:cs typeface="Arial" panose="020B0604020202020204" pitchFamily="34" charset="0"/>
              </a:rPr>
              <a:t>Partir de la donnée et opter pour des types de représentation visuelle adaptés à sa structure (partie A)</a:t>
            </a:r>
          </a:p>
          <a:p>
            <a:r>
              <a:rPr lang="fr-FR" altLang="fr-FR" dirty="0">
                <a:solidFill>
                  <a:srgbClr val="000000"/>
                </a:solidFill>
                <a:cs typeface="Arial" panose="020B0604020202020204" pitchFamily="34" charset="0"/>
              </a:rPr>
              <a:t>Adaptés aux propriétés des données que l’on cherche à analyser (partie B). </a:t>
            </a:r>
          </a:p>
          <a:p>
            <a:r>
              <a:rPr lang="fr-FR" altLang="fr-FR" dirty="0">
                <a:solidFill>
                  <a:srgbClr val="000000"/>
                </a:solidFill>
                <a:cs typeface="Arial" panose="020B0604020202020204" pitchFamily="34" charset="0"/>
              </a:rPr>
              <a:t>Concevoir au mieux les représentations visuelles correspondantes (partie C) </a:t>
            </a:r>
          </a:p>
          <a:p>
            <a:r>
              <a:rPr lang="fr-FR" altLang="fr-FR" dirty="0">
                <a:solidFill>
                  <a:srgbClr val="000000"/>
                </a:solidFill>
                <a:cs typeface="Arial" panose="020B0604020202020204" pitchFamily="34" charset="0"/>
              </a:rPr>
              <a:t>Bien expliquer les faits que l’on veut en retirer (partie D). </a:t>
            </a:r>
          </a:p>
          <a:p>
            <a:r>
              <a:rPr lang="fr-FR" altLang="fr-FR" dirty="0">
                <a:solidFill>
                  <a:srgbClr val="000000"/>
                </a:solidFill>
                <a:cs typeface="Arial" panose="020B0604020202020204" pitchFamily="34" charset="0"/>
              </a:rPr>
              <a:t>Concevoir une interface attrayante et efficace avec l’utilisateur (partie E). </a:t>
            </a:r>
          </a:p>
          <a:p>
            <a:pPr marL="0" indent="0">
              <a:buNone/>
            </a:pPr>
            <a:endParaRPr lang="fr-FR" altLang="fr-FR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endParaRPr lang="fr-FR" altLang="fr-FR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endParaRPr lang="fr-FR" altLang="fr-FR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endParaRPr lang="fr-FR" altLang="fr-FR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9861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1708EBE-8F1C-4F88-9893-363C6C692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3008F04-25AC-4851-913F-8E3AE20B1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EFFDCD6-F7ED-482D-907C-CD48B9B1D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5765067-14FA-421E-B823-BC9850AB8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05C27D4-E19A-481A-BB00-A276CC012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3A9933D-84D7-4A15-B34D-2D7B08120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6EAF59B-8DD1-4E72-A845-46F5C0FE2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858" y="982132"/>
            <a:ext cx="4842190" cy="1774814"/>
          </a:xfrm>
        </p:spPr>
        <p:txBody>
          <a:bodyPr>
            <a:normAutofit/>
          </a:bodyPr>
          <a:lstStyle/>
          <a:p>
            <a:r>
              <a:rPr lang="fr-FR" dirty="0"/>
              <a:t>Comment faire ?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C3C3E8-6B5D-49DA-997A-3582B89C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46233" y="2838638"/>
            <a:ext cx="46634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10">
            <a:extLst>
              <a:ext uri="{FF2B5EF4-FFF2-40B4-BE49-F238E27FC236}">
                <a16:creationId xmlns:a16="http://schemas.microsoft.com/office/drawing/2014/main" id="{C66A0A96-FB74-4DF6-BD01-C9E518845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05437" y="3981438"/>
            <a:ext cx="1663069" cy="2267855"/>
          </a:xfrm>
          <a:prstGeom prst="rect">
            <a:avLst/>
          </a:prstGeom>
          <a:noFill/>
          <a:ln w="57150" cmpd="thickThin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13">
            <a:extLst>
              <a:ext uri="{FF2B5EF4-FFF2-40B4-BE49-F238E27FC236}">
                <a16:creationId xmlns:a16="http://schemas.microsoft.com/office/drawing/2014/main" id="{6F4E5498-B755-452C-9E56-1E257B043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2413" y="3031606"/>
            <a:ext cx="4435555" cy="2528264"/>
          </a:xfrm>
          <a:prstGeom prst="rect">
            <a:avLst/>
          </a:prstGeom>
          <a:noFill/>
          <a:ln w="57150" cmpd="thickThin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330B8C3E-A726-4385-97A9-E6F95A74B84B}"/>
              </a:ext>
            </a:extLst>
          </p:cNvPr>
          <p:cNvSpPr/>
          <p:nvPr/>
        </p:nvSpPr>
        <p:spPr>
          <a:xfrm>
            <a:off x="5848889" y="4504797"/>
            <a:ext cx="1100667" cy="2704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A5CF2C4-1529-458C-951F-787FDAA10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33" y="1158023"/>
            <a:ext cx="4528947" cy="4696335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Définir</a:t>
            </a:r>
            <a:r>
              <a:rPr lang="en-US" dirty="0">
                <a:solidFill>
                  <a:schemeClr val="tx1"/>
                </a:solidFill>
              </a:rPr>
              <a:t> les </a:t>
            </a:r>
            <a:r>
              <a:rPr lang="en-US" dirty="0" err="1">
                <a:solidFill>
                  <a:schemeClr val="tx1"/>
                </a:solidFill>
              </a:rPr>
              <a:t>visualisations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statiques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Quelles</a:t>
            </a:r>
            <a:r>
              <a:rPr lang="en-US" dirty="0">
                <a:solidFill>
                  <a:schemeClr val="tx1"/>
                </a:solidFill>
              </a:rPr>
              <a:t> variables interactives / quells liens entre les </a:t>
            </a:r>
            <a:r>
              <a:rPr lang="en-US" dirty="0" err="1">
                <a:solidFill>
                  <a:schemeClr val="tx1"/>
                </a:solidFill>
              </a:rPr>
              <a:t>vues</a:t>
            </a:r>
            <a:r>
              <a:rPr lang="en-US" dirty="0">
                <a:solidFill>
                  <a:schemeClr val="tx1"/>
                </a:solidFill>
              </a:rPr>
              <a:t> / quell </a:t>
            </a:r>
            <a:r>
              <a:rPr lang="en-US" dirty="0" err="1">
                <a:solidFill>
                  <a:schemeClr val="tx1"/>
                </a:solidFill>
              </a:rPr>
              <a:t>degré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liberté</a:t>
            </a:r>
            <a:r>
              <a:rPr lang="en-US" dirty="0">
                <a:solidFill>
                  <a:schemeClr val="tx1"/>
                </a:solidFill>
              </a:rPr>
              <a:t> de modification</a:t>
            </a:r>
          </a:p>
          <a:p>
            <a:r>
              <a:rPr lang="en-US" dirty="0" err="1">
                <a:solidFill>
                  <a:schemeClr val="tx1"/>
                </a:solidFill>
              </a:rPr>
              <a:t>Règles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dataviz</a:t>
            </a:r>
            <a:r>
              <a:rPr lang="en-US" dirty="0">
                <a:solidFill>
                  <a:schemeClr val="tx1"/>
                </a:solidFill>
              </a:rPr>
              <a:t> / </a:t>
            </a:r>
            <a:r>
              <a:rPr lang="en-US" dirty="0" err="1">
                <a:solidFill>
                  <a:schemeClr val="tx1"/>
                </a:solidFill>
              </a:rPr>
              <a:t>règles</a:t>
            </a:r>
            <a:r>
              <a:rPr lang="en-US" dirty="0">
                <a:solidFill>
                  <a:schemeClr val="tx1"/>
                </a:solidFill>
              </a:rPr>
              <a:t> UX</a:t>
            </a:r>
          </a:p>
        </p:txBody>
      </p:sp>
    </p:spTree>
    <p:extLst>
      <p:ext uri="{BB962C8B-B14F-4D97-AF65-F5344CB8AC3E}">
        <p14:creationId xmlns:p14="http://schemas.microsoft.com/office/powerpoint/2010/main" val="420720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E67F06-2382-460A-A0B8-B528D4A6F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Les différents packages R</a:t>
            </a:r>
          </a:p>
        </p:txBody>
      </p:sp>
      <p:pic>
        <p:nvPicPr>
          <p:cNvPr id="9" name="Espace réservé du contenu 8" descr="Une image contenant signe&#10;&#10;Description générée automatiquement">
            <a:extLst>
              <a:ext uri="{FF2B5EF4-FFF2-40B4-BE49-F238E27FC236}">
                <a16:creationId xmlns:a16="http://schemas.microsoft.com/office/drawing/2014/main" id="{F4C8BE24-B4DB-424C-83C8-53D174E24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2413" y="3529099"/>
            <a:ext cx="1425951" cy="1425951"/>
          </a:xfrm>
        </p:spPr>
      </p:pic>
      <p:pic>
        <p:nvPicPr>
          <p:cNvPr id="11" name="Image 10" descr="Une image contenant horloge&#10;&#10;Description générée automatiquement">
            <a:extLst>
              <a:ext uri="{FF2B5EF4-FFF2-40B4-BE49-F238E27FC236}">
                <a16:creationId xmlns:a16="http://schemas.microsoft.com/office/drawing/2014/main" id="{8CF671B6-C484-4329-9574-A4E1CAE18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289" y="2754583"/>
            <a:ext cx="868955" cy="100721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9DAF4CC-218D-4551-9B88-545DF7C80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8244" y="2664333"/>
            <a:ext cx="1271687" cy="1157833"/>
          </a:xfrm>
          <a:prstGeom prst="rect">
            <a:avLst/>
          </a:prstGeom>
        </p:spPr>
      </p:pic>
      <p:pic>
        <p:nvPicPr>
          <p:cNvPr id="15" name="Image 14" descr="Une image contenant signe&#10;&#10;Description générée automatiquement">
            <a:extLst>
              <a:ext uri="{FF2B5EF4-FFF2-40B4-BE49-F238E27FC236}">
                <a16:creationId xmlns:a16="http://schemas.microsoft.com/office/drawing/2014/main" id="{EF8A2844-0C43-4CD8-9A05-5EFAD4CD1F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9965" y="3570055"/>
            <a:ext cx="1072784" cy="1243476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23FD153F-0BAA-4F66-A8E0-FE695E5B3020}"/>
              </a:ext>
            </a:extLst>
          </p:cNvPr>
          <p:cNvSpPr txBox="1"/>
          <p:nvPr/>
        </p:nvSpPr>
        <p:spPr>
          <a:xfrm>
            <a:off x="7569729" y="5156202"/>
            <a:ext cx="241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Flexdashboard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9D69172-1A82-461C-BFC0-1D0BA5AFAAAC}"/>
              </a:ext>
            </a:extLst>
          </p:cNvPr>
          <p:cNvSpPr txBox="1"/>
          <p:nvPr/>
        </p:nvSpPr>
        <p:spPr>
          <a:xfrm>
            <a:off x="8968028" y="4087481"/>
            <a:ext cx="241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…et son </a:t>
            </a:r>
            <a:r>
              <a:rPr lang="fr-FR" dirty="0" err="1"/>
              <a:t>ecosystème</a:t>
            </a:r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6AE544-09B3-4B60-9511-C7C885254AC2}"/>
              </a:ext>
            </a:extLst>
          </p:cNvPr>
          <p:cNvSpPr/>
          <p:nvPr/>
        </p:nvSpPr>
        <p:spPr>
          <a:xfrm>
            <a:off x="1593654" y="2611355"/>
            <a:ext cx="176057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err="1"/>
              <a:t>Lattice</a:t>
            </a:r>
            <a:endParaRPr lang="fr-F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err="1"/>
              <a:t>Plotly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830236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6957E-4BEE-4D17-A815-10CFFA1D1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529" y="2879684"/>
            <a:ext cx="9601196" cy="1303867"/>
          </a:xfrm>
        </p:spPr>
        <p:txBody>
          <a:bodyPr/>
          <a:lstStyle/>
          <a:p>
            <a:r>
              <a:rPr lang="fr-FR" dirty="0"/>
              <a:t>Package </a:t>
            </a:r>
            <a:r>
              <a:rPr lang="fr-FR" dirty="0" err="1"/>
              <a:t>Lattice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5771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E9C42C-731C-404A-B663-2E43FEFC2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Le package </a:t>
            </a:r>
            <a:r>
              <a:rPr lang="fr-FR" dirty="0" err="1"/>
              <a:t>lattice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6A4A20-AFD9-4904-AFBA-56E80E1F9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créer un graphique avec </a:t>
            </a:r>
            <a:r>
              <a:rPr lang="fr-FR" dirty="0" err="1"/>
              <a:t>lattice</a:t>
            </a:r>
            <a:endParaRPr lang="fr-FR" dirty="0"/>
          </a:p>
          <a:p>
            <a:pPr lvl="1"/>
            <a:r>
              <a:rPr lang="fr-FR" dirty="0" err="1"/>
              <a:t>type_de_graphique</a:t>
            </a:r>
            <a:r>
              <a:rPr lang="fr-FR" dirty="0"/>
              <a:t>(formula, data)</a:t>
            </a:r>
          </a:p>
          <a:p>
            <a:pPr lvl="1"/>
            <a:endParaRPr lang="fr-FR" dirty="0"/>
          </a:p>
          <a:p>
            <a:r>
              <a:rPr lang="fr-FR" dirty="0"/>
              <a:t>Exemples</a:t>
            </a:r>
          </a:p>
          <a:p>
            <a:pPr lvl="1"/>
            <a:r>
              <a:rPr lang="fr-FR" dirty="0"/>
              <a:t>~</a:t>
            </a:r>
            <a:r>
              <a:rPr lang="fr-FR" dirty="0" err="1"/>
              <a:t>x|A</a:t>
            </a:r>
            <a:r>
              <a:rPr lang="fr-FR" dirty="0"/>
              <a:t> : pour chaque modalité de la variable A, un graphique ~x</a:t>
            </a:r>
          </a:p>
          <a:p>
            <a:pPr lvl="1"/>
            <a:r>
              <a:rPr lang="fr-FR" dirty="0"/>
              <a:t>~</a:t>
            </a:r>
            <a:r>
              <a:rPr lang="fr-FR" dirty="0" err="1"/>
              <a:t>x+y</a:t>
            </a:r>
            <a:r>
              <a:rPr lang="fr-FR" dirty="0"/>
              <a:t> | A pour chaque modalité de la variable A, un graphique pour x et un pour y</a:t>
            </a:r>
          </a:p>
          <a:p>
            <a:pPr lvl="1"/>
            <a:r>
              <a:rPr lang="fr-FR" dirty="0" err="1"/>
              <a:t>y~x|A</a:t>
            </a:r>
            <a:r>
              <a:rPr lang="fr-FR" dirty="0"/>
              <a:t>*B : pour chaque combinaison de A*B, un graphique </a:t>
            </a:r>
            <a:r>
              <a:rPr lang="fr-FR" dirty="0" err="1"/>
              <a:t>y~x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3343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04A2D7-D408-436C-A11B-C0F5232F3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4EA48F-A773-40C9-8CD6-9B1C91824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631B6E8-0F7A-4F52-893E-9947449C2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873" y="448734"/>
            <a:ext cx="6517861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917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CDEAF0-AB57-4086-8E2A-3DF8CB39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DE20C0-D9A0-476B-A9B5-8CC097D38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7BB7004-0E3A-4FA5-A2E9-5E6E00AAA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690562"/>
            <a:ext cx="1022032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514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91513F-DCC6-4675-8FA6-659173180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FF57A6-5334-410A-93C3-7A5CCD024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67E58FC-29BE-46C7-8ECE-277D7CCBD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561975"/>
            <a:ext cx="1018222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398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7DFDFC-EBA6-4529-81B2-B0E46224B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262626"/>
                </a:solidFill>
              </a:rPr>
              <a:t>Le programme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73B9E8A8-AD7F-4969-AA86-405C1F3DB3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1041306"/>
              </p:ext>
            </p:extLst>
          </p:nvPr>
        </p:nvGraphicFramePr>
        <p:xfrm>
          <a:off x="1134534" y="2650067"/>
          <a:ext cx="9939866" cy="3081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8026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6957E-4BEE-4D17-A815-10CFFA1D1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529" y="2879684"/>
            <a:ext cx="9601196" cy="1303867"/>
          </a:xfrm>
        </p:spPr>
        <p:txBody>
          <a:bodyPr/>
          <a:lstStyle/>
          <a:p>
            <a:r>
              <a:rPr lang="fr-FR" dirty="0"/>
              <a:t>Package ggplot2</a:t>
            </a:r>
          </a:p>
        </p:txBody>
      </p:sp>
    </p:spTree>
    <p:extLst>
      <p:ext uri="{BB962C8B-B14F-4D97-AF65-F5344CB8AC3E}">
        <p14:creationId xmlns:p14="http://schemas.microsoft.com/office/powerpoint/2010/main" val="1362779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572315-037F-483F-BCB9-EA2D18D5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530" y="3168441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fr-FR" dirty="0"/>
              <a:t>Package </a:t>
            </a:r>
            <a:r>
              <a:rPr lang="fr-FR" dirty="0" err="1"/>
              <a:t>Rmarkdown</a:t>
            </a:r>
            <a:r>
              <a:rPr lang="fr-FR" dirty="0"/>
              <a:t> + focus Flexdashboard</a:t>
            </a:r>
          </a:p>
        </p:txBody>
      </p:sp>
    </p:spTree>
    <p:extLst>
      <p:ext uri="{BB962C8B-B14F-4D97-AF65-F5344CB8AC3E}">
        <p14:creationId xmlns:p14="http://schemas.microsoft.com/office/powerpoint/2010/main" val="3365468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85CEEC-8BAD-4CE9-8544-855AC4080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langage </a:t>
            </a:r>
            <a:r>
              <a:rPr lang="fr-FR" dirty="0" err="1"/>
              <a:t>Markdown</a:t>
            </a:r>
            <a:r>
              <a:rPr lang="fr-FR" dirty="0"/>
              <a:t> .md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86D0F0-B020-4225-9B92-D455E86CF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Pourquoi s’intéresser à ce package pour la datavisualisation?</a:t>
            </a:r>
          </a:p>
          <a:p>
            <a:pPr lvl="1"/>
            <a:r>
              <a:rPr lang="fr-FR" dirty="0" err="1"/>
              <a:t>Shiny</a:t>
            </a:r>
            <a:endParaRPr lang="fr-FR" dirty="0"/>
          </a:p>
          <a:p>
            <a:pPr lvl="1"/>
            <a:r>
              <a:rPr lang="fr-FR" dirty="0"/>
              <a:t>Package Flexdashboard</a:t>
            </a:r>
          </a:p>
          <a:p>
            <a:pPr lvl="1"/>
            <a:r>
              <a:rPr lang="fr-FR" dirty="0"/>
              <a:t>Plus largement peut aussi servir de R Notebook (se rapprochant du fonctionnement </a:t>
            </a:r>
            <a:r>
              <a:rPr lang="fr-FR" dirty="0" err="1"/>
              <a:t>Jupyter</a:t>
            </a:r>
            <a:r>
              <a:rPr lang="fr-FR" dirty="0"/>
              <a:t> Notebook)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35E44707-1E0B-4ABD-BAB2-D9AB3CC00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4" y="2463800"/>
            <a:ext cx="9163050" cy="1362075"/>
          </a:xfrm>
          <a:prstGeom prst="rect">
            <a:avLst/>
          </a:prstGeo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262EB2-5047-42CE-B169-6FC336A8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</p:spPr>
        <p:txBody>
          <a:bodyPr/>
          <a:lstStyle/>
          <a:p>
            <a:r>
              <a:rPr lang="fr-FR"/>
              <a:t>Présentation Nathalie Vialaneix, INRA/MIAT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597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188BAB-208A-47C7-8600-BF2DC6EAF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pPr algn="l"/>
            <a:r>
              <a:rPr lang="fr-FR" dirty="0">
                <a:solidFill>
                  <a:srgbClr val="262626"/>
                </a:solidFill>
              </a:rPr>
              <a:t>Le package </a:t>
            </a:r>
            <a:r>
              <a:rPr lang="fr-FR" dirty="0" err="1">
                <a:solidFill>
                  <a:srgbClr val="262626"/>
                </a:solidFill>
              </a:rPr>
              <a:t>RMarkdown</a:t>
            </a:r>
            <a:endParaRPr lang="fr-FR" dirty="0">
              <a:solidFill>
                <a:srgbClr val="262626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CCCF7C-938E-463C-819F-D2115D251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256866" cy="3318936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262626"/>
                </a:solidFill>
              </a:rPr>
              <a:t>Développé par </a:t>
            </a:r>
            <a:r>
              <a:rPr lang="fr-FR" dirty="0" err="1">
                <a:solidFill>
                  <a:srgbClr val="262626"/>
                </a:solidFill>
              </a:rPr>
              <a:t>RStudio</a:t>
            </a:r>
            <a:r>
              <a:rPr lang="fr-FR" dirty="0">
                <a:solidFill>
                  <a:srgbClr val="262626"/>
                </a:solidFill>
              </a:rPr>
              <a:t> </a:t>
            </a:r>
            <a:r>
              <a:rPr lang="fr-FR" dirty="0" err="1">
                <a:solidFill>
                  <a:srgbClr val="262626"/>
                </a:solidFill>
              </a:rPr>
              <a:t>Yihuie</a:t>
            </a:r>
            <a:r>
              <a:rPr lang="fr-FR" dirty="0">
                <a:solidFill>
                  <a:srgbClr val="262626"/>
                </a:solidFill>
              </a:rPr>
              <a:t> Xie</a:t>
            </a:r>
          </a:p>
          <a:p>
            <a:r>
              <a:rPr lang="fr-FR" dirty="0">
                <a:solidFill>
                  <a:srgbClr val="262626"/>
                </a:solidFill>
              </a:rPr>
              <a:t>De ce fait, utilisation très simple avec </a:t>
            </a:r>
            <a:r>
              <a:rPr lang="fr-FR" dirty="0" err="1">
                <a:solidFill>
                  <a:srgbClr val="262626"/>
                </a:solidFill>
              </a:rPr>
              <a:t>RStudio</a:t>
            </a:r>
            <a:endParaRPr lang="fr-FR" dirty="0">
              <a:solidFill>
                <a:srgbClr val="262626"/>
              </a:solidFill>
            </a:endParaRPr>
          </a:p>
          <a:p>
            <a:endParaRPr lang="fr-FR" dirty="0">
              <a:solidFill>
                <a:srgbClr val="262626"/>
              </a:solidFill>
            </a:endParaRPr>
          </a:p>
        </p:txBody>
      </p:sp>
      <p:pic>
        <p:nvPicPr>
          <p:cNvPr id="4" name="Image 3" descr="Une image contenant signe&#10;&#10;Description générée automatiquement">
            <a:extLst>
              <a:ext uri="{FF2B5EF4-FFF2-40B4-BE49-F238E27FC236}">
                <a16:creationId xmlns:a16="http://schemas.microsoft.com/office/drawing/2014/main" id="{921E341B-00B5-4DA4-BBE2-829B83E6A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4689" y="2701180"/>
            <a:ext cx="2460402" cy="2852640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4105533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B626E5-9557-4E5F-8B4A-8EACCDC33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Utilisation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9EF8B0-B906-4929-8D68-F3C0A5398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1. Remplir correctement le </a:t>
            </a:r>
            <a:r>
              <a:rPr lang="fr-FR" u="sng" dirty="0"/>
              <a:t>YAML</a:t>
            </a:r>
          </a:p>
          <a:p>
            <a:r>
              <a:rPr lang="fr-FR" dirty="0"/>
              <a:t>2. Alterner avec </a:t>
            </a:r>
            <a:r>
              <a:rPr lang="fr-FR" u="sng" dirty="0"/>
              <a:t>texte</a:t>
            </a:r>
            <a:r>
              <a:rPr lang="fr-FR" dirty="0"/>
              <a:t> et </a:t>
            </a:r>
            <a:r>
              <a:rPr lang="fr-FR" u="sng" dirty="0"/>
              <a:t>code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		…Démo rapide</a:t>
            </a:r>
          </a:p>
        </p:txBody>
      </p:sp>
    </p:spTree>
    <p:extLst>
      <p:ext uri="{BB962C8B-B14F-4D97-AF65-F5344CB8AC3E}">
        <p14:creationId xmlns:p14="http://schemas.microsoft.com/office/powerpoint/2010/main" val="2324229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8599CE-8FDB-4DC1-8E8F-3CDF005B0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/>
          </a:bodyPr>
          <a:lstStyle/>
          <a:p>
            <a:r>
              <a:rPr lang="fr-FR" sz="2800" dirty="0">
                <a:solidFill>
                  <a:srgbClr val="262626"/>
                </a:solidFill>
              </a:rPr>
              <a:t>Mise en forme du texte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37F779-6571-474A-9BCA-F0372333D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2430471"/>
            <a:ext cx="2835464" cy="3552039"/>
          </a:xfrm>
        </p:spPr>
        <p:txBody>
          <a:bodyPr>
            <a:normAutofit/>
          </a:bodyPr>
          <a:lstStyle/>
          <a:p>
            <a:r>
              <a:rPr lang="en-US" sz="1800" dirty="0" err="1">
                <a:solidFill>
                  <a:srgbClr val="262626"/>
                </a:solidFill>
              </a:rPr>
              <a:t>Très</a:t>
            </a:r>
            <a:r>
              <a:rPr lang="en-US" sz="1800" dirty="0">
                <a:solidFill>
                  <a:srgbClr val="262626"/>
                </a:solidFill>
              </a:rPr>
              <a:t> simple </a:t>
            </a:r>
            <a:r>
              <a:rPr lang="en-US" sz="1800" dirty="0" err="1">
                <a:solidFill>
                  <a:srgbClr val="262626"/>
                </a:solidFill>
              </a:rPr>
              <a:t>d’utilisation</a:t>
            </a:r>
            <a:endParaRPr lang="en-US" sz="1800" dirty="0">
              <a:solidFill>
                <a:srgbClr val="262626"/>
              </a:solidFill>
            </a:endParaRPr>
          </a:p>
          <a:p>
            <a:r>
              <a:rPr lang="en-US" sz="1800" dirty="0">
                <a:solidFill>
                  <a:srgbClr val="262626"/>
                </a:solidFill>
                <a:hlinkClick r:id="rId3"/>
              </a:rPr>
              <a:t>Référence </a:t>
            </a:r>
            <a:r>
              <a:rPr lang="en-US" sz="1800" dirty="0" err="1">
                <a:solidFill>
                  <a:srgbClr val="262626"/>
                </a:solidFill>
                <a:hlinkClick r:id="rId3"/>
              </a:rPr>
              <a:t>complète</a:t>
            </a:r>
            <a:endParaRPr lang="en-US" sz="1800" dirty="0">
              <a:solidFill>
                <a:srgbClr val="262626"/>
              </a:solidFill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169D0F16-3448-457B-86F7-80051311A9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5491" y="793404"/>
            <a:ext cx="7264986" cy="570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203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8599CE-8FDB-4DC1-8E8F-3CDF005B0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/>
          </a:bodyPr>
          <a:lstStyle/>
          <a:p>
            <a:r>
              <a:rPr lang="fr-FR" sz="2800" dirty="0">
                <a:solidFill>
                  <a:srgbClr val="262626"/>
                </a:solidFill>
              </a:rPr>
              <a:t>Mise en forme du texte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37F779-6571-474A-9BCA-F0372333D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2430471"/>
            <a:ext cx="2835464" cy="3552039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262626"/>
                </a:solidFill>
              </a:rPr>
              <a:t>Très</a:t>
            </a:r>
            <a:r>
              <a:rPr lang="en-US" sz="1800" dirty="0">
                <a:solidFill>
                  <a:srgbClr val="262626"/>
                </a:solidFill>
              </a:rPr>
              <a:t> simple </a:t>
            </a:r>
            <a:r>
              <a:rPr lang="en-US" sz="1800">
                <a:solidFill>
                  <a:srgbClr val="262626"/>
                </a:solidFill>
              </a:rPr>
              <a:t>d’utilisation</a:t>
            </a:r>
            <a:endParaRPr lang="en-US" sz="1800" dirty="0">
              <a:solidFill>
                <a:srgbClr val="262626"/>
              </a:solidFill>
            </a:endParaRPr>
          </a:p>
          <a:p>
            <a:r>
              <a:rPr lang="en-US" sz="1800" dirty="0">
                <a:solidFill>
                  <a:srgbClr val="262626"/>
                </a:solidFill>
                <a:hlinkClick r:id="rId3"/>
              </a:rPr>
              <a:t>Référence </a:t>
            </a:r>
            <a:r>
              <a:rPr lang="en-US" sz="1800">
                <a:solidFill>
                  <a:srgbClr val="262626"/>
                </a:solidFill>
                <a:hlinkClick r:id="rId3"/>
              </a:rPr>
              <a:t>complète</a:t>
            </a:r>
            <a:endParaRPr lang="en-US" sz="1800" dirty="0">
              <a:solidFill>
                <a:srgbClr val="262626"/>
              </a:solidFill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8AED888-E162-4C40-AA6A-68305B1B3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5928" y="2311400"/>
            <a:ext cx="7257141" cy="253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2400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A468D29-CECF-4C2E-BAE0-A02C45943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/>
          </a:bodyPr>
          <a:lstStyle/>
          <a:p>
            <a:r>
              <a:rPr lang="fr-FR" sz="2800" dirty="0">
                <a:solidFill>
                  <a:srgbClr val="262626"/>
                </a:solidFill>
              </a:rPr>
              <a:t>Gestion de l’insertion du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B5FF17-92ED-4341-8AD9-E1A25B685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2430471"/>
            <a:ext cx="2835464" cy="3552039"/>
          </a:xfrm>
        </p:spPr>
        <p:txBody>
          <a:bodyPr>
            <a:normAutofit/>
          </a:bodyPr>
          <a:lstStyle/>
          <a:p>
            <a:r>
              <a:rPr lang="fr-FR" sz="1800" dirty="0">
                <a:solidFill>
                  <a:srgbClr val="262626"/>
                </a:solidFill>
              </a:rPr>
              <a:t>Code </a:t>
            </a:r>
            <a:r>
              <a:rPr lang="fr-FR" sz="1800" dirty="0" err="1">
                <a:solidFill>
                  <a:srgbClr val="262626"/>
                </a:solidFill>
              </a:rPr>
              <a:t>chunck</a:t>
            </a:r>
            <a:r>
              <a:rPr lang="fr-FR" sz="1800" dirty="0">
                <a:solidFill>
                  <a:srgbClr val="262626"/>
                </a:solidFill>
              </a:rPr>
              <a:t> and options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067A3E9-D719-4599-83AE-2E7BA636C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910" y="987128"/>
            <a:ext cx="6098041" cy="483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799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DB1CDCEE-E55E-47C4-BE2D-456EB849E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800">
                <a:solidFill>
                  <a:srgbClr val="262626"/>
                </a:solidFill>
              </a:rPr>
              <a:t>Réaliser un tableau de bord : package flexdashboard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48B26A-E962-4539-96A5-B7A1DF003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399" y="2500632"/>
            <a:ext cx="2219030" cy="3382094"/>
          </a:xfrm>
        </p:spPr>
        <p:txBody>
          <a:bodyPr>
            <a:normAutofit/>
          </a:bodyPr>
          <a:lstStyle/>
          <a:p>
            <a:pPr algn="ctr"/>
            <a:r>
              <a:rPr lang="fr-FR" sz="1600" dirty="0">
                <a:solidFill>
                  <a:srgbClr val="262626"/>
                </a:solidFill>
                <a:hlinkClick r:id="rId5"/>
              </a:rPr>
              <a:t>Flexdashboard</a:t>
            </a:r>
            <a:endParaRPr lang="fr-FR" sz="1600" dirty="0">
              <a:solidFill>
                <a:srgbClr val="262626"/>
              </a:solidFill>
            </a:endParaRPr>
          </a:p>
          <a:p>
            <a:pPr algn="ctr"/>
            <a:endParaRPr lang="fr-FR" sz="1600" dirty="0">
              <a:solidFill>
                <a:srgbClr val="262626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8ED4757-9F62-4C13-B883-83CF9AB547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9693" y="2680037"/>
            <a:ext cx="6999756" cy="3254885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7796595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6957E-4BEE-4D17-A815-10CFFA1D1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529" y="2879684"/>
            <a:ext cx="9601196" cy="1303867"/>
          </a:xfrm>
        </p:spPr>
        <p:txBody>
          <a:bodyPr/>
          <a:lstStyle/>
          <a:p>
            <a:r>
              <a:rPr lang="fr-FR" dirty="0"/>
              <a:t>Package </a:t>
            </a:r>
            <a:r>
              <a:rPr lang="fr-FR" dirty="0" err="1"/>
              <a:t>Shiny</a:t>
            </a:r>
            <a:r>
              <a:rPr lang="fr-FR" dirty="0"/>
              <a:t> (quelques notions de base)</a:t>
            </a:r>
          </a:p>
        </p:txBody>
      </p:sp>
    </p:spTree>
    <p:extLst>
      <p:ext uri="{BB962C8B-B14F-4D97-AF65-F5344CB8AC3E}">
        <p14:creationId xmlns:p14="http://schemas.microsoft.com/office/powerpoint/2010/main" val="993916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2A4E04-1E50-4A5D-8C3A-A4283D9AC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Objectifs de la formation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50D830-F356-4AC7-95A2-4DF8D7F77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4 systèmes graphiques</a:t>
            </a:r>
          </a:p>
          <a:p>
            <a:r>
              <a:rPr lang="fr-FR" dirty="0"/>
              <a:t>Fonctionnement et logique de construction</a:t>
            </a:r>
          </a:p>
          <a:p>
            <a:r>
              <a:rPr lang="fr-FR" dirty="0"/>
              <a:t>Avantages / points de vigilance pour mes propres travaux</a:t>
            </a:r>
          </a:p>
          <a:p>
            <a:r>
              <a:rPr lang="fr-FR" dirty="0"/>
              <a:t>Quelles ressources pour approfondir après la formation</a:t>
            </a:r>
          </a:p>
        </p:txBody>
      </p:sp>
      <p:sp>
        <p:nvSpPr>
          <p:cNvPr id="4" name="Accolade fermante 3">
            <a:extLst>
              <a:ext uri="{FF2B5EF4-FFF2-40B4-BE49-F238E27FC236}">
                <a16:creationId xmlns:a16="http://schemas.microsoft.com/office/drawing/2014/main" id="{29725713-ABFC-4F48-971A-AB86A202C401}"/>
              </a:ext>
            </a:extLst>
          </p:cNvPr>
          <p:cNvSpPr/>
          <p:nvPr/>
        </p:nvSpPr>
        <p:spPr>
          <a:xfrm rot="5400000">
            <a:off x="4936384" y="3086959"/>
            <a:ext cx="460637" cy="3788229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1706305-9DD5-4263-9660-14AF0FA3D9C8}"/>
              </a:ext>
            </a:extLst>
          </p:cNvPr>
          <p:cNvSpPr txBox="1"/>
          <p:nvPr/>
        </p:nvSpPr>
        <p:spPr>
          <a:xfrm>
            <a:off x="3272588" y="5362647"/>
            <a:ext cx="294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Pouvoir créer sa boîte à outils</a:t>
            </a:r>
          </a:p>
        </p:txBody>
      </p:sp>
    </p:spTree>
    <p:extLst>
      <p:ext uri="{BB962C8B-B14F-4D97-AF65-F5344CB8AC3E}">
        <p14:creationId xmlns:p14="http://schemas.microsoft.com/office/powerpoint/2010/main" val="1102542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7F9A25-CA23-4221-9A78-464C94369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262626"/>
                </a:solidFill>
              </a:rPr>
              <a:t>Une application </a:t>
            </a:r>
            <a:r>
              <a:rPr lang="fr-FR" dirty="0" err="1">
                <a:solidFill>
                  <a:srgbClr val="262626"/>
                </a:solidFill>
              </a:rPr>
              <a:t>Shiny</a:t>
            </a:r>
            <a:endParaRPr lang="fr-FR" dirty="0">
              <a:solidFill>
                <a:srgbClr val="262626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A48E19-782C-47EF-BC17-E0910AFAF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1" y="2556932"/>
            <a:ext cx="7730066" cy="331893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fr-FR" sz="2000" dirty="0">
                <a:solidFill>
                  <a:srgbClr val="262626"/>
                </a:solidFill>
              </a:rPr>
              <a:t>Deux éléments</a:t>
            </a:r>
          </a:p>
          <a:p>
            <a:pPr lvl="1">
              <a:lnSpc>
                <a:spcPct val="90000"/>
              </a:lnSpc>
            </a:pPr>
            <a:r>
              <a:rPr lang="fr-FR" dirty="0">
                <a:solidFill>
                  <a:srgbClr val="262626"/>
                </a:solidFill>
              </a:rPr>
              <a:t>Une partie UI : User Interface</a:t>
            </a:r>
          </a:p>
          <a:p>
            <a:pPr lvl="1">
              <a:lnSpc>
                <a:spcPct val="90000"/>
              </a:lnSpc>
            </a:pPr>
            <a:r>
              <a:rPr lang="fr-FR" dirty="0">
                <a:solidFill>
                  <a:srgbClr val="262626"/>
                </a:solidFill>
              </a:rPr>
              <a:t>Une partie Server : qui contient les commandes qui vont se dérouler côté server</a:t>
            </a:r>
          </a:p>
          <a:p>
            <a:pPr>
              <a:lnSpc>
                <a:spcPct val="90000"/>
              </a:lnSpc>
            </a:pPr>
            <a:r>
              <a:rPr lang="fr-FR" sz="2000" dirty="0">
                <a:solidFill>
                  <a:srgbClr val="262626"/>
                </a:solidFill>
              </a:rPr>
              <a:t>UI : permet de gérer les éléments graphiques</a:t>
            </a:r>
          </a:p>
          <a:p>
            <a:pPr>
              <a:lnSpc>
                <a:spcPct val="90000"/>
              </a:lnSpc>
            </a:pPr>
            <a:r>
              <a:rPr lang="fr-FR" sz="2000" dirty="0">
                <a:solidFill>
                  <a:srgbClr val="262626"/>
                </a:solidFill>
              </a:rPr>
              <a:t>Préférable de faire deux fichiers </a:t>
            </a:r>
            <a:r>
              <a:rPr lang="fr-FR" sz="2000" dirty="0" err="1">
                <a:solidFill>
                  <a:srgbClr val="262626"/>
                </a:solidFill>
              </a:rPr>
              <a:t>ui.R</a:t>
            </a:r>
            <a:r>
              <a:rPr lang="fr-FR" sz="2000" dirty="0">
                <a:solidFill>
                  <a:srgbClr val="262626"/>
                </a:solidFill>
              </a:rPr>
              <a:t> et </a:t>
            </a:r>
            <a:r>
              <a:rPr lang="fr-FR" sz="2000" dirty="0" err="1">
                <a:solidFill>
                  <a:srgbClr val="262626"/>
                </a:solidFill>
              </a:rPr>
              <a:t>server.R</a:t>
            </a:r>
            <a:r>
              <a:rPr lang="fr-FR" sz="2000" dirty="0">
                <a:solidFill>
                  <a:srgbClr val="262626"/>
                </a:solidFill>
              </a:rPr>
              <a:t> mais pour les toutes petites applications, on peut utiliser les fonctions </a:t>
            </a:r>
            <a:r>
              <a:rPr lang="fr-FR" sz="2000" dirty="0" err="1">
                <a:solidFill>
                  <a:srgbClr val="262626"/>
                </a:solidFill>
              </a:rPr>
              <a:t>ui</a:t>
            </a:r>
            <a:r>
              <a:rPr lang="fr-FR" sz="2000" dirty="0">
                <a:solidFill>
                  <a:srgbClr val="262626"/>
                </a:solidFill>
              </a:rPr>
              <a:t> et server</a:t>
            </a:r>
          </a:p>
          <a:p>
            <a:pPr>
              <a:lnSpc>
                <a:spcPct val="90000"/>
              </a:lnSpc>
            </a:pPr>
            <a:r>
              <a:rPr lang="fr-FR" sz="2000" dirty="0">
                <a:solidFill>
                  <a:srgbClr val="262626"/>
                </a:solidFill>
              </a:rPr>
              <a:t>Pour déployer une vraie application </a:t>
            </a:r>
            <a:r>
              <a:rPr lang="fr-FR" sz="2000" dirty="0" err="1">
                <a:solidFill>
                  <a:srgbClr val="262626"/>
                </a:solidFill>
              </a:rPr>
              <a:t>Shiny</a:t>
            </a:r>
            <a:r>
              <a:rPr lang="fr-FR" sz="2000" dirty="0">
                <a:solidFill>
                  <a:srgbClr val="262626"/>
                </a:solidFill>
              </a:rPr>
              <a:t>, un  package fortement recommandé : </a:t>
            </a:r>
            <a:r>
              <a:rPr lang="fr-FR" sz="2000" b="1" dirty="0">
                <a:solidFill>
                  <a:srgbClr val="262626"/>
                </a:solidFill>
              </a:rPr>
              <a:t>Golem</a:t>
            </a:r>
            <a:r>
              <a:rPr lang="fr-FR" sz="2000" dirty="0">
                <a:solidFill>
                  <a:srgbClr val="262626"/>
                </a:solidFill>
              </a:rPr>
              <a:t> </a:t>
            </a:r>
          </a:p>
        </p:txBody>
      </p:sp>
      <p:pic>
        <p:nvPicPr>
          <p:cNvPr id="4" name="Espace réservé du contenu 8" descr="Une image contenant signe&#10;&#10;Description générée automatiquement">
            <a:extLst>
              <a:ext uri="{FF2B5EF4-FFF2-40B4-BE49-F238E27FC236}">
                <a16:creationId xmlns:a16="http://schemas.microsoft.com/office/drawing/2014/main" id="{BDB23D39-AA2A-45D2-A330-B6CB342D7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4757" y="2556932"/>
            <a:ext cx="1981841" cy="1981841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  <p:pic>
        <p:nvPicPr>
          <p:cNvPr id="6" name="Image 5" descr="Une image contenant dessin, signe, arrêt, assis&#10;&#10;Description générée automatiquement">
            <a:extLst>
              <a:ext uri="{FF2B5EF4-FFF2-40B4-BE49-F238E27FC236}">
                <a16:creationId xmlns:a16="http://schemas.microsoft.com/office/drawing/2014/main" id="{94625015-7BA3-4F10-9B77-2DF438D7A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8131" y="4859852"/>
            <a:ext cx="1116069" cy="128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317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E282E3-3987-4B45-BA80-2760CF502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exemple d’une application simple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593C88-6F0E-4038-A9CF-E517B82BB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… Démo</a:t>
            </a:r>
          </a:p>
          <a:p>
            <a:r>
              <a:rPr lang="fr-FR" dirty="0">
                <a:hlinkClick r:id="rId2"/>
              </a:rPr>
              <a:t>La </a:t>
            </a:r>
            <a:r>
              <a:rPr lang="fr-FR" dirty="0" err="1">
                <a:hlinkClick r:id="rId2"/>
              </a:rPr>
              <a:t>cheatsheet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71709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AE9B0B-6AA9-4E57-BC7D-57EE78959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Rappel : la démarche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5896E0-FCF4-41B3-8BEC-6EB72629C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fois que j’ai repéré l’ensemble de packages dont j’ai besoin, si je souhaite réaliser une visualisation interactive intuitive, impactante, facilement </a:t>
            </a:r>
            <a:r>
              <a:rPr lang="fr-FR" dirty="0" err="1"/>
              <a:t>parteable</a:t>
            </a:r>
            <a:endParaRPr lang="fr-FR" dirty="0"/>
          </a:p>
          <a:p>
            <a:pPr lvl="1"/>
            <a:r>
              <a:rPr lang="fr-FR" dirty="0"/>
              <a:t>1.  Je réalise l’ensemble des vues statiques intéressantes</a:t>
            </a:r>
          </a:p>
          <a:p>
            <a:pPr lvl="1"/>
            <a:r>
              <a:rPr lang="fr-FR" dirty="0"/>
              <a:t>2. Quelle interactivité / Quels liens entre mes graphiques ?</a:t>
            </a:r>
          </a:p>
          <a:p>
            <a:pPr lvl="1"/>
            <a:r>
              <a:rPr lang="fr-FR" dirty="0"/>
              <a:t>3. Application des règles UX / gestalt / sémiologie graphique</a:t>
            </a:r>
          </a:p>
        </p:txBody>
      </p:sp>
    </p:spTree>
    <p:extLst>
      <p:ext uri="{BB962C8B-B14F-4D97-AF65-F5344CB8AC3E}">
        <p14:creationId xmlns:p14="http://schemas.microsoft.com/office/powerpoint/2010/main" val="16539666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6957E-4BEE-4D17-A815-10CFFA1D1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529" y="2879684"/>
            <a:ext cx="9601196" cy="1303867"/>
          </a:xfrm>
        </p:spPr>
        <p:txBody>
          <a:bodyPr/>
          <a:lstStyle/>
          <a:p>
            <a:r>
              <a:rPr lang="fr-FR" dirty="0"/>
              <a:t>Règles de datavisualisation</a:t>
            </a:r>
          </a:p>
        </p:txBody>
      </p:sp>
    </p:spTree>
    <p:extLst>
      <p:ext uri="{BB962C8B-B14F-4D97-AF65-F5344CB8AC3E}">
        <p14:creationId xmlns:p14="http://schemas.microsoft.com/office/powerpoint/2010/main" val="39434488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3">
            <a:extLst>
              <a:ext uri="{FF2B5EF4-FFF2-40B4-BE49-F238E27FC236}">
                <a16:creationId xmlns:a16="http://schemas.microsoft.com/office/drawing/2014/main" id="{0EF83EB6-0AAF-4A22-8B1A-3BC23C057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5B7F0-3B28-40F8-AFC0-8407A351DEF2}" type="datetime1">
              <a:rPr lang="fr-FR" altLang="fr-FR"/>
              <a:pPr/>
              <a:t>05/12/2019</a:t>
            </a:fld>
            <a:endParaRPr lang="fr-FR" altLang="fr-FR"/>
          </a:p>
        </p:txBody>
      </p:sp>
      <p:sp>
        <p:nvSpPr>
          <p:cNvPr id="295938" name="Rectangle 1026">
            <a:extLst>
              <a:ext uri="{FF2B5EF4-FFF2-40B4-BE49-F238E27FC236}">
                <a16:creationId xmlns:a16="http://schemas.microsoft.com/office/drawing/2014/main" id="{33BC3A96-5F3A-4B63-8520-F223D79A7A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93888" y="641866"/>
            <a:ext cx="8489950" cy="685800"/>
          </a:xfrm>
          <a:ln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 vert="horz" lIns="91440" tIns="20967" rIns="91440" bIns="45720" rtlCol="0" anchor="ctr">
            <a:normAutofit fontScale="90000"/>
          </a:bodyPr>
          <a:lstStyle/>
          <a:p>
            <a:pPr defTabSz="449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fr-FR" altLang="fr-FR" dirty="0"/>
              <a:t>(C) L’art des représentations graphiques     </a:t>
            </a:r>
            <a:r>
              <a:rPr lang="fr-FR" altLang="fr-FR" sz="2000" dirty="0"/>
              <a:t>   </a:t>
            </a:r>
          </a:p>
        </p:txBody>
      </p:sp>
      <p:sp>
        <p:nvSpPr>
          <p:cNvPr id="295940" name="Rectangle 1028">
            <a:extLst>
              <a:ext uri="{FF2B5EF4-FFF2-40B4-BE49-F238E27FC236}">
                <a16:creationId xmlns:a16="http://schemas.microsoft.com/office/drawing/2014/main" id="{85749D25-A5AE-47EE-870B-4111C50029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1" y="4724400"/>
            <a:ext cx="8162925" cy="1600200"/>
          </a:xfrm>
          <a:ln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 vert="horz" lIns="91440" tIns="17741" rIns="91440" bIns="45720" rtlCol="0" anchor="t">
            <a:normAutofit/>
          </a:bodyPr>
          <a:lstStyle/>
          <a:p>
            <a:pPr marL="431800" indent="-323850" defTabSz="449263">
              <a:buClr>
                <a:srgbClr val="FF6633"/>
              </a:buClr>
              <a:buFont typeface="Wingdings" panose="05000000000000000000" pitchFamily="2" charset="2"/>
              <a:buChar char="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fr-FR" altLang="fr-FR" sz="1600" b="1" dirty="0">
                <a:solidFill>
                  <a:srgbClr val="000000"/>
                </a:solidFill>
                <a:cs typeface="Arial" panose="020B0604020202020204" pitchFamily="34" charset="0"/>
              </a:rPr>
              <a:t>Figure &amp; </a:t>
            </a:r>
            <a:r>
              <a:rPr lang="fr-FR" altLang="fr-FR" sz="1600" b="1" dirty="0" err="1">
                <a:solidFill>
                  <a:srgbClr val="000000"/>
                </a:solidFill>
                <a:cs typeface="Arial" panose="020B0604020202020204" pitchFamily="34" charset="0"/>
              </a:rPr>
              <a:t>ground</a:t>
            </a:r>
            <a:r>
              <a:rPr lang="fr-FR" altLang="fr-FR" sz="1600" b="1" dirty="0">
                <a:solidFill>
                  <a:srgbClr val="000000"/>
                </a:solidFill>
                <a:cs typeface="Arial" panose="020B0604020202020204" pitchFamily="34" charset="0"/>
              </a:rPr>
              <a:t> : </a:t>
            </a:r>
            <a:r>
              <a:rPr lang="fr-FR" altLang="fr-FR" sz="1600" dirty="0">
                <a:solidFill>
                  <a:srgbClr val="000000"/>
                </a:solidFill>
                <a:cs typeface="Arial" panose="020B0604020202020204" pitchFamily="34" charset="0"/>
              </a:rPr>
              <a:t>Les bulles ressortent sur le fond grisé</a:t>
            </a:r>
          </a:p>
          <a:p>
            <a:pPr marL="431800" indent="-323850" defTabSz="449263">
              <a:buClr>
                <a:srgbClr val="FF6633"/>
              </a:buClr>
              <a:buFont typeface="Wingdings" panose="05000000000000000000" pitchFamily="2" charset="2"/>
              <a:buChar char="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fr-FR" altLang="fr-FR" sz="1600" b="1" dirty="0" err="1">
                <a:solidFill>
                  <a:srgbClr val="000000"/>
                </a:solidFill>
                <a:cs typeface="Arial" panose="020B0604020202020204" pitchFamily="34" charset="0"/>
              </a:rPr>
              <a:t>Proximity</a:t>
            </a:r>
            <a:r>
              <a:rPr lang="fr-FR" altLang="fr-FR" sz="1600" b="1" dirty="0">
                <a:solidFill>
                  <a:srgbClr val="000000"/>
                </a:solidFill>
                <a:cs typeface="Arial" panose="020B0604020202020204" pitchFamily="34" charset="0"/>
              </a:rPr>
              <a:t> : </a:t>
            </a:r>
            <a:r>
              <a:rPr lang="fr-FR" altLang="fr-FR" sz="1600" dirty="0">
                <a:solidFill>
                  <a:srgbClr val="000000"/>
                </a:solidFill>
                <a:cs typeface="Arial" panose="020B0604020202020204" pitchFamily="34" charset="0"/>
              </a:rPr>
              <a:t>3 groupes de bulles identifiés par la proximité des bulles à l’intérieur de chaque groupe</a:t>
            </a:r>
          </a:p>
          <a:p>
            <a:pPr marL="431800" indent="-323850" defTabSz="449263">
              <a:buClr>
                <a:srgbClr val="FF6633"/>
              </a:buClr>
              <a:buFont typeface="Wingdings" panose="05000000000000000000" pitchFamily="2" charset="2"/>
              <a:buChar char="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fr-FR" altLang="fr-FR" sz="1600" b="1" dirty="0" err="1">
                <a:solidFill>
                  <a:srgbClr val="000000"/>
                </a:solidFill>
                <a:cs typeface="Arial" panose="020B0604020202020204" pitchFamily="34" charset="0"/>
              </a:rPr>
              <a:t>Similarity</a:t>
            </a:r>
            <a:r>
              <a:rPr lang="fr-FR" altLang="fr-FR" sz="1600" b="1" dirty="0">
                <a:solidFill>
                  <a:srgbClr val="000000"/>
                </a:solidFill>
                <a:cs typeface="Arial" panose="020B0604020202020204" pitchFamily="34" charset="0"/>
              </a:rPr>
              <a:t> : </a:t>
            </a:r>
            <a:r>
              <a:rPr lang="fr-FR" altLang="fr-FR" sz="1600" dirty="0">
                <a:solidFill>
                  <a:srgbClr val="000000"/>
                </a:solidFill>
                <a:cs typeface="Arial" panose="020B0604020202020204" pitchFamily="34" charset="0"/>
              </a:rPr>
              <a:t>Identification des 3 groupes de bulles renforcées par les 3 couleurs. </a:t>
            </a:r>
            <a:endParaRPr lang="fr-FR" altLang="fr-FR" sz="1600" dirty="0">
              <a:solidFill>
                <a:srgbClr val="000000"/>
              </a:solidFill>
            </a:endParaRPr>
          </a:p>
        </p:txBody>
      </p:sp>
      <p:sp>
        <p:nvSpPr>
          <p:cNvPr id="295942" name="Text Box 1030">
            <a:extLst>
              <a:ext uri="{FF2B5EF4-FFF2-40B4-BE49-F238E27FC236}">
                <a16:creationId xmlns:a16="http://schemas.microsoft.com/office/drawing/2014/main" id="{CFC562CC-F188-4CB2-8354-31889E38E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1447800"/>
            <a:ext cx="39950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fr-FR"/>
              <a:t>Une application des principes de la Gestalt</a:t>
            </a:r>
          </a:p>
        </p:txBody>
      </p:sp>
      <p:pic>
        <p:nvPicPr>
          <p:cNvPr id="295943" name="Picture 1031">
            <a:extLst>
              <a:ext uri="{FF2B5EF4-FFF2-40B4-BE49-F238E27FC236}">
                <a16:creationId xmlns:a16="http://schemas.microsoft.com/office/drawing/2014/main" id="{8F3874DA-7BB8-493A-A246-03C724723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2057400"/>
            <a:ext cx="722312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3449-947A-4C7F-B0DD-DC57EAFDC6E6}" type="slidenum">
              <a:rPr lang="fr-FR" smtClean="0"/>
              <a:t>35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“The simple graph has brought more information to the data analyst’s mind than any other device.” — John Tukey</a:t>
            </a:r>
          </a:p>
          <a:p>
            <a:endParaRPr lang="en-US" dirty="0"/>
          </a:p>
          <a:p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77584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829A0D-12E1-4F02-B625-5547A7B6B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4B6B7F-1953-41E6-ABF1-FB9F189E4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3671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C35BA1-0541-4D8E-845D-FEA2F3CD0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262626"/>
                </a:solidFill>
              </a:rPr>
              <a:t>La Datavisualisation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4CC5BE-69E9-4389-8947-D9EC74DF4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256866" cy="3318936"/>
          </a:xfrm>
        </p:spPr>
        <p:txBody>
          <a:bodyPr>
            <a:normAutofit fontScale="92500"/>
          </a:bodyPr>
          <a:lstStyle/>
          <a:p>
            <a:pPr marL="431800" indent="-323850" defTabSz="449263">
              <a:buClr>
                <a:srgbClr val="FF6633"/>
              </a:buClr>
              <a:buFont typeface="Wingdings" panose="05000000000000000000" pitchFamily="2" charset="2"/>
              <a:buChar char="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fr-FR" altLang="fr-FR" sz="1700" dirty="0">
                <a:solidFill>
                  <a:srgbClr val="000000"/>
                </a:solidFill>
              </a:rPr>
              <a:t>Ensemble de techniques consistant à représenter des données de façon visuelle</a:t>
            </a:r>
          </a:p>
          <a:p>
            <a:pPr marL="431800" indent="-323850" defTabSz="449263">
              <a:buClr>
                <a:srgbClr val="FF6633"/>
              </a:buClr>
              <a:buFont typeface="Wingdings" panose="05000000000000000000" pitchFamily="2" charset="2"/>
              <a:buChar char="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fr-FR" altLang="fr-FR" sz="1700" dirty="0">
                <a:solidFill>
                  <a:srgbClr val="000000"/>
                </a:solidFill>
              </a:rPr>
              <a:t>En général, on utilise souvent le terme pour des applications en ligne avec deux dimensions:</a:t>
            </a:r>
          </a:p>
          <a:p>
            <a:pPr marL="863600" lvl="1" indent="-323850" defTabSz="449263">
              <a:buClr>
                <a:srgbClr val="FF6633"/>
              </a:buClr>
              <a:buFont typeface="Wingdings" panose="05000000000000000000" pitchFamily="2" charset="2"/>
              <a:buChar char="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fr-FR" altLang="fr-FR" sz="1700" dirty="0">
                <a:solidFill>
                  <a:srgbClr val="000000"/>
                </a:solidFill>
              </a:rPr>
              <a:t>Ensemble de représentations visuelles</a:t>
            </a:r>
          </a:p>
          <a:p>
            <a:pPr marL="863600" lvl="1" indent="-323850" defTabSz="449263">
              <a:buClr>
                <a:srgbClr val="FF6633"/>
              </a:buClr>
              <a:buFont typeface="Wingdings" panose="05000000000000000000" pitchFamily="2" charset="2"/>
              <a:buChar char="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fr-FR" altLang="fr-FR" sz="1700" dirty="0">
                <a:solidFill>
                  <a:srgbClr val="000000"/>
                </a:solidFill>
              </a:rPr>
              <a:t>Interface utilisateur : Interactivité simple ou croisée entre objets </a:t>
            </a:r>
          </a:p>
          <a:p>
            <a:pPr marL="431800" indent="-323850" defTabSz="449263">
              <a:buClr>
                <a:srgbClr val="FF6633"/>
              </a:buClr>
              <a:buFont typeface="Wingdings" panose="05000000000000000000" pitchFamily="2" charset="2"/>
              <a:buChar char="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fr-FR" altLang="fr-FR" sz="1700" dirty="0">
              <a:solidFill>
                <a:srgbClr val="000000"/>
              </a:solidFill>
            </a:endParaRPr>
          </a:p>
          <a:p>
            <a:pPr marL="431800" indent="-323850" defTabSz="449263">
              <a:buClr>
                <a:srgbClr val="FF6633"/>
              </a:buClr>
              <a:buFont typeface="Wingdings" panose="05000000000000000000" pitchFamily="2" charset="2"/>
              <a:buChar char="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fr-FR" altLang="fr-FR" sz="1700" dirty="0">
                <a:solidFill>
                  <a:srgbClr val="000000"/>
                </a:solidFill>
              </a:rPr>
              <a:t>Fait partie de la data science </a:t>
            </a:r>
          </a:p>
          <a:p>
            <a:pPr marL="431800" indent="-323850" defTabSz="449263">
              <a:buClr>
                <a:srgbClr val="FF6633"/>
              </a:buClr>
              <a:buFont typeface="Wingdings" panose="05000000000000000000" pitchFamily="2" charset="2"/>
              <a:buChar char="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fr-FR" altLang="fr-FR" sz="1700" dirty="0">
                <a:solidFill>
                  <a:srgbClr val="000000"/>
                </a:solidFill>
              </a:rPr>
              <a:t>Fort développement avec le Big Data, l’Open Data et l’Open Source</a:t>
            </a:r>
          </a:p>
          <a:p>
            <a:endParaRPr lang="fr-FR" dirty="0">
              <a:solidFill>
                <a:srgbClr val="262626"/>
              </a:solidFill>
            </a:endParaRPr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id="{6E31B0D4-D273-487D-B7C5-F13ACFABB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04094" y="3570235"/>
            <a:ext cx="3395573" cy="1213432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1644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Espace réservé de la date 3">
            <a:extLst>
              <a:ext uri="{FF2B5EF4-FFF2-40B4-BE49-F238E27FC236}">
                <a16:creationId xmlns:a16="http://schemas.microsoft.com/office/drawing/2014/main" id="{299EA5C0-10F4-44EB-8B6F-67C0BD69C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DC83-73A7-4F02-9089-B6FEBC27E945}" type="datetime1">
              <a:rPr lang="fr-FR" altLang="fr-FR"/>
              <a:pPr/>
              <a:t>05/12/2019</a:t>
            </a:fld>
            <a:endParaRPr lang="fr-FR" altLang="fr-FR" dirty="0"/>
          </a:p>
        </p:txBody>
      </p:sp>
      <p:sp>
        <p:nvSpPr>
          <p:cNvPr id="285698" name="Rectangle 2050">
            <a:extLst>
              <a:ext uri="{FF2B5EF4-FFF2-40B4-BE49-F238E27FC236}">
                <a16:creationId xmlns:a16="http://schemas.microsoft.com/office/drawing/2014/main" id="{5698AD06-0086-421E-A7C5-3058635A78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73250" y="462356"/>
            <a:ext cx="8489950" cy="685800"/>
          </a:xfrm>
          <a:ln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 vert="horz" lIns="91440" tIns="20967" rIns="91440" bIns="45720" rtlCol="0" anchor="ctr">
            <a:normAutofit fontScale="90000"/>
          </a:bodyPr>
          <a:lstStyle/>
          <a:p>
            <a:pPr defTabSz="449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fr-FR" altLang="fr-FR" dirty="0"/>
              <a:t>Les types de data visualisation </a:t>
            </a:r>
            <a:r>
              <a:rPr lang="fr-FR" altLang="fr-FR" sz="2000" dirty="0"/>
              <a:t>   </a:t>
            </a:r>
          </a:p>
        </p:txBody>
      </p:sp>
      <p:graphicFrame>
        <p:nvGraphicFramePr>
          <p:cNvPr id="285869" name="Group 2221">
            <a:extLst>
              <a:ext uri="{FF2B5EF4-FFF2-40B4-BE49-F238E27FC236}">
                <a16:creationId xmlns:a16="http://schemas.microsoft.com/office/drawing/2014/main" id="{C15A7056-E2EC-41FB-83F3-1812AD542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895571"/>
              </p:ext>
            </p:extLst>
          </p:nvPr>
        </p:nvGraphicFramePr>
        <p:xfrm>
          <a:off x="1828800" y="1066800"/>
          <a:ext cx="8534400" cy="5192688"/>
        </p:xfrm>
        <a:graphic>
          <a:graphicData uri="http://schemas.openxmlformats.org/drawingml/2006/table">
            <a:tbl>
              <a:tblPr/>
              <a:tblGrid>
                <a:gridCol w="1208088">
                  <a:extLst>
                    <a:ext uri="{9D8B030D-6E8A-4147-A177-3AD203B41FA5}">
                      <a16:colId xmlns:a16="http://schemas.microsoft.com/office/drawing/2014/main" val="3784241550"/>
                    </a:ext>
                  </a:extLst>
                </a:gridCol>
                <a:gridCol w="3516312">
                  <a:extLst>
                    <a:ext uri="{9D8B030D-6E8A-4147-A177-3AD203B41FA5}">
                      <a16:colId xmlns:a16="http://schemas.microsoft.com/office/drawing/2014/main" val="2896228484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3576084900"/>
                    </a:ext>
                  </a:extLst>
                </a:gridCol>
              </a:tblGrid>
              <a:tr h="41438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kumimoji="0" lang="fr-FR" altLang="fr-F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endParaRPr kumimoji="0" lang="fr-FR" altLang="fr-FR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Pourquoi 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Usages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954620"/>
                  </a:ext>
                </a:extLst>
              </a:tr>
              <a:tr h="581726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Graphique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Illustrer une quantité, une évolution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Communication institutionnelle (suivi en temps réel de l’activité, rapports d’activités), information économique (statistique publique, presse…)…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098189"/>
                  </a:ext>
                </a:extLst>
              </a:tr>
              <a:tr h="749071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Carte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Comparer des données sur une échelle spatiale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Information économique (statistique publique, presse...), localisation des équipements, cartographie de l’activité (ex. actions de terrain d’une association)…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4318806"/>
                  </a:ext>
                </a:extLst>
              </a:tr>
              <a:tr h="30064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Réseau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Représenter les interconnexions entre données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Plan de transport, réseaux sociaux…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8235809"/>
                  </a:ext>
                </a:extLst>
              </a:tr>
              <a:tr h="41438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Temporalité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Représenter une chronologie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Communication institutionnelle, histoire économique…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2101221"/>
                  </a:ext>
                </a:extLst>
              </a:tr>
              <a:tr h="41438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Hiérarchie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Hiérarchiser des données, illustrer une répartition (ex. treemap)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Communication institutionnelle (organigramme, budgets), blog ou presse…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984699"/>
                  </a:ext>
                </a:extLst>
              </a:tr>
              <a:tr h="45156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Flux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Représenter un mouvement et des échanges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Croisement d’un nombre important de données…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fr-F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299322"/>
                  </a:ext>
                </a:extLst>
              </a:tr>
              <a:tr h="45156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Matrice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Représenter une composition ou une répartition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Communication institutionnelle (budget)…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fr-F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5095064"/>
                  </a:ext>
                </a:extLst>
              </a:tr>
              <a:tr h="786259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Infographie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Pour communiquer et informer, une infographie combine différents types de dataviz dans un but explicatif (messages clé).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Information clé (chiffres clé, messages clé), description d’un processus de fabrication, presse (data journalisme, data story </a:t>
                      </a:r>
                      <a:r>
                        <a:rPr kumimoji="0" lang="fr-FR" altLang="fr-F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telling</a:t>
                      </a:r>
                      <a:r>
                        <a:rPr kumimoji="0" lang="fr-FR" alt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)…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27546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Titre 1">
            <a:extLst>
              <a:ext uri="{FF2B5EF4-FFF2-40B4-BE49-F238E27FC236}">
                <a16:creationId xmlns:a16="http://schemas.microsoft.com/office/drawing/2014/main" id="{94878130-E824-4C8C-8420-668730CD487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22365" y="660018"/>
            <a:ext cx="9601196" cy="1157196"/>
          </a:xfrm>
        </p:spPr>
        <p:txBody>
          <a:bodyPr vert="horz" lIns="91440" tIns="45720" rIns="91440" bIns="91440" rtlCol="0" anchor="b">
            <a:normAutofit/>
          </a:bodyPr>
          <a:lstStyle/>
          <a:p>
            <a:r>
              <a:rPr lang="fr-FR" altLang="fr-FR" dirty="0"/>
              <a:t>Les objectifs de la data visualisation</a:t>
            </a:r>
          </a:p>
        </p:txBody>
      </p:sp>
      <p:pic>
        <p:nvPicPr>
          <p:cNvPr id="242693" name="Picture 2">
            <a:extLst>
              <a:ext uri="{FF2B5EF4-FFF2-40B4-BE49-F238E27FC236}">
                <a16:creationId xmlns:a16="http://schemas.microsoft.com/office/drawing/2014/main" id="{A1F99CC2-D39E-4E18-80D4-33B953BB515A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41360" y="3205556"/>
            <a:ext cx="7570558" cy="2548976"/>
          </a:xfrm>
        </p:spPr>
      </p:pic>
      <p:sp>
        <p:nvSpPr>
          <p:cNvPr id="242694" name="Rectangle 1030">
            <a:extLst>
              <a:ext uri="{FF2B5EF4-FFF2-40B4-BE49-F238E27FC236}">
                <a16:creationId xmlns:a16="http://schemas.microsoft.com/office/drawing/2014/main" id="{7B3A0FC2-FADD-40A3-B2B0-F7656A73D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389" y="2285999"/>
            <a:ext cx="8162925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7741" rIns="0" bIns="0"/>
          <a:lstStyle>
            <a:lvl1pPr marL="431800" indent="-323850" defTabSz="4492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 sz="2400">
                <a:solidFill>
                  <a:srgbClr val="333333"/>
                </a:solidFill>
                <a:latin typeface="Arial" panose="020B0604020202020204" pitchFamily="34" charset="0"/>
              </a:defRPr>
            </a:lvl1pPr>
            <a:lvl2pPr marL="863600" indent="-323850" defTabSz="4492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 sz="22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defTabSz="4492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333333"/>
                </a:solidFill>
                <a:latin typeface="Arial" panose="020B0604020202020204" pitchFamily="34" charset="0"/>
              </a:defRPr>
            </a:lvl3pPr>
            <a:lvl4pPr marL="1600200" indent="-228600" defTabSz="4492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 sz="1600">
                <a:solidFill>
                  <a:srgbClr val="660066"/>
                </a:solidFill>
                <a:latin typeface="Arial" panose="020B0604020202020204" pitchFamily="34" charset="0"/>
              </a:defRPr>
            </a:lvl4pPr>
            <a:lvl5pPr marL="2057400" indent="-228600" defTabSz="449263">
              <a:lnSpc>
                <a:spcPct val="90000"/>
              </a:lnSpc>
              <a:spcBef>
                <a:spcPct val="20000"/>
              </a:spcBef>
              <a:buClr>
                <a:srgbClr val="336600"/>
              </a:buClr>
              <a:buChar char="♦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 sz="2400" b="1">
                <a:solidFill>
                  <a:srgbClr val="333333"/>
                </a:solidFill>
                <a:latin typeface="Arial" panose="020B0604020202020204" pitchFamily="34" charset="0"/>
              </a:defRPr>
            </a:lvl5pPr>
            <a:lvl6pPr marL="2514600" indent="-228600" defTabSz="44926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6600"/>
              </a:buClr>
              <a:buChar char="♦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 sz="2400" b="1">
                <a:solidFill>
                  <a:srgbClr val="333333"/>
                </a:solidFill>
                <a:latin typeface="Arial" panose="020B0604020202020204" pitchFamily="34" charset="0"/>
              </a:defRPr>
            </a:lvl6pPr>
            <a:lvl7pPr marL="2971800" indent="-228600" defTabSz="44926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6600"/>
              </a:buClr>
              <a:buChar char="♦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 sz="2400" b="1">
                <a:solidFill>
                  <a:srgbClr val="333333"/>
                </a:solidFill>
                <a:latin typeface="Arial" panose="020B0604020202020204" pitchFamily="34" charset="0"/>
              </a:defRPr>
            </a:lvl7pPr>
            <a:lvl8pPr marL="3429000" indent="-228600" defTabSz="44926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6600"/>
              </a:buClr>
              <a:buChar char="♦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 sz="2400" b="1">
                <a:solidFill>
                  <a:srgbClr val="333333"/>
                </a:solidFill>
                <a:latin typeface="Arial" panose="020B0604020202020204" pitchFamily="34" charset="0"/>
              </a:defRPr>
            </a:lvl8pPr>
            <a:lvl9pPr marL="3886200" indent="-228600" defTabSz="44926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6600"/>
              </a:buClr>
              <a:buChar char="♦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 sz="2400" b="1">
                <a:solidFill>
                  <a:srgbClr val="333333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FF6633"/>
              </a:buClr>
              <a:buFont typeface="Wingdings" panose="05000000000000000000" pitchFamily="2" charset="2"/>
              <a:buChar char=""/>
            </a:pPr>
            <a:r>
              <a:rPr lang="fr-FR" altLang="fr-FR" sz="1600" dirty="0">
                <a:solidFill>
                  <a:srgbClr val="000000"/>
                </a:solidFill>
              </a:rPr>
              <a:t>Un outil de data visualisation repose sur un processus de traitement de données </a:t>
            </a:r>
          </a:p>
          <a:p>
            <a:pPr lvl="1">
              <a:buClr>
                <a:srgbClr val="FF6633"/>
              </a:buClr>
              <a:buFont typeface="Wingdings" panose="05000000000000000000" pitchFamily="2" charset="2"/>
              <a:buChar char=""/>
            </a:pPr>
            <a:r>
              <a:rPr lang="fr-FR" altLang="fr-FR" sz="1600" dirty="0">
                <a:solidFill>
                  <a:srgbClr val="000000"/>
                </a:solidFill>
              </a:rPr>
              <a:t>Explorer les données </a:t>
            </a:r>
          </a:p>
          <a:p>
            <a:pPr lvl="1">
              <a:buClr>
                <a:srgbClr val="FF6633"/>
              </a:buClr>
              <a:buFont typeface="Wingdings" panose="05000000000000000000" pitchFamily="2" charset="2"/>
              <a:buChar char=""/>
            </a:pPr>
            <a:r>
              <a:rPr lang="fr-FR" altLang="fr-FR" sz="1600" dirty="0">
                <a:solidFill>
                  <a:srgbClr val="000000"/>
                </a:solidFill>
              </a:rPr>
              <a:t>Expliquer les données: faire accéder l’utilisateur à la connaissance de la donnée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717" name="Image 5">
            <a:extLst>
              <a:ext uri="{FF2B5EF4-FFF2-40B4-BE49-F238E27FC236}">
                <a16:creationId xmlns:a16="http://schemas.microsoft.com/office/drawing/2014/main" id="{F3BD9442-CCA7-40C5-BA41-9419F0E3E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447800"/>
            <a:ext cx="628650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3718" name="Picture 2">
            <a:extLst>
              <a:ext uri="{FF2B5EF4-FFF2-40B4-BE49-F238E27FC236}">
                <a16:creationId xmlns:a16="http://schemas.microsoft.com/office/drawing/2014/main" id="{06A62382-36C2-41B0-AF10-179514920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733800"/>
            <a:ext cx="6502400" cy="215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3719" name="Text Box 7">
            <a:extLst>
              <a:ext uri="{FF2B5EF4-FFF2-40B4-BE49-F238E27FC236}">
                <a16:creationId xmlns:a16="http://schemas.microsoft.com/office/drawing/2014/main" id="{E03A158E-C3F4-4013-A9D6-AD853D198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3726" y="1981200"/>
            <a:ext cx="9797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fr-FR"/>
              <a:t>Explorer</a:t>
            </a:r>
          </a:p>
        </p:txBody>
      </p:sp>
      <p:sp>
        <p:nvSpPr>
          <p:cNvPr id="243720" name="Text Box 8">
            <a:extLst>
              <a:ext uri="{FF2B5EF4-FFF2-40B4-BE49-F238E27FC236}">
                <a16:creationId xmlns:a16="http://schemas.microsoft.com/office/drawing/2014/main" id="{42AE0676-46CC-4CE0-845E-90749A2A2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4191000"/>
            <a:ext cx="10663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fr-FR"/>
              <a:t>Expliquer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EB3B9375-EA79-4B73-B3E1-91CBA655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- R4DS Hadley Wickham - Garett Grolemund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5D7642-45E1-4CEB-B6EF-DDDE890DE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outils de Datavisualisation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854C04-D3D0-40EF-8CB2-8D849EC46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outils dédiés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0938B2F-1B5B-4005-8102-6775481F8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162" y="3104682"/>
            <a:ext cx="2378778" cy="158585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BA437FE-9E13-48CC-B3BB-FDF557CB1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1" y="3189348"/>
            <a:ext cx="1405466" cy="1405466"/>
          </a:xfrm>
          <a:prstGeom prst="rect">
            <a:avLst/>
          </a:prstGeom>
        </p:spPr>
      </p:pic>
      <p:pic>
        <p:nvPicPr>
          <p:cNvPr id="9" name="Image 8" descr="Une image contenant dessin, horloge&#10;&#10;Description générée automatiquement">
            <a:extLst>
              <a:ext uri="{FF2B5EF4-FFF2-40B4-BE49-F238E27FC236}">
                <a16:creationId xmlns:a16="http://schemas.microsoft.com/office/drawing/2014/main" id="{9A9CD483-F592-4E0A-AE6E-5D4FD3040F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7544" y="4772614"/>
            <a:ext cx="1281054" cy="1281054"/>
          </a:xfrm>
          <a:prstGeom prst="rect">
            <a:avLst/>
          </a:prstGeom>
        </p:spPr>
      </p:pic>
      <p:pic>
        <p:nvPicPr>
          <p:cNvPr id="6" name="Image 5" descr="Une image contenant signe, horloge, dessin&#10;&#10;Description générée automatiquement">
            <a:extLst>
              <a:ext uri="{FF2B5EF4-FFF2-40B4-BE49-F238E27FC236}">
                <a16:creationId xmlns:a16="http://schemas.microsoft.com/office/drawing/2014/main" id="{EEE6EB4D-AD04-496F-ACFB-6DF7C295DF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9" y="2968092"/>
            <a:ext cx="2008694" cy="70385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8254C20-B37D-4D6A-AD86-BC74E07BEE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6170" y="4216400"/>
            <a:ext cx="2313728" cy="867648"/>
          </a:xfrm>
          <a:prstGeom prst="rect">
            <a:avLst/>
          </a:prstGeom>
        </p:spPr>
      </p:pic>
      <p:pic>
        <p:nvPicPr>
          <p:cNvPr id="12" name="Image 11" descr="Une image contenant dessin&#10;&#10;Description générée automatiquement">
            <a:extLst>
              <a:ext uri="{FF2B5EF4-FFF2-40B4-BE49-F238E27FC236}">
                <a16:creationId xmlns:a16="http://schemas.microsoft.com/office/drawing/2014/main" id="{1ADCD950-B7BE-430D-87F5-D7DDC91397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69361" y="3189348"/>
            <a:ext cx="1651001" cy="110066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DCB0477E-C8F9-442B-93C0-158CFEE891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45031" y="5004583"/>
            <a:ext cx="2795252" cy="114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087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70FFE2-9C25-44C3-A9D3-BB836DB3D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fr-FR" dirty="0"/>
              <a:t>Pourquoi s’intéresser aux logiciels autre que R pour la visualisation des données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8B2831-B121-4C61-85A3-C5FB28B5B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u="sng" dirty="0"/>
              <a:t>Source d’inspiration et de formation aux aspects de datavisualisation </a:t>
            </a:r>
            <a:r>
              <a:rPr lang="fr-FR" dirty="0"/>
              <a:t>:</a:t>
            </a:r>
          </a:p>
          <a:p>
            <a:r>
              <a:rPr lang="fr-FR" dirty="0">
                <a:hlinkClick r:id="rId2"/>
              </a:rPr>
              <a:t>Tableau</a:t>
            </a:r>
            <a:endParaRPr lang="fr-FR" dirty="0"/>
          </a:p>
          <a:p>
            <a:r>
              <a:rPr lang="fr-FR" dirty="0">
                <a:hlinkClick r:id="rId3"/>
              </a:rPr>
              <a:t>Qlik</a:t>
            </a:r>
            <a:endParaRPr lang="fr-FR" dirty="0"/>
          </a:p>
          <a:p>
            <a:r>
              <a:rPr lang="fr-FR" dirty="0" err="1">
                <a:hlinkClick r:id="rId4"/>
              </a:rPr>
              <a:t>PowerBI</a:t>
            </a:r>
            <a:endParaRPr lang="fr-FR" dirty="0"/>
          </a:p>
          <a:p>
            <a:endParaRPr lang="fr-FR" dirty="0"/>
          </a:p>
          <a:p>
            <a:r>
              <a:rPr lang="fr-FR" dirty="0">
                <a:hlinkClick r:id="rId5"/>
              </a:rPr>
              <a:t>Datawrapper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04802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1219</Words>
  <Application>Microsoft Office PowerPoint</Application>
  <PresentationFormat>Grand écran</PresentationFormat>
  <Paragraphs>184</Paragraphs>
  <Slides>36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42" baseType="lpstr">
      <vt:lpstr>Arial</vt:lpstr>
      <vt:lpstr>Calibri</vt:lpstr>
      <vt:lpstr>Garamond</vt:lpstr>
      <vt:lpstr>Times New Roman</vt:lpstr>
      <vt:lpstr>Wingdings</vt:lpstr>
      <vt:lpstr>Organique</vt:lpstr>
      <vt:lpstr>Eléments de Datavisualisation</vt:lpstr>
      <vt:lpstr>Le programme</vt:lpstr>
      <vt:lpstr>Objectifs de la formation</vt:lpstr>
      <vt:lpstr>La Datavisualisation</vt:lpstr>
      <vt:lpstr>Les types de data visualisation    </vt:lpstr>
      <vt:lpstr>Les objectifs de la data visualisation</vt:lpstr>
      <vt:lpstr>Présentation PowerPoint</vt:lpstr>
      <vt:lpstr>Les outils de Datavisualisation</vt:lpstr>
      <vt:lpstr>Pourquoi s’intéresser aux logiciels autre que R pour la visualisation des données ?</vt:lpstr>
      <vt:lpstr>Et pourquoi réaliser des visualisations avec R ?</vt:lpstr>
      <vt:lpstr>Stratégie de visualisation des données  (diffusion / partage d’analyse)</vt:lpstr>
      <vt:lpstr>Les conseils pour des datavisualisations interactives réussies</vt:lpstr>
      <vt:lpstr>Comment faire ?</vt:lpstr>
      <vt:lpstr>Les différents packages R</vt:lpstr>
      <vt:lpstr>Package Lattice</vt:lpstr>
      <vt:lpstr>Le package lattice</vt:lpstr>
      <vt:lpstr>Présentation PowerPoint</vt:lpstr>
      <vt:lpstr>Présentation PowerPoint</vt:lpstr>
      <vt:lpstr>Présentation PowerPoint</vt:lpstr>
      <vt:lpstr>Package ggplot2</vt:lpstr>
      <vt:lpstr>Package Rmarkdown + focus Flexdashboard</vt:lpstr>
      <vt:lpstr>Le langage Markdown .md</vt:lpstr>
      <vt:lpstr>Le package RMarkdown</vt:lpstr>
      <vt:lpstr>Utilisation </vt:lpstr>
      <vt:lpstr>Mise en forme du texte</vt:lpstr>
      <vt:lpstr>Mise en forme du texte</vt:lpstr>
      <vt:lpstr>Gestion de l’insertion du code</vt:lpstr>
      <vt:lpstr>Réaliser un tableau de bord : package flexdashboard</vt:lpstr>
      <vt:lpstr>Package Shiny (quelques notions de base)</vt:lpstr>
      <vt:lpstr>Une application Shiny</vt:lpstr>
      <vt:lpstr>Un exemple d’une application simple</vt:lpstr>
      <vt:lpstr>Rappel : la démarche</vt:lpstr>
      <vt:lpstr>Règles de datavisualisation</vt:lpstr>
      <vt:lpstr>(C) L’art des représentations graphiques        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Eléments de Datavisualisation</dc:title>
  <dc:creator>Marylène Henry</dc:creator>
  <cp:lastModifiedBy>Marylène Henry</cp:lastModifiedBy>
  <cp:revision>3</cp:revision>
  <dcterms:created xsi:type="dcterms:W3CDTF">2019-12-05T18:12:27Z</dcterms:created>
  <dcterms:modified xsi:type="dcterms:W3CDTF">2019-12-05T19:00:43Z</dcterms:modified>
</cp:coreProperties>
</file>