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7"/>
  </p:notesMasterIdLst>
  <p:handoutMasterIdLst>
    <p:handoutMasterId r:id="rId78"/>
  </p:handoutMasterIdLst>
  <p:sldIdLst>
    <p:sldId id="256" r:id="rId2"/>
    <p:sldId id="273" r:id="rId3"/>
    <p:sldId id="289" r:id="rId4"/>
    <p:sldId id="259" r:id="rId5"/>
    <p:sldId id="263" r:id="rId6"/>
    <p:sldId id="262" r:id="rId7"/>
    <p:sldId id="326" r:id="rId8"/>
    <p:sldId id="261" r:id="rId9"/>
    <p:sldId id="270" r:id="rId10"/>
    <p:sldId id="266" r:id="rId11"/>
    <p:sldId id="267" r:id="rId12"/>
    <p:sldId id="268" r:id="rId13"/>
    <p:sldId id="271" r:id="rId14"/>
    <p:sldId id="272" r:id="rId15"/>
    <p:sldId id="275" r:id="rId16"/>
    <p:sldId id="274" r:id="rId17"/>
    <p:sldId id="277" r:id="rId18"/>
    <p:sldId id="278" r:id="rId19"/>
    <p:sldId id="279" r:id="rId20"/>
    <p:sldId id="276" r:id="rId21"/>
    <p:sldId id="280" r:id="rId22"/>
    <p:sldId id="293" r:id="rId23"/>
    <p:sldId id="287" r:id="rId24"/>
    <p:sldId id="294" r:id="rId25"/>
    <p:sldId id="295" r:id="rId26"/>
    <p:sldId id="288" r:id="rId27"/>
    <p:sldId id="296" r:id="rId28"/>
    <p:sldId id="316" r:id="rId29"/>
    <p:sldId id="317" r:id="rId30"/>
    <p:sldId id="318" r:id="rId31"/>
    <p:sldId id="319" r:id="rId32"/>
    <p:sldId id="320" r:id="rId33"/>
    <p:sldId id="321" r:id="rId34"/>
    <p:sldId id="303" r:id="rId35"/>
    <p:sldId id="304" r:id="rId36"/>
    <p:sldId id="335" r:id="rId37"/>
    <p:sldId id="336" r:id="rId38"/>
    <p:sldId id="337" r:id="rId39"/>
    <p:sldId id="338" r:id="rId40"/>
    <p:sldId id="339" r:id="rId41"/>
    <p:sldId id="305" r:id="rId42"/>
    <p:sldId id="281" r:id="rId43"/>
    <p:sldId id="283" r:id="rId44"/>
    <p:sldId id="284" r:id="rId45"/>
    <p:sldId id="285" r:id="rId46"/>
    <p:sldId id="297" r:id="rId47"/>
    <p:sldId id="301" r:id="rId48"/>
    <p:sldId id="307" r:id="rId49"/>
    <p:sldId id="308" r:id="rId50"/>
    <p:sldId id="310" r:id="rId51"/>
    <p:sldId id="311" r:id="rId52"/>
    <p:sldId id="312" r:id="rId53"/>
    <p:sldId id="313" r:id="rId54"/>
    <p:sldId id="314" r:id="rId55"/>
    <p:sldId id="327" r:id="rId56"/>
    <p:sldId id="325" r:id="rId57"/>
    <p:sldId id="328" r:id="rId58"/>
    <p:sldId id="329" r:id="rId59"/>
    <p:sldId id="330" r:id="rId60"/>
    <p:sldId id="341" r:id="rId61"/>
    <p:sldId id="306" r:id="rId62"/>
    <p:sldId id="324" r:id="rId63"/>
    <p:sldId id="322" r:id="rId64"/>
    <p:sldId id="323" r:id="rId65"/>
    <p:sldId id="331" r:id="rId66"/>
    <p:sldId id="298" r:id="rId67"/>
    <p:sldId id="299" r:id="rId68"/>
    <p:sldId id="315" r:id="rId69"/>
    <p:sldId id="282" r:id="rId70"/>
    <p:sldId id="290" r:id="rId71"/>
    <p:sldId id="291" r:id="rId72"/>
    <p:sldId id="265" r:id="rId73"/>
    <p:sldId id="333" r:id="rId74"/>
    <p:sldId id="334" r:id="rId75"/>
    <p:sldId id="340" r:id="rId76"/>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73308" autoAdjust="0"/>
  </p:normalViewPr>
  <p:slideViewPr>
    <p:cSldViewPr>
      <p:cViewPr>
        <p:scale>
          <a:sx n="76" d="100"/>
          <a:sy n="76" d="100"/>
        </p:scale>
        <p:origin x="1564"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r>
              <a:rPr lang="fr-FR"/>
              <a:t>Prise en main de ggplot2</a:t>
            </a: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r>
              <a:rPr lang="fr-FR"/>
              <a:t>Novembre 2017</a:t>
            </a: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lang="fr-FR"/>
              <a:t>Concevoir ses graphiques sous R </a:t>
            </a: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3A385B8-6EFF-4DDB-A762-CB55E30277A4}" type="slidenum">
              <a:rPr lang="fr-FR" smtClean="0"/>
              <a:t>‹N°›</a:t>
            </a:fld>
            <a:endParaRPr lang="fr-FR"/>
          </a:p>
        </p:txBody>
      </p:sp>
    </p:spTree>
    <p:extLst>
      <p:ext uri="{BB962C8B-B14F-4D97-AF65-F5344CB8AC3E}">
        <p14:creationId xmlns:p14="http://schemas.microsoft.com/office/powerpoint/2010/main" val="5328423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r>
              <a:rPr lang="fr-FR"/>
              <a:t>Prise en main de ggplot2</a:t>
            </a: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r>
              <a:rPr lang="fr-FR"/>
              <a:t>Novembre 2017</a:t>
            </a: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fr-FR"/>
              <a:t>Concevoir ses graphiques sous R </a:t>
            </a: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F8F0BB4-4EC2-4751-8F1B-3CC26B50A62A}" type="slidenum">
              <a:rPr lang="fr-FR" smtClean="0"/>
              <a:t>‹N°›</a:t>
            </a:fld>
            <a:endParaRPr lang="fr-FR"/>
          </a:p>
        </p:txBody>
      </p:sp>
    </p:spTree>
    <p:extLst>
      <p:ext uri="{BB962C8B-B14F-4D97-AF65-F5344CB8AC3E}">
        <p14:creationId xmlns:p14="http://schemas.microsoft.com/office/powerpoint/2010/main" val="675833651"/>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colorbrewer2.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a:t>
            </a:fld>
            <a:endParaRPr lang="fr-FR"/>
          </a:p>
        </p:txBody>
      </p:sp>
    </p:spTree>
    <p:extLst>
      <p:ext uri="{BB962C8B-B14F-4D97-AF65-F5344CB8AC3E}">
        <p14:creationId xmlns:p14="http://schemas.microsoft.com/office/powerpoint/2010/main" val="3560862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11</a:t>
            </a:fld>
            <a:endParaRPr lang="fr-FR"/>
          </a:p>
        </p:txBody>
      </p:sp>
    </p:spTree>
    <p:extLst>
      <p:ext uri="{BB962C8B-B14F-4D97-AF65-F5344CB8AC3E}">
        <p14:creationId xmlns:p14="http://schemas.microsoft.com/office/powerpoint/2010/main" val="175786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12</a:t>
            </a:fld>
            <a:endParaRPr lang="fr-FR"/>
          </a:p>
        </p:txBody>
      </p:sp>
    </p:spTree>
    <p:extLst>
      <p:ext uri="{BB962C8B-B14F-4D97-AF65-F5344CB8AC3E}">
        <p14:creationId xmlns:p14="http://schemas.microsoft.com/office/powerpoint/2010/main" val="2005340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13</a:t>
            </a:fld>
            <a:endParaRPr lang="fr-FR"/>
          </a:p>
        </p:txBody>
      </p:sp>
    </p:spTree>
    <p:extLst>
      <p:ext uri="{BB962C8B-B14F-4D97-AF65-F5344CB8AC3E}">
        <p14:creationId xmlns:p14="http://schemas.microsoft.com/office/powerpoint/2010/main" val="168687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Un </a:t>
            </a:r>
            <a:r>
              <a:rPr lang="fr-FR" i="1" dirty="0"/>
              <a:t>mappage</a:t>
            </a:r>
            <a:r>
              <a:rPr lang="fr-FR" dirty="0"/>
              <a:t>, dans ggplot2, est une mise en relation entre </a:t>
            </a:r>
            <a:r>
              <a:rPr lang="fr-FR" b="1" dirty="0"/>
              <a:t>un attribut graphique</a:t>
            </a:r>
            <a:r>
              <a:rPr lang="fr-FR" dirty="0"/>
              <a:t> du </a:t>
            </a:r>
            <a:r>
              <a:rPr lang="fr-FR" dirty="0" err="1"/>
              <a:t>geom</a:t>
            </a:r>
            <a:r>
              <a:rPr lang="fr-FR" dirty="0"/>
              <a:t> (position, couleur, taille…) et </a:t>
            </a:r>
            <a:r>
              <a:rPr lang="fr-FR" b="1" dirty="0"/>
              <a:t>une variable</a:t>
            </a:r>
            <a:r>
              <a:rPr lang="fr-FR" dirty="0"/>
              <a:t> du tableau de données.</a:t>
            </a:r>
          </a:p>
          <a:p>
            <a:r>
              <a:rPr lang="fr-FR" dirty="0"/>
              <a:t>Ces mappages sont passés aux différents </a:t>
            </a:r>
            <a:r>
              <a:rPr lang="fr-FR" dirty="0" err="1"/>
              <a:t>geom</a:t>
            </a:r>
            <a:r>
              <a:rPr lang="fr-FR" dirty="0"/>
              <a:t> via la fonction aes() (</a:t>
            </a:r>
            <a:r>
              <a:rPr lang="fr-FR" dirty="0" err="1"/>
              <a:t>abbréviation</a:t>
            </a:r>
            <a:r>
              <a:rPr lang="fr-FR" dirty="0"/>
              <a:t> d’</a:t>
            </a:r>
            <a:r>
              <a:rPr lang="fr-FR" i="1" dirty="0" err="1"/>
              <a:t>aesthetic</a:t>
            </a:r>
            <a:r>
              <a:rPr lang="fr-FR" dirty="0"/>
              <a:t>).</a:t>
            </a:r>
          </a:p>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14</a:t>
            </a:fld>
            <a:endParaRPr lang="fr-FR"/>
          </a:p>
        </p:txBody>
      </p:sp>
    </p:spTree>
    <p:extLst>
      <p:ext uri="{BB962C8B-B14F-4D97-AF65-F5344CB8AC3E}">
        <p14:creationId xmlns:p14="http://schemas.microsoft.com/office/powerpoint/2010/main" val="3278680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15</a:t>
            </a:fld>
            <a:endParaRPr lang="fr-FR"/>
          </a:p>
        </p:txBody>
      </p:sp>
    </p:spTree>
    <p:extLst>
      <p:ext uri="{BB962C8B-B14F-4D97-AF65-F5344CB8AC3E}">
        <p14:creationId xmlns:p14="http://schemas.microsoft.com/office/powerpoint/2010/main" val="3729459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Lorsque</a:t>
            </a:r>
            <a:r>
              <a:rPr lang="fr-FR" baseline="0" dirty="0"/>
              <a:t> l’on fait un graphique, i</a:t>
            </a:r>
            <a:r>
              <a:rPr lang="fr-FR" dirty="0"/>
              <a:t>l faut distinguer quelle est la nature de la modification</a:t>
            </a: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16</a:t>
            </a:fld>
            <a:endParaRPr lang="fr-FR"/>
          </a:p>
        </p:txBody>
      </p:sp>
    </p:spTree>
    <p:extLst>
      <p:ext uri="{BB962C8B-B14F-4D97-AF65-F5344CB8AC3E}">
        <p14:creationId xmlns:p14="http://schemas.microsoft.com/office/powerpoint/2010/main" val="2368922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17</a:t>
            </a:fld>
            <a:endParaRPr lang="fr-FR"/>
          </a:p>
        </p:txBody>
      </p:sp>
    </p:spTree>
    <p:extLst>
      <p:ext uri="{BB962C8B-B14F-4D97-AF65-F5344CB8AC3E}">
        <p14:creationId xmlns:p14="http://schemas.microsoft.com/office/powerpoint/2010/main" val="1571624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18</a:t>
            </a:fld>
            <a:endParaRPr lang="fr-FR"/>
          </a:p>
        </p:txBody>
      </p:sp>
    </p:spTree>
    <p:extLst>
      <p:ext uri="{BB962C8B-B14F-4D97-AF65-F5344CB8AC3E}">
        <p14:creationId xmlns:p14="http://schemas.microsoft.com/office/powerpoint/2010/main" val="567312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19</a:t>
            </a:fld>
            <a:endParaRPr lang="fr-FR"/>
          </a:p>
        </p:txBody>
      </p:sp>
    </p:spTree>
    <p:extLst>
      <p:ext uri="{BB962C8B-B14F-4D97-AF65-F5344CB8AC3E}">
        <p14:creationId xmlns:p14="http://schemas.microsoft.com/office/powerpoint/2010/main" val="2263996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20</a:t>
            </a:fld>
            <a:endParaRPr lang="fr-FR"/>
          </a:p>
        </p:txBody>
      </p:sp>
    </p:spTree>
    <p:extLst>
      <p:ext uri="{BB962C8B-B14F-4D97-AF65-F5344CB8AC3E}">
        <p14:creationId xmlns:p14="http://schemas.microsoft.com/office/powerpoint/2010/main" val="29049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a:t>
            </a:fld>
            <a:endParaRPr lang="fr-FR"/>
          </a:p>
        </p:txBody>
      </p:sp>
    </p:spTree>
    <p:extLst>
      <p:ext uri="{BB962C8B-B14F-4D97-AF65-F5344CB8AC3E}">
        <p14:creationId xmlns:p14="http://schemas.microsoft.com/office/powerpoint/2010/main" val="3691806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21</a:t>
            </a:fld>
            <a:endParaRPr lang="fr-FR"/>
          </a:p>
        </p:txBody>
      </p:sp>
    </p:spTree>
    <p:extLst>
      <p:ext uri="{BB962C8B-B14F-4D97-AF65-F5344CB8AC3E}">
        <p14:creationId xmlns:p14="http://schemas.microsoft.com/office/powerpoint/2010/main" val="2347707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22</a:t>
            </a:fld>
            <a:endParaRPr lang="fr-FR"/>
          </a:p>
        </p:txBody>
      </p:sp>
    </p:spTree>
    <p:extLst>
      <p:ext uri="{BB962C8B-B14F-4D97-AF65-F5344CB8AC3E}">
        <p14:creationId xmlns:p14="http://schemas.microsoft.com/office/powerpoint/2010/main" val="51742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23</a:t>
            </a:fld>
            <a:endParaRPr lang="fr-FR"/>
          </a:p>
        </p:txBody>
      </p:sp>
    </p:spTree>
    <p:extLst>
      <p:ext uri="{BB962C8B-B14F-4D97-AF65-F5344CB8AC3E}">
        <p14:creationId xmlns:p14="http://schemas.microsoft.com/office/powerpoint/2010/main" val="2783090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24</a:t>
            </a:fld>
            <a:endParaRPr lang="fr-FR"/>
          </a:p>
        </p:txBody>
      </p:sp>
    </p:spTree>
    <p:extLst>
      <p:ext uri="{BB962C8B-B14F-4D97-AF65-F5344CB8AC3E}">
        <p14:creationId xmlns:p14="http://schemas.microsoft.com/office/powerpoint/2010/main" val="4190210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Exemple de graphiques</a:t>
            </a:r>
            <a:r>
              <a:rPr lang="fr-FR" baseline="0" dirty="0"/>
              <a:t> avec les options par défaut.</a:t>
            </a:r>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25</a:t>
            </a:fld>
            <a:endParaRPr lang="fr-FR"/>
          </a:p>
        </p:txBody>
      </p:sp>
    </p:spTree>
    <p:extLst>
      <p:ext uri="{BB962C8B-B14F-4D97-AF65-F5344CB8AC3E}">
        <p14:creationId xmlns:p14="http://schemas.microsoft.com/office/powerpoint/2010/main" val="3633582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26</a:t>
            </a:fld>
            <a:endParaRPr lang="fr-FR"/>
          </a:p>
        </p:txBody>
      </p:sp>
    </p:spTree>
    <p:extLst>
      <p:ext uri="{BB962C8B-B14F-4D97-AF65-F5344CB8AC3E}">
        <p14:creationId xmlns:p14="http://schemas.microsoft.com/office/powerpoint/2010/main" val="1379693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Question aux stagiaires : </a:t>
            </a:r>
          </a:p>
          <a:p>
            <a:r>
              <a:rPr lang="fr-FR" dirty="0"/>
              <a:t>Mettre size = 0,5</a:t>
            </a:r>
          </a:p>
          <a:p>
            <a:endParaRPr lang="fr-FR" dirty="0"/>
          </a:p>
          <a:p>
            <a:r>
              <a:rPr lang="fr-FR" dirty="0"/>
              <a:t>Dans d’autres contexte, il peut être pertinent d’utiliser l’argument </a:t>
            </a:r>
            <a:r>
              <a:rPr lang="fr-FR" dirty="0" err="1"/>
              <a:t>shape</a:t>
            </a:r>
            <a:r>
              <a:rPr lang="fr-FR" dirty="0"/>
              <a:t> à la place de </a:t>
            </a:r>
            <a:r>
              <a:rPr lang="fr-FR" dirty="0" err="1"/>
              <a:t>colour</a:t>
            </a:r>
            <a:r>
              <a:rPr lang="fr-FR" dirty="0"/>
              <a:t>. Attention </a:t>
            </a:r>
            <a:r>
              <a:rPr lang="fr-FR" dirty="0" err="1"/>
              <a:t>shape</a:t>
            </a:r>
            <a:r>
              <a:rPr lang="fr-FR" dirty="0"/>
              <a:t> ne s’utilise que sur des variable de 5 modalités tout au plus. Avec </a:t>
            </a:r>
            <a:r>
              <a:rPr lang="fr-FR" dirty="0" err="1"/>
              <a:t>geom_point</a:t>
            </a:r>
            <a:r>
              <a:rPr lang="fr-FR" dirty="0"/>
              <a:t>,</a:t>
            </a:r>
            <a:r>
              <a:rPr lang="fr-FR" baseline="0" dirty="0"/>
              <a:t> </a:t>
            </a:r>
            <a:r>
              <a:rPr lang="fr-FR" baseline="0" dirty="0" err="1"/>
              <a:t>fill</a:t>
            </a:r>
            <a:r>
              <a:rPr lang="fr-FR" baseline="0" dirty="0"/>
              <a:t> ne permet pas de colorer les points.</a:t>
            </a:r>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27</a:t>
            </a:fld>
            <a:endParaRPr lang="fr-FR"/>
          </a:p>
        </p:txBody>
      </p:sp>
    </p:spTree>
    <p:extLst>
      <p:ext uri="{BB962C8B-B14F-4D97-AF65-F5344CB8AC3E}">
        <p14:creationId xmlns:p14="http://schemas.microsoft.com/office/powerpoint/2010/main" val="604216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Par défaut, </a:t>
            </a:r>
            <a:r>
              <a:rPr lang="fr-FR" dirty="0" err="1"/>
              <a:t>geom_bar</a:t>
            </a:r>
            <a:r>
              <a:rPr lang="fr-FR" baseline="0" dirty="0"/>
              <a:t> compte le nombre d’observations, c’est-à-dire compte les lignes du </a:t>
            </a:r>
            <a:r>
              <a:rPr lang="fr-FR" baseline="0" dirty="0" err="1"/>
              <a:t>dataframe</a:t>
            </a:r>
            <a:r>
              <a:rPr lang="fr-FR" baseline="0" dirty="0"/>
              <a:t> pour chaque modalité : l’argument stat a pour valeur « count ».</a:t>
            </a:r>
          </a:p>
          <a:p>
            <a:endParaRPr lang="fr-FR" baseline="0" dirty="0"/>
          </a:p>
          <a:p>
            <a:r>
              <a:rPr lang="fr-FR" baseline="0" dirty="0"/>
              <a:t>En indiquant une variable pour l’argument </a:t>
            </a:r>
            <a:r>
              <a:rPr lang="fr-FR" baseline="0" dirty="0" err="1"/>
              <a:t>weight</a:t>
            </a:r>
            <a:r>
              <a:rPr lang="fr-FR" baseline="0" dirty="0"/>
              <a:t>, </a:t>
            </a:r>
            <a:r>
              <a:rPr lang="fr-FR" baseline="0" dirty="0" err="1"/>
              <a:t>geom_bar</a:t>
            </a:r>
            <a:r>
              <a:rPr lang="fr-FR" baseline="0" dirty="0"/>
              <a:t> va toujours compter, cette fois non plus les lignes mais les poids. C’est pourquoi on a toujours la valeur par défaut : stat = « count »</a:t>
            </a:r>
          </a:p>
          <a:p>
            <a:endParaRPr lang="fr-FR" baseline="0" dirty="0"/>
          </a:p>
          <a:p>
            <a:r>
              <a:rPr lang="fr-FR" baseline="0" dirty="0"/>
              <a:t>En indiquant une variable y qui contient la vraie hauteur de la barre – dans le seul cas de données agrégées – </a:t>
            </a:r>
            <a:r>
              <a:rPr lang="fr-FR" baseline="0" dirty="0" err="1"/>
              <a:t>geom_bar</a:t>
            </a:r>
            <a:r>
              <a:rPr lang="fr-FR" baseline="0" dirty="0"/>
              <a:t> ne doit plus compter les lignes ou les pondérations mais prendre la valeur pour la hauteur de la barre. C’est pourquoi l’argument stat doit prendre la valeur « </a:t>
            </a:r>
            <a:r>
              <a:rPr lang="fr-FR" baseline="0" dirty="0" err="1"/>
              <a:t>identity</a:t>
            </a:r>
            <a:r>
              <a:rPr lang="fr-FR" baseline="0" dirty="0"/>
              <a:t> ».</a:t>
            </a:r>
          </a:p>
          <a:p>
            <a:endParaRPr lang="fr-FR" baseline="0" dirty="0"/>
          </a:p>
          <a:p>
            <a:r>
              <a:rPr lang="fr-FR" baseline="0" dirty="0"/>
              <a:t>Utiliser l’écriture précédente avec l’argument </a:t>
            </a:r>
            <a:r>
              <a:rPr lang="fr-FR" baseline="0" dirty="0" err="1"/>
              <a:t>weight</a:t>
            </a:r>
            <a:r>
              <a:rPr lang="fr-FR" baseline="0" dirty="0"/>
              <a:t> fonctionne également (sans changer stat = « count »)</a:t>
            </a:r>
          </a:p>
          <a:p>
            <a:endParaRPr lang="fr-FR" baseline="0" dirty="0"/>
          </a:p>
          <a:p>
            <a:r>
              <a:rPr lang="fr-FR" baseline="0" dirty="0"/>
              <a:t>Il s’agit ici d’expliquer le fonctionnement de ggplot :</a:t>
            </a:r>
          </a:p>
          <a:p>
            <a:r>
              <a:rPr lang="fr-FR" baseline="0" dirty="0"/>
              <a:t>Par défaut stat = « count », donc ggplot va compter le nombre de lignes par modalité (équivalent d’une table())</a:t>
            </a:r>
          </a:p>
          <a:p>
            <a:r>
              <a:rPr lang="fr-FR" baseline="0" dirty="0"/>
              <a:t>Si </a:t>
            </a:r>
            <a:r>
              <a:rPr lang="fr-FR" baseline="0" dirty="0" err="1"/>
              <a:t>weight</a:t>
            </a:r>
            <a:r>
              <a:rPr lang="fr-FR" baseline="0" dirty="0"/>
              <a:t> est renseigné, il va additionner les pondérations</a:t>
            </a:r>
          </a:p>
          <a:p>
            <a:r>
              <a:rPr lang="fr-FR" baseline="0" dirty="0"/>
              <a:t>Avec stat = « </a:t>
            </a:r>
            <a:r>
              <a:rPr lang="fr-FR" baseline="0" dirty="0" err="1"/>
              <a:t>identity</a:t>
            </a:r>
            <a:r>
              <a:rPr lang="fr-FR" baseline="0" dirty="0"/>
              <a:t> », on lui dit de ne pas compter mais de prendre la valeur</a:t>
            </a:r>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29</a:t>
            </a:fld>
            <a:endParaRPr lang="fr-FR"/>
          </a:p>
        </p:txBody>
      </p:sp>
    </p:spTree>
    <p:extLst>
      <p:ext uri="{BB962C8B-B14F-4D97-AF65-F5344CB8AC3E}">
        <p14:creationId xmlns:p14="http://schemas.microsoft.com/office/powerpoint/2010/main" val="1246837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30</a:t>
            </a:fld>
            <a:endParaRPr lang="fr-FR"/>
          </a:p>
        </p:txBody>
      </p:sp>
    </p:spTree>
    <p:extLst>
      <p:ext uri="{BB962C8B-B14F-4D97-AF65-F5344CB8AC3E}">
        <p14:creationId xmlns:p14="http://schemas.microsoft.com/office/powerpoint/2010/main" val="3759598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Par défaut ggplot fait 30 barres et envoie un avertissement dans la console. </a:t>
            </a: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31</a:t>
            </a:fld>
            <a:endParaRPr lang="fr-FR"/>
          </a:p>
        </p:txBody>
      </p:sp>
    </p:spTree>
    <p:extLst>
      <p:ext uri="{BB962C8B-B14F-4D97-AF65-F5344CB8AC3E}">
        <p14:creationId xmlns:p14="http://schemas.microsoft.com/office/powerpoint/2010/main" val="688230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a:t>
            </a:fld>
            <a:endParaRPr lang="fr-FR"/>
          </a:p>
        </p:txBody>
      </p:sp>
    </p:spTree>
    <p:extLst>
      <p:ext uri="{BB962C8B-B14F-4D97-AF65-F5344CB8AC3E}">
        <p14:creationId xmlns:p14="http://schemas.microsoft.com/office/powerpoint/2010/main" val="27831313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premier</a:t>
            </a:r>
            <a:r>
              <a:rPr lang="fr-FR" baseline="0" dirty="0"/>
              <a:t> graphique contient 30 barres par défaut et envoie un avertissement dans la console</a:t>
            </a:r>
          </a:p>
          <a:p>
            <a:r>
              <a:rPr lang="fr-FR" baseline="0" dirty="0"/>
              <a:t>Le graphique de droite comprend 50 barres de même largeur, le graphique d’en bas comprend des barres de largeur = 100 dollars</a:t>
            </a: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32</a:t>
            </a:fld>
            <a:endParaRPr lang="fr-FR"/>
          </a:p>
        </p:txBody>
      </p:sp>
    </p:spTree>
    <p:extLst>
      <p:ext uri="{BB962C8B-B14F-4D97-AF65-F5344CB8AC3E}">
        <p14:creationId xmlns:p14="http://schemas.microsoft.com/office/powerpoint/2010/main" val="21712322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34</a:t>
            </a:fld>
            <a:endParaRPr lang="fr-FR"/>
          </a:p>
        </p:txBody>
      </p:sp>
    </p:spTree>
    <p:extLst>
      <p:ext uri="{BB962C8B-B14F-4D97-AF65-F5344CB8AC3E}">
        <p14:creationId xmlns:p14="http://schemas.microsoft.com/office/powerpoint/2010/main" val="2787071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vu qu’avec ggplot2 on définissait des mappages entre des attributs graphiques (position, taille, couleur, etc.) et des variables d’un tableau de données. Ces mappages sont définis, pour chaque </a:t>
            </a:r>
            <a:r>
              <a:rPr lang="fr-FR" dirty="0" err="1"/>
              <a:t>geom</a:t>
            </a:r>
            <a:r>
              <a:rPr lang="fr-FR" dirty="0"/>
              <a:t>, via la fonction </a:t>
            </a:r>
            <a:r>
              <a:rPr lang="fr-FR" dirty="0" err="1"/>
              <a:t>aes</a:t>
            </a:r>
            <a:r>
              <a:rPr lang="fr-FR" dirty="0"/>
              <a:t>().</a:t>
            </a:r>
          </a:p>
          <a:p>
            <a:r>
              <a:rPr lang="fr-FR" dirty="0"/>
              <a:t>Les </a:t>
            </a:r>
            <a:r>
              <a:rPr lang="fr-FR" i="1" dirty="0" err="1"/>
              <a:t>scales</a:t>
            </a:r>
            <a:r>
              <a:rPr lang="fr-FR" dirty="0"/>
              <a:t> dans ggplot2 permettent de modifier la manière dont un attribut graphique va être relié aux valeurs d’une variable, et dont la légende correspondante va être affichée. Par exemple, pour l’attribut </a:t>
            </a:r>
            <a:r>
              <a:rPr lang="fr-FR" dirty="0" err="1"/>
              <a:t>color</a:t>
            </a:r>
            <a:r>
              <a:rPr lang="fr-FR" dirty="0"/>
              <a:t>, on pourra définir la palette de couleur utilisée. Pour size, les tailles minimales et maximales, etc.</a:t>
            </a:r>
          </a:p>
          <a:p>
            <a:r>
              <a:rPr lang="fr-FR" dirty="0"/>
              <a:t>Pour modifier une </a:t>
            </a:r>
            <a:r>
              <a:rPr lang="fr-FR" i="1" dirty="0" err="1"/>
              <a:t>scale</a:t>
            </a:r>
            <a:r>
              <a:rPr lang="fr-FR" dirty="0"/>
              <a:t> existante, on ajoute un nouvel élément à notre objet ggplot2 avec l’opérateur +. Cet élément prend la forme </a:t>
            </a:r>
            <a:r>
              <a:rPr lang="fr-FR" dirty="0" err="1"/>
              <a:t>scale</a:t>
            </a:r>
            <a:r>
              <a:rPr lang="fr-FR" dirty="0"/>
              <a:t>_&lt;attribut&gt;_&lt;type&gt;.</a:t>
            </a:r>
          </a:p>
          <a:p>
            <a:r>
              <a:rPr lang="fr-FR" dirty="0"/>
              <a:t>Voyons tout de suite quelques exemples.</a:t>
            </a:r>
          </a:p>
          <a:p>
            <a:endParaRPr lang="fr-FR" dirty="0"/>
          </a:p>
          <a:p>
            <a:r>
              <a:rPr lang="fr-FR" b="1" dirty="0" err="1"/>
              <a:t>Scale_size</a:t>
            </a:r>
            <a:r>
              <a:rPr lang="fr-FR" b="1" dirty="0"/>
              <a:t> :</a:t>
            </a:r>
          </a:p>
          <a:p>
            <a:r>
              <a:rPr lang="fr-FR" dirty="0"/>
              <a:t>Si on souhaite modifier les tailles minimales et maximales des objets quand on a effectué un mappage de type size, on peut utiliser la fonction </a:t>
            </a:r>
            <a:r>
              <a:rPr lang="fr-FR" dirty="0" err="1"/>
              <a:t>scale_size</a:t>
            </a:r>
            <a:r>
              <a:rPr lang="fr-FR" dirty="0"/>
              <a:t> et son argument range :</a:t>
            </a:r>
          </a:p>
          <a:p>
            <a:endParaRPr lang="fr-FR" dirty="0"/>
          </a:p>
          <a:p>
            <a:r>
              <a:rPr lang="fr-FR" b="1" dirty="0" err="1"/>
              <a:t>Scale_x</a:t>
            </a:r>
            <a:r>
              <a:rPr lang="fr-FR" b="1" dirty="0"/>
              <a:t> et </a:t>
            </a:r>
            <a:r>
              <a:rPr lang="fr-FR" b="1" dirty="0" err="1"/>
              <a:t>Scale_y</a:t>
            </a:r>
            <a:r>
              <a:rPr lang="fr-FR" b="1" dirty="0"/>
              <a:t> :</a:t>
            </a:r>
          </a:p>
          <a:p>
            <a:r>
              <a:rPr lang="fr-FR" dirty="0"/>
              <a:t>Les </a:t>
            </a:r>
            <a:r>
              <a:rPr lang="fr-FR" i="1" dirty="0" err="1"/>
              <a:t>scales</a:t>
            </a:r>
            <a:r>
              <a:rPr lang="fr-FR" dirty="0"/>
              <a:t> </a:t>
            </a:r>
            <a:r>
              <a:rPr lang="fr-FR" dirty="0" err="1"/>
              <a:t>scale_x</a:t>
            </a:r>
            <a:r>
              <a:rPr lang="fr-FR" dirty="0"/>
              <a:t> et </a:t>
            </a:r>
            <a:r>
              <a:rPr lang="fr-FR" dirty="0" err="1"/>
              <a:t>scale_y</a:t>
            </a:r>
            <a:r>
              <a:rPr lang="fr-FR" dirty="0"/>
              <a:t> modifient les axes x et y du graphique.</a:t>
            </a:r>
          </a:p>
          <a:p>
            <a:r>
              <a:rPr lang="fr-FR" dirty="0" err="1"/>
              <a:t>scale_x_continuous</a:t>
            </a:r>
            <a:r>
              <a:rPr lang="fr-FR" dirty="0"/>
              <a:t> et </a:t>
            </a:r>
            <a:r>
              <a:rPr lang="fr-FR" dirty="0" err="1"/>
              <a:t>scale_y_continuous</a:t>
            </a:r>
            <a:r>
              <a:rPr lang="fr-FR" dirty="0"/>
              <a:t> s’appliquent lorsque la variable x ou y est numérique (quantitative).</a:t>
            </a:r>
          </a:p>
          <a:p>
            <a:r>
              <a:rPr lang="fr-FR" dirty="0"/>
              <a:t>C’est le cas de notre nuage de points croisant part de cadres et part de diplômés du supérieur :</a:t>
            </a:r>
          </a:p>
          <a:p>
            <a:endParaRPr lang="fr-FR" b="1" dirty="0"/>
          </a:p>
          <a:p>
            <a:r>
              <a:rPr lang="fr-FR" b="1" dirty="0" err="1"/>
              <a:t>Continuous</a:t>
            </a:r>
            <a:r>
              <a:rPr lang="fr-FR" b="1" dirty="0"/>
              <a:t> :</a:t>
            </a:r>
          </a:p>
          <a:p>
            <a:r>
              <a:rPr lang="fr-FR" dirty="0"/>
              <a:t>Comme on représente des pourcentages, on peut vouloir forcer les axes x et y à s’étendre des valeurs 0 à 100. On peut le faire en ajoutant un élément </a:t>
            </a:r>
            <a:r>
              <a:rPr lang="fr-FR" dirty="0" err="1"/>
              <a:t>scale_x_continuous</a:t>
            </a:r>
            <a:r>
              <a:rPr lang="fr-FR" dirty="0"/>
              <a:t> et un élément </a:t>
            </a:r>
            <a:r>
              <a:rPr lang="fr-FR" dirty="0" err="1"/>
              <a:t>scale_y_continuous</a:t>
            </a:r>
            <a:r>
              <a:rPr lang="fr-FR" dirty="0"/>
              <a:t>, et en utilisant leur argument </a:t>
            </a:r>
            <a:r>
              <a:rPr lang="fr-FR" dirty="0" err="1"/>
              <a:t>limits</a:t>
            </a:r>
            <a:r>
              <a:rPr lang="fr-FR" dirty="0"/>
              <a:t> :</a:t>
            </a:r>
          </a:p>
          <a:p>
            <a:endParaRPr lang="fr-FR" dirty="0"/>
          </a:p>
          <a:p>
            <a:r>
              <a:rPr lang="fr-FR" b="1" dirty="0"/>
              <a:t>Echelle logarithmique :</a:t>
            </a:r>
          </a:p>
          <a:p>
            <a:r>
              <a:rPr lang="fr-FR" dirty="0"/>
              <a:t>On peut utiliser scale_x_log10 et scale_y_log10 pour passer un axe à une échelle logarithmique :</a:t>
            </a:r>
          </a:p>
          <a:p>
            <a:endParaRPr lang="fr-FR" dirty="0"/>
          </a:p>
          <a:p>
            <a:r>
              <a:rPr lang="fr-FR" b="1" dirty="0" err="1"/>
              <a:t>Scale_x_discrete</a:t>
            </a:r>
            <a:r>
              <a:rPr lang="fr-FR" b="1" dirty="0"/>
              <a:t> et</a:t>
            </a:r>
            <a:r>
              <a:rPr lang="fr-FR" b="1" baseline="0" dirty="0"/>
              <a:t> </a:t>
            </a:r>
            <a:r>
              <a:rPr lang="fr-FR" b="1" baseline="0" dirty="0" err="1"/>
              <a:t>Scale_y_discrete</a:t>
            </a:r>
            <a:r>
              <a:rPr lang="fr-FR" b="1" baseline="0" dirty="0"/>
              <a:t> :</a:t>
            </a:r>
          </a:p>
          <a:p>
            <a:r>
              <a:rPr lang="fr-FR" dirty="0" err="1"/>
              <a:t>scale_x_discrete</a:t>
            </a:r>
            <a:r>
              <a:rPr lang="fr-FR" dirty="0"/>
              <a:t> et </a:t>
            </a:r>
            <a:r>
              <a:rPr lang="fr-FR" dirty="0" err="1"/>
              <a:t>scale_y_discrete</a:t>
            </a:r>
            <a:r>
              <a:rPr lang="fr-FR" dirty="0"/>
              <a:t> s’appliquent quant à elles lorsque l’axe correspond à une variable discrète (qualitative). C’est le cas de l’axe des x dans un diagramme en bâtons :</a:t>
            </a:r>
          </a:p>
          <a:p>
            <a:r>
              <a:rPr lang="fr-FR" dirty="0"/>
              <a:t>L’argument </a:t>
            </a:r>
            <a:r>
              <a:rPr lang="fr-FR" dirty="0" err="1"/>
              <a:t>limits</a:t>
            </a:r>
            <a:r>
              <a:rPr lang="fr-FR" dirty="0"/>
              <a:t> de </a:t>
            </a:r>
            <a:r>
              <a:rPr lang="fr-FR" dirty="0" err="1"/>
              <a:t>scale_x_discrete</a:t>
            </a:r>
            <a:r>
              <a:rPr lang="fr-FR" dirty="0"/>
              <a:t> permet d’indiquer quelles valeurs sont affichées et dans quel ordre.</a:t>
            </a:r>
          </a:p>
          <a:p>
            <a:endParaRPr lang="fr-FR" b="1" dirty="0"/>
          </a:p>
          <a:p>
            <a:r>
              <a:rPr lang="fr-FR" b="1" dirty="0" err="1"/>
              <a:t>Scale_color</a:t>
            </a:r>
            <a:r>
              <a:rPr lang="fr-FR" b="1" baseline="0" dirty="0"/>
              <a:t> et </a:t>
            </a:r>
            <a:r>
              <a:rPr lang="fr-FR" b="1" baseline="0" dirty="0" err="1"/>
              <a:t>Scale_fill</a:t>
            </a:r>
            <a:r>
              <a:rPr lang="fr-FR" b="1" baseline="0" dirty="0"/>
              <a:t> :</a:t>
            </a:r>
            <a:endParaRPr lang="fr-FR" b="1" dirty="0"/>
          </a:p>
          <a:p>
            <a:r>
              <a:rPr lang="fr-FR" dirty="0"/>
              <a:t>Ces </a:t>
            </a:r>
            <a:r>
              <a:rPr lang="fr-FR" i="1" dirty="0" err="1"/>
              <a:t>scales</a:t>
            </a:r>
            <a:r>
              <a:rPr lang="fr-FR" dirty="0"/>
              <a:t> permettent, entre autre, de modifier les palettes de couleur utilisées pour le dessin (</a:t>
            </a:r>
            <a:r>
              <a:rPr lang="fr-FR" dirty="0" err="1"/>
              <a:t>color</a:t>
            </a:r>
            <a:r>
              <a:rPr lang="fr-FR" dirty="0"/>
              <a:t>) ou le remplissage (</a:t>
            </a:r>
            <a:r>
              <a:rPr lang="fr-FR" dirty="0" err="1"/>
              <a:t>fill</a:t>
            </a:r>
            <a:r>
              <a:rPr lang="fr-FR" dirty="0"/>
              <a:t>) des éléments graphiques. Dans ce qui suit, pour chaque fonction </a:t>
            </a:r>
            <a:r>
              <a:rPr lang="fr-FR" dirty="0" err="1"/>
              <a:t>scale_color</a:t>
            </a:r>
            <a:r>
              <a:rPr lang="fr-FR" dirty="0"/>
              <a:t> présentée il existe une fonction </a:t>
            </a:r>
            <a:r>
              <a:rPr lang="fr-FR" dirty="0" err="1"/>
              <a:t>scale_fill</a:t>
            </a:r>
            <a:r>
              <a:rPr lang="fr-FR" dirty="0"/>
              <a:t> équivalente et avec en général les mêmes arguments.</a:t>
            </a:r>
          </a:p>
          <a:p>
            <a:endParaRPr lang="fr-FR" dirty="0"/>
          </a:p>
          <a:p>
            <a:r>
              <a:rPr lang="fr-FR" dirty="0"/>
              <a:t>On peut modifier les couleurs utilisées avec les arguments </a:t>
            </a:r>
            <a:r>
              <a:rPr lang="fr-FR" dirty="0" err="1"/>
              <a:t>low</a:t>
            </a:r>
            <a:r>
              <a:rPr lang="fr-FR" dirty="0"/>
              <a:t> et high de la fonction </a:t>
            </a:r>
            <a:r>
              <a:rPr lang="fr-FR" dirty="0" err="1"/>
              <a:t>scale_color_gradient</a:t>
            </a:r>
            <a:r>
              <a:rPr lang="fr-FR" dirty="0"/>
              <a:t>. Ici on souhaite que la valeur la plus faible soit blanche, et la plus élevée rouge :</a:t>
            </a:r>
          </a:p>
          <a:p>
            <a:endParaRPr lang="fr-FR" dirty="0"/>
          </a:p>
          <a:p>
            <a:r>
              <a:rPr lang="fr-FR" b="1" dirty="0"/>
              <a:t>Package</a:t>
            </a:r>
            <a:r>
              <a:rPr lang="fr-FR" b="1" baseline="0" dirty="0"/>
              <a:t> viridis  et </a:t>
            </a:r>
            <a:r>
              <a:rPr lang="fr-FR" b="1" baseline="0" dirty="0" err="1"/>
              <a:t>scale_color_viridis</a:t>
            </a:r>
            <a:r>
              <a:rPr lang="fr-FR" b="1" baseline="0" dirty="0"/>
              <a:t>:</a:t>
            </a:r>
          </a:p>
          <a:p>
            <a:endParaRPr lang="fr-FR" b="1" baseline="0" dirty="0"/>
          </a:p>
          <a:p>
            <a:r>
              <a:rPr lang="fr-FR" dirty="0"/>
              <a:t>On peut aussi utiliser des palettes prédéfinies. L’une des plus populaires est la palette </a:t>
            </a:r>
            <a:r>
              <a:rPr lang="fr-FR" i="1" dirty="0"/>
              <a:t>viridis</a:t>
            </a:r>
            <a:r>
              <a:rPr lang="fr-FR" dirty="0"/>
              <a:t>, accessible depuis l’extension du même nom. On l’ajoute en utilisant </a:t>
            </a:r>
            <a:r>
              <a:rPr lang="fr-FR" dirty="0" err="1"/>
              <a:t>scale_color_viridis</a:t>
            </a:r>
            <a:r>
              <a:rPr lang="fr-FR" dirty="0"/>
              <a:t> :</a:t>
            </a:r>
          </a:p>
          <a:p>
            <a:endParaRPr lang="fr-FR" b="1" baseline="0" dirty="0"/>
          </a:p>
          <a:p>
            <a:endParaRPr lang="fr-FR" b="1" baseline="0" dirty="0"/>
          </a:p>
          <a:p>
            <a:r>
              <a:rPr lang="fr-FR" dirty="0"/>
              <a:t>On peut aussi utiliser </a:t>
            </a:r>
            <a:r>
              <a:rPr lang="fr-FR" b="1" dirty="0" err="1"/>
              <a:t>scale_color_distiller</a:t>
            </a:r>
            <a:r>
              <a:rPr lang="fr-FR" dirty="0"/>
              <a:t>, qui transforme une des palettes pour variable qualitative de </a:t>
            </a:r>
            <a:r>
              <a:rPr lang="fr-FR" dirty="0" err="1"/>
              <a:t>scale_color_brewer</a:t>
            </a:r>
            <a:r>
              <a:rPr lang="fr-FR" dirty="0"/>
              <a:t> en palette continue pour variable numérique :</a:t>
            </a:r>
          </a:p>
          <a:p>
            <a:endParaRPr lang="fr-FR" b="1" baseline="0" dirty="0"/>
          </a:p>
          <a:p>
            <a:r>
              <a:rPr lang="fr-FR" dirty="0"/>
              <a:t>Une première possibilité est de modifier la palette manuellement avec </a:t>
            </a:r>
            <a:r>
              <a:rPr lang="fr-FR" b="1" dirty="0" err="1"/>
              <a:t>scale_color_manual</a:t>
            </a:r>
            <a:r>
              <a:rPr lang="fr-FR" b="1" dirty="0"/>
              <a:t> </a:t>
            </a:r>
            <a:r>
              <a:rPr lang="fr-FR" dirty="0"/>
              <a:t>et son argument values :</a:t>
            </a:r>
          </a:p>
          <a:p>
            <a:endParaRPr lang="fr-FR" b="1" baseline="0" dirty="0"/>
          </a:p>
          <a:p>
            <a:r>
              <a:rPr lang="fr-FR" dirty="0" err="1"/>
              <a:t>ggplot</a:t>
            </a:r>
            <a:r>
              <a:rPr lang="fr-FR" dirty="0"/>
              <a:t>(</a:t>
            </a:r>
            <a:r>
              <a:rPr lang="fr-FR" dirty="0" err="1"/>
              <a:t>rp</a:t>
            </a:r>
            <a:r>
              <a:rPr lang="fr-FR" dirty="0"/>
              <a:t>) + </a:t>
            </a:r>
            <a:r>
              <a:rPr lang="fr-FR" dirty="0" err="1"/>
              <a:t>geom_point</a:t>
            </a:r>
            <a:r>
              <a:rPr lang="fr-FR" dirty="0"/>
              <a:t>(</a:t>
            </a:r>
            <a:r>
              <a:rPr lang="fr-FR" dirty="0" err="1"/>
              <a:t>aes</a:t>
            </a:r>
            <a:r>
              <a:rPr lang="fr-FR" dirty="0"/>
              <a:t>(x = </a:t>
            </a:r>
            <a:r>
              <a:rPr lang="fr-FR" dirty="0" err="1"/>
              <a:t>dipl_sup</a:t>
            </a:r>
            <a:r>
              <a:rPr lang="fr-FR" dirty="0"/>
              <a:t>, y = cadres, </a:t>
            </a:r>
            <a:r>
              <a:rPr lang="fr-FR" dirty="0" err="1"/>
              <a:t>color</a:t>
            </a:r>
            <a:r>
              <a:rPr lang="fr-FR" dirty="0"/>
              <a:t> = </a:t>
            </a:r>
            <a:r>
              <a:rPr lang="fr-FR" dirty="0" err="1"/>
              <a:t>departement</a:t>
            </a:r>
            <a:r>
              <a:rPr lang="fr-FR" dirty="0"/>
              <a:t>)) + </a:t>
            </a:r>
            <a:r>
              <a:rPr lang="fr-FR" dirty="0" err="1"/>
              <a:t>scale_color_manual</a:t>
            </a:r>
            <a:r>
              <a:rPr lang="fr-FR" dirty="0"/>
              <a:t>("Département", values = c("</a:t>
            </a:r>
            <a:r>
              <a:rPr lang="fr-FR" dirty="0" err="1"/>
              <a:t>red</a:t>
            </a:r>
            <a:r>
              <a:rPr lang="fr-FR" dirty="0"/>
              <a:t>", "#FFDD45", </a:t>
            </a:r>
            <a:r>
              <a:rPr lang="fr-FR" dirty="0" err="1"/>
              <a:t>rgb</a:t>
            </a:r>
            <a:r>
              <a:rPr lang="fr-FR" dirty="0"/>
              <a:t>(0.1,0.2,0.6), "</a:t>
            </a:r>
            <a:r>
              <a:rPr lang="fr-FR" dirty="0" err="1"/>
              <a:t>darkgreen</a:t>
            </a:r>
            <a:r>
              <a:rPr lang="fr-FR" dirty="0"/>
              <a:t>", "grey80"))</a:t>
            </a:r>
          </a:p>
          <a:p>
            <a:endParaRPr lang="fr-FR" b="1" baseline="0" dirty="0"/>
          </a:p>
          <a:p>
            <a:r>
              <a:rPr lang="fr-FR" dirty="0"/>
              <a:t>Il est cependant souvent plus pertinent d’utiliser des palettes prédéfinies. Celles du site </a:t>
            </a:r>
            <a:r>
              <a:rPr lang="fr-FR" dirty="0" err="1">
                <a:hlinkClick r:id="rId3"/>
              </a:rPr>
              <a:t>Colorbrewer</a:t>
            </a:r>
            <a:r>
              <a:rPr lang="fr-FR" dirty="0"/>
              <a:t>, initialement prévues pour la cartographie, permettent une bonne lisibilité, et peuvent être adaptées pour certains types de daltonisme.</a:t>
            </a:r>
          </a:p>
          <a:p>
            <a:r>
              <a:rPr lang="fr-FR" dirty="0"/>
              <a:t>Ces palettes s’utilisent via la fonction </a:t>
            </a:r>
            <a:r>
              <a:rPr lang="fr-FR" dirty="0" err="1"/>
              <a:t>scale_color_brewer</a:t>
            </a:r>
            <a:r>
              <a:rPr lang="fr-FR" dirty="0"/>
              <a:t>, en passant le nom de la palette via l’argument palette. Par exemple, si on veut utiliser la palette Set1 :</a:t>
            </a:r>
          </a:p>
          <a:p>
            <a:endParaRPr lang="fr-FR" b="1" baseline="0" dirty="0"/>
          </a:p>
          <a:p>
            <a:r>
              <a:rPr lang="fr-FR" b="1" dirty="0" err="1"/>
              <a:t>RColorBrewer</a:t>
            </a:r>
            <a:r>
              <a:rPr lang="fr-FR" b="1" dirty="0"/>
              <a:t>::</a:t>
            </a:r>
            <a:r>
              <a:rPr lang="fr-FR" b="1" dirty="0" err="1"/>
              <a:t>display.brewer.all</a:t>
            </a:r>
            <a:r>
              <a:rPr lang="fr-FR" b="1" dirty="0"/>
              <a:t>()</a:t>
            </a:r>
          </a:p>
          <a:p>
            <a:endParaRPr lang="fr-FR" dirty="0"/>
          </a:p>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35</a:t>
            </a:fld>
            <a:endParaRPr lang="fr-FR"/>
          </a:p>
        </p:txBody>
      </p:sp>
    </p:spTree>
    <p:extLst>
      <p:ext uri="{BB962C8B-B14F-4D97-AF65-F5344CB8AC3E}">
        <p14:creationId xmlns:p14="http://schemas.microsoft.com/office/powerpoint/2010/main" val="1136589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theme_minimal</a:t>
            </a:r>
            <a:r>
              <a:rPr lang="fr-FR" dirty="0"/>
              <a:t> :</a:t>
            </a: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41</a:t>
            </a:fld>
            <a:endParaRPr lang="fr-FR"/>
          </a:p>
        </p:txBody>
      </p:sp>
    </p:spTree>
    <p:extLst>
      <p:ext uri="{BB962C8B-B14F-4D97-AF65-F5344CB8AC3E}">
        <p14:creationId xmlns:p14="http://schemas.microsoft.com/office/powerpoint/2010/main" val="2615344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42</a:t>
            </a:fld>
            <a:endParaRPr lang="fr-FR"/>
          </a:p>
        </p:txBody>
      </p:sp>
    </p:spTree>
    <p:extLst>
      <p:ext uri="{BB962C8B-B14F-4D97-AF65-F5344CB8AC3E}">
        <p14:creationId xmlns:p14="http://schemas.microsoft.com/office/powerpoint/2010/main" val="3129445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TD est une introduction à la </a:t>
            </a:r>
            <a:r>
              <a:rPr lang="fr-FR" dirty="0" err="1"/>
              <a:t>datavisualisation</a:t>
            </a:r>
            <a:r>
              <a:rPr lang="fr-FR" dirty="0"/>
              <a:t> orientée data</a:t>
            </a:r>
            <a:r>
              <a:rPr lang="fr-FR" baseline="0" dirty="0"/>
              <a:t> story </a:t>
            </a:r>
            <a:r>
              <a:rPr lang="fr-FR" baseline="0" dirty="0" err="1"/>
              <a:t>telling</a:t>
            </a:r>
            <a:r>
              <a:rPr lang="fr-FR" baseline="0" dirty="0"/>
              <a:t>.</a:t>
            </a:r>
          </a:p>
          <a:p>
            <a:endParaRPr lang="fr-FR" baseline="0" dirty="0"/>
          </a:p>
          <a:p>
            <a:r>
              <a:rPr lang="fr-FR" baseline="0" dirty="0" err="1"/>
              <a:t>Re-situer</a:t>
            </a:r>
            <a:r>
              <a:rPr lang="fr-FR" baseline="0" dirty="0"/>
              <a:t> les différents termes, le champ lexical </a:t>
            </a:r>
          </a:p>
          <a:p>
            <a:endParaRPr lang="fr-FR" baseline="0" dirty="0"/>
          </a:p>
          <a:p>
            <a:r>
              <a:rPr lang="fr-FR" baseline="0" dirty="0"/>
              <a:t>Une bonne visualisation permet de donner à voir ce que les données ont à dire. Devant un amas de chiffres et de mots, nous sommes souvent perdus et incapables de trouver ce que nous cherchons. En réalité, les données ne sont pas que de simples données mais une représentation de la réalité. La </a:t>
            </a:r>
            <a:r>
              <a:rPr lang="fr-FR" baseline="0" dirty="0" err="1"/>
              <a:t>datavisualisation</a:t>
            </a:r>
            <a:r>
              <a:rPr lang="fr-FR" baseline="0" dirty="0"/>
              <a:t> s’est s’attacher à décider sous quelle forme l’histoire doit être racontée. </a:t>
            </a:r>
          </a:p>
          <a:p>
            <a:endParaRPr lang="fr-FR" baseline="0" dirty="0"/>
          </a:p>
          <a:p>
            <a:r>
              <a:rPr lang="fr-FR" baseline="0" dirty="0"/>
              <a:t>Plusieurs sites à montrer :</a:t>
            </a:r>
          </a:p>
          <a:p>
            <a:endParaRPr lang="fr-FR" baseline="0" dirty="0"/>
          </a:p>
          <a:p>
            <a:r>
              <a:rPr lang="fr-FR" baseline="0" dirty="0"/>
              <a:t>Ces statistiques proviennent de la base de données de cent millions de SMS du site Tx.to qui permet d’imprimer sur une pellicule tout l’historique de SMS avec sa copine.</a:t>
            </a:r>
          </a:p>
          <a:p>
            <a:r>
              <a:rPr lang="fr-FR" baseline="0" dirty="0"/>
              <a:t>http://www.mercialfred.com/infographie/sms-couples-dechiffres</a:t>
            </a:r>
          </a:p>
          <a:p>
            <a:endParaRPr lang="fr-FR" baseline="0" dirty="0"/>
          </a:p>
          <a:p>
            <a:endParaRPr lang="fr-FR" baseline="0" dirty="0"/>
          </a:p>
          <a:p>
            <a:r>
              <a:rPr lang="fr-FR" baseline="0" dirty="0"/>
              <a:t>Horreur de la guerre :</a:t>
            </a:r>
          </a:p>
          <a:p>
            <a:r>
              <a:rPr lang="fr-FR" baseline="0" dirty="0"/>
              <a:t>http://www.fallen.io/ww2/ </a:t>
            </a:r>
          </a:p>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43</a:t>
            </a:fld>
            <a:endParaRPr lang="fr-FR"/>
          </a:p>
        </p:txBody>
      </p:sp>
    </p:spTree>
    <p:extLst>
      <p:ext uri="{BB962C8B-B14F-4D97-AF65-F5344CB8AC3E}">
        <p14:creationId xmlns:p14="http://schemas.microsoft.com/office/powerpoint/2010/main" val="16732811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44</a:t>
            </a:fld>
            <a:endParaRPr lang="fr-FR"/>
          </a:p>
        </p:txBody>
      </p:sp>
    </p:spTree>
    <p:extLst>
      <p:ext uri="{BB962C8B-B14F-4D97-AF65-F5344CB8AC3E}">
        <p14:creationId xmlns:p14="http://schemas.microsoft.com/office/powerpoint/2010/main" val="39962001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45</a:t>
            </a:fld>
            <a:endParaRPr lang="fr-FR"/>
          </a:p>
        </p:txBody>
      </p:sp>
    </p:spTree>
    <p:extLst>
      <p:ext uri="{BB962C8B-B14F-4D97-AF65-F5344CB8AC3E}">
        <p14:creationId xmlns:p14="http://schemas.microsoft.com/office/powerpoint/2010/main" val="4167183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46</a:t>
            </a:fld>
            <a:endParaRPr lang="fr-FR"/>
          </a:p>
        </p:txBody>
      </p:sp>
    </p:spTree>
    <p:extLst>
      <p:ext uri="{BB962C8B-B14F-4D97-AF65-F5344CB8AC3E}">
        <p14:creationId xmlns:p14="http://schemas.microsoft.com/office/powerpoint/2010/main" val="39626535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47</a:t>
            </a:fld>
            <a:endParaRPr lang="fr-FR"/>
          </a:p>
        </p:txBody>
      </p:sp>
    </p:spTree>
    <p:extLst>
      <p:ext uri="{BB962C8B-B14F-4D97-AF65-F5344CB8AC3E}">
        <p14:creationId xmlns:p14="http://schemas.microsoft.com/office/powerpoint/2010/main" val="1115415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a:t>
            </a:fld>
            <a:endParaRPr lang="fr-FR"/>
          </a:p>
        </p:txBody>
      </p:sp>
    </p:spTree>
    <p:extLst>
      <p:ext uri="{BB962C8B-B14F-4D97-AF65-F5344CB8AC3E}">
        <p14:creationId xmlns:p14="http://schemas.microsoft.com/office/powerpoint/2010/main" val="17820171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48</a:t>
            </a:fld>
            <a:endParaRPr lang="fr-FR"/>
          </a:p>
        </p:txBody>
      </p:sp>
    </p:spTree>
    <p:extLst>
      <p:ext uri="{BB962C8B-B14F-4D97-AF65-F5344CB8AC3E}">
        <p14:creationId xmlns:p14="http://schemas.microsoft.com/office/powerpoint/2010/main" val="10407028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49</a:t>
            </a:fld>
            <a:endParaRPr lang="fr-FR"/>
          </a:p>
        </p:txBody>
      </p:sp>
    </p:spTree>
    <p:extLst>
      <p:ext uri="{BB962C8B-B14F-4D97-AF65-F5344CB8AC3E}">
        <p14:creationId xmlns:p14="http://schemas.microsoft.com/office/powerpoint/2010/main" val="30464831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50</a:t>
            </a:fld>
            <a:endParaRPr lang="fr-FR"/>
          </a:p>
        </p:txBody>
      </p:sp>
    </p:spTree>
    <p:extLst>
      <p:ext uri="{BB962C8B-B14F-4D97-AF65-F5344CB8AC3E}">
        <p14:creationId xmlns:p14="http://schemas.microsoft.com/office/powerpoint/2010/main" val="3617425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51</a:t>
            </a:fld>
            <a:endParaRPr lang="fr-FR"/>
          </a:p>
        </p:txBody>
      </p:sp>
    </p:spTree>
    <p:extLst>
      <p:ext uri="{BB962C8B-B14F-4D97-AF65-F5344CB8AC3E}">
        <p14:creationId xmlns:p14="http://schemas.microsoft.com/office/powerpoint/2010/main" val="16867758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52</a:t>
            </a:fld>
            <a:endParaRPr lang="fr-FR"/>
          </a:p>
        </p:txBody>
      </p:sp>
    </p:spTree>
    <p:extLst>
      <p:ext uri="{BB962C8B-B14F-4D97-AF65-F5344CB8AC3E}">
        <p14:creationId xmlns:p14="http://schemas.microsoft.com/office/powerpoint/2010/main" val="37061054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53</a:t>
            </a:fld>
            <a:endParaRPr lang="fr-FR"/>
          </a:p>
        </p:txBody>
      </p:sp>
    </p:spTree>
    <p:extLst>
      <p:ext uri="{BB962C8B-B14F-4D97-AF65-F5344CB8AC3E}">
        <p14:creationId xmlns:p14="http://schemas.microsoft.com/office/powerpoint/2010/main" val="2488043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54</a:t>
            </a:fld>
            <a:endParaRPr lang="fr-FR"/>
          </a:p>
        </p:txBody>
      </p:sp>
    </p:spTree>
    <p:extLst>
      <p:ext uri="{BB962C8B-B14F-4D97-AF65-F5344CB8AC3E}">
        <p14:creationId xmlns:p14="http://schemas.microsoft.com/office/powerpoint/2010/main" val="40798968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On préfère alors mettre la légende à l’intérieur du graphique qu’à l’extérieur</a:t>
            </a: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56</a:t>
            </a:fld>
            <a:endParaRPr lang="fr-FR"/>
          </a:p>
        </p:txBody>
      </p:sp>
    </p:spTree>
    <p:extLst>
      <p:ext uri="{BB962C8B-B14F-4D97-AF65-F5344CB8AC3E}">
        <p14:creationId xmlns:p14="http://schemas.microsoft.com/office/powerpoint/2010/main" val="31101593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objets </a:t>
            </a:r>
            <a:r>
              <a:rPr lang="fr-FR" baseline="0" dirty="0"/>
              <a:t> qui apparaissent former une continuité sont perçus comme formant un groupe</a:t>
            </a:r>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58</a:t>
            </a:fld>
            <a:endParaRPr lang="fr-FR"/>
          </a:p>
        </p:txBody>
      </p:sp>
    </p:spTree>
    <p:extLst>
      <p:ext uri="{BB962C8B-B14F-4D97-AF65-F5344CB8AC3E}">
        <p14:creationId xmlns:p14="http://schemas.microsoft.com/office/powerpoint/2010/main" val="16248561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61</a:t>
            </a:fld>
            <a:endParaRPr lang="fr-FR"/>
          </a:p>
        </p:txBody>
      </p:sp>
    </p:spTree>
    <p:extLst>
      <p:ext uri="{BB962C8B-B14F-4D97-AF65-F5344CB8AC3E}">
        <p14:creationId xmlns:p14="http://schemas.microsoft.com/office/powerpoint/2010/main" val="340722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Très utile pour des graphes interactifs (même si l’interactivité n’est pas abordé dans cette formation)</a:t>
            </a: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5</a:t>
            </a:fld>
            <a:endParaRPr lang="fr-FR"/>
          </a:p>
        </p:txBody>
      </p:sp>
    </p:spTree>
    <p:extLst>
      <p:ext uri="{BB962C8B-B14F-4D97-AF65-F5344CB8AC3E}">
        <p14:creationId xmlns:p14="http://schemas.microsoft.com/office/powerpoint/2010/main" val="38073849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66</a:t>
            </a:fld>
            <a:endParaRPr lang="fr-FR"/>
          </a:p>
        </p:txBody>
      </p:sp>
    </p:spTree>
    <p:extLst>
      <p:ext uri="{BB962C8B-B14F-4D97-AF65-F5344CB8AC3E}">
        <p14:creationId xmlns:p14="http://schemas.microsoft.com/office/powerpoint/2010/main" val="35640374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67</a:t>
            </a:fld>
            <a:endParaRPr lang="fr-FR"/>
          </a:p>
        </p:txBody>
      </p:sp>
    </p:spTree>
    <p:extLst>
      <p:ext uri="{BB962C8B-B14F-4D97-AF65-F5344CB8AC3E}">
        <p14:creationId xmlns:p14="http://schemas.microsoft.com/office/powerpoint/2010/main" val="38673844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68</a:t>
            </a:fld>
            <a:endParaRPr lang="fr-FR"/>
          </a:p>
        </p:txBody>
      </p:sp>
    </p:spTree>
    <p:extLst>
      <p:ext uri="{BB962C8B-B14F-4D97-AF65-F5344CB8AC3E}">
        <p14:creationId xmlns:p14="http://schemas.microsoft.com/office/powerpoint/2010/main" val="37077886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Préciser que nous n’aurons pas le temps de voir en profondeur ce package.</a:t>
            </a:r>
          </a:p>
          <a:p>
            <a:r>
              <a:rPr lang="fr-FR" dirty="0"/>
              <a:t>Il fait lui aussi partie de la suite </a:t>
            </a:r>
            <a:r>
              <a:rPr lang="fr-FR" dirty="0" err="1"/>
              <a:t>tidyverse</a:t>
            </a:r>
            <a:r>
              <a:rPr lang="fr-FR" dirty="0"/>
              <a:t> et est très utile pour le</a:t>
            </a:r>
            <a:r>
              <a:rPr lang="fr-FR" baseline="0" dirty="0"/>
              <a:t> nettoyage de données.</a:t>
            </a:r>
          </a:p>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69</a:t>
            </a:fld>
            <a:endParaRPr lang="fr-FR"/>
          </a:p>
        </p:txBody>
      </p:sp>
    </p:spTree>
    <p:extLst>
      <p:ext uri="{BB962C8B-B14F-4D97-AF65-F5344CB8AC3E}">
        <p14:creationId xmlns:p14="http://schemas.microsoft.com/office/powerpoint/2010/main" val="10978176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70</a:t>
            </a:fld>
            <a:endParaRPr lang="fr-FR"/>
          </a:p>
        </p:txBody>
      </p:sp>
    </p:spTree>
    <p:extLst>
      <p:ext uri="{BB962C8B-B14F-4D97-AF65-F5344CB8AC3E}">
        <p14:creationId xmlns:p14="http://schemas.microsoft.com/office/powerpoint/2010/main" val="30603426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Package très utile. Un choc de simplification pour</a:t>
            </a:r>
            <a:r>
              <a:rPr lang="fr-FR" baseline="0" dirty="0"/>
              <a:t> tous ceux qui se lance dans l’apprentissage de R.</a:t>
            </a:r>
          </a:p>
          <a:p>
            <a:r>
              <a:rPr lang="fr-FR" baseline="0"/>
              <a:t>Néanmoins, </a:t>
            </a:r>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71</a:t>
            </a:fld>
            <a:endParaRPr lang="fr-FR"/>
          </a:p>
        </p:txBody>
      </p:sp>
    </p:spTree>
    <p:extLst>
      <p:ext uri="{BB962C8B-B14F-4D97-AF65-F5344CB8AC3E}">
        <p14:creationId xmlns:p14="http://schemas.microsoft.com/office/powerpoint/2010/main" val="16108563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72</a:t>
            </a:fld>
            <a:endParaRPr lang="fr-FR"/>
          </a:p>
        </p:txBody>
      </p:sp>
    </p:spTree>
    <p:extLst>
      <p:ext uri="{BB962C8B-B14F-4D97-AF65-F5344CB8AC3E}">
        <p14:creationId xmlns:p14="http://schemas.microsoft.com/office/powerpoint/2010/main" val="362882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6</a:t>
            </a:fld>
            <a:endParaRPr lang="fr-FR"/>
          </a:p>
        </p:txBody>
      </p:sp>
    </p:spTree>
    <p:extLst>
      <p:ext uri="{BB962C8B-B14F-4D97-AF65-F5344CB8AC3E}">
        <p14:creationId xmlns:p14="http://schemas.microsoft.com/office/powerpoint/2010/main" val="404307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8</a:t>
            </a:fld>
            <a:endParaRPr lang="fr-FR"/>
          </a:p>
        </p:txBody>
      </p:sp>
    </p:spTree>
    <p:extLst>
      <p:ext uri="{BB962C8B-B14F-4D97-AF65-F5344CB8AC3E}">
        <p14:creationId xmlns:p14="http://schemas.microsoft.com/office/powerpoint/2010/main" val="297104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9</a:t>
            </a:fld>
            <a:endParaRPr lang="fr-FR"/>
          </a:p>
        </p:txBody>
      </p:sp>
    </p:spTree>
    <p:extLst>
      <p:ext uri="{BB962C8B-B14F-4D97-AF65-F5344CB8AC3E}">
        <p14:creationId xmlns:p14="http://schemas.microsoft.com/office/powerpoint/2010/main" val="1572097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Prise en main de ggplot2</a:t>
            </a:r>
          </a:p>
        </p:txBody>
      </p:sp>
      <p:sp>
        <p:nvSpPr>
          <p:cNvPr id="5" name="Espace réservé de la date 4"/>
          <p:cNvSpPr>
            <a:spLocks noGrp="1"/>
          </p:cNvSpPr>
          <p:nvPr>
            <p:ph type="dt" idx="11"/>
          </p:nvPr>
        </p:nvSpPr>
        <p:spPr/>
        <p:txBody>
          <a:bodyPr/>
          <a:lstStyle/>
          <a:p>
            <a:r>
              <a:rPr lang="fr-FR"/>
              <a:t>Novembre 2017</a:t>
            </a:r>
          </a:p>
        </p:txBody>
      </p:sp>
      <p:sp>
        <p:nvSpPr>
          <p:cNvPr id="6" name="Espace réservé du pied de page 5"/>
          <p:cNvSpPr>
            <a:spLocks noGrp="1"/>
          </p:cNvSpPr>
          <p:nvPr>
            <p:ph type="ftr" sz="quarter" idx="12"/>
          </p:nvPr>
        </p:nvSpPr>
        <p:spPr/>
        <p:txBody>
          <a:bodyPr/>
          <a:lstStyle/>
          <a:p>
            <a:r>
              <a:rPr lang="fr-FR"/>
              <a:t>Concevoir ses graphiques sous R </a:t>
            </a:r>
          </a:p>
        </p:txBody>
      </p:sp>
      <p:sp>
        <p:nvSpPr>
          <p:cNvPr id="7" name="Espace réservé du numéro de diapositive 6"/>
          <p:cNvSpPr>
            <a:spLocks noGrp="1"/>
          </p:cNvSpPr>
          <p:nvPr>
            <p:ph type="sldNum" sz="quarter" idx="13"/>
          </p:nvPr>
        </p:nvSpPr>
        <p:spPr/>
        <p:txBody>
          <a:bodyPr/>
          <a:lstStyle/>
          <a:p>
            <a:fld id="{1F8F0BB4-4EC2-4751-8F1B-3CC26B50A62A}" type="slidenum">
              <a:rPr lang="fr-FR" smtClean="0"/>
              <a:t>10</a:t>
            </a:fld>
            <a:endParaRPr lang="fr-FR"/>
          </a:p>
        </p:txBody>
      </p:sp>
    </p:spTree>
    <p:extLst>
      <p:ext uri="{BB962C8B-B14F-4D97-AF65-F5344CB8AC3E}">
        <p14:creationId xmlns:p14="http://schemas.microsoft.com/office/powerpoint/2010/main" val="2201149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p:txBody>
          <a:bodyPr/>
          <a:lstStyle/>
          <a:p>
            <a:fld id="{5AF3BA7E-A3DB-4AE5-A893-FD147E120EA3}" type="datetime1">
              <a:rPr lang="fr-FR" smtClean="0"/>
              <a:t>05/12/2019</a:t>
            </a:fld>
            <a:endParaRPr lang="fr-FR"/>
          </a:p>
        </p:txBody>
      </p:sp>
      <p:sp>
        <p:nvSpPr>
          <p:cNvPr id="17" name="Espace réservé du pied de page 16"/>
          <p:cNvSpPr>
            <a:spLocks noGrp="1"/>
          </p:cNvSpPr>
          <p:nvPr>
            <p:ph type="ftr" sz="quarter" idx="11"/>
          </p:nvPr>
        </p:nvSpPr>
        <p:spPr/>
        <p:txBody>
          <a:bodyPr/>
          <a:lstStyle/>
          <a:p>
            <a:r>
              <a:rPr lang="fr-FR"/>
              <a:t>Concevoir ses graphiques sous R - Prise en main du package ggplot2</a:t>
            </a: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2A043449-947A-4C7F-B0DD-DC57EAFDC6E6}" type="slidenum">
              <a:rPr lang="fr-FR" smtClean="0"/>
              <a:t>‹N°›</a:t>
            </a:fld>
            <a:endParaRPr lang="fr-F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a:t>Modifiez le style du titre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9E2B6F7-CA99-4DE4-AC3B-DFF8BA26AA64}" type="datetime1">
              <a:rPr lang="fr-FR" smtClean="0"/>
              <a:t>05/12/2019</a:t>
            </a:fld>
            <a:endParaRPr lang="fr-FR"/>
          </a:p>
        </p:txBody>
      </p:sp>
      <p:sp>
        <p:nvSpPr>
          <p:cNvPr id="5" name="Espace réservé du pied de page 4"/>
          <p:cNvSpPr>
            <a:spLocks noGrp="1"/>
          </p:cNvSpPr>
          <p:nvPr>
            <p:ph type="ftr" sz="quarter" idx="11"/>
          </p:nvPr>
        </p:nvSpPr>
        <p:spPr/>
        <p:txBody>
          <a:bodyPr/>
          <a:lstStyle/>
          <a:p>
            <a:r>
              <a:rPr lang="fr-FR"/>
              <a:t>Concevoir ses graphiques sous R - Prise en main du package ggplot2</a:t>
            </a:r>
          </a:p>
        </p:txBody>
      </p:sp>
      <p:sp>
        <p:nvSpPr>
          <p:cNvPr id="6" name="Espace réservé du numéro de diapositive 5"/>
          <p:cNvSpPr>
            <a:spLocks noGrp="1"/>
          </p:cNvSpPr>
          <p:nvPr>
            <p:ph type="sldNum" sz="quarter" idx="12"/>
          </p:nvPr>
        </p:nvSpPr>
        <p:spPr/>
        <p:txBody>
          <a:bodyPr/>
          <a:lstStyle/>
          <a:p>
            <a:fld id="{2A043449-947A-4C7F-B0DD-DC57EAFDC6E6}"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93AC6A7A-F99F-46B7-ADC0-4661E044C506}" type="datetime1">
              <a:rPr lang="fr-FR" smtClean="0"/>
              <a:t>05/12/2019</a:t>
            </a:fld>
            <a:endParaRPr lang="fr-FR"/>
          </a:p>
        </p:txBody>
      </p:sp>
      <p:sp>
        <p:nvSpPr>
          <p:cNvPr id="5" name="Espace réservé du pied de page 4"/>
          <p:cNvSpPr>
            <a:spLocks noGrp="1"/>
          </p:cNvSpPr>
          <p:nvPr>
            <p:ph type="ftr" sz="quarter" idx="11"/>
          </p:nvPr>
        </p:nvSpPr>
        <p:spPr/>
        <p:txBody>
          <a:bodyPr/>
          <a:lstStyle/>
          <a:p>
            <a:r>
              <a:rPr lang="fr-FR"/>
              <a:t>Concevoir ses graphiques sous R - Prise en main du package ggplot2</a:t>
            </a:r>
          </a:p>
        </p:txBody>
      </p:sp>
      <p:sp>
        <p:nvSpPr>
          <p:cNvPr id="6" name="Espace réservé du numéro de diapositive 5"/>
          <p:cNvSpPr>
            <a:spLocks noGrp="1"/>
          </p:cNvSpPr>
          <p:nvPr>
            <p:ph type="sldNum" sz="quarter" idx="12"/>
          </p:nvPr>
        </p:nvSpPr>
        <p:spPr/>
        <p:txBody>
          <a:bodyPr/>
          <a:lstStyle/>
          <a:p>
            <a:fld id="{2A043449-947A-4C7F-B0DD-DC57EAFDC6E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fld id="{B35AAEE8-8477-49B1-B62D-799961C10958}" type="datetime1">
              <a:rPr lang="fr-FR" smtClean="0"/>
              <a:t>05/12/2019</a:t>
            </a:fld>
            <a:endParaRPr lang="fr-FR"/>
          </a:p>
        </p:txBody>
      </p:sp>
      <p:sp>
        <p:nvSpPr>
          <p:cNvPr id="5" name="Espace réservé du pied de page 4"/>
          <p:cNvSpPr>
            <a:spLocks noGrp="1"/>
          </p:cNvSpPr>
          <p:nvPr>
            <p:ph type="ftr" sz="quarter" idx="11"/>
          </p:nvPr>
        </p:nvSpPr>
        <p:spPr/>
        <p:txBody>
          <a:bodyPr/>
          <a:lstStyle/>
          <a:p>
            <a:r>
              <a:rPr lang="fr-FR"/>
              <a:t>Concevoir ses graphiques sous R - Prise en main du package ggplot2</a:t>
            </a:r>
          </a:p>
        </p:txBody>
      </p:sp>
      <p:sp>
        <p:nvSpPr>
          <p:cNvPr id="6" name="Espace réservé du numéro de diapositive 5"/>
          <p:cNvSpPr>
            <a:spLocks noGrp="1"/>
          </p:cNvSpPr>
          <p:nvPr>
            <p:ph type="sldNum" sz="quarter" idx="12"/>
          </p:nvPr>
        </p:nvSpPr>
        <p:spPr/>
        <p:txBody>
          <a:bodyPr/>
          <a:lstStyle/>
          <a:p>
            <a:fld id="{2A043449-947A-4C7F-B0DD-DC57EAFDC6E6}" type="slidenum">
              <a:rPr lang="fr-FR" smtClean="0"/>
              <a:t>‹N°›</a:t>
            </a:fld>
            <a:endParaRPr lang="fr-FR"/>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a:t>Modifiez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p:txBody>
          <a:bodyPr/>
          <a:lstStyle/>
          <a:p>
            <a:fld id="{D2D004C6-DAC8-4711-8F05-C19AE6B272E7}" type="datetime1">
              <a:rPr lang="fr-FR" smtClean="0"/>
              <a:t>05/12/2019</a:t>
            </a:fld>
            <a:endParaRPr lang="fr-FR"/>
          </a:p>
        </p:txBody>
      </p:sp>
      <p:sp>
        <p:nvSpPr>
          <p:cNvPr id="5" name="Espace réservé du pied de page 4"/>
          <p:cNvSpPr>
            <a:spLocks noGrp="1"/>
          </p:cNvSpPr>
          <p:nvPr>
            <p:ph type="ftr" sz="quarter" idx="11"/>
          </p:nvPr>
        </p:nvSpPr>
        <p:spPr>
          <a:xfrm>
            <a:off x="800100" y="6172200"/>
            <a:ext cx="4000500" cy="457200"/>
          </a:xfrm>
        </p:spPr>
        <p:txBody>
          <a:bodyPr/>
          <a:lstStyle/>
          <a:p>
            <a:r>
              <a:rPr lang="fr-FR"/>
              <a:t>Concevoir ses graphiques sous R - Prise en main du package ggplot2</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2A043449-947A-4C7F-B0DD-DC57EAFDC6E6}"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279D6B4B-4C67-4AE0-B824-7112DA4A4E85}" type="datetime1">
              <a:rPr lang="fr-FR" smtClean="0"/>
              <a:t>05/12/2019</a:t>
            </a:fld>
            <a:endParaRPr lang="fr-FR"/>
          </a:p>
        </p:txBody>
      </p:sp>
      <p:sp>
        <p:nvSpPr>
          <p:cNvPr id="6" name="Espace réservé du pied de page 5"/>
          <p:cNvSpPr>
            <a:spLocks noGrp="1"/>
          </p:cNvSpPr>
          <p:nvPr>
            <p:ph type="ftr" sz="quarter" idx="11"/>
          </p:nvPr>
        </p:nvSpPr>
        <p:spPr/>
        <p:txBody>
          <a:bodyPr/>
          <a:lstStyle/>
          <a:p>
            <a:r>
              <a:rPr lang="fr-FR"/>
              <a:t>Concevoir ses graphiques sous R - Prise en main du package ggplot2</a:t>
            </a:r>
          </a:p>
        </p:txBody>
      </p:sp>
      <p:sp>
        <p:nvSpPr>
          <p:cNvPr id="7" name="Espace réservé du numéro de diapositive 6"/>
          <p:cNvSpPr>
            <a:spLocks noGrp="1"/>
          </p:cNvSpPr>
          <p:nvPr>
            <p:ph type="sldNum" sz="quarter" idx="12"/>
          </p:nvPr>
        </p:nvSpPr>
        <p:spPr/>
        <p:txBody>
          <a:bodyPr/>
          <a:lstStyle/>
          <a:p>
            <a:fld id="{2A043449-947A-4C7F-B0DD-DC57EAFDC6E6}" type="slidenum">
              <a:rPr lang="fr-FR" smtClean="0"/>
              <a:t>‹N°›</a:t>
            </a:fld>
            <a:endParaRPr lang="fr-FR"/>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7" name="Espace réservé de la date 6"/>
          <p:cNvSpPr>
            <a:spLocks noGrp="1"/>
          </p:cNvSpPr>
          <p:nvPr>
            <p:ph type="dt" sz="half" idx="10"/>
          </p:nvPr>
        </p:nvSpPr>
        <p:spPr/>
        <p:txBody>
          <a:bodyPr/>
          <a:lstStyle/>
          <a:p>
            <a:fld id="{D5D8F74D-B007-4D2A-A8CB-57494C69AFE5}" type="datetime1">
              <a:rPr lang="fr-FR" smtClean="0"/>
              <a:t>05/12/2019</a:t>
            </a:fld>
            <a:endParaRPr lang="fr-FR"/>
          </a:p>
        </p:txBody>
      </p:sp>
      <p:sp>
        <p:nvSpPr>
          <p:cNvPr id="8" name="Espace réservé du pied de page 7"/>
          <p:cNvSpPr>
            <a:spLocks noGrp="1"/>
          </p:cNvSpPr>
          <p:nvPr>
            <p:ph type="ftr" sz="quarter" idx="11"/>
          </p:nvPr>
        </p:nvSpPr>
        <p:spPr/>
        <p:txBody>
          <a:bodyPr/>
          <a:lstStyle/>
          <a:p>
            <a:r>
              <a:rPr lang="fr-FR"/>
              <a:t>Concevoir ses graphiques sous R - Prise en main du package ggplot2</a:t>
            </a:r>
          </a:p>
        </p:txBody>
      </p:sp>
      <p:sp>
        <p:nvSpPr>
          <p:cNvPr id="9" name="Espace réservé du numéro de diapositive 8"/>
          <p:cNvSpPr>
            <a:spLocks noGrp="1"/>
          </p:cNvSpPr>
          <p:nvPr>
            <p:ph type="sldNum" sz="quarter" idx="12"/>
          </p:nvPr>
        </p:nvSpPr>
        <p:spPr/>
        <p:txBody>
          <a:bodyPr/>
          <a:lstStyle/>
          <a:p>
            <a:fld id="{2A043449-947A-4C7F-B0DD-DC57EAFDC6E6}" type="slidenum">
              <a:rPr lang="fr-FR" smtClean="0"/>
              <a:t>‹N°›</a:t>
            </a:fld>
            <a:endParaRPr lang="fr-FR"/>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08848AFD-0E1F-4381-BE78-CF48E9A89854}" type="datetime1">
              <a:rPr lang="fr-FR" smtClean="0"/>
              <a:t>05/12/2019</a:t>
            </a:fld>
            <a:endParaRPr lang="fr-FR"/>
          </a:p>
        </p:txBody>
      </p:sp>
      <p:sp>
        <p:nvSpPr>
          <p:cNvPr id="4" name="Espace réservé du pied de page 3"/>
          <p:cNvSpPr>
            <a:spLocks noGrp="1"/>
          </p:cNvSpPr>
          <p:nvPr>
            <p:ph type="ftr" sz="quarter" idx="11"/>
          </p:nvPr>
        </p:nvSpPr>
        <p:spPr/>
        <p:txBody>
          <a:bodyPr/>
          <a:lstStyle/>
          <a:p>
            <a:r>
              <a:rPr lang="fr-FR"/>
              <a:t>Concevoir ses graphiques sous R - Prise en main du package ggplot2</a:t>
            </a:r>
          </a:p>
        </p:txBody>
      </p:sp>
      <p:sp>
        <p:nvSpPr>
          <p:cNvPr id="5" name="Espace réservé du numéro de diapositive 4"/>
          <p:cNvSpPr>
            <a:spLocks noGrp="1"/>
          </p:cNvSpPr>
          <p:nvPr>
            <p:ph type="sldNum" sz="quarter" idx="12"/>
          </p:nvPr>
        </p:nvSpPr>
        <p:spPr/>
        <p:txBody>
          <a:bodyPr/>
          <a:lstStyle/>
          <a:p>
            <a:fld id="{2A043449-947A-4C7F-B0DD-DC57EAFDC6E6}"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4C4FA31-6DE7-414D-86D0-DCF12CC6A533}" type="datetime1">
              <a:rPr lang="fr-FR" smtClean="0"/>
              <a:t>05/12/2019</a:t>
            </a:fld>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a:t>Modifiez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2BFD9A46-2112-428A-B815-A4E887C9DD20}" type="datetime1">
              <a:rPr lang="fr-FR" smtClean="0"/>
              <a:t>05/12/2019</a:t>
            </a:fld>
            <a:endParaRPr lang="fr-FR"/>
          </a:p>
        </p:txBody>
      </p:sp>
      <p:sp>
        <p:nvSpPr>
          <p:cNvPr id="6" name="Espace réservé du pied de page 5"/>
          <p:cNvSpPr>
            <a:spLocks noGrp="1"/>
          </p:cNvSpPr>
          <p:nvPr>
            <p:ph type="ftr" sz="quarter" idx="11"/>
          </p:nvPr>
        </p:nvSpPr>
        <p:spPr/>
        <p:txBody>
          <a:bodyPr/>
          <a:lstStyle/>
          <a:p>
            <a:r>
              <a:rPr lang="fr-FR"/>
              <a:t>Concevoir ses graphiques sous R - Prise en main du package ggplot2</a:t>
            </a:r>
          </a:p>
        </p:txBody>
      </p:sp>
      <p:sp>
        <p:nvSpPr>
          <p:cNvPr id="7" name="Espace réservé du numéro de diapositive 6"/>
          <p:cNvSpPr>
            <a:spLocks noGrp="1"/>
          </p:cNvSpPr>
          <p:nvPr>
            <p:ph type="sldNum" sz="quarter" idx="12"/>
          </p:nvPr>
        </p:nvSpPr>
        <p:spPr/>
        <p:txBody>
          <a:bodyPr/>
          <a:lstStyle/>
          <a:p>
            <a:fld id="{2A043449-947A-4C7F-B0DD-DC57EAFDC6E6}" type="slidenum">
              <a:rPr lang="fr-FR" smtClean="0"/>
              <a:t>‹N°›</a:t>
            </a:fld>
            <a:endParaRPr lang="fr-FR"/>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a:t>Modifiez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271EE8FB-6728-4ABA-8C47-DBF2539C86B9}" type="datetime1">
              <a:rPr lang="fr-FR" smtClean="0"/>
              <a:t>05/12/2019</a:t>
            </a:fld>
            <a:endParaRPr lang="fr-FR"/>
          </a:p>
        </p:txBody>
      </p:sp>
      <p:sp>
        <p:nvSpPr>
          <p:cNvPr id="6" name="Espace réservé du pied de page 5"/>
          <p:cNvSpPr>
            <a:spLocks noGrp="1"/>
          </p:cNvSpPr>
          <p:nvPr>
            <p:ph type="ftr" sz="quarter" idx="11"/>
          </p:nvPr>
        </p:nvSpPr>
        <p:spPr>
          <a:xfrm>
            <a:off x="914400" y="6172200"/>
            <a:ext cx="3886200" cy="457200"/>
          </a:xfrm>
        </p:spPr>
        <p:txBody>
          <a:bodyPr/>
          <a:lstStyle/>
          <a:p>
            <a:r>
              <a:rPr lang="fr-FR"/>
              <a:t>Concevoir ses graphiques sous R - Prise en main du package ggplot2</a:t>
            </a:r>
          </a:p>
        </p:txBody>
      </p:sp>
      <p:sp>
        <p:nvSpPr>
          <p:cNvPr id="7" name="Espace réservé du numéro de diapositive 6"/>
          <p:cNvSpPr>
            <a:spLocks noGrp="1"/>
          </p:cNvSpPr>
          <p:nvPr>
            <p:ph type="sldNum" sz="quarter" idx="12"/>
          </p:nvPr>
        </p:nvSpPr>
        <p:spPr>
          <a:xfrm>
            <a:off x="146304" y="6208776"/>
            <a:ext cx="457200" cy="457200"/>
          </a:xfrm>
        </p:spPr>
        <p:txBody>
          <a:bodyPr/>
          <a:lstStyle/>
          <a:p>
            <a:fld id="{2A043449-947A-4C7F-B0DD-DC57EAFDC6E6}" type="slidenum">
              <a:rPr lang="fr-FR" smtClean="0"/>
              <a:t>‹N°›</a:t>
            </a:fld>
            <a:endParaRPr lang="fr-F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4B699E-7AFC-4B90-9600-97508EE4B233}" type="datetime1">
              <a:rPr lang="fr-FR" smtClean="0"/>
              <a:t>05/12/2019</a:t>
            </a:fld>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fr-FR"/>
              <a:t>Concevoir ses graphiques sous R - Prise en main du package ggplot2</a:t>
            </a: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A043449-947A-4C7F-B0DD-DC57EAFDC6E6}"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7.emf"/></Relationships>
</file>

<file path=ppt/slides/_rels/slide55.xml.rels><?xml version="1.0" encoding="UTF-8" standalone="yes"?>
<Relationships xmlns="http://schemas.openxmlformats.org/package/2006/relationships"><Relationship Id="rId3" Type="http://schemas.openxmlformats.org/officeDocument/2006/relationships/hyperlink" Target="https://speakerdeck.com/cherdarchuk/data-looks-better-naked-pie-chart-edition" TargetMode="External"/><Relationship Id="rId2" Type="http://schemas.openxmlformats.org/officeDocument/2006/relationships/hyperlink" Target="https://speakerdeck.com/player/87bb9f00ec1e01308020727faa1f9e72"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www.tidyverse.org/"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r-graph.com/"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s://flatuicolors.com/" TargetMode="External"/><Relationship Id="rId3" Type="http://schemas.openxmlformats.org/officeDocument/2006/relationships/hyperlink" Target="http://ggplot2.tidyverse.org/reference/" TargetMode="External"/><Relationship Id="rId7" Type="http://schemas.openxmlformats.org/officeDocument/2006/relationships/hyperlink" Target="http://colorbrewer2.org/#type=sequential&amp;scheme=BuGn&amp;n=3"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hyperlink" Target="http://chir.ag/projects/name-that-color/#ED616A" TargetMode="External"/><Relationship Id="rId5" Type="http://schemas.openxmlformats.org/officeDocument/2006/relationships/hyperlink" Target="https://coolors.co/" TargetMode="External"/><Relationship Id="rId4" Type="http://schemas.openxmlformats.org/officeDocument/2006/relationships/hyperlink" Target="http://dataviz.tools/" TargetMode="External"/></Relationships>
</file>

<file path=ppt/slides/_rels/slide73.xml.rels><?xml version="1.0" encoding="UTF-8" standalone="yes"?>
<Relationships xmlns="http://schemas.openxmlformats.org/package/2006/relationships"><Relationship Id="rId2" Type="http://schemas.openxmlformats.org/officeDocument/2006/relationships/hyperlink" Target="http://www.juba.github.io/"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linkedin.com/in/maryl%C3%A8ne-henry-65a84a96/" TargetMode="External"/><Relationship Id="rId2" Type="http://schemas.openxmlformats.org/officeDocument/2006/relationships/hyperlink" Target="mailto:marylene.henry@gmail.com" TargetMode="Externa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a:xfrm>
            <a:off x="914400" y="6172200"/>
            <a:ext cx="5817840" cy="457200"/>
          </a:xfrm>
        </p:spPr>
        <p:txBody>
          <a:bodyPr/>
          <a:lstStyle/>
          <a:p>
            <a:r>
              <a:rPr lang="fr-FR" dirty="0"/>
              <a:t>Concevoir ses graphiques sous R - Prise en main du package ggplot2</a:t>
            </a:r>
          </a:p>
        </p:txBody>
      </p:sp>
      <p:sp>
        <p:nvSpPr>
          <p:cNvPr id="7" name="Espace réservé du numéro de diapositive 6"/>
          <p:cNvSpPr>
            <a:spLocks noGrp="1"/>
          </p:cNvSpPr>
          <p:nvPr>
            <p:ph type="sldNum" sz="quarter" idx="12"/>
          </p:nvPr>
        </p:nvSpPr>
        <p:spPr/>
        <p:txBody>
          <a:bodyPr/>
          <a:lstStyle/>
          <a:p>
            <a:fld id="{2A043449-947A-4C7F-B0DD-DC57EAFDC6E6}" type="slidenum">
              <a:rPr lang="fr-FR" smtClean="0"/>
              <a:t>1</a:t>
            </a:fld>
            <a:endParaRPr lang="fr-FR" dirty="0"/>
          </a:p>
        </p:txBody>
      </p:sp>
      <p:sp>
        <p:nvSpPr>
          <p:cNvPr id="2" name="Titre 1"/>
          <p:cNvSpPr>
            <a:spLocks noGrp="1"/>
          </p:cNvSpPr>
          <p:nvPr>
            <p:ph type="ctrTitle"/>
          </p:nvPr>
        </p:nvSpPr>
        <p:spPr/>
        <p:txBody>
          <a:bodyPr>
            <a:normAutofit/>
          </a:bodyPr>
          <a:lstStyle/>
          <a:p>
            <a:r>
              <a:rPr lang="fr-FR" dirty="0"/>
              <a:t>Prise en main de ggplot2 – </a:t>
            </a:r>
            <a:br>
              <a:rPr lang="fr-FR" dirty="0"/>
            </a:br>
            <a:r>
              <a:rPr lang="fr-FR" dirty="0"/>
              <a:t>Créer ses graphiques avec R</a:t>
            </a:r>
          </a:p>
        </p:txBody>
      </p:sp>
    </p:spTree>
    <p:extLst>
      <p:ext uri="{BB962C8B-B14F-4D97-AF65-F5344CB8AC3E}">
        <p14:creationId xmlns:p14="http://schemas.microsoft.com/office/powerpoint/2010/main" val="1524490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Eléments essentiels de grammaire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10</a:t>
            </a:fld>
            <a:endParaRPr lang="fr-FR"/>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3760897384"/>
              </p:ext>
            </p:extLst>
          </p:nvPr>
        </p:nvGraphicFramePr>
        <p:xfrm>
          <a:off x="971600" y="2348880"/>
          <a:ext cx="7772400" cy="2592288"/>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algn="ctr"/>
                      <a:r>
                        <a:rPr lang="fr-FR" dirty="0"/>
                        <a:t>Elément</a:t>
                      </a:r>
                    </a:p>
                  </a:txBody>
                  <a:tcPr/>
                </a:tc>
                <a:tc>
                  <a:txBody>
                    <a:bodyPr/>
                    <a:lstStyle/>
                    <a:p>
                      <a:pPr algn="ctr"/>
                      <a:r>
                        <a:rPr lang="fr-FR" dirty="0"/>
                        <a:t>Description</a:t>
                      </a:r>
                    </a:p>
                  </a:txBody>
                  <a:tcPr/>
                </a:tc>
                <a:extLst>
                  <a:ext uri="{0D108BD9-81ED-4DB2-BD59-A6C34878D82A}">
                    <a16:rowId xmlns:a16="http://schemas.microsoft.com/office/drawing/2014/main" val="10000"/>
                  </a:ext>
                </a:extLst>
              </a:tr>
              <a:tr h="637272">
                <a:tc>
                  <a:txBody>
                    <a:bodyPr/>
                    <a:lstStyle/>
                    <a:p>
                      <a:r>
                        <a:rPr lang="fr-FR" dirty="0"/>
                        <a:t>Data</a:t>
                      </a:r>
                    </a:p>
                  </a:txBody>
                  <a:tcPr/>
                </a:tc>
                <a:tc>
                  <a:txBody>
                    <a:bodyPr/>
                    <a:lstStyle/>
                    <a:p>
                      <a:r>
                        <a:rPr lang="fr-FR" dirty="0"/>
                        <a:t>Les données</a:t>
                      </a:r>
                      <a:r>
                        <a:rPr lang="fr-FR" baseline="0" dirty="0"/>
                        <a:t> à afficher</a:t>
                      </a:r>
                      <a:endParaRPr lang="fr-FR" dirty="0"/>
                    </a:p>
                  </a:txBody>
                  <a:tcPr/>
                </a:tc>
                <a:extLst>
                  <a:ext uri="{0D108BD9-81ED-4DB2-BD59-A6C34878D82A}">
                    <a16:rowId xmlns:a16="http://schemas.microsoft.com/office/drawing/2014/main" val="10001"/>
                  </a:ext>
                </a:extLst>
              </a:tr>
              <a:tr h="792088">
                <a:tc>
                  <a:txBody>
                    <a:bodyPr/>
                    <a:lstStyle/>
                    <a:p>
                      <a:r>
                        <a:rPr lang="fr-FR" dirty="0"/>
                        <a:t>Aesthetics</a:t>
                      </a:r>
                    </a:p>
                  </a:txBody>
                  <a:tcPr/>
                </a:tc>
                <a:tc>
                  <a:txBody>
                    <a:bodyPr/>
                    <a:lstStyle/>
                    <a:p>
                      <a:r>
                        <a:rPr lang="fr-FR" dirty="0"/>
                        <a:t>Les dimensions selon</a:t>
                      </a:r>
                      <a:r>
                        <a:rPr lang="fr-FR" baseline="0" dirty="0"/>
                        <a:t> lesquelles les données seront représentées</a:t>
                      </a:r>
                      <a:endParaRPr lang="fr-FR" dirty="0"/>
                    </a:p>
                  </a:txBody>
                  <a:tcPr/>
                </a:tc>
                <a:extLst>
                  <a:ext uri="{0D108BD9-81ED-4DB2-BD59-A6C34878D82A}">
                    <a16:rowId xmlns:a16="http://schemas.microsoft.com/office/drawing/2014/main" val="10002"/>
                  </a:ext>
                </a:extLst>
              </a:tr>
              <a:tr h="792088">
                <a:tc>
                  <a:txBody>
                    <a:bodyPr/>
                    <a:lstStyle/>
                    <a:p>
                      <a:r>
                        <a:rPr lang="fr-FR" dirty="0"/>
                        <a:t>Geometries</a:t>
                      </a:r>
                    </a:p>
                  </a:txBody>
                  <a:tcPr/>
                </a:tc>
                <a:tc>
                  <a:txBody>
                    <a:bodyPr/>
                    <a:lstStyle/>
                    <a:p>
                      <a:r>
                        <a:rPr lang="fr-FR" dirty="0"/>
                        <a:t>Formes utilisées pour représenter les données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07005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Tous les éléments de grammaire…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11</a:t>
            </a:fld>
            <a:endParaRPr lang="fr-FR"/>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1408501034"/>
              </p:ext>
            </p:extLst>
          </p:nvPr>
        </p:nvGraphicFramePr>
        <p:xfrm>
          <a:off x="914400" y="1447800"/>
          <a:ext cx="7772400" cy="404368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algn="ctr"/>
                      <a:r>
                        <a:rPr lang="fr-FR" dirty="0"/>
                        <a:t>Elément</a:t>
                      </a:r>
                    </a:p>
                  </a:txBody>
                  <a:tcPr/>
                </a:tc>
                <a:tc>
                  <a:txBody>
                    <a:bodyPr/>
                    <a:lstStyle/>
                    <a:p>
                      <a:pPr algn="ctr"/>
                      <a:r>
                        <a:rPr lang="fr-FR" dirty="0"/>
                        <a:t>Description</a:t>
                      </a:r>
                    </a:p>
                  </a:txBody>
                  <a:tcPr/>
                </a:tc>
                <a:extLst>
                  <a:ext uri="{0D108BD9-81ED-4DB2-BD59-A6C34878D82A}">
                    <a16:rowId xmlns:a16="http://schemas.microsoft.com/office/drawing/2014/main" val="10000"/>
                  </a:ext>
                </a:extLst>
              </a:tr>
              <a:tr h="370840">
                <a:tc>
                  <a:txBody>
                    <a:bodyPr/>
                    <a:lstStyle/>
                    <a:p>
                      <a:r>
                        <a:rPr lang="fr-FR" dirty="0"/>
                        <a:t>Data</a:t>
                      </a:r>
                    </a:p>
                  </a:txBody>
                  <a:tcPr/>
                </a:tc>
                <a:tc>
                  <a:txBody>
                    <a:bodyPr/>
                    <a:lstStyle/>
                    <a:p>
                      <a:r>
                        <a:rPr lang="fr-FR" dirty="0"/>
                        <a:t>Les données</a:t>
                      </a:r>
                      <a:r>
                        <a:rPr lang="fr-FR" baseline="0" dirty="0"/>
                        <a:t> à afficher</a:t>
                      </a:r>
                      <a:endParaRPr lang="fr-FR" dirty="0"/>
                    </a:p>
                  </a:txBody>
                  <a:tcPr/>
                </a:tc>
                <a:extLst>
                  <a:ext uri="{0D108BD9-81ED-4DB2-BD59-A6C34878D82A}">
                    <a16:rowId xmlns:a16="http://schemas.microsoft.com/office/drawing/2014/main" val="10001"/>
                  </a:ext>
                </a:extLst>
              </a:tr>
              <a:tr h="370840">
                <a:tc>
                  <a:txBody>
                    <a:bodyPr/>
                    <a:lstStyle/>
                    <a:p>
                      <a:r>
                        <a:rPr lang="fr-FR" dirty="0"/>
                        <a:t>Aesthetics</a:t>
                      </a:r>
                    </a:p>
                  </a:txBody>
                  <a:tcPr/>
                </a:tc>
                <a:tc>
                  <a:txBody>
                    <a:bodyPr/>
                    <a:lstStyle/>
                    <a:p>
                      <a:r>
                        <a:rPr lang="fr-FR" dirty="0"/>
                        <a:t>Les dimensions selon</a:t>
                      </a:r>
                      <a:r>
                        <a:rPr lang="fr-FR" baseline="0" dirty="0"/>
                        <a:t> lesquelles les données seront représentées</a:t>
                      </a:r>
                      <a:endParaRPr lang="fr-FR" dirty="0"/>
                    </a:p>
                  </a:txBody>
                  <a:tcPr/>
                </a:tc>
                <a:extLst>
                  <a:ext uri="{0D108BD9-81ED-4DB2-BD59-A6C34878D82A}">
                    <a16:rowId xmlns:a16="http://schemas.microsoft.com/office/drawing/2014/main" val="10002"/>
                  </a:ext>
                </a:extLst>
              </a:tr>
              <a:tr h="370840">
                <a:tc>
                  <a:txBody>
                    <a:bodyPr/>
                    <a:lstStyle/>
                    <a:p>
                      <a:r>
                        <a:rPr lang="fr-FR" dirty="0"/>
                        <a:t>Geometries</a:t>
                      </a:r>
                    </a:p>
                  </a:txBody>
                  <a:tcPr/>
                </a:tc>
                <a:tc>
                  <a:txBody>
                    <a:bodyPr/>
                    <a:lstStyle/>
                    <a:p>
                      <a:r>
                        <a:rPr lang="fr-FR" dirty="0"/>
                        <a:t>Formes utilisées pour représenter les données</a:t>
                      </a:r>
                    </a:p>
                  </a:txBody>
                  <a:tcPr/>
                </a:tc>
                <a:extLst>
                  <a:ext uri="{0D108BD9-81ED-4DB2-BD59-A6C34878D82A}">
                    <a16:rowId xmlns:a16="http://schemas.microsoft.com/office/drawing/2014/main" val="10003"/>
                  </a:ext>
                </a:extLst>
              </a:tr>
              <a:tr h="370840">
                <a:tc>
                  <a:txBody>
                    <a:bodyPr/>
                    <a:lstStyle/>
                    <a:p>
                      <a:r>
                        <a:rPr lang="fr-FR" dirty="0"/>
                        <a:t>Facets</a:t>
                      </a:r>
                    </a:p>
                  </a:txBody>
                  <a:tcPr/>
                </a:tc>
                <a:tc>
                  <a:txBody>
                    <a:bodyPr/>
                    <a:lstStyle/>
                    <a:p>
                      <a:r>
                        <a:rPr lang="fr-FR" dirty="0"/>
                        <a:t>Tableau (lignes et colonnes) de graphes</a:t>
                      </a:r>
                    </a:p>
                  </a:txBody>
                  <a:tcPr/>
                </a:tc>
                <a:extLst>
                  <a:ext uri="{0D108BD9-81ED-4DB2-BD59-A6C34878D82A}">
                    <a16:rowId xmlns:a16="http://schemas.microsoft.com/office/drawing/2014/main" val="10004"/>
                  </a:ext>
                </a:extLst>
              </a:tr>
              <a:tr h="370840">
                <a:tc>
                  <a:txBody>
                    <a:bodyPr/>
                    <a:lstStyle/>
                    <a:p>
                      <a:r>
                        <a:rPr lang="fr-FR" dirty="0"/>
                        <a:t>Statistics</a:t>
                      </a:r>
                    </a:p>
                  </a:txBody>
                  <a:tcPr/>
                </a:tc>
                <a:tc>
                  <a:txBody>
                    <a:bodyPr/>
                    <a:lstStyle/>
                    <a:p>
                      <a:r>
                        <a:rPr lang="fr-FR" dirty="0"/>
                        <a:t>Modèles ou transformations</a:t>
                      </a:r>
                      <a:r>
                        <a:rPr lang="fr-FR" baseline="0" dirty="0"/>
                        <a:t> statistiques des données</a:t>
                      </a:r>
                      <a:endParaRPr lang="fr-FR" dirty="0"/>
                    </a:p>
                  </a:txBody>
                  <a:tcPr/>
                </a:tc>
                <a:extLst>
                  <a:ext uri="{0D108BD9-81ED-4DB2-BD59-A6C34878D82A}">
                    <a16:rowId xmlns:a16="http://schemas.microsoft.com/office/drawing/2014/main" val="10005"/>
                  </a:ext>
                </a:extLst>
              </a:tr>
              <a:tr h="370840">
                <a:tc>
                  <a:txBody>
                    <a:bodyPr/>
                    <a:lstStyle/>
                    <a:p>
                      <a:r>
                        <a:rPr lang="fr-FR" dirty="0"/>
                        <a:t>Coordinates</a:t>
                      </a:r>
                    </a:p>
                  </a:txBody>
                  <a:tcPr/>
                </a:tc>
                <a:tc>
                  <a:txBody>
                    <a:bodyPr/>
                    <a:lstStyle/>
                    <a:p>
                      <a:r>
                        <a:rPr lang="fr-FR" dirty="0"/>
                        <a:t>L’espace de représentation (horizontal, vertical, cartésien, polaire)</a:t>
                      </a:r>
                    </a:p>
                  </a:txBody>
                  <a:tcPr/>
                </a:tc>
                <a:extLst>
                  <a:ext uri="{0D108BD9-81ED-4DB2-BD59-A6C34878D82A}">
                    <a16:rowId xmlns:a16="http://schemas.microsoft.com/office/drawing/2014/main" val="10006"/>
                  </a:ext>
                </a:extLst>
              </a:tr>
              <a:tr h="370840">
                <a:tc>
                  <a:txBody>
                    <a:bodyPr/>
                    <a:lstStyle/>
                    <a:p>
                      <a:r>
                        <a:rPr lang="fr-FR" dirty="0"/>
                        <a:t>Themes</a:t>
                      </a:r>
                    </a:p>
                  </a:txBody>
                  <a:tcPr/>
                </a:tc>
                <a:tc>
                  <a:txBody>
                    <a:bodyPr/>
                    <a:lstStyle/>
                    <a:p>
                      <a:r>
                        <a:rPr lang="fr-FR" dirty="0"/>
                        <a:t>Description de l’arrière plan</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6625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 on peut y ajouter d’autres couches </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12</a:t>
            </a:fld>
            <a:endParaRPr lang="fr-FR"/>
          </a:p>
        </p:txBody>
      </p:sp>
      <p:sp>
        <p:nvSpPr>
          <p:cNvPr id="5" name="Espace réservé du contenu 4"/>
          <p:cNvSpPr>
            <a:spLocks noGrp="1"/>
          </p:cNvSpPr>
          <p:nvPr>
            <p:ph sz="quarter" idx="1"/>
          </p:nvPr>
        </p:nvSpPr>
        <p:spPr/>
        <p:txBody>
          <a:bodyPr>
            <a:normAutofit lnSpcReduction="10000"/>
          </a:bodyPr>
          <a:lstStyle/>
          <a:p>
            <a:r>
              <a:rPr lang="fr-FR" dirty="0"/>
              <a:t>Scales : l’échelle des axes (linéaire, logarithmique, à l’envers), les couleurs de remplissage</a:t>
            </a:r>
          </a:p>
          <a:p>
            <a:r>
              <a:rPr lang="fr-FR" dirty="0"/>
              <a:t>ggtitle(«  ») : ajoute un titre principal au graphique</a:t>
            </a:r>
          </a:p>
          <a:p>
            <a:r>
              <a:rPr lang="fr-FR" dirty="0"/>
              <a:t>xlab(«  ») : change le libellé des abscisses</a:t>
            </a:r>
          </a:p>
          <a:p>
            <a:r>
              <a:rPr lang="fr-FR" dirty="0"/>
              <a:t>ylab(«  ») : change le libellé des ordonnées</a:t>
            </a:r>
          </a:p>
          <a:p>
            <a:endParaRPr lang="fr-FR" dirty="0"/>
          </a:p>
          <a:p>
            <a:r>
              <a:rPr lang="fr-FR" dirty="0"/>
              <a:t>labs( title = «  », x = «  », y = «  ») : modifie titre principal, libellé des abscisses, libellé des ordonnées en une seule fonction</a:t>
            </a:r>
          </a:p>
          <a:p>
            <a:r>
              <a:rPr lang="fr-FR" dirty="0"/>
              <a:t>… </a:t>
            </a:r>
          </a:p>
        </p:txBody>
      </p:sp>
    </p:spTree>
    <p:extLst>
      <p:ext uri="{BB962C8B-B14F-4D97-AF65-F5344CB8AC3E}">
        <p14:creationId xmlns:p14="http://schemas.microsoft.com/office/powerpoint/2010/main" val="191744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400" dirty="0"/>
              <a:t>Principe de composition d’un graphique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13</a:t>
            </a:fld>
            <a:endParaRPr lang="fr-FR"/>
          </a:p>
        </p:txBody>
      </p:sp>
      <p:sp>
        <p:nvSpPr>
          <p:cNvPr id="5" name="Espace réservé du contenu 4"/>
          <p:cNvSpPr>
            <a:spLocks noGrp="1"/>
          </p:cNvSpPr>
          <p:nvPr>
            <p:ph sz="quarter" idx="1"/>
          </p:nvPr>
        </p:nvSpPr>
        <p:spPr/>
        <p:txBody>
          <a:bodyPr/>
          <a:lstStyle/>
          <a:p>
            <a:endParaRPr lang="fr-FR" dirty="0"/>
          </a:p>
          <a:p>
            <a:r>
              <a:rPr lang="fr-FR" dirty="0"/>
              <a:t>Deux fonctions permettent d’initialiser un graphique : </a:t>
            </a:r>
          </a:p>
          <a:p>
            <a:pPr lvl="1"/>
            <a:r>
              <a:rPr lang="fr-FR" dirty="0"/>
              <a:t>qplot()</a:t>
            </a:r>
          </a:p>
          <a:p>
            <a:pPr lvl="1"/>
            <a:r>
              <a:rPr lang="fr-FR" dirty="0"/>
              <a:t>ggplot()</a:t>
            </a:r>
          </a:p>
          <a:p>
            <a:pPr marL="320040" lvl="1" indent="0">
              <a:buNone/>
            </a:pPr>
            <a:endParaRPr lang="fr-FR" dirty="0"/>
          </a:p>
          <a:p>
            <a:r>
              <a:rPr lang="fr-FR" dirty="0"/>
              <a:t>Chaque élément s’ajoute à un autre par le symbole :   </a:t>
            </a:r>
            <a:r>
              <a:rPr lang="fr-FR" b="1" dirty="0"/>
              <a:t>+</a:t>
            </a:r>
          </a:p>
        </p:txBody>
      </p:sp>
    </p:spTree>
    <p:extLst>
      <p:ext uri="{BB962C8B-B14F-4D97-AF65-F5344CB8AC3E}">
        <p14:creationId xmlns:p14="http://schemas.microsoft.com/office/powerpoint/2010/main" val="1641765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400" dirty="0"/>
              <a:t>Principe de construction d’un graphique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14</a:t>
            </a:fld>
            <a:endParaRPr lang="fr-FR"/>
          </a:p>
        </p:txBody>
      </p:sp>
      <p:sp>
        <p:nvSpPr>
          <p:cNvPr id="5" name="Espace réservé du contenu 4"/>
          <p:cNvSpPr>
            <a:spLocks noGrp="1"/>
          </p:cNvSpPr>
          <p:nvPr>
            <p:ph sz="quarter" idx="1"/>
          </p:nvPr>
        </p:nvSpPr>
        <p:spPr/>
        <p:txBody>
          <a:bodyPr/>
          <a:lstStyle/>
          <a:p>
            <a:r>
              <a:rPr lang="fr-FR" dirty="0"/>
              <a:t>La construction d’un graphique fonctionne sur le principe d’un ajout de couches successives</a:t>
            </a:r>
          </a:p>
          <a:p>
            <a:endParaRPr lang="fr-FR" dirty="0"/>
          </a:p>
          <a:p>
            <a:r>
              <a:rPr lang="fr-FR" dirty="0"/>
              <a:t>1 – avec la fonction ggplot(), on déclare :</a:t>
            </a:r>
          </a:p>
          <a:p>
            <a:pPr lvl="1"/>
            <a:r>
              <a:rPr lang="fr-FR" dirty="0"/>
              <a:t>Le </a:t>
            </a:r>
            <a:r>
              <a:rPr lang="fr-FR" dirty="0" err="1"/>
              <a:t>dataset</a:t>
            </a:r>
            <a:r>
              <a:rPr lang="fr-FR" dirty="0"/>
              <a:t> sur lequel on va travailler</a:t>
            </a:r>
          </a:p>
          <a:p>
            <a:pPr lvl="1"/>
            <a:r>
              <a:rPr lang="fr-FR" dirty="0"/>
              <a:t>Les variables à représenter (argument </a:t>
            </a:r>
            <a:r>
              <a:rPr lang="fr-FR" dirty="0" err="1"/>
              <a:t>mapping</a:t>
            </a:r>
            <a:r>
              <a:rPr lang="fr-FR" dirty="0"/>
              <a:t> et fonction aes() qui peuvent être déclarés ailleurs)</a:t>
            </a:r>
          </a:p>
        </p:txBody>
      </p:sp>
    </p:spTree>
    <p:extLst>
      <p:ext uri="{BB962C8B-B14F-4D97-AF65-F5344CB8AC3E}">
        <p14:creationId xmlns:p14="http://schemas.microsoft.com/office/powerpoint/2010/main" val="2003780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400" dirty="0"/>
              <a:t>Principe de construction d’un graphique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15</a:t>
            </a:fld>
            <a:endParaRPr lang="fr-FR"/>
          </a:p>
        </p:txBody>
      </p:sp>
      <p:sp>
        <p:nvSpPr>
          <p:cNvPr id="5" name="Espace réservé du contenu 4"/>
          <p:cNvSpPr>
            <a:spLocks noGrp="1"/>
          </p:cNvSpPr>
          <p:nvPr>
            <p:ph sz="quarter" idx="1"/>
          </p:nvPr>
        </p:nvSpPr>
        <p:spPr/>
        <p:txBody>
          <a:bodyPr/>
          <a:lstStyle/>
          <a:p>
            <a:r>
              <a:rPr lang="fr-FR" dirty="0"/>
              <a:t>2 – on déclare la géométrie, c’est-à-dire le type de graphique souhaité, avec les fonctions préfixés par </a:t>
            </a:r>
            <a:r>
              <a:rPr lang="fr-FR" dirty="0" err="1"/>
              <a:t>geom_XXX</a:t>
            </a:r>
            <a:r>
              <a:rPr lang="fr-FR" dirty="0"/>
              <a:t>()</a:t>
            </a:r>
          </a:p>
          <a:p>
            <a:endParaRPr lang="fr-FR" dirty="0"/>
          </a:p>
          <a:p>
            <a:pPr marL="0" indent="0">
              <a:buNone/>
            </a:pPr>
            <a:endParaRPr lang="fr-FR" dirty="0"/>
          </a:p>
          <a:p>
            <a:r>
              <a:rPr lang="fr-FR" dirty="0"/>
              <a:t>EXERCICES</a:t>
            </a:r>
          </a:p>
          <a:p>
            <a:pPr marL="0" indent="0">
              <a:buNone/>
            </a:pPr>
            <a:endParaRPr lang="fr-FR" dirty="0"/>
          </a:p>
        </p:txBody>
      </p:sp>
    </p:spTree>
    <p:extLst>
      <p:ext uri="{BB962C8B-B14F-4D97-AF65-F5344CB8AC3E}">
        <p14:creationId xmlns:p14="http://schemas.microsoft.com/office/powerpoint/2010/main" val="391454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Modifications d’attributs ou modification d’esthétique ?</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16</a:t>
            </a:fld>
            <a:endParaRPr lang="fr-FR"/>
          </a:p>
        </p:txBody>
      </p:sp>
      <p:sp>
        <p:nvSpPr>
          <p:cNvPr id="5" name="Espace réservé du contenu 4"/>
          <p:cNvSpPr>
            <a:spLocks noGrp="1"/>
          </p:cNvSpPr>
          <p:nvPr>
            <p:ph sz="quarter" idx="1"/>
          </p:nvPr>
        </p:nvSpPr>
        <p:spPr/>
        <p:txBody>
          <a:bodyPr/>
          <a:lstStyle/>
          <a:p>
            <a:r>
              <a:rPr lang="fr-FR" dirty="0"/>
              <a:t>Attributs </a:t>
            </a:r>
          </a:p>
          <a:p>
            <a:pPr marL="0" indent="0">
              <a:buNone/>
            </a:pPr>
            <a:endParaRPr lang="fr-FR" dirty="0"/>
          </a:p>
        </p:txBody>
      </p:sp>
      <p:pic>
        <p:nvPicPr>
          <p:cNvPr id="9" name="Picture"/>
          <p:cNvPicPr/>
          <p:nvPr/>
        </p:nvPicPr>
        <p:blipFill>
          <a:blip r:embed="rId3"/>
          <a:stretch>
            <a:fillRect/>
          </a:stretch>
        </p:blipFill>
        <p:spPr bwMode="auto">
          <a:xfrm>
            <a:off x="2605189" y="2492896"/>
            <a:ext cx="4619625" cy="3695700"/>
          </a:xfrm>
          <a:prstGeom prst="rect">
            <a:avLst/>
          </a:prstGeom>
          <a:noFill/>
          <a:ln w="9525">
            <a:noFill/>
            <a:headEnd/>
            <a:tailEnd/>
          </a:ln>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793" y="1823074"/>
            <a:ext cx="3744416" cy="669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17</a:t>
            </a:fld>
            <a:endParaRPr lang="fr-FR"/>
          </a:p>
        </p:txBody>
      </p:sp>
      <p:sp>
        <p:nvSpPr>
          <p:cNvPr id="5" name="Espace réservé du contenu 4"/>
          <p:cNvSpPr>
            <a:spLocks noGrp="1"/>
          </p:cNvSpPr>
          <p:nvPr>
            <p:ph sz="quarter" idx="1"/>
          </p:nvPr>
        </p:nvSpPr>
        <p:spPr/>
        <p:txBody>
          <a:bodyPr/>
          <a:lstStyle/>
          <a:p>
            <a:r>
              <a:rPr lang="fr-FR" dirty="0"/>
              <a:t>Attributs</a:t>
            </a:r>
          </a:p>
        </p:txBody>
      </p:sp>
      <p:pic>
        <p:nvPicPr>
          <p:cNvPr id="6" name="Picture"/>
          <p:cNvPicPr/>
          <p:nvPr/>
        </p:nvPicPr>
        <p:blipFill>
          <a:blip r:embed="rId3"/>
          <a:stretch>
            <a:fillRect/>
          </a:stretch>
        </p:blipFill>
        <p:spPr bwMode="auto">
          <a:xfrm>
            <a:off x="2915816" y="2492896"/>
            <a:ext cx="4619625" cy="3695700"/>
          </a:xfrm>
          <a:prstGeom prst="rect">
            <a:avLst/>
          </a:prstGeom>
          <a:noFill/>
          <a:ln w="9525">
            <a:noFill/>
            <a:headEnd/>
            <a:tailEnd/>
          </a:ln>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3" y="2009462"/>
            <a:ext cx="4680520" cy="483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615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18</a:t>
            </a:fld>
            <a:endParaRPr lang="fr-FR"/>
          </a:p>
        </p:txBody>
      </p:sp>
      <p:sp>
        <p:nvSpPr>
          <p:cNvPr id="5" name="Espace réservé du contenu 4"/>
          <p:cNvSpPr>
            <a:spLocks noGrp="1"/>
          </p:cNvSpPr>
          <p:nvPr>
            <p:ph sz="quarter" idx="1"/>
          </p:nvPr>
        </p:nvSpPr>
        <p:spPr/>
        <p:txBody>
          <a:bodyPr/>
          <a:lstStyle/>
          <a:p>
            <a:r>
              <a:rPr lang="fr-FR" dirty="0"/>
              <a:t>Attributs</a:t>
            </a:r>
          </a:p>
        </p:txBody>
      </p:sp>
      <p:pic>
        <p:nvPicPr>
          <p:cNvPr id="6" name="Picture"/>
          <p:cNvPicPr/>
          <p:nvPr/>
        </p:nvPicPr>
        <p:blipFill>
          <a:blip r:embed="rId3"/>
          <a:stretch>
            <a:fillRect/>
          </a:stretch>
        </p:blipFill>
        <p:spPr bwMode="auto">
          <a:xfrm>
            <a:off x="3059832" y="2132856"/>
            <a:ext cx="4619625" cy="3695700"/>
          </a:xfrm>
          <a:prstGeom prst="rect">
            <a:avLst/>
          </a:prstGeom>
          <a:noFill/>
          <a:ln w="9525">
            <a:noFill/>
            <a:headEnd/>
            <a:tailEnd/>
          </a:ln>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604650"/>
            <a:ext cx="3920906" cy="528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336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19</a:t>
            </a:fld>
            <a:endParaRPr lang="fr-FR"/>
          </a:p>
        </p:txBody>
      </p:sp>
      <p:sp>
        <p:nvSpPr>
          <p:cNvPr id="5" name="Espace réservé du contenu 4"/>
          <p:cNvSpPr>
            <a:spLocks noGrp="1"/>
          </p:cNvSpPr>
          <p:nvPr>
            <p:ph sz="quarter" idx="1"/>
          </p:nvPr>
        </p:nvSpPr>
        <p:spPr/>
        <p:txBody>
          <a:bodyPr/>
          <a:lstStyle/>
          <a:p>
            <a:r>
              <a:rPr lang="fr-FR" dirty="0"/>
              <a:t>Attributs</a:t>
            </a:r>
          </a:p>
        </p:txBody>
      </p:sp>
      <p:pic>
        <p:nvPicPr>
          <p:cNvPr id="6" name="Picture"/>
          <p:cNvPicPr/>
          <p:nvPr/>
        </p:nvPicPr>
        <p:blipFill>
          <a:blip r:embed="rId3"/>
          <a:stretch>
            <a:fillRect/>
          </a:stretch>
        </p:blipFill>
        <p:spPr bwMode="auto">
          <a:xfrm>
            <a:off x="2987824" y="2204864"/>
            <a:ext cx="4619625" cy="3695700"/>
          </a:xfrm>
          <a:prstGeom prst="rect">
            <a:avLst/>
          </a:prstGeom>
          <a:noFill/>
          <a:ln w="9525">
            <a:noFill/>
            <a:headEnd/>
            <a:tailEnd/>
          </a:ln>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556792"/>
            <a:ext cx="5250706"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988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2564904"/>
            <a:ext cx="7772400" cy="1800200"/>
          </a:xfrm>
        </p:spPr>
        <p:txBody>
          <a:bodyPr>
            <a:normAutofit/>
          </a:bodyPr>
          <a:lstStyle/>
          <a:p>
            <a:r>
              <a:rPr lang="fr-FR" sz="4400" dirty="0"/>
              <a:t>Prise en main du package ggplot2</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a:t>
            </a:fld>
            <a:endParaRPr lang="fr-FR"/>
          </a:p>
        </p:txBody>
      </p:sp>
    </p:spTree>
    <p:extLst>
      <p:ext uri="{BB962C8B-B14F-4D97-AF65-F5344CB8AC3E}">
        <p14:creationId xmlns:p14="http://schemas.microsoft.com/office/powerpoint/2010/main" val="3145745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20</a:t>
            </a:fld>
            <a:endParaRPr lang="fr-FR"/>
          </a:p>
        </p:txBody>
      </p:sp>
      <p:sp>
        <p:nvSpPr>
          <p:cNvPr id="5" name="Espace réservé du contenu 4"/>
          <p:cNvSpPr>
            <a:spLocks noGrp="1"/>
          </p:cNvSpPr>
          <p:nvPr>
            <p:ph sz="quarter" idx="1"/>
          </p:nvPr>
        </p:nvSpPr>
        <p:spPr/>
        <p:txBody>
          <a:bodyPr/>
          <a:lstStyle/>
          <a:p>
            <a:r>
              <a:rPr lang="fr-FR" dirty="0" err="1"/>
              <a:t>Mapping</a:t>
            </a:r>
            <a:r>
              <a:rPr lang="fr-FR" dirty="0"/>
              <a:t> : met en relation </a:t>
            </a:r>
            <a:r>
              <a:rPr lang="fr-FR" b="1" dirty="0"/>
              <a:t>un attribut graphique</a:t>
            </a:r>
            <a:r>
              <a:rPr lang="fr-FR" dirty="0"/>
              <a:t> du </a:t>
            </a:r>
            <a:r>
              <a:rPr lang="fr-FR" dirty="0" err="1"/>
              <a:t>geom</a:t>
            </a:r>
            <a:r>
              <a:rPr lang="fr-FR" dirty="0"/>
              <a:t> (position, couleur, taille…) et </a:t>
            </a:r>
            <a:r>
              <a:rPr lang="fr-FR" b="1" dirty="0"/>
              <a:t>une variable</a:t>
            </a:r>
            <a:r>
              <a:rPr lang="fr-FR" dirty="0"/>
              <a:t> du tableau de données.</a:t>
            </a:r>
          </a:p>
          <a:p>
            <a:endParaRPr lang="fr-FR" dirty="0"/>
          </a:p>
        </p:txBody>
      </p:sp>
    </p:spTree>
    <p:extLst>
      <p:ext uri="{BB962C8B-B14F-4D97-AF65-F5344CB8AC3E}">
        <p14:creationId xmlns:p14="http://schemas.microsoft.com/office/powerpoint/2010/main" val="532593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21</a:t>
            </a:fld>
            <a:endParaRPr lang="fr-FR"/>
          </a:p>
        </p:txBody>
      </p:sp>
      <p:sp>
        <p:nvSpPr>
          <p:cNvPr id="5" name="Espace réservé du contenu 4"/>
          <p:cNvSpPr>
            <a:spLocks noGrp="1"/>
          </p:cNvSpPr>
          <p:nvPr>
            <p:ph sz="quarter" idx="1"/>
          </p:nvPr>
        </p:nvSpPr>
        <p:spPr/>
        <p:txBody>
          <a:bodyPr/>
          <a:lstStyle/>
          <a:p>
            <a:r>
              <a:rPr lang="fr-FR" dirty="0"/>
              <a:t>Esthétique aes()</a:t>
            </a:r>
          </a:p>
        </p:txBody>
      </p:sp>
      <p:pic>
        <p:nvPicPr>
          <p:cNvPr id="6" name="Picture"/>
          <p:cNvPicPr/>
          <p:nvPr/>
        </p:nvPicPr>
        <p:blipFill>
          <a:blip r:embed="rId3"/>
          <a:stretch>
            <a:fillRect/>
          </a:stretch>
        </p:blipFill>
        <p:spPr bwMode="auto">
          <a:xfrm>
            <a:off x="3447403" y="2492896"/>
            <a:ext cx="4619625" cy="3695700"/>
          </a:xfrm>
          <a:prstGeom prst="rect">
            <a:avLst/>
          </a:prstGeom>
          <a:noFill/>
          <a:ln w="9525">
            <a:noFill/>
            <a:headEnd/>
            <a:tailEnd/>
          </a:ln>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923581"/>
            <a:ext cx="5361050" cy="569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169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Modifier l’esthétique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22</a:t>
            </a:fld>
            <a:endParaRPr lang="fr-FR"/>
          </a:p>
        </p:txBody>
      </p:sp>
      <p:pic>
        <p:nvPicPr>
          <p:cNvPr id="2050"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195387" y="1533525"/>
            <a:ext cx="7210425"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7211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types de géométries disponibles dans le package ggplot2</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23</a:t>
            </a:fld>
            <a:endParaRPr lang="fr-FR"/>
          </a:p>
        </p:txBody>
      </p:sp>
      <p:pic>
        <p:nvPicPr>
          <p:cNvPr id="6" name="Espace réservé du contenu 5"/>
          <p:cNvPicPr>
            <a:picLocks noGrp="1" noChangeAspect="1"/>
          </p:cNvPicPr>
          <p:nvPr>
            <p:ph sz="quarter" idx="1"/>
          </p:nvPr>
        </p:nvPicPr>
        <p:blipFill>
          <a:blip r:embed="rId3"/>
          <a:stretch>
            <a:fillRect/>
          </a:stretch>
        </p:blipFill>
        <p:spPr>
          <a:xfrm>
            <a:off x="1607210" y="1447800"/>
            <a:ext cx="6386780" cy="4572000"/>
          </a:xfrm>
          <a:prstGeom prst="rect">
            <a:avLst/>
          </a:prstGeom>
        </p:spPr>
      </p:pic>
    </p:spTree>
    <p:extLst>
      <p:ext uri="{BB962C8B-B14F-4D97-AF65-F5344CB8AC3E}">
        <p14:creationId xmlns:p14="http://schemas.microsoft.com/office/powerpoint/2010/main" val="1022006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géométries courantes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24</a:t>
            </a:fld>
            <a:endParaRPr lang="fr-FR"/>
          </a:p>
        </p:txBody>
      </p:sp>
      <p:sp>
        <p:nvSpPr>
          <p:cNvPr id="5" name="Espace réservé du contenu 4"/>
          <p:cNvSpPr>
            <a:spLocks noGrp="1"/>
          </p:cNvSpPr>
          <p:nvPr>
            <p:ph sz="quarter" idx="1"/>
          </p:nvPr>
        </p:nvSpPr>
        <p:spPr/>
        <p:txBody>
          <a:bodyPr/>
          <a:lstStyle/>
          <a:p>
            <a:endParaRPr lang="fr-FR" dirty="0"/>
          </a:p>
          <a:p>
            <a:r>
              <a:rPr lang="fr-FR" dirty="0" err="1"/>
              <a:t>geom_bar</a:t>
            </a:r>
            <a:r>
              <a:rPr lang="fr-FR" dirty="0"/>
              <a:t>() : graphique en barres (équivalent de la fonction </a:t>
            </a:r>
            <a:r>
              <a:rPr lang="fr-FR" dirty="0" err="1"/>
              <a:t>barplot</a:t>
            </a:r>
            <a:r>
              <a:rPr lang="fr-FR" dirty="0"/>
              <a:t>())</a:t>
            </a:r>
          </a:p>
          <a:p>
            <a:r>
              <a:rPr lang="fr-FR" dirty="0" err="1"/>
              <a:t>geom_histogram</a:t>
            </a:r>
            <a:r>
              <a:rPr lang="fr-FR" dirty="0"/>
              <a:t> : histogramme (équivalent de la fonction </a:t>
            </a:r>
            <a:r>
              <a:rPr lang="fr-FR" dirty="0" err="1"/>
              <a:t>hist</a:t>
            </a:r>
            <a:r>
              <a:rPr lang="fr-FR" dirty="0"/>
              <a:t>())</a:t>
            </a:r>
          </a:p>
          <a:p>
            <a:r>
              <a:rPr lang="fr-FR" dirty="0" err="1"/>
              <a:t>geom_point</a:t>
            </a:r>
            <a:r>
              <a:rPr lang="fr-FR" dirty="0"/>
              <a:t>() : nuage de points (équivalent de plot())</a:t>
            </a:r>
          </a:p>
          <a:p>
            <a:r>
              <a:rPr lang="fr-FR" dirty="0" err="1"/>
              <a:t>geom_line</a:t>
            </a:r>
            <a:r>
              <a:rPr lang="fr-FR" dirty="0"/>
              <a:t>() : points reliés par un segment</a:t>
            </a:r>
          </a:p>
        </p:txBody>
      </p:sp>
    </p:spTree>
    <p:extLst>
      <p:ext uri="{BB962C8B-B14F-4D97-AF65-F5344CB8AC3E}">
        <p14:creationId xmlns:p14="http://schemas.microsoft.com/office/powerpoint/2010/main" val="3996334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176339"/>
            <a:ext cx="3792239" cy="2540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1" y="3789040"/>
            <a:ext cx="4399174" cy="2885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Les géométries courantes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25</a:t>
            </a:fld>
            <a:endParaRPr lang="fr-FR"/>
          </a:p>
        </p:txBody>
      </p:sp>
      <p:pic>
        <p:nvPicPr>
          <p:cNvPr id="3075" name="Picture 3"/>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bwMode="auto">
          <a:xfrm>
            <a:off x="683568" y="1700808"/>
            <a:ext cx="4010149"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849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nuage de points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26</a:t>
            </a:fld>
            <a:endParaRPr lang="fr-FR"/>
          </a:p>
        </p:txBody>
      </p:sp>
      <p:sp>
        <p:nvSpPr>
          <p:cNvPr id="5" name="Espace réservé du contenu 4"/>
          <p:cNvSpPr>
            <a:spLocks noGrp="1"/>
          </p:cNvSpPr>
          <p:nvPr>
            <p:ph sz="quarter" idx="1"/>
          </p:nvPr>
        </p:nvSpPr>
        <p:spPr/>
        <p:txBody>
          <a:bodyPr/>
          <a:lstStyle/>
          <a:p>
            <a:r>
              <a:rPr lang="fr-FR" dirty="0"/>
              <a:t>Objectif : croiser deux variables dans un graphique de coordonnées cartésiennes</a:t>
            </a:r>
          </a:p>
          <a:p>
            <a:endParaRPr lang="fr-FR" dirty="0"/>
          </a:p>
          <a:p>
            <a:pPr marL="0" indent="0">
              <a:buNone/>
            </a:pPr>
            <a:endParaRPr lang="fr-F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5" y="2492895"/>
            <a:ext cx="6081085" cy="864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3114190"/>
            <a:ext cx="4784940" cy="2833497"/>
          </a:xfrm>
          <a:prstGeom prst="rect">
            <a:avLst/>
          </a:prstGeom>
        </p:spPr>
      </p:pic>
    </p:spTree>
    <p:extLst>
      <p:ext uri="{BB962C8B-B14F-4D97-AF65-F5344CB8AC3E}">
        <p14:creationId xmlns:p14="http://schemas.microsoft.com/office/powerpoint/2010/main" val="1054547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068960"/>
            <a:ext cx="5108625" cy="3025173"/>
          </a:xfrm>
          <a:prstGeom prst="rect">
            <a:avLst/>
          </a:prstGeom>
        </p:spPr>
      </p:pic>
      <p:sp>
        <p:nvSpPr>
          <p:cNvPr id="2" name="Titre 1"/>
          <p:cNvSpPr>
            <a:spLocks noGrp="1"/>
          </p:cNvSpPr>
          <p:nvPr>
            <p:ph type="title"/>
          </p:nvPr>
        </p:nvSpPr>
        <p:spPr/>
        <p:txBody>
          <a:bodyPr>
            <a:normAutofit fontScale="90000"/>
          </a:bodyPr>
          <a:lstStyle/>
          <a:p>
            <a:r>
              <a:rPr lang="fr-FR" dirty="0"/>
              <a:t>Croiser avec une variable qualitative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27</a:t>
            </a:fld>
            <a:endParaRPr lang="fr-FR"/>
          </a:p>
        </p:txBody>
      </p:sp>
      <p:sp>
        <p:nvSpPr>
          <p:cNvPr id="5" name="Espace réservé du contenu 4"/>
          <p:cNvSpPr>
            <a:spLocks noGrp="1"/>
          </p:cNvSpPr>
          <p:nvPr>
            <p:ph sz="quarter" idx="1"/>
          </p:nvPr>
        </p:nvSpPr>
        <p:spPr/>
        <p:txBody>
          <a:bodyPr/>
          <a:lstStyle/>
          <a:p>
            <a:r>
              <a:rPr lang="fr-FR" dirty="0"/>
              <a:t>Dans ce cas, il s’agit d’une modification d’esthétique</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276872"/>
            <a:ext cx="5832648" cy="873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4614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diagrammes en barres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28</a:t>
            </a:fld>
            <a:endParaRPr lang="fr-FR"/>
          </a:p>
        </p:txBody>
      </p:sp>
      <p:sp>
        <p:nvSpPr>
          <p:cNvPr id="5" name="Espace réservé du contenu 4"/>
          <p:cNvSpPr>
            <a:spLocks noGrp="1"/>
          </p:cNvSpPr>
          <p:nvPr>
            <p:ph sz="quarter" idx="1"/>
          </p:nvPr>
        </p:nvSpPr>
        <p:spPr/>
        <p:txBody>
          <a:bodyPr/>
          <a:lstStyle/>
          <a:p>
            <a:r>
              <a:rPr lang="fr-FR" dirty="0"/>
              <a:t>Objectif : compter le nombre d’occurrences d’une modalité d’une variable qualitative</a:t>
            </a:r>
          </a:p>
          <a:p>
            <a:endParaRPr lang="fr-FR" dirty="0"/>
          </a:p>
          <a:p>
            <a:r>
              <a:rPr lang="fr-FR" dirty="0"/>
              <a:t>Différentes façons d’écrire selon les données en entrée</a:t>
            </a:r>
          </a:p>
        </p:txBody>
      </p:sp>
    </p:spTree>
    <p:extLst>
      <p:ext uri="{BB962C8B-B14F-4D97-AF65-F5344CB8AC3E}">
        <p14:creationId xmlns:p14="http://schemas.microsoft.com/office/powerpoint/2010/main" val="2356217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diagrammes en barres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29</a:t>
            </a:fld>
            <a:endParaRPr lang="fr-FR"/>
          </a:p>
        </p:txBody>
      </p:sp>
      <p:sp>
        <p:nvSpPr>
          <p:cNvPr id="5" name="Espace réservé du contenu 4"/>
          <p:cNvSpPr>
            <a:spLocks noGrp="1"/>
          </p:cNvSpPr>
          <p:nvPr>
            <p:ph sz="quarter" idx="1"/>
          </p:nvPr>
        </p:nvSpPr>
        <p:spPr/>
        <p:txBody>
          <a:bodyPr>
            <a:normAutofit fontScale="92500"/>
          </a:bodyPr>
          <a:lstStyle/>
          <a:p>
            <a:r>
              <a:rPr lang="fr-FR" dirty="0"/>
              <a:t>A partir d’un fichier détail</a:t>
            </a:r>
          </a:p>
          <a:p>
            <a:pPr lvl="1"/>
            <a:r>
              <a:rPr lang="fr-FR" dirty="0"/>
              <a:t>ggplot(data = </a:t>
            </a:r>
            <a:r>
              <a:rPr lang="fr-FR" dirty="0" err="1"/>
              <a:t>diamonds</a:t>
            </a:r>
            <a:r>
              <a:rPr lang="fr-FR" dirty="0"/>
              <a:t>, aes(x = </a:t>
            </a:r>
            <a:r>
              <a:rPr lang="fr-FR" dirty="0" err="1"/>
              <a:t>cut</a:t>
            </a:r>
            <a:r>
              <a:rPr lang="fr-FR" dirty="0"/>
              <a:t>))+</a:t>
            </a:r>
          </a:p>
          <a:p>
            <a:pPr marL="320040" lvl="1" indent="0">
              <a:buNone/>
            </a:pPr>
            <a:r>
              <a:rPr lang="fr-FR" dirty="0"/>
              <a:t>	</a:t>
            </a:r>
            <a:r>
              <a:rPr lang="fr-FR" dirty="0" err="1"/>
              <a:t>geom_bar</a:t>
            </a:r>
            <a:r>
              <a:rPr lang="fr-FR" dirty="0"/>
              <a:t>()</a:t>
            </a:r>
          </a:p>
          <a:p>
            <a:pPr marL="320040" lvl="1" indent="0">
              <a:buNone/>
            </a:pPr>
            <a:endParaRPr lang="fr-FR" dirty="0"/>
          </a:p>
          <a:p>
            <a:r>
              <a:rPr lang="fr-FR" dirty="0"/>
              <a:t>A partir d’un fichier pondéré</a:t>
            </a:r>
          </a:p>
          <a:p>
            <a:pPr lvl="1"/>
            <a:r>
              <a:rPr lang="fr-FR" dirty="0"/>
              <a:t>ggplot()+</a:t>
            </a:r>
          </a:p>
          <a:p>
            <a:pPr marL="594360" lvl="2" indent="0">
              <a:buNone/>
            </a:pPr>
            <a:r>
              <a:rPr lang="fr-FR" sz="2400" dirty="0" err="1"/>
              <a:t>geom_bar</a:t>
            </a:r>
            <a:r>
              <a:rPr lang="fr-FR" sz="2400" dirty="0"/>
              <a:t>(aes(…..,</a:t>
            </a:r>
            <a:r>
              <a:rPr lang="fr-FR" sz="2400" dirty="0" err="1"/>
              <a:t>weight</a:t>
            </a:r>
            <a:r>
              <a:rPr lang="fr-FR" sz="2400" dirty="0"/>
              <a:t> = variable))</a:t>
            </a:r>
          </a:p>
          <a:p>
            <a:pPr marL="594360" lvl="2" indent="0">
              <a:buNone/>
            </a:pPr>
            <a:endParaRPr lang="fr-FR" sz="2400" dirty="0"/>
          </a:p>
          <a:p>
            <a:r>
              <a:rPr lang="fr-FR" dirty="0"/>
              <a:t>A partir d’un fichier de données agrégées</a:t>
            </a:r>
          </a:p>
          <a:p>
            <a:pPr lvl="1"/>
            <a:r>
              <a:rPr lang="fr-FR" dirty="0"/>
              <a:t>ggplot + </a:t>
            </a:r>
          </a:p>
          <a:p>
            <a:pPr marL="594360" lvl="2" indent="0">
              <a:buNone/>
            </a:pPr>
            <a:r>
              <a:rPr lang="fr-FR" sz="2400" dirty="0" err="1"/>
              <a:t>geom_bar</a:t>
            </a:r>
            <a:r>
              <a:rPr lang="fr-FR" sz="2400" dirty="0"/>
              <a:t>(aes(x = </a:t>
            </a:r>
            <a:r>
              <a:rPr lang="fr-FR" sz="2400" dirty="0" err="1"/>
              <a:t>var_x</a:t>
            </a:r>
            <a:r>
              <a:rPr lang="fr-FR" sz="2400" dirty="0"/>
              <a:t>, y = </a:t>
            </a:r>
            <a:r>
              <a:rPr lang="fr-FR" sz="2400" dirty="0" err="1"/>
              <a:t>var_y</a:t>
            </a:r>
            <a:r>
              <a:rPr lang="fr-FR" sz="2400" dirty="0"/>
              <a:t>, stat = « </a:t>
            </a:r>
            <a:r>
              <a:rPr lang="fr-FR" sz="2400" dirty="0" err="1"/>
              <a:t>identity</a:t>
            </a:r>
            <a:r>
              <a:rPr lang="fr-FR" sz="2400" dirty="0"/>
              <a:t> »)</a:t>
            </a:r>
          </a:p>
          <a:p>
            <a:pPr marL="594360" lvl="2" indent="0">
              <a:buNone/>
            </a:pPr>
            <a:endParaRPr lang="fr-FR" sz="2400" dirty="0"/>
          </a:p>
          <a:p>
            <a:pPr marL="594360" lvl="2" indent="0">
              <a:buNone/>
            </a:pPr>
            <a:endParaRPr lang="fr-FR" sz="2400" dirty="0"/>
          </a:p>
        </p:txBody>
      </p:sp>
    </p:spTree>
    <p:extLst>
      <p:ext uri="{BB962C8B-B14F-4D97-AF65-F5344CB8AC3E}">
        <p14:creationId xmlns:p14="http://schemas.microsoft.com/office/powerpoint/2010/main" val="359661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2708920"/>
            <a:ext cx="7772400" cy="1143000"/>
          </a:xfrm>
        </p:spPr>
        <p:txBody>
          <a:bodyPr/>
          <a:lstStyle/>
          <a:p>
            <a:r>
              <a:rPr lang="fr-FR" dirty="0" err="1"/>
              <a:t>Grammar</a:t>
            </a:r>
            <a:r>
              <a:rPr lang="fr-FR" dirty="0"/>
              <a:t> of </a:t>
            </a:r>
            <a:r>
              <a:rPr lang="fr-FR" dirty="0" err="1"/>
              <a:t>graphics</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a:t>
            </a:fld>
            <a:endParaRPr lang="fr-FR"/>
          </a:p>
        </p:txBody>
      </p:sp>
    </p:spTree>
    <p:extLst>
      <p:ext uri="{BB962C8B-B14F-4D97-AF65-F5344CB8AC3E}">
        <p14:creationId xmlns:p14="http://schemas.microsoft.com/office/powerpoint/2010/main" val="2322471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diagrammes en barres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30</a:t>
            </a:fld>
            <a:endParaRPr lang="fr-FR"/>
          </a:p>
        </p:txBody>
      </p:sp>
      <p:sp>
        <p:nvSpPr>
          <p:cNvPr id="5" name="Espace réservé du contenu 4"/>
          <p:cNvSpPr>
            <a:spLocks noGrp="1"/>
          </p:cNvSpPr>
          <p:nvPr>
            <p:ph sz="quarter" idx="1"/>
          </p:nvPr>
        </p:nvSpPr>
        <p:spPr/>
        <p:txBody>
          <a:bodyPr>
            <a:normAutofit fontScale="92500" lnSpcReduction="10000"/>
          </a:bodyPr>
          <a:lstStyle/>
          <a:p>
            <a:r>
              <a:rPr lang="fr-FR" dirty="0"/>
              <a:t>p &lt;- ggplot(data =</a:t>
            </a:r>
            <a:r>
              <a:rPr lang="fr-FR" dirty="0" err="1"/>
              <a:t>diamonds</a:t>
            </a:r>
            <a:r>
              <a:rPr lang="fr-FR" dirty="0"/>
              <a:t>, aes(x = </a:t>
            </a:r>
            <a:r>
              <a:rPr lang="fr-FR" dirty="0" err="1"/>
              <a:t>cut</a:t>
            </a:r>
            <a:r>
              <a:rPr lang="fr-FR" dirty="0"/>
              <a:t>, </a:t>
            </a:r>
            <a:r>
              <a:rPr lang="fr-FR" dirty="0" err="1"/>
              <a:t>fill</a:t>
            </a:r>
            <a:r>
              <a:rPr lang="fr-FR" dirty="0"/>
              <a:t> = </a:t>
            </a:r>
            <a:r>
              <a:rPr lang="fr-FR" dirty="0" err="1"/>
              <a:t>clarity</a:t>
            </a:r>
            <a:r>
              <a:rPr lang="fr-FR" dirty="0"/>
              <a:t>))</a:t>
            </a:r>
          </a:p>
          <a:p>
            <a:endParaRPr lang="fr-FR" dirty="0"/>
          </a:p>
          <a:p>
            <a:pPr marL="0" indent="0">
              <a:buNone/>
            </a:pPr>
            <a:r>
              <a:rPr lang="fr-FR" dirty="0"/>
              <a:t>Croiser les données avec une seconde variable avec l’argument </a:t>
            </a:r>
            <a:r>
              <a:rPr lang="fr-FR" dirty="0" err="1"/>
              <a:t>fill</a:t>
            </a:r>
            <a:endParaRPr lang="fr-FR" dirty="0"/>
          </a:p>
          <a:p>
            <a:pPr marL="0" indent="0">
              <a:buNone/>
            </a:pPr>
            <a:endParaRPr lang="fr-FR" dirty="0"/>
          </a:p>
          <a:p>
            <a:pPr marL="0" indent="0">
              <a:buNone/>
            </a:pPr>
            <a:r>
              <a:rPr lang="fr-FR" dirty="0"/>
              <a:t>Trois présentations sont possibles des données, avec l’argument position :</a:t>
            </a:r>
          </a:p>
          <a:p>
            <a:pPr marL="0" indent="0">
              <a:buNone/>
            </a:pPr>
            <a:endParaRPr lang="fr-FR" dirty="0"/>
          </a:p>
          <a:p>
            <a:pPr lvl="1"/>
            <a:r>
              <a:rPr lang="fr-FR" dirty="0"/>
              <a:t>Par défaut, empilées en nombre : position = « </a:t>
            </a:r>
            <a:r>
              <a:rPr lang="fr-FR" dirty="0" err="1"/>
              <a:t>stack</a:t>
            </a:r>
            <a:r>
              <a:rPr lang="fr-FR" dirty="0"/>
              <a:t> »</a:t>
            </a:r>
          </a:p>
          <a:p>
            <a:pPr lvl="1"/>
            <a:r>
              <a:rPr lang="fr-FR" dirty="0"/>
              <a:t>Placées côte à côte en nombre : position = « </a:t>
            </a:r>
            <a:r>
              <a:rPr lang="fr-FR" dirty="0" err="1"/>
              <a:t>dodge</a:t>
            </a:r>
            <a:endParaRPr lang="fr-FR" dirty="0"/>
          </a:p>
          <a:p>
            <a:pPr lvl="1"/>
            <a:r>
              <a:rPr lang="fr-FR" dirty="0"/>
              <a:t>Empilées en fréquence (total de chaque barre = 100%) : position = « </a:t>
            </a:r>
            <a:r>
              <a:rPr lang="fr-FR" dirty="0" err="1"/>
              <a:t>fill</a:t>
            </a:r>
            <a:r>
              <a:rPr lang="fr-FR" dirty="0"/>
              <a:t> »</a:t>
            </a:r>
          </a:p>
        </p:txBody>
      </p:sp>
    </p:spTree>
    <p:extLst>
      <p:ext uri="{BB962C8B-B14F-4D97-AF65-F5344CB8AC3E}">
        <p14:creationId xmlns:p14="http://schemas.microsoft.com/office/powerpoint/2010/main" val="2883583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histogrammes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31</a:t>
            </a:fld>
            <a:endParaRPr lang="fr-FR"/>
          </a:p>
        </p:txBody>
      </p:sp>
      <p:sp>
        <p:nvSpPr>
          <p:cNvPr id="5" name="Espace réservé du contenu 4"/>
          <p:cNvSpPr>
            <a:spLocks noGrp="1"/>
          </p:cNvSpPr>
          <p:nvPr>
            <p:ph sz="quarter" idx="1"/>
          </p:nvPr>
        </p:nvSpPr>
        <p:spPr/>
        <p:txBody>
          <a:bodyPr/>
          <a:lstStyle/>
          <a:p>
            <a:r>
              <a:rPr lang="fr-FR" dirty="0"/>
              <a:t>Objectif : représenter la distribution d’une variable quantitative continue</a:t>
            </a:r>
          </a:p>
          <a:p>
            <a:pPr lvl="1"/>
            <a:r>
              <a:rPr lang="fr-FR" dirty="0"/>
              <a:t>p &lt;- ggplot(</a:t>
            </a:r>
            <a:r>
              <a:rPr lang="fr-FR" dirty="0" err="1"/>
              <a:t>diamonds</a:t>
            </a:r>
            <a:r>
              <a:rPr lang="fr-FR" dirty="0"/>
              <a:t>, aes(x=</a:t>
            </a:r>
            <a:r>
              <a:rPr lang="fr-FR" dirty="0" err="1"/>
              <a:t>price</a:t>
            </a:r>
            <a:r>
              <a:rPr lang="fr-FR" dirty="0"/>
              <a:t>))</a:t>
            </a:r>
          </a:p>
          <a:p>
            <a:endParaRPr lang="fr-FR" dirty="0"/>
          </a:p>
          <a:p>
            <a:r>
              <a:rPr lang="fr-FR" dirty="0"/>
              <a:t>La fonction </a:t>
            </a:r>
            <a:r>
              <a:rPr lang="fr-FR" dirty="0" err="1"/>
              <a:t>geom_histogram</a:t>
            </a:r>
            <a:r>
              <a:rPr lang="fr-FR" dirty="0"/>
              <a:t>() a 2 arguments</a:t>
            </a:r>
          </a:p>
          <a:p>
            <a:pPr lvl="1"/>
            <a:r>
              <a:rPr lang="fr-FR" dirty="0" err="1"/>
              <a:t>bins</a:t>
            </a:r>
            <a:r>
              <a:rPr lang="fr-FR" dirty="0"/>
              <a:t> : fixe le nombre de barres (fixé à 30 par défaut)</a:t>
            </a:r>
          </a:p>
          <a:p>
            <a:pPr marL="320040" lvl="1" indent="0">
              <a:buNone/>
            </a:pPr>
            <a:r>
              <a:rPr lang="fr-FR" dirty="0"/>
              <a:t>ou</a:t>
            </a:r>
          </a:p>
          <a:p>
            <a:pPr lvl="1"/>
            <a:r>
              <a:rPr lang="fr-FR" dirty="0" err="1"/>
              <a:t>Binwidth</a:t>
            </a:r>
            <a:r>
              <a:rPr lang="fr-FR" dirty="0"/>
              <a:t> : fixe la largeur des barres – dans l’unité de la variable représentée</a:t>
            </a:r>
          </a:p>
          <a:p>
            <a:pPr lvl="1"/>
            <a:endParaRPr lang="fr-FR" dirty="0"/>
          </a:p>
          <a:p>
            <a:pPr marL="320040" lvl="1" indent="0">
              <a:buNone/>
            </a:pPr>
            <a:endParaRPr lang="fr-FR" dirty="0"/>
          </a:p>
        </p:txBody>
      </p:sp>
    </p:spTree>
    <p:extLst>
      <p:ext uri="{BB962C8B-B14F-4D97-AF65-F5344CB8AC3E}">
        <p14:creationId xmlns:p14="http://schemas.microsoft.com/office/powerpoint/2010/main" val="1580340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287254"/>
            <a:ext cx="5318203" cy="3136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32</a:t>
            </a:fld>
            <a:endParaRPr lang="fr-F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784175"/>
            <a:ext cx="4596477"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2446" y="393181"/>
            <a:ext cx="2821955" cy="390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1995377"/>
            <a:ext cx="4422055" cy="2583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064" y="1252429"/>
            <a:ext cx="3605366"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7251" y="4855554"/>
            <a:ext cx="3885546" cy="445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2192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924944"/>
            <a:ext cx="573405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Les histogrammes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33</a:t>
            </a:fld>
            <a:endParaRPr lang="fr-FR"/>
          </a:p>
        </p:txBody>
      </p:sp>
      <p:sp>
        <p:nvSpPr>
          <p:cNvPr id="5" name="Espace réservé du contenu 4"/>
          <p:cNvSpPr>
            <a:spLocks noGrp="1"/>
          </p:cNvSpPr>
          <p:nvPr>
            <p:ph sz="quarter" idx="1"/>
          </p:nvPr>
        </p:nvSpPr>
        <p:spPr/>
        <p:txBody>
          <a:bodyPr/>
          <a:lstStyle/>
          <a:p>
            <a:r>
              <a:rPr lang="fr-FR" dirty="0"/>
              <a:t>Croisement avec une variable qualitative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3" y="1868353"/>
            <a:ext cx="6077477" cy="432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753" y="2300401"/>
            <a:ext cx="2588645" cy="480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51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Facets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34</a:t>
            </a:fld>
            <a:endParaRPr lang="fr-FR"/>
          </a:p>
        </p:txBody>
      </p:sp>
      <p:sp>
        <p:nvSpPr>
          <p:cNvPr id="5" name="Espace réservé du contenu 4"/>
          <p:cNvSpPr>
            <a:spLocks noGrp="1"/>
          </p:cNvSpPr>
          <p:nvPr>
            <p:ph sz="quarter" idx="1"/>
          </p:nvPr>
        </p:nvSpPr>
        <p:spPr/>
        <p:txBody>
          <a:bodyPr/>
          <a:lstStyle/>
          <a:p>
            <a:r>
              <a:rPr lang="fr-FR" dirty="0"/>
              <a:t>Le </a:t>
            </a:r>
            <a:r>
              <a:rPr lang="fr-FR" i="1" dirty="0" err="1"/>
              <a:t>faceting</a:t>
            </a:r>
            <a:r>
              <a:rPr lang="fr-FR" dirty="0"/>
              <a:t> permet d’effectuer plusieurs fois le même graphique selon les valeurs d’une ou plusieurs variables qualitatives.</a:t>
            </a:r>
          </a:p>
          <a:p>
            <a:pPr lvl="1"/>
            <a:r>
              <a:rPr lang="fr-FR" dirty="0" err="1"/>
              <a:t>facet_wrap</a:t>
            </a:r>
            <a:r>
              <a:rPr lang="fr-FR" dirty="0"/>
              <a:t> (affiche les graphiques les uns à côté des autres et répartition automatique dans la page)</a:t>
            </a:r>
          </a:p>
          <a:p>
            <a:pPr lvl="1"/>
            <a:r>
              <a:rPr lang="fr-FR" dirty="0" err="1"/>
              <a:t>facet_grid</a:t>
            </a:r>
            <a:r>
              <a:rPr lang="fr-FR" dirty="0"/>
              <a:t> (les graphiques sont disposés selon une grille)</a:t>
            </a:r>
          </a:p>
          <a:p>
            <a:endParaRPr lang="fr-FR" dirty="0"/>
          </a:p>
          <a:p>
            <a:pPr marL="0" indent="0">
              <a:buNone/>
            </a:pPr>
            <a:endParaRPr lang="fr-FR" dirty="0"/>
          </a:p>
        </p:txBody>
      </p:sp>
    </p:spTree>
    <p:extLst>
      <p:ext uri="{BB962C8B-B14F-4D97-AF65-F5344CB8AC3E}">
        <p14:creationId xmlns:p14="http://schemas.microsoft.com/office/powerpoint/2010/main" val="960705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Scale</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35</a:t>
            </a:fld>
            <a:endParaRPr lang="fr-FR"/>
          </a:p>
        </p:txBody>
      </p:sp>
      <p:sp>
        <p:nvSpPr>
          <p:cNvPr id="5" name="Espace réservé du contenu 4"/>
          <p:cNvSpPr>
            <a:spLocks noGrp="1"/>
          </p:cNvSpPr>
          <p:nvPr>
            <p:ph sz="quarter" idx="1"/>
          </p:nvPr>
        </p:nvSpPr>
        <p:spPr/>
        <p:txBody>
          <a:bodyPr/>
          <a:lstStyle/>
          <a:p>
            <a:r>
              <a:rPr lang="fr-FR" dirty="0"/>
              <a:t>Le « </a:t>
            </a:r>
            <a:r>
              <a:rPr lang="fr-FR" dirty="0" err="1"/>
              <a:t>mapping</a:t>
            </a:r>
            <a:r>
              <a:rPr lang="fr-FR" dirty="0"/>
              <a:t> » définit des attribut graphiques (position, taille…) et des variables d’un tableau de donnés. Les </a:t>
            </a:r>
            <a:r>
              <a:rPr lang="fr-FR" dirty="0" err="1"/>
              <a:t>scales</a:t>
            </a:r>
            <a:r>
              <a:rPr lang="fr-FR" dirty="0"/>
              <a:t>, permettent de modifier la manière dont un attribut graphique va être relié aux valeurs d’une variable.</a:t>
            </a:r>
          </a:p>
        </p:txBody>
      </p:sp>
    </p:spTree>
    <p:extLst>
      <p:ext uri="{BB962C8B-B14F-4D97-AF65-F5344CB8AC3E}">
        <p14:creationId xmlns:p14="http://schemas.microsoft.com/office/powerpoint/2010/main" val="680055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Scale</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36</a:t>
            </a:fld>
            <a:endParaRPr lang="fr-F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800"/>
            <a:ext cx="78676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924944"/>
            <a:ext cx="42672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785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limits</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37</a:t>
            </a:fld>
            <a:endParaRPr lang="fr-FR"/>
          </a:p>
        </p:txBody>
      </p:sp>
      <p:pic>
        <p:nvPicPr>
          <p:cNvPr id="1638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743825"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852936"/>
            <a:ext cx="4362450"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6532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breaks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38</a:t>
            </a:fld>
            <a:endParaRPr lang="fr-F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 y="1428750"/>
            <a:ext cx="76676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2996952"/>
            <a:ext cx="419100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84861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labels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39</a:t>
            </a:fld>
            <a:endParaRPr lang="fr-FR"/>
          </a:p>
        </p:txBody>
      </p:sp>
      <p:pic>
        <p:nvPicPr>
          <p:cNvPr id="1945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772400" cy="1417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356992"/>
            <a:ext cx="4748684" cy="2885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765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48680"/>
            <a:ext cx="8325497" cy="5757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pied de page 2"/>
          <p:cNvSpPr>
            <a:spLocks noGrp="1"/>
          </p:cNvSpPr>
          <p:nvPr>
            <p:ph type="ftr" sz="quarter" idx="11"/>
          </p:nvPr>
        </p:nvSpPr>
        <p:spPr>
          <a:xfrm>
            <a:off x="914400" y="6172200"/>
            <a:ext cx="6177880" cy="457200"/>
          </a:xfrm>
        </p:spPr>
        <p:txBody>
          <a:bodyPr/>
          <a:lstStyle/>
          <a:p>
            <a:r>
              <a:rPr lang="fr-FR" dirty="0"/>
              <a:t>Concevoir ses graphiques sous R - Prise en main du package ggplot2</a:t>
            </a:r>
          </a:p>
        </p:txBody>
      </p:sp>
      <p:sp>
        <p:nvSpPr>
          <p:cNvPr id="6" name="Espace réservé du numéro de diapositive 5"/>
          <p:cNvSpPr>
            <a:spLocks noGrp="1"/>
          </p:cNvSpPr>
          <p:nvPr>
            <p:ph type="sldNum" sz="quarter" idx="12"/>
          </p:nvPr>
        </p:nvSpPr>
        <p:spPr/>
        <p:txBody>
          <a:bodyPr/>
          <a:lstStyle/>
          <a:p>
            <a:fld id="{2A043449-947A-4C7F-B0DD-DC57EAFDC6E6}" type="slidenum">
              <a:rPr lang="fr-FR" smtClean="0"/>
              <a:t>4</a:t>
            </a:fld>
            <a:endParaRPr lang="fr-FR"/>
          </a:p>
        </p:txBody>
      </p:sp>
    </p:spTree>
    <p:extLst>
      <p:ext uri="{BB962C8B-B14F-4D97-AF65-F5344CB8AC3E}">
        <p14:creationId xmlns:p14="http://schemas.microsoft.com/office/powerpoint/2010/main" val="4095630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labs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40</a:t>
            </a:fld>
            <a:endParaRPr lang="fr-FR"/>
          </a:p>
        </p:txBody>
      </p:sp>
      <p:pic>
        <p:nvPicPr>
          <p:cNvPr id="2048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27584" y="1628800"/>
            <a:ext cx="75723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708920"/>
            <a:ext cx="414337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2153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Theme</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41</a:t>
            </a:fld>
            <a:endParaRPr lang="fr-FR"/>
          </a:p>
        </p:txBody>
      </p:sp>
      <p:sp>
        <p:nvSpPr>
          <p:cNvPr id="5" name="Espace réservé du contenu 4"/>
          <p:cNvSpPr>
            <a:spLocks noGrp="1"/>
          </p:cNvSpPr>
          <p:nvPr>
            <p:ph sz="quarter" idx="1"/>
          </p:nvPr>
        </p:nvSpPr>
        <p:spPr/>
        <p:txBody>
          <a:bodyPr/>
          <a:lstStyle/>
          <a:p>
            <a:r>
              <a:rPr lang="fr-FR" dirty="0"/>
              <a:t>Les thèmes permettent de contrôler l’affichage de tous les éléments du graphique qui ne sont pas reliés aux données : titres, grilles, fonds, etc.</a:t>
            </a:r>
          </a:p>
          <a:p>
            <a:endParaRPr lang="fr-FR" dirty="0"/>
          </a:p>
          <a:p>
            <a:r>
              <a:rPr lang="fr-FR" dirty="0"/>
              <a:t>Il existe un certain nombre de thèmes préexistants, par exemple le thème  </a:t>
            </a:r>
            <a:r>
              <a:rPr lang="fr-FR" dirty="0" err="1"/>
              <a:t>theme_bw</a:t>
            </a:r>
            <a:r>
              <a:rPr lang="fr-FR" dirty="0"/>
              <a:t>  </a:t>
            </a:r>
          </a:p>
          <a:p>
            <a:endParaRPr lang="fr-FR" dirty="0"/>
          </a:p>
        </p:txBody>
      </p:sp>
    </p:spTree>
    <p:extLst>
      <p:ext uri="{BB962C8B-B14F-4D97-AF65-F5344CB8AC3E}">
        <p14:creationId xmlns:p14="http://schemas.microsoft.com/office/powerpoint/2010/main" val="2341194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2996952"/>
            <a:ext cx="7772400" cy="1143000"/>
          </a:xfrm>
        </p:spPr>
        <p:txBody>
          <a:bodyPr>
            <a:normAutofit/>
          </a:bodyPr>
          <a:lstStyle/>
          <a:p>
            <a:r>
              <a:rPr lang="fr-FR" dirty="0"/>
              <a:t>Datavisualisation</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42</a:t>
            </a:fld>
            <a:endParaRPr lang="fr-FR"/>
          </a:p>
        </p:txBody>
      </p:sp>
    </p:spTree>
    <p:extLst>
      <p:ext uri="{BB962C8B-B14F-4D97-AF65-F5344CB8AC3E}">
        <p14:creationId xmlns:p14="http://schemas.microsoft.com/office/powerpoint/2010/main" val="2873065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43</a:t>
            </a:fld>
            <a:endParaRPr lang="fr-FR"/>
          </a:p>
        </p:txBody>
      </p:sp>
      <p:sp>
        <p:nvSpPr>
          <p:cNvPr id="5" name="Espace réservé du contenu 4"/>
          <p:cNvSpPr>
            <a:spLocks noGrp="1"/>
          </p:cNvSpPr>
          <p:nvPr>
            <p:ph sz="quarter" idx="1"/>
          </p:nvPr>
        </p:nvSpPr>
        <p:spPr>
          <a:xfrm>
            <a:off x="914400" y="1447800"/>
            <a:ext cx="3945632" cy="4572000"/>
          </a:xfrm>
        </p:spPr>
        <p:txBody>
          <a:bodyPr/>
          <a:lstStyle/>
          <a:p>
            <a:r>
              <a:rPr lang="fr-FR" dirty="0" err="1"/>
              <a:t>Datajournalism</a:t>
            </a:r>
            <a:endParaRPr lang="fr-FR" dirty="0"/>
          </a:p>
          <a:p>
            <a:r>
              <a:rPr lang="fr-FR" dirty="0"/>
              <a:t>Data Art</a:t>
            </a:r>
          </a:p>
          <a:p>
            <a:r>
              <a:rPr lang="fr-FR" dirty="0" err="1"/>
              <a:t>Infographics</a:t>
            </a:r>
            <a:endParaRPr lang="fr-FR" dirty="0"/>
          </a:p>
          <a:p>
            <a:r>
              <a:rPr lang="fr-FR" dirty="0"/>
              <a:t>UX design / UI design</a:t>
            </a:r>
          </a:p>
          <a:p>
            <a:r>
              <a:rPr lang="fr-FR" dirty="0" err="1"/>
              <a:t>Big</a:t>
            </a:r>
            <a:r>
              <a:rPr lang="fr-FR" dirty="0"/>
              <a:t> data</a:t>
            </a:r>
          </a:p>
          <a:p>
            <a:r>
              <a:rPr lang="fr-FR" dirty="0" err="1"/>
              <a:t>Explanatory</a:t>
            </a:r>
            <a:r>
              <a:rPr lang="fr-FR" dirty="0"/>
              <a:t> </a:t>
            </a:r>
            <a:r>
              <a:rPr lang="fr-FR" dirty="0" err="1"/>
              <a:t>dataviz</a:t>
            </a:r>
            <a:endParaRPr lang="fr-FR" dirty="0"/>
          </a:p>
          <a:p>
            <a:r>
              <a:rPr lang="fr-FR" dirty="0"/>
              <a:t>Data </a:t>
            </a:r>
            <a:r>
              <a:rPr lang="fr-FR" dirty="0" err="1"/>
              <a:t>analysis</a:t>
            </a:r>
            <a:endParaRPr lang="fr-FR" dirty="0"/>
          </a:p>
        </p:txBody>
      </p:sp>
      <p:sp>
        <p:nvSpPr>
          <p:cNvPr id="6" name="Espace réservé du contenu 4"/>
          <p:cNvSpPr txBox="1">
            <a:spLocks/>
          </p:cNvSpPr>
          <p:nvPr/>
        </p:nvSpPr>
        <p:spPr>
          <a:xfrm>
            <a:off x="5012432" y="1447800"/>
            <a:ext cx="3945632"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fr-FR" dirty="0"/>
              <a:t>Open data</a:t>
            </a:r>
          </a:p>
          <a:p>
            <a:r>
              <a:rPr lang="fr-FR" dirty="0"/>
              <a:t>Data Story-</a:t>
            </a:r>
            <a:r>
              <a:rPr lang="fr-FR" dirty="0" err="1"/>
              <a:t>telling</a:t>
            </a:r>
            <a:endParaRPr lang="fr-FR" dirty="0"/>
          </a:p>
          <a:p>
            <a:r>
              <a:rPr lang="fr-FR" dirty="0"/>
              <a:t>Data science</a:t>
            </a:r>
          </a:p>
          <a:p>
            <a:r>
              <a:rPr lang="fr-FR" dirty="0"/>
              <a:t>Machine </a:t>
            </a:r>
            <a:r>
              <a:rPr lang="fr-FR" dirty="0" err="1"/>
              <a:t>learning</a:t>
            </a:r>
            <a:endParaRPr lang="fr-FR" dirty="0"/>
          </a:p>
          <a:p>
            <a:r>
              <a:rPr lang="fr-FR" dirty="0"/>
              <a:t>Data </a:t>
            </a:r>
            <a:r>
              <a:rPr lang="fr-FR" dirty="0" err="1"/>
              <a:t>mining</a:t>
            </a:r>
            <a:endParaRPr lang="fr-FR" dirty="0"/>
          </a:p>
          <a:p>
            <a:r>
              <a:rPr lang="fr-FR" dirty="0" err="1"/>
              <a:t>Exploratory</a:t>
            </a:r>
            <a:r>
              <a:rPr lang="fr-FR" dirty="0"/>
              <a:t> </a:t>
            </a:r>
            <a:r>
              <a:rPr lang="fr-FR" dirty="0" err="1"/>
              <a:t>dataviz</a:t>
            </a:r>
            <a:endParaRPr lang="fr-FR" dirty="0"/>
          </a:p>
        </p:txBody>
      </p:sp>
    </p:spTree>
    <p:extLst>
      <p:ext uri="{BB962C8B-B14F-4D97-AF65-F5344CB8AC3E}">
        <p14:creationId xmlns:p14="http://schemas.microsoft.com/office/powerpoint/2010/main" val="724290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Datavisualisation et Data Science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44</a:t>
            </a:fld>
            <a:endParaRPr lang="fr-FR"/>
          </a:p>
        </p:txBody>
      </p:sp>
      <p:sp>
        <p:nvSpPr>
          <p:cNvPr id="7" name="Ellipse 6"/>
          <p:cNvSpPr/>
          <p:nvPr/>
        </p:nvSpPr>
        <p:spPr>
          <a:xfrm>
            <a:off x="3995936" y="2532081"/>
            <a:ext cx="3312368" cy="3096344"/>
          </a:xfrm>
          <a:prstGeom prst="ellipse">
            <a:avLst/>
          </a:prstGeom>
          <a:solidFill>
            <a:schemeClr val="accent4">
              <a:lumMod val="60000"/>
              <a:lumOff val="40000"/>
            </a:schemeClr>
          </a:solidFill>
          <a:ln>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p:cNvSpPr/>
          <p:nvPr/>
        </p:nvSpPr>
        <p:spPr>
          <a:xfrm>
            <a:off x="1403648" y="2519683"/>
            <a:ext cx="3312368" cy="3096344"/>
          </a:xfrm>
          <a:prstGeom prst="ellipse">
            <a:avLst/>
          </a:prstGeom>
          <a:noFill/>
          <a:ln w="28575"/>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1691680" y="3645024"/>
            <a:ext cx="2592288" cy="646331"/>
          </a:xfrm>
          <a:prstGeom prst="rect">
            <a:avLst/>
          </a:prstGeom>
          <a:noFill/>
        </p:spPr>
        <p:txBody>
          <a:bodyPr wrap="square" rtlCol="0">
            <a:spAutoFit/>
          </a:bodyPr>
          <a:lstStyle/>
          <a:p>
            <a:pPr algn="ctr"/>
            <a:r>
              <a:rPr lang="fr-FR" dirty="0"/>
              <a:t>Analyses de données  graphiques </a:t>
            </a:r>
          </a:p>
        </p:txBody>
      </p:sp>
      <p:sp>
        <p:nvSpPr>
          <p:cNvPr id="9" name="ZoneTexte 8"/>
          <p:cNvSpPr txBox="1"/>
          <p:nvPr/>
        </p:nvSpPr>
        <p:spPr>
          <a:xfrm>
            <a:off x="4466991" y="3648986"/>
            <a:ext cx="2592288" cy="646331"/>
          </a:xfrm>
          <a:prstGeom prst="rect">
            <a:avLst/>
          </a:prstGeom>
          <a:noFill/>
        </p:spPr>
        <p:txBody>
          <a:bodyPr wrap="square" rtlCol="0">
            <a:spAutoFit/>
          </a:bodyPr>
          <a:lstStyle/>
          <a:p>
            <a:pPr algn="ctr"/>
            <a:r>
              <a:rPr lang="fr-FR" dirty="0"/>
              <a:t>Communication et perception </a:t>
            </a:r>
          </a:p>
        </p:txBody>
      </p:sp>
      <p:sp>
        <p:nvSpPr>
          <p:cNvPr id="10" name="ZoneTexte 9"/>
          <p:cNvSpPr txBox="1"/>
          <p:nvPr/>
        </p:nvSpPr>
        <p:spPr>
          <a:xfrm>
            <a:off x="1907704" y="2082078"/>
            <a:ext cx="2304256" cy="369332"/>
          </a:xfrm>
          <a:prstGeom prst="rect">
            <a:avLst/>
          </a:prstGeom>
          <a:noFill/>
        </p:spPr>
        <p:txBody>
          <a:bodyPr wrap="square" rtlCol="0">
            <a:spAutoFit/>
          </a:bodyPr>
          <a:lstStyle/>
          <a:p>
            <a:pPr algn="ctr"/>
            <a:r>
              <a:rPr lang="fr-FR" b="1" dirty="0"/>
              <a:t>Statistiques</a:t>
            </a:r>
          </a:p>
        </p:txBody>
      </p:sp>
      <p:sp>
        <p:nvSpPr>
          <p:cNvPr id="12" name="ZoneTexte 11"/>
          <p:cNvSpPr txBox="1"/>
          <p:nvPr/>
        </p:nvSpPr>
        <p:spPr>
          <a:xfrm>
            <a:off x="4446775" y="2082078"/>
            <a:ext cx="2304256" cy="369332"/>
          </a:xfrm>
          <a:prstGeom prst="rect">
            <a:avLst/>
          </a:prstGeom>
          <a:noFill/>
        </p:spPr>
        <p:txBody>
          <a:bodyPr wrap="square" rtlCol="0">
            <a:spAutoFit/>
          </a:bodyPr>
          <a:lstStyle/>
          <a:p>
            <a:pPr algn="ctr"/>
            <a:r>
              <a:rPr lang="fr-FR" b="1" dirty="0"/>
              <a:t>Design</a:t>
            </a:r>
          </a:p>
        </p:txBody>
      </p:sp>
    </p:spTree>
    <p:extLst>
      <p:ext uri="{BB962C8B-B14F-4D97-AF65-F5344CB8AC3E}">
        <p14:creationId xmlns:p14="http://schemas.microsoft.com/office/powerpoint/2010/main" val="4106746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45</a:t>
            </a:fld>
            <a:endParaRPr lang="fr-FR"/>
          </a:p>
        </p:txBody>
      </p:sp>
      <p:sp>
        <p:nvSpPr>
          <p:cNvPr id="5" name="Espace réservé du contenu 4"/>
          <p:cNvSpPr>
            <a:spLocks noGrp="1"/>
          </p:cNvSpPr>
          <p:nvPr>
            <p:ph sz="quarter" idx="1"/>
          </p:nvPr>
        </p:nvSpPr>
        <p:spPr/>
        <p:txBody>
          <a:bodyPr/>
          <a:lstStyle/>
          <a:p>
            <a:pPr marL="0" indent="0">
              <a:buNone/>
            </a:pPr>
            <a:r>
              <a:rPr lang="en-US" dirty="0"/>
              <a:t>“The simple graph has brought more information to the data analyst’s mind than any other device.” — John Tukey</a:t>
            </a:r>
          </a:p>
          <a:p>
            <a:endParaRPr lang="en-US" dirty="0"/>
          </a:p>
          <a:p>
            <a:endParaRPr lang="en-US" dirty="0"/>
          </a:p>
          <a:p>
            <a:endParaRPr lang="fr-FR" dirty="0"/>
          </a:p>
        </p:txBody>
      </p:sp>
    </p:spTree>
    <p:extLst>
      <p:ext uri="{BB962C8B-B14F-4D97-AF65-F5344CB8AC3E}">
        <p14:creationId xmlns:p14="http://schemas.microsoft.com/office/powerpoint/2010/main" val="687758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Utilisation du package ggplot2</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46</a:t>
            </a:fld>
            <a:endParaRPr lang="fr-F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97005"/>
            <a:ext cx="6990928" cy="4657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386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Où est le cercle?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47</a:t>
            </a:fld>
            <a:endParaRPr lang="fr-FR"/>
          </a:p>
        </p:txBody>
      </p:sp>
      <p:pic>
        <p:nvPicPr>
          <p:cNvPr id="7" name="Image 6"/>
          <p:cNvPicPr>
            <a:picLocks noChangeAspect="1"/>
          </p:cNvPicPr>
          <p:nvPr/>
        </p:nvPicPr>
        <p:blipFill>
          <a:blip r:embed="rId3"/>
          <a:stretch>
            <a:fillRect/>
          </a:stretch>
        </p:blipFill>
        <p:spPr>
          <a:xfrm>
            <a:off x="2838450" y="1714500"/>
            <a:ext cx="3467100" cy="3429000"/>
          </a:xfrm>
          <a:prstGeom prst="rect">
            <a:avLst/>
          </a:prstGeom>
        </p:spPr>
      </p:pic>
    </p:spTree>
    <p:extLst>
      <p:ext uri="{BB962C8B-B14F-4D97-AF65-F5344CB8AC3E}">
        <p14:creationId xmlns:p14="http://schemas.microsoft.com/office/powerpoint/2010/main" val="139819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 maintenant ?</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48</a:t>
            </a:fld>
            <a:endParaRPr lang="fr-FR"/>
          </a:p>
        </p:txBody>
      </p:sp>
      <p:pic>
        <p:nvPicPr>
          <p:cNvPr id="6" name="Image 5"/>
          <p:cNvPicPr>
            <a:picLocks noChangeAspect="1"/>
          </p:cNvPicPr>
          <p:nvPr/>
        </p:nvPicPr>
        <p:blipFill>
          <a:blip r:embed="rId3"/>
          <a:stretch>
            <a:fillRect/>
          </a:stretch>
        </p:blipFill>
        <p:spPr>
          <a:xfrm>
            <a:off x="2914650" y="1747837"/>
            <a:ext cx="3314700" cy="3362325"/>
          </a:xfrm>
          <a:prstGeom prst="rect">
            <a:avLst/>
          </a:prstGeom>
        </p:spPr>
      </p:pic>
    </p:spTree>
    <p:extLst>
      <p:ext uri="{BB962C8B-B14F-4D97-AF65-F5344CB8AC3E}">
        <p14:creationId xmlns:p14="http://schemas.microsoft.com/office/powerpoint/2010/main" val="2535341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plus facile ?</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49</a:t>
            </a:fld>
            <a:endParaRPr lang="fr-FR"/>
          </a:p>
        </p:txBody>
      </p:sp>
      <p:pic>
        <p:nvPicPr>
          <p:cNvPr id="6" name="Image 5"/>
          <p:cNvPicPr>
            <a:picLocks noChangeAspect="1"/>
          </p:cNvPicPr>
          <p:nvPr/>
        </p:nvPicPr>
        <p:blipFill>
          <a:blip r:embed="rId3"/>
          <a:stretch>
            <a:fillRect/>
          </a:stretch>
        </p:blipFill>
        <p:spPr>
          <a:xfrm>
            <a:off x="943817" y="2098077"/>
            <a:ext cx="3467100" cy="3429000"/>
          </a:xfrm>
          <a:prstGeom prst="rect">
            <a:avLst/>
          </a:prstGeom>
        </p:spPr>
      </p:pic>
      <p:pic>
        <p:nvPicPr>
          <p:cNvPr id="7" name="Image 6"/>
          <p:cNvPicPr>
            <a:picLocks noChangeAspect="1"/>
          </p:cNvPicPr>
          <p:nvPr/>
        </p:nvPicPr>
        <p:blipFill>
          <a:blip r:embed="rId4"/>
          <a:stretch>
            <a:fillRect/>
          </a:stretch>
        </p:blipFill>
        <p:spPr>
          <a:xfrm>
            <a:off x="4874229" y="2164752"/>
            <a:ext cx="3314700" cy="3362325"/>
          </a:xfrm>
          <a:prstGeom prst="rect">
            <a:avLst/>
          </a:prstGeom>
        </p:spPr>
      </p:pic>
    </p:spTree>
    <p:extLst>
      <p:ext uri="{BB962C8B-B14F-4D97-AF65-F5344CB8AC3E}">
        <p14:creationId xmlns:p14="http://schemas.microsoft.com/office/powerpoint/2010/main" val="166588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3501008"/>
            <a:ext cx="2219697" cy="3188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Grammar of graphics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a:t>
            </a:fld>
            <a:endParaRPr lang="fr-FR"/>
          </a:p>
        </p:txBody>
      </p:sp>
      <p:sp>
        <p:nvSpPr>
          <p:cNvPr id="5" name="Espace réservé du contenu 4"/>
          <p:cNvSpPr>
            <a:spLocks noGrp="1"/>
          </p:cNvSpPr>
          <p:nvPr>
            <p:ph sz="quarter" idx="1"/>
          </p:nvPr>
        </p:nvSpPr>
        <p:spPr/>
        <p:txBody>
          <a:bodyPr/>
          <a:lstStyle/>
          <a:p>
            <a:r>
              <a:rPr lang="fr-FR" i="1" dirty="0"/>
              <a:t>« The Grammar of Graphics » </a:t>
            </a:r>
            <a:r>
              <a:rPr lang="fr-FR" dirty="0"/>
              <a:t>de </a:t>
            </a:r>
            <a:r>
              <a:rPr lang="fr-FR" dirty="0" err="1"/>
              <a:t>Leland</a:t>
            </a:r>
            <a:r>
              <a:rPr lang="fr-FR" dirty="0"/>
              <a:t> Wilkinson a eu une influence importante sur la façon de penser les graphes</a:t>
            </a:r>
          </a:p>
          <a:p>
            <a:endParaRPr lang="fr-FR" dirty="0"/>
          </a:p>
          <a:p>
            <a:r>
              <a:rPr lang="fr-FR" dirty="0"/>
              <a:t>2 principes</a:t>
            </a:r>
          </a:p>
          <a:p>
            <a:pPr lvl="1"/>
            <a:r>
              <a:rPr lang="fr-FR" dirty="0"/>
              <a:t>Graphique = différentes couches d’éléments grammaticaux</a:t>
            </a:r>
          </a:p>
          <a:p>
            <a:pPr lvl="1"/>
            <a:r>
              <a:rPr lang="fr-FR" dirty="0"/>
              <a:t>Des graphiques signifiants respectant des règles mathématiques et esthétiques</a:t>
            </a:r>
          </a:p>
          <a:p>
            <a:pPr lvl="1"/>
            <a:endParaRPr lang="fr-FR" dirty="0"/>
          </a:p>
        </p:txBody>
      </p:sp>
    </p:spTree>
    <p:extLst>
      <p:ext uri="{BB962C8B-B14F-4D97-AF65-F5344CB8AC3E}">
        <p14:creationId xmlns:p14="http://schemas.microsoft.com/office/powerpoint/2010/main" val="369712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50</a:t>
            </a:fld>
            <a:endParaRPr lang="fr-FR"/>
          </a:p>
        </p:txBody>
      </p:sp>
      <p:pic>
        <p:nvPicPr>
          <p:cNvPr id="6" name="Espace réservé du contenu 5"/>
          <p:cNvPicPr>
            <a:picLocks noGrp="1" noChangeAspect="1"/>
          </p:cNvPicPr>
          <p:nvPr>
            <p:ph sz="quarter" idx="1"/>
          </p:nvPr>
        </p:nvPicPr>
        <p:blipFill>
          <a:blip r:embed="rId3"/>
          <a:stretch>
            <a:fillRect/>
          </a:stretch>
        </p:blipFill>
        <p:spPr>
          <a:xfrm>
            <a:off x="755576" y="1700808"/>
            <a:ext cx="5762958" cy="1927833"/>
          </a:xfrm>
          <a:prstGeom prst="rect">
            <a:avLst/>
          </a:prstGeom>
        </p:spPr>
      </p:pic>
      <p:pic>
        <p:nvPicPr>
          <p:cNvPr id="7" name="Picture"/>
          <p:cNvPicPr/>
          <p:nvPr/>
        </p:nvPicPr>
        <p:blipFill>
          <a:blip r:embed="rId4"/>
          <a:stretch>
            <a:fillRect/>
          </a:stretch>
        </p:blipFill>
        <p:spPr bwMode="auto">
          <a:xfrm>
            <a:off x="4572000" y="3695032"/>
            <a:ext cx="3317925" cy="2711946"/>
          </a:xfrm>
          <a:prstGeom prst="rect">
            <a:avLst/>
          </a:prstGeom>
          <a:noFill/>
          <a:ln w="9525">
            <a:noFill/>
            <a:headEnd/>
            <a:tailEnd/>
          </a:ln>
        </p:spPr>
      </p:pic>
    </p:spTree>
    <p:extLst>
      <p:ext uri="{BB962C8B-B14F-4D97-AF65-F5344CB8AC3E}">
        <p14:creationId xmlns:p14="http://schemas.microsoft.com/office/powerpoint/2010/main" val="2217817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51</a:t>
            </a:fld>
            <a:endParaRPr lang="fr-FR"/>
          </a:p>
        </p:txBody>
      </p:sp>
      <p:pic>
        <p:nvPicPr>
          <p:cNvPr id="6" name="Espace réservé du contenu 5"/>
          <p:cNvPicPr>
            <a:picLocks noGrp="1" noChangeAspect="1"/>
          </p:cNvPicPr>
          <p:nvPr>
            <p:ph sz="quarter" idx="1"/>
          </p:nvPr>
        </p:nvPicPr>
        <p:blipFill>
          <a:blip r:embed="rId3"/>
          <a:stretch>
            <a:fillRect/>
          </a:stretch>
        </p:blipFill>
        <p:spPr>
          <a:xfrm>
            <a:off x="755576" y="1772816"/>
            <a:ext cx="7015566" cy="1152128"/>
          </a:xfrm>
          <a:prstGeom prst="rect">
            <a:avLst/>
          </a:prstGeom>
        </p:spPr>
      </p:pic>
      <p:pic>
        <p:nvPicPr>
          <p:cNvPr id="7" name="Picture"/>
          <p:cNvPicPr/>
          <p:nvPr/>
        </p:nvPicPr>
        <p:blipFill>
          <a:blip r:embed="rId4"/>
          <a:stretch>
            <a:fillRect/>
          </a:stretch>
        </p:blipFill>
        <p:spPr bwMode="auto">
          <a:xfrm>
            <a:off x="3779912" y="2688584"/>
            <a:ext cx="4619625" cy="3695700"/>
          </a:xfrm>
          <a:prstGeom prst="rect">
            <a:avLst/>
          </a:prstGeom>
          <a:noFill/>
          <a:ln w="9525">
            <a:noFill/>
            <a:headEnd/>
            <a:tailEnd/>
          </a:ln>
        </p:spPr>
      </p:pic>
    </p:spTree>
    <p:extLst>
      <p:ext uri="{BB962C8B-B14F-4D97-AF65-F5344CB8AC3E}">
        <p14:creationId xmlns:p14="http://schemas.microsoft.com/office/powerpoint/2010/main" val="2772281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52</a:t>
            </a:fld>
            <a:endParaRPr lang="fr-FR"/>
          </a:p>
        </p:txBody>
      </p:sp>
      <p:pic>
        <p:nvPicPr>
          <p:cNvPr id="6" name="Espace réservé du contenu 5"/>
          <p:cNvPicPr>
            <a:picLocks noGrp="1" noChangeAspect="1"/>
          </p:cNvPicPr>
          <p:nvPr>
            <p:ph sz="quarter" idx="1"/>
          </p:nvPr>
        </p:nvPicPr>
        <p:blipFill>
          <a:blip r:embed="rId3"/>
          <a:stretch>
            <a:fillRect/>
          </a:stretch>
        </p:blipFill>
        <p:spPr>
          <a:xfrm>
            <a:off x="1115616" y="1618391"/>
            <a:ext cx="6199352" cy="3898841"/>
          </a:xfrm>
          <a:prstGeom prst="rect">
            <a:avLst/>
          </a:prstGeom>
        </p:spPr>
      </p:pic>
    </p:spTree>
    <p:extLst>
      <p:ext uri="{BB962C8B-B14F-4D97-AF65-F5344CB8AC3E}">
        <p14:creationId xmlns:p14="http://schemas.microsoft.com/office/powerpoint/2010/main" val="5769564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53</a:t>
            </a:fld>
            <a:endParaRPr lang="fr-FR"/>
          </a:p>
        </p:txBody>
      </p:sp>
      <p:sp>
        <p:nvSpPr>
          <p:cNvPr id="5" name="Espace réservé du contenu 4"/>
          <p:cNvSpPr>
            <a:spLocks noGrp="1"/>
          </p:cNvSpPr>
          <p:nvPr>
            <p:ph sz="quarter" idx="1"/>
          </p:nvPr>
        </p:nvSpPr>
        <p:spPr/>
        <p:txBody>
          <a:bodyPr/>
          <a:lstStyle/>
          <a:p>
            <a:endParaRPr lang="fr-FR"/>
          </a:p>
        </p:txBody>
      </p:sp>
      <p:pic>
        <p:nvPicPr>
          <p:cNvPr id="6" name="Picture"/>
          <p:cNvPicPr/>
          <p:nvPr/>
        </p:nvPicPr>
        <p:blipFill>
          <a:blip r:embed="rId3"/>
          <a:stretch>
            <a:fillRect/>
          </a:stretch>
        </p:blipFill>
        <p:spPr bwMode="auto">
          <a:xfrm>
            <a:off x="2267744" y="1885950"/>
            <a:ext cx="4619625" cy="3695700"/>
          </a:xfrm>
          <a:prstGeom prst="rect">
            <a:avLst/>
          </a:prstGeom>
          <a:noFill/>
          <a:ln w="9525">
            <a:noFill/>
            <a:headEnd/>
            <a:tailEnd/>
          </a:ln>
        </p:spPr>
      </p:pic>
    </p:spTree>
    <p:extLst>
      <p:ext uri="{BB962C8B-B14F-4D97-AF65-F5344CB8AC3E}">
        <p14:creationId xmlns:p14="http://schemas.microsoft.com/office/powerpoint/2010/main" val="3683620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cNvPicPr/>
          <p:nvPr/>
        </p:nvPicPr>
        <p:blipFill>
          <a:blip r:embed="rId3"/>
          <a:stretch>
            <a:fillRect/>
          </a:stretch>
        </p:blipFill>
        <p:spPr bwMode="auto">
          <a:xfrm>
            <a:off x="3989003" y="2476500"/>
            <a:ext cx="4619625" cy="3695700"/>
          </a:xfrm>
          <a:prstGeom prst="rect">
            <a:avLst/>
          </a:prstGeom>
          <a:noFill/>
          <a:ln w="9525">
            <a:noFill/>
            <a:headEnd/>
            <a:tailEnd/>
          </a:ln>
        </p:spPr>
      </p:pic>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54</a:t>
            </a:fld>
            <a:endParaRPr lang="fr-FR"/>
          </a:p>
        </p:txBody>
      </p:sp>
      <p:pic>
        <p:nvPicPr>
          <p:cNvPr id="6" name="Espace réservé du contenu 5"/>
          <p:cNvPicPr>
            <a:picLocks noGrp="1" noChangeAspect="1"/>
          </p:cNvPicPr>
          <p:nvPr>
            <p:ph sz="quarter" idx="1"/>
          </p:nvPr>
        </p:nvPicPr>
        <p:blipFill>
          <a:blip r:embed="rId4"/>
          <a:stretch>
            <a:fillRect/>
          </a:stretch>
        </p:blipFill>
        <p:spPr>
          <a:xfrm>
            <a:off x="1115616" y="1844824"/>
            <a:ext cx="5762958" cy="1109227"/>
          </a:xfrm>
          <a:prstGeom prst="rect">
            <a:avLst/>
          </a:prstGeom>
        </p:spPr>
      </p:pic>
    </p:spTree>
    <p:extLst>
      <p:ext uri="{BB962C8B-B14F-4D97-AF65-F5344CB8AC3E}">
        <p14:creationId xmlns:p14="http://schemas.microsoft.com/office/powerpoint/2010/main" val="4117455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moins est le mieux</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55</a:t>
            </a:fld>
            <a:endParaRPr lang="fr-FR"/>
          </a:p>
        </p:txBody>
      </p:sp>
      <p:sp>
        <p:nvSpPr>
          <p:cNvPr id="5" name="Espace réservé du contenu 4"/>
          <p:cNvSpPr>
            <a:spLocks noGrp="1"/>
          </p:cNvSpPr>
          <p:nvPr>
            <p:ph sz="quarter" idx="1"/>
          </p:nvPr>
        </p:nvSpPr>
        <p:spPr/>
        <p:txBody>
          <a:bodyPr/>
          <a:lstStyle/>
          <a:p>
            <a:endParaRPr lang="fr-FR" dirty="0">
              <a:hlinkClick r:id="rId2"/>
            </a:endParaRPr>
          </a:p>
          <a:p>
            <a:r>
              <a:rPr lang="fr-FR" dirty="0">
                <a:hlinkClick r:id="rId2"/>
              </a:rPr>
              <a:t>Utilité d’épurer le graphique pour le rendre plus compréhensible </a:t>
            </a:r>
            <a:endParaRPr lang="fr-FR" dirty="0"/>
          </a:p>
          <a:p>
            <a:pPr marL="0" indent="0">
              <a:buNone/>
            </a:pPr>
            <a:endParaRPr lang="fr-FR" dirty="0"/>
          </a:p>
          <a:p>
            <a:endParaRPr lang="fr-FR" dirty="0"/>
          </a:p>
          <a:p>
            <a:r>
              <a:rPr lang="fr-FR" dirty="0">
                <a:hlinkClick r:id="rId3"/>
              </a:rPr>
              <a:t>Retirer la 3D pour faciliter la compréhension</a:t>
            </a:r>
            <a:endParaRPr lang="fr-FR" dirty="0"/>
          </a:p>
          <a:p>
            <a:endParaRPr lang="fr-FR" dirty="0"/>
          </a:p>
          <a:p>
            <a:endParaRPr lang="fr-FR" dirty="0"/>
          </a:p>
        </p:txBody>
      </p:sp>
    </p:spTree>
    <p:extLst>
      <p:ext uri="{BB962C8B-B14F-4D97-AF65-F5344CB8AC3E}">
        <p14:creationId xmlns:p14="http://schemas.microsoft.com/office/powerpoint/2010/main" val="18623223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Proximité</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56</a:t>
            </a:fld>
            <a:endParaRPr lang="fr-FR"/>
          </a:p>
        </p:txBody>
      </p:sp>
      <p:sp>
        <p:nvSpPr>
          <p:cNvPr id="5" name="Espace réservé du contenu 4"/>
          <p:cNvSpPr>
            <a:spLocks noGrp="1"/>
          </p:cNvSpPr>
          <p:nvPr>
            <p:ph sz="quarter" idx="1"/>
          </p:nvPr>
        </p:nvSpPr>
        <p:spPr/>
        <p:txBody>
          <a:bodyPr/>
          <a:lstStyle/>
          <a:p>
            <a:r>
              <a:rPr lang="fr-FR" dirty="0"/>
              <a:t>Les objets proches sont perçus comme appartenant à un même groupe</a:t>
            </a:r>
          </a:p>
          <a:p>
            <a:endParaRPr lang="fr-FR" dirty="0"/>
          </a:p>
          <a:p>
            <a:endParaRPr lang="fr-FR" dirty="0"/>
          </a:p>
          <a:p>
            <a:endParaRPr lang="fr-FR" dirty="0"/>
          </a:p>
          <a:p>
            <a:endParaRPr lang="fr-FR" dirty="0"/>
          </a:p>
          <a:p>
            <a:r>
              <a:rPr lang="fr-FR" dirty="0"/>
              <a:t>Positionner côte à côte les éléments que l’on souhaite voir analyser ensemble, comparé l’un à l’autre</a:t>
            </a:r>
          </a:p>
          <a:p>
            <a:pPr marL="0" indent="0">
              <a:buNone/>
            </a:pPr>
            <a:endParaRPr lang="fr-FR" dirty="0"/>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402" y="2276872"/>
            <a:ext cx="401002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881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Similitude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57</a:t>
            </a:fld>
            <a:endParaRPr lang="fr-FR"/>
          </a:p>
        </p:txBody>
      </p:sp>
      <p:sp>
        <p:nvSpPr>
          <p:cNvPr id="5" name="Espace réservé du contenu 4"/>
          <p:cNvSpPr>
            <a:spLocks noGrp="1"/>
          </p:cNvSpPr>
          <p:nvPr>
            <p:ph sz="quarter" idx="1"/>
          </p:nvPr>
        </p:nvSpPr>
        <p:spPr/>
        <p:txBody>
          <a:bodyPr/>
          <a:lstStyle/>
          <a:p>
            <a:r>
              <a:rPr lang="fr-FR" dirty="0"/>
              <a:t>Les objets identiques sont perçus comme similaires</a:t>
            </a:r>
          </a:p>
          <a:p>
            <a:endParaRPr lang="fr-FR" dirty="0"/>
          </a:p>
          <a:p>
            <a:endParaRPr lang="fr-FR" dirty="0"/>
          </a:p>
          <a:p>
            <a:endParaRPr lang="fr-FR" dirty="0"/>
          </a:p>
          <a:p>
            <a:endParaRPr lang="fr-FR" dirty="0"/>
          </a:p>
          <a:p>
            <a:endParaRPr lang="fr-FR" dirty="0"/>
          </a:p>
          <a:p>
            <a:r>
              <a:rPr lang="fr-FR" dirty="0"/>
              <a:t>On encode les éléments qui doivent être analysés en groupe de manière similaire</a:t>
            </a:r>
          </a:p>
          <a:p>
            <a:pPr marL="0" indent="0">
              <a:buNone/>
            </a:pPr>
            <a:endParaRPr lang="fr-FR"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481263"/>
            <a:ext cx="44196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60342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0648"/>
            <a:ext cx="7772400" cy="947840"/>
          </a:xfrm>
        </p:spPr>
        <p:txBody>
          <a:bodyPr/>
          <a:lstStyle/>
          <a:p>
            <a:r>
              <a:rPr lang="fr-FR" dirty="0"/>
              <a:t>Continuité</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58</a:t>
            </a:fld>
            <a:endParaRPr lang="fr-F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52550"/>
            <a:ext cx="7996502" cy="4452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75919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59</a:t>
            </a:fld>
            <a:endParaRPr lang="fr-F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44826"/>
            <a:ext cx="8352440" cy="5825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283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484784"/>
            <a:ext cx="5553075"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La suite </a:t>
            </a:r>
            <a:r>
              <a:rPr lang="fr-FR" dirty="0" err="1"/>
              <a:t>tidyverse</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a:t>
            </a:fld>
            <a:endParaRPr lang="fr-FR"/>
          </a:p>
        </p:txBody>
      </p:sp>
      <p:sp>
        <p:nvSpPr>
          <p:cNvPr id="6" name="Espace réservé du contenu 5"/>
          <p:cNvSpPr>
            <a:spLocks noGrp="1"/>
          </p:cNvSpPr>
          <p:nvPr>
            <p:ph sz="quarter" idx="1"/>
          </p:nvPr>
        </p:nvSpPr>
        <p:spPr/>
        <p:txBody>
          <a:bodyPr/>
          <a:lstStyle/>
          <a:p>
            <a:pPr marL="0" indent="0">
              <a:buNone/>
            </a:pPr>
            <a:r>
              <a:rPr lang="fr-FR" dirty="0">
                <a:hlinkClick r:id="rId4"/>
              </a:rPr>
              <a:t>https://www.tidyverse.org/</a:t>
            </a:r>
            <a:endParaRPr lang="fr-FR" dirty="0"/>
          </a:p>
          <a:p>
            <a:pPr marL="0" indent="0">
              <a:buNone/>
            </a:pPr>
            <a:endParaRPr lang="fr-FR" dirty="0"/>
          </a:p>
        </p:txBody>
      </p:sp>
      <p:pic>
        <p:nvPicPr>
          <p:cNvPr id="8" name="Imag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3860" y="2492896"/>
            <a:ext cx="2123702" cy="3185554"/>
          </a:xfrm>
          <a:prstGeom prst="rect">
            <a:avLst/>
          </a:prstGeom>
        </p:spPr>
      </p:pic>
    </p:spTree>
    <p:extLst>
      <p:ext uri="{BB962C8B-B14F-4D97-AF65-F5344CB8AC3E}">
        <p14:creationId xmlns:p14="http://schemas.microsoft.com/office/powerpoint/2010/main" val="2978859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L’axe commence à 0 dans un diagramme en barres</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60</a:t>
            </a:fld>
            <a:endParaRPr lang="fr-FR"/>
          </a:p>
        </p:txBody>
      </p:sp>
      <p:pic>
        <p:nvPicPr>
          <p:cNvPr id="2253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4421808"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501008"/>
            <a:ext cx="4410490"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03104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Mais rester vigilant</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61</a:t>
            </a:fld>
            <a:endParaRPr lang="fr-F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38385"/>
            <a:ext cx="8547868" cy="3737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7377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412776"/>
            <a:ext cx="7600950"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Mais rester vigilant</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62</a:t>
            </a:fld>
            <a:endParaRPr lang="fr-FR"/>
          </a:p>
        </p:txBody>
      </p:sp>
    </p:spTree>
    <p:extLst>
      <p:ext uri="{BB962C8B-B14F-4D97-AF65-F5344CB8AC3E}">
        <p14:creationId xmlns:p14="http://schemas.microsoft.com/office/powerpoint/2010/main" val="11636279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Mais rester vigilant</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63</a:t>
            </a:fld>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508" y="1371600"/>
            <a:ext cx="8010940" cy="4577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4992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Mais rester vigilant</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64</a:t>
            </a:fld>
            <a:endParaRPr lang="fr-F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99" y="1300163"/>
            <a:ext cx="7967110" cy="4793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6531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65</a:t>
            </a:fld>
            <a:endParaRPr lang="fr-FR"/>
          </a:p>
        </p:txBody>
      </p:sp>
      <p:sp>
        <p:nvSpPr>
          <p:cNvPr id="5" name="Espace réservé du contenu 4"/>
          <p:cNvSpPr>
            <a:spLocks noGrp="1"/>
          </p:cNvSpPr>
          <p:nvPr>
            <p:ph sz="quarter" idx="1"/>
          </p:nvPr>
        </p:nvSpPr>
        <p:spPr/>
        <p:txBody>
          <a:bodyPr/>
          <a:lstStyle/>
          <a:p>
            <a:r>
              <a:rPr lang="en-US" dirty="0"/>
              <a:t>“We humans feels patterns first, we build narratives based on them, and then we look for ways of justifying the rationality of our narratives” The truthful art, A. Cairo, p82</a:t>
            </a:r>
            <a:endParaRPr lang="fr-FR" dirty="0"/>
          </a:p>
        </p:txBody>
      </p:sp>
    </p:spTree>
    <p:extLst>
      <p:ext uri="{BB962C8B-B14F-4D97-AF65-F5344CB8AC3E}">
        <p14:creationId xmlns:p14="http://schemas.microsoft.com/office/powerpoint/2010/main" val="22229389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Utilisation du package ggplot2</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66</a:t>
            </a:fld>
            <a:endParaRPr lang="fr-FR"/>
          </a:p>
        </p:txBody>
      </p:sp>
      <p:sp>
        <p:nvSpPr>
          <p:cNvPr id="5" name="Espace réservé du contenu 4"/>
          <p:cNvSpPr>
            <a:spLocks noGrp="1"/>
          </p:cNvSpPr>
          <p:nvPr>
            <p:ph sz="quarter" idx="1"/>
          </p:nvPr>
        </p:nvSpPr>
        <p:spPr/>
        <p:txBody>
          <a:bodyPr/>
          <a:lstStyle/>
          <a:p>
            <a:r>
              <a:rPr lang="fr-FR" dirty="0"/>
              <a:t>Permet d’afficher différents graphiques avec une échelle commune (</a:t>
            </a:r>
            <a:r>
              <a:rPr lang="fr-FR" dirty="0" err="1"/>
              <a:t>facets</a:t>
            </a:r>
            <a:r>
              <a:rPr lang="fr-FR" dirty="0"/>
              <a:t>)</a:t>
            </a:r>
          </a:p>
          <a:p>
            <a:endParaRPr lang="fr-FR" dirty="0"/>
          </a:p>
          <a:p>
            <a:r>
              <a:rPr lang="fr-FR" dirty="0"/>
              <a:t>Permet de construire un nuage de points en fonction d’une variable catégorielle </a:t>
            </a:r>
          </a:p>
          <a:p>
            <a:endParaRPr lang="fr-FR" dirty="0"/>
          </a:p>
        </p:txBody>
      </p:sp>
    </p:spTree>
    <p:extLst>
      <p:ext uri="{BB962C8B-B14F-4D97-AF65-F5344CB8AC3E}">
        <p14:creationId xmlns:p14="http://schemas.microsoft.com/office/powerpoint/2010/main" val="602928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84784"/>
            <a:ext cx="7894258"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67</a:t>
            </a:fld>
            <a:endParaRPr lang="fr-FR"/>
          </a:p>
        </p:txBody>
      </p:sp>
    </p:spTree>
    <p:extLst>
      <p:ext uri="{BB962C8B-B14F-4D97-AF65-F5344CB8AC3E}">
        <p14:creationId xmlns:p14="http://schemas.microsoft.com/office/powerpoint/2010/main" val="2747762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68</a:t>
            </a:fld>
            <a:endParaRPr lang="fr-FR"/>
          </a:p>
        </p:txBody>
      </p:sp>
      <p:sp>
        <p:nvSpPr>
          <p:cNvPr id="5" name="Espace réservé du contenu 4"/>
          <p:cNvSpPr>
            <a:spLocks noGrp="1"/>
          </p:cNvSpPr>
          <p:nvPr>
            <p:ph sz="quarter" idx="1"/>
          </p:nvPr>
        </p:nvSpPr>
        <p:spPr/>
        <p:txBody>
          <a:bodyPr/>
          <a:lstStyle/>
          <a:p>
            <a:pPr marL="0" indent="0">
              <a:buNone/>
            </a:pPr>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err="1"/>
              <a:t>ShinyApp</a:t>
            </a:r>
            <a:r>
              <a:rPr lang="fr-FR" dirty="0"/>
              <a:t> : </a:t>
            </a:r>
            <a:r>
              <a:rPr lang="fr-FR" dirty="0">
                <a:hlinkClick r:id="rId3"/>
              </a:rPr>
              <a:t>http://r-graph.com</a:t>
            </a:r>
            <a:endParaRPr lang="fr-FR" dirty="0"/>
          </a:p>
        </p:txBody>
      </p:sp>
      <p:sp>
        <p:nvSpPr>
          <p:cNvPr id="6" name="Titre 1"/>
          <p:cNvSpPr txBox="1">
            <a:spLocks/>
          </p:cNvSpPr>
          <p:nvPr/>
        </p:nvSpPr>
        <p:spPr>
          <a:xfrm>
            <a:off x="827584" y="4149080"/>
            <a:ext cx="7772400" cy="1143000"/>
          </a:xfrm>
          <a:prstGeom prst="rect">
            <a:avLst/>
          </a:prstGeom>
        </p:spPr>
        <p:txBody>
          <a:bodyPr bIns="91440" anchor="b" anchorCtr="0">
            <a:normAutofit fontScale="92500" lnSpcReduction="2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fr-FR" dirty="0"/>
              <a:t>Une application </a:t>
            </a:r>
            <a:r>
              <a:rPr lang="fr-FR" dirty="0" err="1"/>
              <a:t>shiny</a:t>
            </a:r>
            <a:r>
              <a:rPr lang="fr-FR" dirty="0"/>
              <a:t> pour utiliser ggplot2</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787" y="1628800"/>
            <a:ext cx="5374070"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7787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2996952"/>
            <a:ext cx="7772400" cy="1584176"/>
          </a:xfrm>
        </p:spPr>
        <p:txBody>
          <a:bodyPr>
            <a:normAutofit/>
          </a:bodyPr>
          <a:lstStyle/>
          <a:p>
            <a:r>
              <a:rPr lang="fr-FR" dirty="0"/>
              <a:t>Nettoyer ses données avec le package </a:t>
            </a:r>
            <a:r>
              <a:rPr lang="fr-FR" dirty="0" err="1"/>
              <a:t>dplyr</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69</a:t>
            </a:fld>
            <a:endParaRPr lang="fr-FR"/>
          </a:p>
        </p:txBody>
      </p:sp>
    </p:spTree>
    <p:extLst>
      <p:ext uri="{BB962C8B-B14F-4D97-AF65-F5344CB8AC3E}">
        <p14:creationId xmlns:p14="http://schemas.microsoft.com/office/powerpoint/2010/main" val="401542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L’écosystème d’Hadley</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a:t>
            </a:fld>
            <a:endParaRPr lang="fr-FR"/>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652544"/>
            <a:ext cx="7772400" cy="416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05928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package </a:t>
            </a:r>
            <a:r>
              <a:rPr lang="fr-FR" dirty="0" err="1"/>
              <a:t>dplyr</a:t>
            </a:r>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70</a:t>
            </a:fld>
            <a:endParaRPr lang="fr-FR"/>
          </a:p>
        </p:txBody>
      </p:sp>
      <p:sp>
        <p:nvSpPr>
          <p:cNvPr id="5" name="Espace réservé du contenu 4"/>
          <p:cNvSpPr>
            <a:spLocks noGrp="1"/>
          </p:cNvSpPr>
          <p:nvPr>
            <p:ph sz="quarter" idx="1"/>
          </p:nvPr>
        </p:nvSpPr>
        <p:spPr/>
        <p:txBody>
          <a:bodyPr/>
          <a:lstStyle/>
          <a:p>
            <a:r>
              <a:rPr lang="fr-FR" dirty="0"/>
              <a:t>Disponible dans la suite </a:t>
            </a:r>
            <a:r>
              <a:rPr lang="fr-FR" dirty="0" err="1"/>
              <a:t>tidyverse</a:t>
            </a:r>
            <a:endParaRPr lang="fr-FR" dirty="0"/>
          </a:p>
          <a:p>
            <a:endParaRPr lang="fr-FR" dirty="0"/>
          </a:p>
          <a:p>
            <a:r>
              <a:rPr lang="fr-FR" dirty="0"/>
              <a:t>Deux principes pour une utilisation optimale</a:t>
            </a:r>
          </a:p>
          <a:p>
            <a:pPr lvl="1"/>
            <a:r>
              <a:rPr lang="fr-FR" dirty="0"/>
              <a:t>L’usage de verbes (</a:t>
            </a:r>
            <a:r>
              <a:rPr lang="fr-FR" dirty="0" err="1"/>
              <a:t>group_by</a:t>
            </a:r>
            <a:r>
              <a:rPr lang="fr-FR" dirty="0"/>
              <a:t>, </a:t>
            </a:r>
            <a:r>
              <a:rPr lang="fr-FR" dirty="0" err="1"/>
              <a:t>summarise</a:t>
            </a:r>
            <a:r>
              <a:rPr lang="fr-FR" dirty="0"/>
              <a:t>, select, </a:t>
            </a:r>
            <a:r>
              <a:rPr lang="fr-FR" dirty="0" err="1"/>
              <a:t>filter</a:t>
            </a:r>
            <a:r>
              <a:rPr lang="fr-FR" dirty="0"/>
              <a:t>, arrange, spread, </a:t>
            </a:r>
            <a:r>
              <a:rPr lang="fr-FR" dirty="0" err="1"/>
              <a:t>gather</a:t>
            </a:r>
            <a:r>
              <a:rPr lang="fr-FR" dirty="0"/>
              <a:t>). Ce sont des fonctions prenant un </a:t>
            </a:r>
            <a:r>
              <a:rPr lang="fr-FR" dirty="0" err="1"/>
              <a:t>data.frame</a:t>
            </a:r>
            <a:r>
              <a:rPr lang="fr-FR" dirty="0"/>
              <a:t> comme argument</a:t>
            </a:r>
          </a:p>
          <a:p>
            <a:pPr marL="320040" lvl="1" indent="0">
              <a:buNone/>
            </a:pPr>
            <a:endParaRPr lang="fr-FR" dirty="0"/>
          </a:p>
          <a:p>
            <a:pPr lvl="1"/>
            <a:r>
              <a:rPr lang="fr-FR" dirty="0"/>
              <a:t>Usage du pipe %&gt;% (se lit </a:t>
            </a:r>
            <a:r>
              <a:rPr lang="fr-FR" dirty="0" err="1"/>
              <a:t>then</a:t>
            </a:r>
            <a:r>
              <a:rPr lang="fr-FR" dirty="0"/>
              <a:t> et provient du package </a:t>
            </a:r>
            <a:r>
              <a:rPr lang="fr-FR" dirty="0" err="1"/>
              <a:t>magrittr</a:t>
            </a:r>
            <a:r>
              <a:rPr lang="fr-FR" dirty="0"/>
              <a:t>) permet l’enchaînement des actions</a:t>
            </a:r>
          </a:p>
        </p:txBody>
      </p:sp>
    </p:spTree>
    <p:extLst>
      <p:ext uri="{BB962C8B-B14F-4D97-AF65-F5344CB8AC3E}">
        <p14:creationId xmlns:p14="http://schemas.microsoft.com/office/powerpoint/2010/main" val="3370335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71</a:t>
            </a:fld>
            <a:endParaRPr lang="fr-FR"/>
          </a:p>
        </p:txBody>
      </p:sp>
      <p:sp>
        <p:nvSpPr>
          <p:cNvPr id="5" name="Espace réservé du contenu 4"/>
          <p:cNvSpPr>
            <a:spLocks noGrp="1"/>
          </p:cNvSpPr>
          <p:nvPr>
            <p:ph sz="quarter" idx="1"/>
          </p:nvPr>
        </p:nvSpPr>
        <p:spPr/>
        <p:txBody>
          <a:bodyPr/>
          <a:lstStyle/>
          <a:p>
            <a:r>
              <a:rPr lang="fr-FR" dirty="0"/>
              <a:t>select() : pour sélectionner les colonnes</a:t>
            </a:r>
          </a:p>
          <a:p>
            <a:r>
              <a:rPr lang="fr-FR" dirty="0" err="1"/>
              <a:t>filter</a:t>
            </a:r>
            <a:r>
              <a:rPr lang="fr-FR" dirty="0"/>
              <a:t>() : filtre de lignes en fonction de conditions logiques</a:t>
            </a:r>
          </a:p>
          <a:p>
            <a:r>
              <a:rPr lang="fr-FR" dirty="0"/>
              <a:t>arrange() : trie le </a:t>
            </a:r>
            <a:r>
              <a:rPr lang="fr-FR" dirty="0" err="1"/>
              <a:t>data.frame</a:t>
            </a:r>
            <a:r>
              <a:rPr lang="fr-FR" dirty="0"/>
              <a:t> selon certaines variables</a:t>
            </a:r>
          </a:p>
          <a:p>
            <a:r>
              <a:rPr lang="fr-FR" dirty="0" err="1"/>
              <a:t>mutate</a:t>
            </a:r>
            <a:r>
              <a:rPr lang="fr-FR" dirty="0"/>
              <a:t>() : crée de nouvelles variables</a:t>
            </a:r>
          </a:p>
          <a:p>
            <a:r>
              <a:rPr lang="fr-FR" dirty="0" err="1"/>
              <a:t>group_by</a:t>
            </a:r>
            <a:r>
              <a:rPr lang="fr-FR" dirty="0"/>
              <a:t>() : crée des groupes</a:t>
            </a:r>
          </a:p>
          <a:p>
            <a:r>
              <a:rPr lang="fr-FR" dirty="0" err="1"/>
              <a:t>summarise</a:t>
            </a:r>
            <a:r>
              <a:rPr lang="fr-FR" dirty="0"/>
              <a:t>() : agrège un </a:t>
            </a:r>
            <a:r>
              <a:rPr lang="fr-FR" dirty="0" err="1"/>
              <a:t>data.frame</a:t>
            </a:r>
            <a:r>
              <a:rPr lang="fr-FR" dirty="0"/>
              <a:t> ou un groupe en une ligne</a:t>
            </a:r>
          </a:p>
          <a:p>
            <a:r>
              <a:rPr lang="fr-FR" dirty="0" err="1"/>
              <a:t>xxx_join</a:t>
            </a:r>
            <a:r>
              <a:rPr lang="fr-FR" dirty="0"/>
              <a:t>() : apparie 2 tables</a:t>
            </a:r>
          </a:p>
        </p:txBody>
      </p:sp>
    </p:spTree>
    <p:extLst>
      <p:ext uri="{BB962C8B-B14F-4D97-AF65-F5344CB8AC3E}">
        <p14:creationId xmlns:p14="http://schemas.microsoft.com/office/powerpoint/2010/main" val="39752079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72</a:t>
            </a:fld>
            <a:endParaRPr lang="fr-FR"/>
          </a:p>
        </p:txBody>
      </p:sp>
      <p:sp>
        <p:nvSpPr>
          <p:cNvPr id="5" name="Espace réservé du contenu 4"/>
          <p:cNvSpPr>
            <a:spLocks noGrp="1"/>
          </p:cNvSpPr>
          <p:nvPr>
            <p:ph sz="quarter" idx="1"/>
          </p:nvPr>
        </p:nvSpPr>
        <p:spPr>
          <a:xfrm>
            <a:off x="603504" y="1447800"/>
            <a:ext cx="8216968" cy="4572000"/>
          </a:xfrm>
        </p:spPr>
        <p:txBody>
          <a:bodyPr>
            <a:normAutofit fontScale="92500" lnSpcReduction="20000"/>
          </a:bodyPr>
          <a:lstStyle/>
          <a:p>
            <a:r>
              <a:rPr lang="fr-FR" dirty="0"/>
              <a:t>Documentation </a:t>
            </a:r>
          </a:p>
          <a:p>
            <a:pPr marL="0" indent="0">
              <a:buNone/>
            </a:pPr>
            <a:r>
              <a:rPr lang="fr-FR" dirty="0">
                <a:hlinkClick r:id="rId3"/>
              </a:rPr>
              <a:t>http://ggplot2.tidyverse.org/reference/</a:t>
            </a:r>
            <a:endParaRPr lang="fr-FR" dirty="0"/>
          </a:p>
          <a:p>
            <a:pPr marL="0" indent="0">
              <a:buNone/>
            </a:pPr>
            <a:r>
              <a:rPr lang="fr-FR" dirty="0">
                <a:hlinkClick r:id="rId4"/>
              </a:rPr>
              <a:t>http://dataviz.tools/</a:t>
            </a:r>
            <a:endParaRPr lang="fr-FR" dirty="0"/>
          </a:p>
          <a:p>
            <a:pPr marL="0" indent="0">
              <a:buNone/>
            </a:pPr>
            <a:endParaRPr lang="fr-FR" dirty="0"/>
          </a:p>
          <a:p>
            <a:r>
              <a:rPr lang="fr-FR" dirty="0"/>
              <a:t>Choix palette de couleurs</a:t>
            </a:r>
          </a:p>
          <a:p>
            <a:pPr marL="0" indent="0">
              <a:buNone/>
            </a:pPr>
            <a:r>
              <a:rPr lang="fr-FR" dirty="0">
                <a:hlinkClick r:id="rId5"/>
              </a:rPr>
              <a:t>https://coolors.co/</a:t>
            </a:r>
            <a:r>
              <a:rPr lang="fr-FR" dirty="0"/>
              <a:t> générateur de palette de couleur</a:t>
            </a:r>
          </a:p>
          <a:p>
            <a:pPr marL="0" indent="0">
              <a:buNone/>
            </a:pPr>
            <a:r>
              <a:rPr lang="fr-FR" dirty="0">
                <a:hlinkClick r:id="rId6"/>
              </a:rPr>
              <a:t>http://chir.ag/projects/name-that-color/#ED616A</a:t>
            </a:r>
            <a:r>
              <a:rPr lang="fr-FR" dirty="0"/>
              <a:t> nommer la couleur  </a:t>
            </a:r>
          </a:p>
          <a:p>
            <a:pPr marL="0" indent="0">
              <a:buNone/>
            </a:pPr>
            <a:r>
              <a:rPr lang="fr-FR" dirty="0">
                <a:hlinkClick r:id="rId7"/>
              </a:rPr>
              <a:t>http://colorbrewer2.org/#type=sequential&amp;scheme=BuGn&amp;n=3</a:t>
            </a:r>
            <a:r>
              <a:rPr lang="fr-FR" dirty="0"/>
              <a:t> site </a:t>
            </a:r>
            <a:r>
              <a:rPr lang="fr-FR" dirty="0" err="1"/>
              <a:t>ColorBrewer</a:t>
            </a:r>
            <a:endParaRPr lang="fr-FR" dirty="0"/>
          </a:p>
          <a:p>
            <a:pPr marL="0" indent="0">
              <a:buNone/>
            </a:pPr>
            <a:endParaRPr lang="fr-FR" dirty="0"/>
          </a:p>
          <a:p>
            <a:pPr marL="0" indent="0">
              <a:buNone/>
            </a:pPr>
            <a:r>
              <a:rPr lang="fr-FR" dirty="0">
                <a:hlinkClick r:id="rId8"/>
              </a:rPr>
              <a:t>https://flatuicolors.com/</a:t>
            </a:r>
            <a:r>
              <a:rPr lang="fr-FR" dirty="0"/>
              <a:t> Choisir une couleur</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5196928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73</a:t>
            </a:fld>
            <a:endParaRPr lang="fr-FR"/>
          </a:p>
        </p:txBody>
      </p:sp>
      <p:sp>
        <p:nvSpPr>
          <p:cNvPr id="5" name="Espace réservé du contenu 4"/>
          <p:cNvSpPr>
            <a:spLocks noGrp="1"/>
          </p:cNvSpPr>
          <p:nvPr>
            <p:ph sz="quarter" idx="1"/>
          </p:nvPr>
        </p:nvSpPr>
        <p:spPr/>
        <p:txBody>
          <a:bodyPr/>
          <a:lstStyle/>
          <a:p>
            <a:r>
              <a:rPr lang="fr-FR" dirty="0"/>
              <a:t>Crédits</a:t>
            </a:r>
          </a:p>
          <a:p>
            <a:pPr lvl="1"/>
            <a:r>
              <a:rPr lang="fr-FR" dirty="0"/>
              <a:t>Toucan </a:t>
            </a:r>
            <a:r>
              <a:rPr lang="fr-FR" dirty="0" err="1"/>
              <a:t>Toko</a:t>
            </a:r>
            <a:endParaRPr lang="fr-FR" dirty="0"/>
          </a:p>
          <a:p>
            <a:pPr lvl="1"/>
            <a:r>
              <a:rPr lang="fr-FR" dirty="0" err="1"/>
              <a:t>Datacamp</a:t>
            </a:r>
            <a:endParaRPr lang="fr-FR" dirty="0"/>
          </a:p>
          <a:p>
            <a:pPr lvl="1"/>
            <a:r>
              <a:rPr lang="fr-FR" dirty="0"/>
              <a:t>Livres ggplot2 et R4DS Hadley </a:t>
            </a:r>
            <a:r>
              <a:rPr lang="fr-FR" dirty="0" err="1"/>
              <a:t>Wickham</a:t>
            </a:r>
            <a:endParaRPr lang="fr-FR" dirty="0"/>
          </a:p>
          <a:p>
            <a:pPr lvl="1"/>
            <a:r>
              <a:rPr lang="fr-FR" dirty="0">
                <a:hlinkClick r:id="rId2"/>
              </a:rPr>
              <a:t>www.juba.github.io</a:t>
            </a:r>
            <a:endParaRPr lang="fr-FR" dirty="0"/>
          </a:p>
          <a:p>
            <a:pPr lvl="1"/>
            <a:r>
              <a:rPr lang="fr-FR" dirty="0"/>
              <a:t>Livre « </a:t>
            </a:r>
            <a:r>
              <a:rPr lang="fr-FR" dirty="0" err="1"/>
              <a:t>Learn</a:t>
            </a:r>
            <a:r>
              <a:rPr lang="fr-FR" dirty="0"/>
              <a:t> ggplot2 </a:t>
            </a:r>
            <a:r>
              <a:rPr lang="fr-FR" dirty="0" err="1"/>
              <a:t>using</a:t>
            </a:r>
            <a:r>
              <a:rPr lang="fr-FR" dirty="0"/>
              <a:t> </a:t>
            </a:r>
            <a:r>
              <a:rPr lang="fr-FR" dirty="0" err="1"/>
              <a:t>Shiny</a:t>
            </a:r>
            <a:r>
              <a:rPr lang="fr-FR" dirty="0"/>
              <a:t> App » </a:t>
            </a:r>
            <a:r>
              <a:rPr lang="fr-FR" dirty="0" err="1"/>
              <a:t>Keon</a:t>
            </a:r>
            <a:r>
              <a:rPr lang="fr-FR" dirty="0"/>
              <a:t> </a:t>
            </a:r>
            <a:r>
              <a:rPr lang="fr-FR" dirty="0" err="1"/>
              <a:t>Woong</a:t>
            </a:r>
            <a:r>
              <a:rPr lang="fr-FR" dirty="0"/>
              <a:t> Moon</a:t>
            </a:r>
          </a:p>
          <a:p>
            <a:pPr lvl="1"/>
            <a:r>
              <a:rPr lang="fr-FR" dirty="0"/>
              <a:t>Site </a:t>
            </a:r>
            <a:r>
              <a:rPr lang="fr-FR" dirty="0" err="1"/>
              <a:t>Flowing</a:t>
            </a:r>
            <a:r>
              <a:rPr lang="fr-FR" dirty="0"/>
              <a:t> Data</a:t>
            </a:r>
          </a:p>
        </p:txBody>
      </p:sp>
    </p:spTree>
    <p:extLst>
      <p:ext uri="{BB962C8B-B14F-4D97-AF65-F5344CB8AC3E}">
        <p14:creationId xmlns:p14="http://schemas.microsoft.com/office/powerpoint/2010/main" val="20433338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74</a:t>
            </a:fld>
            <a:endParaRPr lang="fr-FR"/>
          </a:p>
        </p:txBody>
      </p:sp>
      <p:sp>
        <p:nvSpPr>
          <p:cNvPr id="5" name="Espace réservé du contenu 4"/>
          <p:cNvSpPr>
            <a:spLocks noGrp="1"/>
          </p:cNvSpPr>
          <p:nvPr>
            <p:ph sz="quarter" idx="1"/>
          </p:nvPr>
        </p:nvSpPr>
        <p:spPr/>
        <p:txBody>
          <a:bodyPr/>
          <a:lstStyle/>
          <a:p>
            <a:r>
              <a:rPr lang="fr-FR" dirty="0"/>
              <a:t>Marylène Henry – statisticienne – Groupe Caisse des dépôts</a:t>
            </a:r>
          </a:p>
          <a:p>
            <a:pPr marL="0" indent="0">
              <a:buNone/>
            </a:pPr>
            <a:endParaRPr lang="fr-FR" dirty="0"/>
          </a:p>
          <a:p>
            <a:pPr marL="0" indent="0">
              <a:buNone/>
            </a:pPr>
            <a:r>
              <a:rPr lang="fr-FR" dirty="0">
                <a:hlinkClick r:id="rId2"/>
              </a:rPr>
              <a:t>marylene.henry@gmail.com</a:t>
            </a:r>
            <a:endParaRPr lang="fr-FR" dirty="0"/>
          </a:p>
          <a:p>
            <a:pPr marL="0" indent="0">
              <a:buNone/>
            </a:pPr>
            <a:endParaRPr lang="fr-FR" dirty="0"/>
          </a:p>
          <a:p>
            <a:pPr marL="0" indent="0">
              <a:buNone/>
            </a:pPr>
            <a:r>
              <a:rPr lang="fr-FR" dirty="0"/>
              <a:t>	@</a:t>
            </a:r>
            <a:r>
              <a:rPr lang="fr-FR" dirty="0" err="1"/>
              <a:t>henry_marylene</a:t>
            </a:r>
            <a:endParaRPr lang="fr-FR" dirty="0"/>
          </a:p>
          <a:p>
            <a:pPr marL="0" indent="0">
              <a:buNone/>
            </a:pPr>
            <a:endParaRPr lang="fr-FR" dirty="0"/>
          </a:p>
          <a:p>
            <a:pPr marL="0" indent="0">
              <a:buNone/>
            </a:pPr>
            <a:r>
              <a:rPr lang="fr-FR" dirty="0"/>
              <a:t>	</a:t>
            </a:r>
            <a:r>
              <a:rPr lang="fr-FR" dirty="0">
                <a:hlinkClick r:id="rId3"/>
              </a:rPr>
              <a:t>Marylène Henry</a:t>
            </a:r>
            <a:endParaRPr lang="fr-FR" dirty="0"/>
          </a:p>
          <a:p>
            <a:pPr marL="0" indent="0">
              <a:buNone/>
            </a:pPr>
            <a:endParaRPr lang="fr-FR" dirty="0"/>
          </a:p>
        </p:txBody>
      </p:sp>
      <p:pic>
        <p:nvPicPr>
          <p:cNvPr id="2150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3438" y="3819611"/>
            <a:ext cx="414641" cy="401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438" y="4738963"/>
            <a:ext cx="414641" cy="454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54597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3140968"/>
            <a:ext cx="7772400" cy="1143000"/>
          </a:xfrm>
        </p:spPr>
        <p:txBody>
          <a:bodyPr>
            <a:noAutofit/>
          </a:bodyPr>
          <a:lstStyle/>
          <a:p>
            <a:pPr algn="ctr"/>
            <a:r>
              <a:rPr lang="fr-FR" sz="7200" dirty="0"/>
              <a:t>Merci </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75</a:t>
            </a:fld>
            <a:endParaRPr lang="fr-FR"/>
          </a:p>
        </p:txBody>
      </p:sp>
    </p:spTree>
    <p:extLst>
      <p:ext uri="{BB962C8B-B14F-4D97-AF65-F5344CB8AC3E}">
        <p14:creationId xmlns:p14="http://schemas.microsoft.com/office/powerpoint/2010/main" val="367617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833664"/>
            <a:ext cx="2878842" cy="2763688"/>
          </a:xfrm>
          <a:prstGeom prst="rect">
            <a:avLst/>
          </a:prstGeom>
        </p:spPr>
      </p:pic>
      <p:sp>
        <p:nvSpPr>
          <p:cNvPr id="2" name="Titre 1"/>
          <p:cNvSpPr>
            <a:spLocks noGrp="1"/>
          </p:cNvSpPr>
          <p:nvPr>
            <p:ph type="title"/>
          </p:nvPr>
        </p:nvSpPr>
        <p:spPr/>
        <p:txBody>
          <a:bodyPr/>
          <a:lstStyle/>
          <a:p>
            <a:r>
              <a:rPr lang="fr-FR" dirty="0"/>
              <a:t>ggplot2</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8</a:t>
            </a:fld>
            <a:endParaRPr lang="fr-FR"/>
          </a:p>
        </p:txBody>
      </p:sp>
      <p:sp>
        <p:nvSpPr>
          <p:cNvPr id="5" name="Espace réservé du contenu 4"/>
          <p:cNvSpPr>
            <a:spLocks noGrp="1"/>
          </p:cNvSpPr>
          <p:nvPr>
            <p:ph sz="quarter" idx="1"/>
          </p:nvPr>
        </p:nvSpPr>
        <p:spPr/>
        <p:txBody>
          <a:bodyPr/>
          <a:lstStyle/>
          <a:p>
            <a:endParaRPr lang="fr-FR" dirty="0"/>
          </a:p>
          <a:p>
            <a:r>
              <a:rPr lang="fr-FR" dirty="0"/>
              <a:t>Créé par Hadley </a:t>
            </a:r>
            <a:r>
              <a:rPr lang="fr-FR" dirty="0" err="1"/>
              <a:t>Wickham</a:t>
            </a:r>
            <a:r>
              <a:rPr lang="fr-FR" dirty="0"/>
              <a:t>, ce package offre un langage graphique puissant pour créer des graphiques élégants et complexe</a:t>
            </a:r>
          </a:p>
          <a:p>
            <a:endParaRPr lang="fr-FR" dirty="0"/>
          </a:p>
          <a:p>
            <a:r>
              <a:rPr lang="fr-FR" dirty="0"/>
              <a:t>Basé sur  « The Grammar of Graphics » (</a:t>
            </a:r>
            <a:r>
              <a:rPr lang="fr-FR" dirty="0" err="1"/>
              <a:t>Leland</a:t>
            </a:r>
            <a:r>
              <a:rPr lang="fr-FR" dirty="0"/>
              <a:t> Wilkinson)</a:t>
            </a:r>
          </a:p>
        </p:txBody>
      </p:sp>
    </p:spTree>
    <p:extLst>
      <p:ext uri="{BB962C8B-B14F-4D97-AF65-F5344CB8AC3E}">
        <p14:creationId xmlns:p14="http://schemas.microsoft.com/office/powerpoint/2010/main" val="87697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2780928"/>
            <a:ext cx="4860032" cy="2999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ggplot2</a:t>
            </a:r>
          </a:p>
        </p:txBody>
      </p:sp>
      <p:sp>
        <p:nvSpPr>
          <p:cNvPr id="3" name="Espace réservé du pied de page 2"/>
          <p:cNvSpPr>
            <a:spLocks noGrp="1"/>
          </p:cNvSpPr>
          <p:nvPr>
            <p:ph type="ftr" sz="quarter" idx="11"/>
          </p:nvPr>
        </p:nvSpPr>
        <p:spPr/>
        <p:txBody>
          <a:bodyPr/>
          <a:lstStyle/>
          <a:p>
            <a:r>
              <a:rPr lang="fr-FR"/>
              <a:t>Concevoir ses graphiques sous R - Prise en main du package ggplot2</a:t>
            </a:r>
          </a:p>
        </p:txBody>
      </p:sp>
      <p:sp>
        <p:nvSpPr>
          <p:cNvPr id="4" name="Espace réservé du numéro de diapositive 3"/>
          <p:cNvSpPr>
            <a:spLocks noGrp="1"/>
          </p:cNvSpPr>
          <p:nvPr>
            <p:ph type="sldNum" sz="quarter" idx="12"/>
          </p:nvPr>
        </p:nvSpPr>
        <p:spPr/>
        <p:txBody>
          <a:bodyPr/>
          <a:lstStyle/>
          <a:p>
            <a:fld id="{2A043449-947A-4C7F-B0DD-DC57EAFDC6E6}" type="slidenum">
              <a:rPr lang="fr-FR" smtClean="0"/>
              <a:t>9</a:t>
            </a:fld>
            <a:endParaRPr lang="fr-FR"/>
          </a:p>
        </p:txBody>
      </p:sp>
      <p:sp>
        <p:nvSpPr>
          <p:cNvPr id="5" name="Espace réservé du contenu 4"/>
          <p:cNvSpPr>
            <a:spLocks noGrp="1"/>
          </p:cNvSpPr>
          <p:nvPr>
            <p:ph sz="quarter" idx="1"/>
          </p:nvPr>
        </p:nvSpPr>
        <p:spPr/>
        <p:txBody>
          <a:bodyPr>
            <a:normAutofit/>
          </a:bodyPr>
          <a:lstStyle/>
          <a:p>
            <a:endParaRPr lang="fr-FR" sz="2000" dirty="0"/>
          </a:p>
          <a:p>
            <a:r>
              <a:rPr lang="fr-FR" sz="2000" dirty="0"/>
              <a:t>Le package ggplot2  permet la réalisation de graphiques directement à partir d’un fichier détail, d’un fichier détail pondéré, ou de données agrégées</a:t>
            </a:r>
          </a:p>
          <a:p>
            <a:pPr marL="0" indent="0">
              <a:buNone/>
            </a:pPr>
            <a:endParaRPr lang="fr-FR" sz="2000" dirty="0"/>
          </a:p>
          <a:p>
            <a:pPr lvl="1"/>
            <a:r>
              <a:rPr lang="fr-FR" sz="1800" dirty="0"/>
              <a:t>On initialise un graphique</a:t>
            </a:r>
          </a:p>
          <a:p>
            <a:pPr lvl="1"/>
            <a:r>
              <a:rPr lang="fr-FR" sz="1800" dirty="0"/>
              <a:t>On y ajoute des calques</a:t>
            </a:r>
          </a:p>
          <a:p>
            <a:pPr lvl="1"/>
            <a:endParaRPr lang="fr-FR" sz="1800" dirty="0"/>
          </a:p>
        </p:txBody>
      </p:sp>
    </p:spTree>
    <p:extLst>
      <p:ext uri="{BB962C8B-B14F-4D97-AF65-F5344CB8AC3E}">
        <p14:creationId xmlns:p14="http://schemas.microsoft.com/office/powerpoint/2010/main" val="1065869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1657</TotalTime>
  <Words>4523</Words>
  <Application>Microsoft Office PowerPoint</Application>
  <PresentationFormat>Affichage à l'écran (4:3)</PresentationFormat>
  <Paragraphs>719</Paragraphs>
  <Slides>75</Slides>
  <Notes>56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75</vt:i4>
      </vt:variant>
    </vt:vector>
  </HeadingPairs>
  <TitlesOfParts>
    <vt:vector size="80" baseType="lpstr">
      <vt:lpstr>Calibri</vt:lpstr>
      <vt:lpstr>Franklin Gothic Book</vt:lpstr>
      <vt:lpstr>Perpetua</vt:lpstr>
      <vt:lpstr>Wingdings 2</vt:lpstr>
      <vt:lpstr>Capitaux</vt:lpstr>
      <vt:lpstr>Prise en main de ggplot2 –  Créer ses graphiques avec R</vt:lpstr>
      <vt:lpstr>Prise en main du package ggplot2</vt:lpstr>
      <vt:lpstr>Grammar of graphics</vt:lpstr>
      <vt:lpstr>Présentation PowerPoint</vt:lpstr>
      <vt:lpstr>Grammar of graphics</vt:lpstr>
      <vt:lpstr>La suite tidyverse</vt:lpstr>
      <vt:lpstr>L’écosystème d’Hadley</vt:lpstr>
      <vt:lpstr>ggplot2</vt:lpstr>
      <vt:lpstr>ggplot2</vt:lpstr>
      <vt:lpstr>Eléments essentiels de grammaire</vt:lpstr>
      <vt:lpstr>Tous les éléments de grammaire…</vt:lpstr>
      <vt:lpstr>… on peut y ajouter d’autres couches </vt:lpstr>
      <vt:lpstr>Principe de composition d’un graphique</vt:lpstr>
      <vt:lpstr>Principe de construction d’un graphique</vt:lpstr>
      <vt:lpstr>Principe de construction d’un graphique</vt:lpstr>
      <vt:lpstr>Modifications d’attributs ou modification d’esthétique ?</vt:lpstr>
      <vt:lpstr>Présentation PowerPoint</vt:lpstr>
      <vt:lpstr>Présentation PowerPoint</vt:lpstr>
      <vt:lpstr>Présentation PowerPoint</vt:lpstr>
      <vt:lpstr>Présentation PowerPoint</vt:lpstr>
      <vt:lpstr>Présentation PowerPoint</vt:lpstr>
      <vt:lpstr>Modifier l’esthétique</vt:lpstr>
      <vt:lpstr>Les types de géométries disponibles dans le package ggplot2</vt:lpstr>
      <vt:lpstr>Les géométries courantes</vt:lpstr>
      <vt:lpstr>Les géométries courantes</vt:lpstr>
      <vt:lpstr>Le nuage de points</vt:lpstr>
      <vt:lpstr>Croiser avec une variable qualitative</vt:lpstr>
      <vt:lpstr>Les diagrammes en barres</vt:lpstr>
      <vt:lpstr>Les diagrammes en barres</vt:lpstr>
      <vt:lpstr>Les diagrammes en barres</vt:lpstr>
      <vt:lpstr>Les histogrammes</vt:lpstr>
      <vt:lpstr>Présentation PowerPoint</vt:lpstr>
      <vt:lpstr>Les histogrammes</vt:lpstr>
      <vt:lpstr>Facets</vt:lpstr>
      <vt:lpstr>Scale</vt:lpstr>
      <vt:lpstr>Scale</vt:lpstr>
      <vt:lpstr>limits</vt:lpstr>
      <vt:lpstr>breaks</vt:lpstr>
      <vt:lpstr>labels</vt:lpstr>
      <vt:lpstr>labs</vt:lpstr>
      <vt:lpstr>Theme</vt:lpstr>
      <vt:lpstr>Datavisualisation</vt:lpstr>
      <vt:lpstr>Présentation PowerPoint</vt:lpstr>
      <vt:lpstr>Datavisualisation et Data Science</vt:lpstr>
      <vt:lpstr>Présentation PowerPoint</vt:lpstr>
      <vt:lpstr>Utilisation du package ggplot2</vt:lpstr>
      <vt:lpstr>Où est le cercle?</vt:lpstr>
      <vt:lpstr>Et maintenant ?</vt:lpstr>
      <vt:lpstr>Le plus facile ?</vt:lpstr>
      <vt:lpstr>Présentation PowerPoint</vt:lpstr>
      <vt:lpstr>Présentation PowerPoint</vt:lpstr>
      <vt:lpstr>Présentation PowerPoint</vt:lpstr>
      <vt:lpstr>Présentation PowerPoint</vt:lpstr>
      <vt:lpstr>Présentation PowerPoint</vt:lpstr>
      <vt:lpstr>Le moins est le mieux</vt:lpstr>
      <vt:lpstr>Proximité</vt:lpstr>
      <vt:lpstr>Similitude</vt:lpstr>
      <vt:lpstr>Continuité</vt:lpstr>
      <vt:lpstr>Présentation PowerPoint</vt:lpstr>
      <vt:lpstr>L’axe commence à 0 dans un diagramme en barres</vt:lpstr>
      <vt:lpstr>Mais rester vigilant</vt:lpstr>
      <vt:lpstr>Mais rester vigilant</vt:lpstr>
      <vt:lpstr>Mais rester vigilant</vt:lpstr>
      <vt:lpstr>Mais rester vigilant</vt:lpstr>
      <vt:lpstr>Présentation PowerPoint</vt:lpstr>
      <vt:lpstr>Utilisation du package ggplot2</vt:lpstr>
      <vt:lpstr>Présentation PowerPoint</vt:lpstr>
      <vt:lpstr>Référence</vt:lpstr>
      <vt:lpstr>Nettoyer ses données avec le package dplyr</vt:lpstr>
      <vt:lpstr>Le package dplyr</vt:lpstr>
      <vt:lpstr>Présentation PowerPoint</vt:lpstr>
      <vt:lpstr>Présentation PowerPoint</vt:lpstr>
      <vt:lpstr>Présentation PowerPoint</vt:lpstr>
      <vt:lpstr>Présentation PowerPoint</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Prise en main de ggplot2 –Introduction datavisualisation</dc:title>
  <dc:creator>Marylene Henry</dc:creator>
  <cp:lastModifiedBy>Marylène Henry</cp:lastModifiedBy>
  <cp:revision>120</cp:revision>
  <cp:lastPrinted>2017-11-14T11:16:17Z</cp:lastPrinted>
  <dcterms:created xsi:type="dcterms:W3CDTF">2017-11-09T15:01:09Z</dcterms:created>
  <dcterms:modified xsi:type="dcterms:W3CDTF">2019-12-05T18:06:07Z</dcterms:modified>
</cp:coreProperties>
</file>