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9" r:id="rId4"/>
    <p:sldId id="462" r:id="rId5"/>
    <p:sldId id="463" r:id="rId6"/>
    <p:sldId id="464" r:id="rId7"/>
    <p:sldId id="465" r:id="rId8"/>
    <p:sldId id="466" r:id="rId9"/>
    <p:sldId id="472" r:id="rId10"/>
    <p:sldId id="467" r:id="rId11"/>
    <p:sldId id="468" r:id="rId12"/>
    <p:sldId id="469" r:id="rId13"/>
    <p:sldId id="470" r:id="rId14"/>
    <p:sldId id="471" r:id="rId15"/>
    <p:sldId id="46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5434A-178E-4141-9277-5AF2918F2B35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A440E-112A-43EB-A713-9B10516FF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8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  3">
            <a:extLst>
              <a:ext uri="{FF2B5EF4-FFF2-40B4-BE49-F238E27FC236}">
                <a16:creationId xmlns:a16="http://schemas.microsoft.com/office/drawing/2014/main" id="{5D4E8C9B-AC13-4859-9FA3-D32742EE7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"/>
          <a:stretch/>
        </p:blipFill>
        <p:spPr>
          <a:xfrm>
            <a:off x="0" y="0"/>
            <a:ext cx="3378200" cy="65210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3C9E2CC-62E1-4C3D-9500-5711D4DE8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672" y="1122363"/>
            <a:ext cx="680632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DF01A5-9135-4773-B16B-EAF4869B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0" y="3602038"/>
            <a:ext cx="6806329" cy="707023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0753A-FD07-4A57-9EFE-577B6E2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915-6BA1-4820-B84F-E58C7A689058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48768-911E-49AE-A29C-F7C5E7CC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C6B00-6890-4FEF-85B3-6681C36F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1ECABEDB-A98D-4602-8693-08E77FC9F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61670" y="4548111"/>
            <a:ext cx="6806329" cy="33337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3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02A7FB-AEFC-C74D-85C6-85B9F1E3A074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79006F-4184-524E-A90C-3FC2A4164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7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5D590-6F1E-4F2B-B990-4D478F4C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02463-6FE0-409E-9534-B950AC6E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71B2C-B0D3-4186-B1A7-7B5372D0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33E47-7799-417E-A358-74CCBCF0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E4947-BEA8-4E23-BA71-015D297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8C17FBF-9B71-4824-B6C2-72A86A10AA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552" y="129755"/>
            <a:ext cx="5705672" cy="59159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section</a:t>
            </a:r>
          </a:p>
        </p:txBody>
      </p:sp>
    </p:spTree>
    <p:extLst>
      <p:ext uri="{BB962C8B-B14F-4D97-AF65-F5344CB8AC3E}">
        <p14:creationId xmlns:p14="http://schemas.microsoft.com/office/powerpoint/2010/main" val="311220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D5044-68EA-4893-9BD8-A3A7288F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50" y="1709738"/>
            <a:ext cx="75053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50744-19E6-4605-BBA2-DFE84711A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2050" y="4589463"/>
            <a:ext cx="7505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7FC6B-3032-494A-ABA0-BD901DBF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EDE-253C-49B3-B263-766C4627A951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3C88B-DDEA-41BC-B424-C79B8349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39816-18AC-4989-A007-0EA9F7C1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Espace réservé pour une image  10">
            <a:extLst>
              <a:ext uri="{FF2B5EF4-FFF2-40B4-BE49-F238E27FC236}">
                <a16:creationId xmlns:a16="http://schemas.microsoft.com/office/drawing/2014/main" id="{5A61B2F6-81D6-4545-827E-4C555F896D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85" y="0"/>
            <a:ext cx="3378084" cy="652102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</p:spTree>
    <p:extLst>
      <p:ext uri="{BB962C8B-B14F-4D97-AF65-F5344CB8AC3E}">
        <p14:creationId xmlns:p14="http://schemas.microsoft.com/office/powerpoint/2010/main" val="19272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D46E9-E031-4BE4-971B-CFAC62924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F83BF-CD4A-4A70-9FE6-A7C67C05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9B7C2-EA94-4D82-87AB-28851D17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4FA-CFA1-42E1-9891-779E09BBFAA2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8E5389-1DFE-418B-A106-C8E5CD85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6A2ADD-E9C4-4151-AF10-A7A4AFE1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A02D354-6326-46AD-B999-5D80BFC1C0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552" y="129755"/>
            <a:ext cx="5705672" cy="59159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8728787-53B4-4B7F-BFA2-FB8CA64E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8016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E8921-42AF-4865-9ACD-24918F3D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518F3E-B2C5-40AE-89AB-B1D6778A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53E5B4-F3A4-4E95-B7E9-8C0C89C22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FC6A2-93BF-4736-9ABB-04E30A24E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ED245-AF25-4E95-B41F-4778CB5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2CB-C388-490C-BC8F-0D1F2D868A64}" type="datetime1">
              <a:rPr lang="fr-FR" smtClean="0"/>
              <a:t>16/05/2023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0459AF-F0F8-4977-8B32-1DF7B5DD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6DF8AE-FAB7-4119-B9B4-187F886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BCED3C-2183-4E77-96E4-39FB46E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EC961590-B92B-4094-A56F-A32734CFC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552" y="129755"/>
            <a:ext cx="5705672" cy="59159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section</a:t>
            </a:r>
          </a:p>
        </p:txBody>
      </p:sp>
    </p:spTree>
    <p:extLst>
      <p:ext uri="{BB962C8B-B14F-4D97-AF65-F5344CB8AC3E}">
        <p14:creationId xmlns:p14="http://schemas.microsoft.com/office/powerpoint/2010/main" val="268260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A61ADC-99A1-42B1-B067-7FC0CA79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9B20-4A8B-44BF-A746-BE4CCD412258}" type="datetime1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E6F874-4E23-44C6-88AA-0321B4D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EDE017-C3FF-4130-84DE-441AFBB6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13DA22FD-910D-4C93-97C7-F952CA1D6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552" y="129755"/>
            <a:ext cx="5705672" cy="59159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BF670F4-5C35-4614-98E8-E7AA99E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817"/>
            <a:ext cx="10515600" cy="90187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039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422EFD-4674-4A3D-8268-77EA58A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2010-3A34-4C32-811E-D34646AE3CED}" type="datetime1">
              <a:rPr lang="fr-FR" smtClean="0"/>
              <a:t>16/05/2023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18B490-20AB-44D0-991E-A2E548E5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CE37F-7AF4-48ED-9B57-B4F512F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B6345-FF1F-41C0-B620-F876E84A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BA0B-F012-44BB-AA48-B3E7D05B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EA22E-3BEA-44A6-9380-0135D068F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F22BEE-12B5-4664-BC11-281A78CD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DEF1-C945-46E0-BDA1-FADC911CB7EB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0D80D-BB1A-4D1F-9315-EA6707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17B58F-B443-4EEB-B626-12575B5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2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FAA18-DCC5-496E-BD22-77667470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329F04-58BD-4126-A458-E77813856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697813-691F-4678-9439-40A67AF9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83AEF7-4D38-42A8-9778-266A7AEC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4A12-3B75-4717-B617-21D1EC5739DF}" type="datetime1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CA564A-8B33-406C-8879-2996664C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35E24-4F06-4C17-AF74-5F8C44F4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35FB2A-CC3C-4F81-988A-17A1D5CC25E8}"/>
              </a:ext>
            </a:extLst>
          </p:cNvPr>
          <p:cNvSpPr/>
          <p:nvPr userDrawn="1"/>
        </p:nvSpPr>
        <p:spPr>
          <a:xfrm>
            <a:off x="0" y="6525004"/>
            <a:ext cx="12192000" cy="331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55C67C-34C5-4F75-B278-15B67E2C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36FD48-C7CD-412B-B210-2469E6BA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8B945-BC3F-41B6-9938-A84F7E0E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85" y="6525004"/>
            <a:ext cx="2743200" cy="331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706183-2C97-4BE8-9269-231AB4EB4322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BA64A-1ABD-44B0-A3F6-35D3225E8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1967" y="6525003"/>
            <a:ext cx="7930033" cy="332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fr-FR" dirty="0"/>
              <a:t>Titre | Sous-titre | Auteur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2C26F-E9FE-4A96-89B5-24048ECC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63288" y="6521029"/>
            <a:ext cx="564805" cy="334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1B1832D-5119-4172-86C1-887A3D03E26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FC0989-A9B3-4202-A21A-AE718B494C4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8318" y="188640"/>
            <a:ext cx="1373992" cy="6549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435F96A-180A-408D-8ACA-127211102A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2310" y="1556792"/>
            <a:ext cx="33969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E3061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bases-de-donnees-annuelles-des-accidents-corporels-de-la-circulation-routiere-annees-de-2005-a-202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EA108-9166-4A44-A83F-9E3485FF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672" y="1122363"/>
            <a:ext cx="7218132" cy="2387600"/>
          </a:xfrm>
        </p:spPr>
        <p:txBody>
          <a:bodyPr>
            <a:normAutofit/>
          </a:bodyPr>
          <a:lstStyle/>
          <a:p>
            <a:pPr algn="l"/>
            <a:r>
              <a:rPr lang="fr-FR" sz="4800" dirty="0">
                <a:latin typeface="+mn-lt"/>
              </a:rPr>
              <a:t>Projet Année 3</a:t>
            </a:r>
            <a:br>
              <a:rPr lang="fr-FR" sz="4800" dirty="0">
                <a:latin typeface="+mn-lt"/>
              </a:rPr>
            </a:br>
            <a:r>
              <a:rPr lang="fr-FR" sz="4800" dirty="0">
                <a:latin typeface="+mn-lt"/>
              </a:rPr>
              <a:t>Big Data/IA/Web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0D26BA-7A3C-4E67-82CA-5899AC76E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Partie Big Data</a:t>
            </a:r>
          </a:p>
        </p:txBody>
      </p:sp>
    </p:spTree>
    <p:extLst>
      <p:ext uri="{BB962C8B-B14F-4D97-AF65-F5344CB8AC3E}">
        <p14:creationId xmlns:p14="http://schemas.microsoft.com/office/powerpoint/2010/main" val="357516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1486F-254E-9873-D244-3A886F43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Visualisations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79D49-4EF1-FDEB-012E-4BA299FC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Créer des représentations graphiques pour: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d’accidents en fonction des conditions atmosphériques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d’accidents en fonction de la description de la surface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d’accidents selon la gravité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d’accidents par tranches d’heure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d’accidents par ville</a:t>
            </a:r>
          </a:p>
          <a:p>
            <a:r>
              <a:rPr lang="fr-FR" dirty="0"/>
              <a:t>Créer des histogrammes 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Quantité d’accidents en fonction des tranches d’âges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mensuelle des accidents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Proposer une représentation sous formes de carte de la quantité d’accidents enregistrés par région puis par départements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Même chose avec les taux d’accidents graves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Exporter et sauvegarder vos figures en png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5CA47-0C37-C01B-9BCC-2A1E915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2C26E-588B-68FD-FC1F-88500FC4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4E94F-E149-DD26-DA8A-4C1D6BC2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A05DFD-DCAA-3111-7634-A91C1FCDF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</p:spTree>
    <p:extLst>
      <p:ext uri="{BB962C8B-B14F-4D97-AF65-F5344CB8AC3E}">
        <p14:creationId xmlns:p14="http://schemas.microsoft.com/office/powerpoint/2010/main" val="303020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F54E1-D271-649F-CD77-28ADFD00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F9F6A-816A-1D12-6206-D62BA76B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Etude des relations entre variables qualitatives</a:t>
            </a:r>
          </a:p>
          <a:p>
            <a:pPr lvl="1"/>
            <a:r>
              <a:rPr lang="fr-FR" dirty="0"/>
              <a:t>Faire des tableaux croisées et des tests d’indépendance du chi2 sur les tableaux entre les différentes variables </a:t>
            </a:r>
          </a:p>
          <a:p>
            <a:pPr lvl="1"/>
            <a:r>
              <a:rPr lang="fr-FR" dirty="0"/>
              <a:t>Représenter graphiquement ces tableaux (</a:t>
            </a:r>
            <a:r>
              <a:rPr lang="fr-FR" dirty="0" err="1"/>
              <a:t>mosaicplot</a:t>
            </a:r>
            <a:r>
              <a:rPr lang="fr-FR" dirty="0"/>
              <a:t>) et les analyser</a:t>
            </a:r>
          </a:p>
          <a:p>
            <a:r>
              <a:rPr lang="fr-FR" dirty="0"/>
              <a:t>Calculer les régressions </a:t>
            </a:r>
            <a:r>
              <a:rPr lang="fr-FR" sz="3200" dirty="0"/>
              <a:t>linéaires</a:t>
            </a:r>
            <a:r>
              <a:rPr lang="fr-FR" dirty="0"/>
              <a:t> de l’évolution du nombre d’accidents par mois, puis par semaine.</a:t>
            </a:r>
          </a:p>
          <a:p>
            <a:pPr lvl="1"/>
            <a:r>
              <a:rPr lang="fr-FR" dirty="0"/>
              <a:t>Comparer les résultats obtenus par les deux régressions mentionnées ci-dessus</a:t>
            </a:r>
          </a:p>
          <a:p>
            <a:pPr marL="457200" lvl="1" indent="0">
              <a:buNone/>
            </a:pPr>
            <a:r>
              <a:rPr lang="fr-FR" dirty="0"/>
              <a:t>		o Analyser les performances de la régression (proportion de la variabilité due aux résidus et aux variables explicatives)</a:t>
            </a:r>
          </a:p>
          <a:p>
            <a:pPr marL="457200" lvl="1" indent="0">
              <a:buNone/>
            </a:pPr>
            <a:r>
              <a:rPr lang="fr-FR" dirty="0"/>
              <a:t>		o Analyser des erreurs types associés aux estimateurs</a:t>
            </a:r>
          </a:p>
          <a:p>
            <a:pPr marL="457200" lvl="1" indent="0">
              <a:buNone/>
            </a:pPr>
            <a:r>
              <a:rPr lang="fr-FR" dirty="0"/>
              <a:t>		o Calculer les intervalles de confiance à 95% pour ces estimateurs</a:t>
            </a:r>
          </a:p>
          <a:p>
            <a:pPr marL="457200" lvl="1" indent="0">
              <a:buNone/>
            </a:pPr>
            <a:r>
              <a:rPr lang="fr-FR" dirty="0"/>
              <a:t>		o Calculer les R2 et R2 ajusté pour les deux modèles. Qu’en déduire ?</a:t>
            </a:r>
          </a:p>
          <a:p>
            <a:r>
              <a:rPr lang="fr-FR" sz="3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Bonus: ACP-AFC-ACM sur le jeu de données avec le nombre d’accidents selon la gravité pour 100.000 habitants par région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Eboulis des valeurs propres pour déterminer le nombre de variables principales à utiliser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quelle part d’inertie, ça correspond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Contributions des variables (gravité) et des individus (régions) sur les axes principaux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Représentation des variables sur le cercle des corrélations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Interprétation des axes dans le plan principal</a:t>
            </a:r>
          </a:p>
          <a:p>
            <a:pPr marL="0" indent="0">
              <a:buNone/>
            </a:pPr>
            <a:r>
              <a:rPr lang="fr-FR" dirty="0"/>
              <a:t>									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CFDA7-2DA0-D25F-AF3E-87A0E11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EEE2B-0914-2EBE-B03D-6BDF68A9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4EEC7-5B9E-7CA3-6764-1489D42B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6B33898-55AD-B7CD-1C3C-7E488C4E3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</p:spTree>
    <p:extLst>
      <p:ext uri="{BB962C8B-B14F-4D97-AF65-F5344CB8AC3E}">
        <p14:creationId xmlns:p14="http://schemas.microsoft.com/office/powerpoint/2010/main" val="193361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9EE4-E5CB-D04D-4073-38895D47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 pour l’IA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91433-7744-5B5E-46C0-37658C2D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Exporter le fichier nettoyé en format csv.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B08F6-CACD-5732-164C-FDF23960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A7C2D-465F-6F00-6C37-E6F401E8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875D2-AB0C-9C0A-166D-77BF567D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BAFCB28-B064-68E5-39E5-4DB7EAC01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</p:spTree>
    <p:extLst>
      <p:ext uri="{BB962C8B-B14F-4D97-AF65-F5344CB8AC3E}">
        <p14:creationId xmlns:p14="http://schemas.microsoft.com/office/powerpoint/2010/main" val="316440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EF791-F3D9-F3E9-05F6-B0538905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08F91-F6EC-86C5-6ECF-7FC7DCDF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EDE-253C-49B3-B263-766C4627A951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5982A-0239-2155-BAF4-465DDD27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6C74A-05DC-FBF3-F889-D5AF26F9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4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9DC45-0FDC-3A30-E092-ACEE6D47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3B4E5-BE4E-B98E-9093-62BECF55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Soutenance de 10 mn (binôme) ou 15mn (trinôme) plus 5 mn de questions</a:t>
            </a:r>
          </a:p>
          <a:p>
            <a:r>
              <a:rPr lang="fr-FR" dirty="0"/>
              <a:t>Dépôt des différents codes sur MOODLE</a:t>
            </a:r>
          </a:p>
          <a:p>
            <a:r>
              <a:rPr lang="fr-FR" dirty="0"/>
              <a:t>QCM MOODLE mercredi soir de 30 mn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40D49-AF00-71BE-471E-517EC54B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B20BF-AEE1-98A1-0758-15E58E3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F5F5E-DDE9-5627-EEA7-AAB6303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D68502B-A8DA-9937-1AC9-4EBC80316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</p:spTree>
    <p:extLst>
      <p:ext uri="{BB962C8B-B14F-4D97-AF65-F5344CB8AC3E}">
        <p14:creationId xmlns:p14="http://schemas.microsoft.com/office/powerpoint/2010/main" val="6737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74DFA6-791F-9242-840C-567000405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8021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551384" y="3182626"/>
            <a:ext cx="7143195" cy="164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algn="r"/>
            <a:r>
              <a:rPr lang="en-US" spc="-150" dirty="0">
                <a:solidFill>
                  <a:schemeClr val="bg1"/>
                </a:solidFill>
                <a:latin typeface="+mn-lt"/>
              </a:rPr>
              <a:t>MERCI</a:t>
            </a:r>
          </a:p>
          <a:p>
            <a:pPr algn="r"/>
            <a:r>
              <a:rPr lang="en-US" sz="4000" b="0" spc="-150" dirty="0">
                <a:solidFill>
                  <a:schemeClr val="bg1"/>
                </a:solidFill>
                <a:latin typeface="+mn-lt"/>
              </a:rPr>
              <a:t>Des questions 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04664"/>
            <a:ext cx="3456384" cy="1645791"/>
          </a:xfrm>
          <a:prstGeom prst="rect">
            <a:avLst/>
          </a:prstGeom>
        </p:spPr>
      </p:pic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A3F95005-51FC-9B4A-907D-EB03927E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685" y="6525004"/>
            <a:ext cx="5208016" cy="331009"/>
          </a:xfrm>
        </p:spPr>
        <p:txBody>
          <a:bodyPr/>
          <a:lstStyle/>
          <a:p>
            <a:r>
              <a:rPr lang="fr-FR" dirty="0" err="1"/>
              <a:t>isen-brest.fr</a:t>
            </a:r>
            <a:r>
              <a:rPr lang="fr-FR" dirty="0"/>
              <a:t> – </a:t>
            </a:r>
            <a:r>
              <a:rPr lang="fr-FR" dirty="0" err="1"/>
              <a:t>isen-nantes.fr</a:t>
            </a:r>
            <a:r>
              <a:rPr lang="fr-FR" dirty="0"/>
              <a:t> – </a:t>
            </a:r>
            <a:r>
              <a:rPr lang="fr-FR" dirty="0" err="1"/>
              <a:t>isen-rennes.fr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2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D1A45-18DB-4E8A-ACBD-AF8EC219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Données d’accidents corporels de la circulation routière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A2459-E158-4EBD-975A-9DC97B80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EDE-253C-49B3-B263-766C4627A951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C8080-9851-4B5E-B1F5-3775A4B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ACDE6-F2E3-4C37-9A85-FF67E56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9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042DE65-9229-4457-A714-CBF81692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089"/>
            <a:ext cx="10515600" cy="901871"/>
          </a:xfrm>
        </p:spPr>
        <p:txBody>
          <a:bodyPr/>
          <a:lstStyle/>
          <a:p>
            <a:pPr algn="l"/>
            <a:r>
              <a:rPr lang="fr-FR" dirty="0">
                <a:latin typeface="+mn-lt"/>
              </a:rPr>
              <a:t>Descriptifs des données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CF990C8-7326-4739-A7CB-48AB2F0D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r>
              <a:rPr lang="fr-FR" dirty="0"/>
              <a:t>Données disponibles sur </a:t>
            </a:r>
            <a:r>
              <a:rPr lang="fr-FR" dirty="0" err="1"/>
              <a:t>data.gouv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Lien vers données brutes et descriptif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Une partie des pré-traitements déjà réalisée</a:t>
            </a:r>
          </a:p>
          <a:p>
            <a:endParaRPr lang="fr-FR" dirty="0"/>
          </a:p>
          <a:p>
            <a:r>
              <a:rPr lang="fr-FR" dirty="0"/>
              <a:t>On fournit des fichiers csv avec les données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DCB9C-99FF-4B7A-A606-81A707B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3E571-EABE-4BD3-9FEE-F9A44CEB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119AD-9264-42F4-88A2-73D2A96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3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34AD250-5A16-4A89-B36A-946263D90C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Données d’accidents corporels</a:t>
            </a:r>
          </a:p>
        </p:txBody>
      </p:sp>
    </p:spTree>
    <p:extLst>
      <p:ext uri="{BB962C8B-B14F-4D97-AF65-F5344CB8AC3E}">
        <p14:creationId xmlns:p14="http://schemas.microsoft.com/office/powerpoint/2010/main" val="16786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1BD4-FD26-DAD3-C6BB-C9DD307D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Descriptifs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66D3-0960-FE45-B80A-A35D7822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sont les informations présentes ?</a:t>
            </a:r>
          </a:p>
          <a:p>
            <a:pPr lvl="1"/>
            <a:r>
              <a:rPr lang="fr-FR" dirty="0"/>
              <a:t>4 types d’informations globales : </a:t>
            </a:r>
          </a:p>
          <a:p>
            <a:pPr lvl="2"/>
            <a:r>
              <a:rPr lang="fr-FR" dirty="0"/>
              <a:t>usagers, </a:t>
            </a:r>
          </a:p>
          <a:p>
            <a:pPr lvl="2"/>
            <a:r>
              <a:rPr lang="fr-FR" dirty="0"/>
              <a:t>véhicules, </a:t>
            </a:r>
          </a:p>
          <a:p>
            <a:pPr lvl="2"/>
            <a:r>
              <a:rPr lang="fr-FR" dirty="0"/>
              <a:t>lieux, </a:t>
            </a:r>
          </a:p>
          <a:p>
            <a:pPr lvl="2"/>
            <a:r>
              <a:rPr lang="fr-FR" dirty="0"/>
              <a:t>Caractéristiques.</a:t>
            </a:r>
          </a:p>
          <a:p>
            <a:pPr lvl="2"/>
            <a:endParaRPr lang="fr-FR" dirty="0"/>
          </a:p>
          <a:p>
            <a:r>
              <a:rPr lang="fr-FR" dirty="0"/>
              <a:t> Exemple :  sur un accident corporel de la circulation routière, on a les données suivantes : type véhicule, gravité de l’accident, lieu de l’accident (latitude, longitude), heure, luminosité, type de voie, le port de la ceinture de sécurité, etc…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902E9-AEA5-F217-ACFB-D4767D31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93B7D-1E89-03D9-C615-62DF9B1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0E4CB-978F-6086-F0BE-D9E52C4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3DC1E6-4BA1-98B4-56A4-C256D4AF8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Données d’accidents corporels</a:t>
            </a:r>
          </a:p>
        </p:txBody>
      </p:sp>
    </p:spTree>
    <p:extLst>
      <p:ext uri="{BB962C8B-B14F-4D97-AF65-F5344CB8AC3E}">
        <p14:creationId xmlns:p14="http://schemas.microsoft.com/office/powerpoint/2010/main" val="183159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78625-7ECC-BE95-B9D9-9CD10891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Calendrier prévisionnel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A25DC-8195-DA9D-933B-CB91B64A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EDE-253C-49B3-B263-766C4627A951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AE083-86A7-1D6C-DF12-6D79FC3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D7816-8082-CAD9-3058-4B2A3D7E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6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9FDF-019A-4808-DFF3-07431476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Sur une semaine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BCA06111-3838-1CF6-B56D-6A07A04D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197580"/>
              </p:ext>
            </p:extLst>
          </p:nvPr>
        </p:nvGraphicFramePr>
        <p:xfrm>
          <a:off x="838200" y="1825625"/>
          <a:ext cx="10515600" cy="424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24113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14502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7343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70582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0726418"/>
                    </a:ext>
                  </a:extLst>
                </a:gridCol>
              </a:tblGrid>
              <a:tr h="516074">
                <a:tc>
                  <a:txBody>
                    <a:bodyPr/>
                    <a:lstStyle/>
                    <a:p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Vendredi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92580"/>
                  </a:ext>
                </a:extLst>
              </a:tr>
              <a:tr h="18637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Présentation du projet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Suivi du MOOC sur 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Gestion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Visualisations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Analyse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Analyse des données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Préparation soutenance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Export pour l’IA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Soutenance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28454"/>
                  </a:ext>
                </a:extLst>
              </a:tr>
              <a:tr h="18637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Préparation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Visualisations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Analyse des données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QCM 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16928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4DFE9-1492-EA9E-8DD8-923B51A9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A2345-355B-85D6-77D3-4D4EED20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BEFCC-D311-6231-2B48-53781C25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32BA1D9-32AA-0F62-CF81-1AC9D8078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Calendrier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7279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EABC2-5E0A-3A43-91F7-60A83AA8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48113-F74B-A1C1-A9E6-890D53B7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EDE-253C-49B3-B263-766C4627A951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C2AEC-5803-9B2D-F578-922C38DA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7FE9A-12EB-8692-9931-48BB97D7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87C5-08FA-7056-212E-A2A0346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MOOC Git et 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67B10-166E-776D-9449-F085A54D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taches dans le binôme (ou trinôme), diagramme de Gantt</a:t>
            </a:r>
          </a:p>
          <a:p>
            <a:r>
              <a:rPr lang="fr-FR" dirty="0"/>
              <a:t>Faire une description des données, des différentes variables, etc…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D0E3C-3BC7-E3A3-D476-BEB91D4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1CC1F-2A2C-A4DE-50DB-E5A084A0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8F6C01-2FB3-1464-86F5-6E92D19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F7FB3ED-BA92-962E-C383-FB257CD5F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</p:spTree>
    <p:extLst>
      <p:ext uri="{BB962C8B-B14F-4D97-AF65-F5344CB8AC3E}">
        <p14:creationId xmlns:p14="http://schemas.microsoft.com/office/powerpoint/2010/main" val="256518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263C6-B41F-854C-A82A-B3FC02BE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F11DE-874E-4AE9-F497-3DA5F78F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Quels traitements appliquer lorsqu’il manque des informations ou que ces informations ne sont pas exploitables ? Présenter quelques exemples et expliquer les traitements effectués.</a:t>
            </a:r>
          </a:p>
          <a:p>
            <a:r>
              <a:rPr lang="fr-FR" dirty="0"/>
              <a:t>Recoder des variables multimodales en chiffres (0,1,2,3, etc..) : catégories des véhicules, niveau de gravité de l’accident</a:t>
            </a:r>
          </a:p>
          <a:p>
            <a:r>
              <a:rPr lang="fr-FR" dirty="0"/>
              <a:t>Mettre les variables numériques sous format numériques, date sous format date, etc…</a:t>
            </a:r>
          </a:p>
          <a:p>
            <a:r>
              <a:rPr lang="fr-FR" dirty="0"/>
              <a:t>Construire des séries chronologiques sur l’évolution du nombre d’accidents par mois et semaines sur l’ensemble de la période. A quel niveau d’agrégation (mois ou semaine) les données collectées permettraient-elles de faire une prévision de bonne qualité avec une régression linéaire ? </a:t>
            </a:r>
          </a:p>
          <a:p>
            <a:r>
              <a:rPr lang="fr-FR" dirty="0"/>
              <a:t>Construire un jeu de données avec le nombre d’accidents selon la gravité pour 100.000 habitants par région (qui servirait à l’ACP discutée dans la section 3 intitulée Analyse de données ci-dessous)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9D56D-5A7B-97AE-664E-97073F3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4E8E-94AA-43E8-A6DC-8C1B1F274050}" type="datetime1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1261C-95E2-207C-D1A7-1100E90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/>
              <a:t>Titre | Sous-titre | Auteur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AD8E9-6257-D7EE-DD83-BAD75AA4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32D-5119-4172-86C1-887A3D03E264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F3C8107-9AED-624A-CB84-DAAA225E8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Détails des parties</a:t>
            </a:r>
          </a:p>
        </p:txBody>
      </p:sp>
    </p:spTree>
    <p:extLst>
      <p:ext uri="{BB962C8B-B14F-4D97-AF65-F5344CB8AC3E}">
        <p14:creationId xmlns:p14="http://schemas.microsoft.com/office/powerpoint/2010/main" val="2404313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809</Words>
  <Application>Microsoft Office PowerPoint</Application>
  <PresentationFormat>Grand écran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Projet Année 3 Big Data/IA/Web</vt:lpstr>
      <vt:lpstr>Données d’accidents corporels de la circulation routière</vt:lpstr>
      <vt:lpstr>Descriptifs des données</vt:lpstr>
      <vt:lpstr>Descriptifs des données</vt:lpstr>
      <vt:lpstr>Calendrier prévisionnel</vt:lpstr>
      <vt:lpstr> Sur une semaine </vt:lpstr>
      <vt:lpstr>Détails des parties</vt:lpstr>
      <vt:lpstr>MOOC Git et gestion de projet</vt:lpstr>
      <vt:lpstr>Préparation des données</vt:lpstr>
      <vt:lpstr>Visualisations des données</vt:lpstr>
      <vt:lpstr>Analyse des données</vt:lpstr>
      <vt:lpstr>Export pour l’IA</vt:lpstr>
      <vt:lpstr>Evaluations</vt:lpstr>
      <vt:lpstr>Evaluations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Pierre-Jean Bouvet</dc:creator>
  <cp:lastModifiedBy>Matthieu SAUMARD</cp:lastModifiedBy>
  <cp:revision>32</cp:revision>
  <cp:lastPrinted>2019-03-26T16:04:39Z</cp:lastPrinted>
  <dcterms:created xsi:type="dcterms:W3CDTF">2019-03-21T14:11:10Z</dcterms:created>
  <dcterms:modified xsi:type="dcterms:W3CDTF">2023-05-16T13:49:43Z</dcterms:modified>
</cp:coreProperties>
</file>