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60" r:id="rId3"/>
    <p:sldId id="257" r:id="rId4"/>
    <p:sldId id="261" r:id="rId5"/>
    <p:sldId id="258" r:id="rId6"/>
    <p:sldId id="259" r:id="rId7"/>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howGuides="1">
      <p:cViewPr varScale="1">
        <p:scale>
          <a:sx n="112" d="100"/>
          <a:sy n="112" d="100"/>
        </p:scale>
        <p:origin x="480" y="192"/>
      </p:cViewPr>
      <p:guideLst>
        <p:guide orient="horz" pos="2160"/>
        <p:guide pos="3840"/>
      </p:guideLst>
    </p:cSldViewPr>
  </p:slideViewPr>
  <p:notesTextViewPr>
    <p:cViewPr>
      <p:scale>
        <a:sx n="1" d="1"/>
        <a:sy n="1" d="1"/>
      </p:scale>
      <p:origin x="0" y="0"/>
    </p:cViewPr>
  </p:notesTextViewPr>
  <p:gridSpacing cx="360045" cy="360045"/>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8/8/23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0359463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8/8/23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010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8/8/23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9716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8/8/23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39891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8/8/23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0451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8/8/23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716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8/8/23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9217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8/8/23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78497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8/8/23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41883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8/8/23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71714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8/8/23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1272954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8/8/23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5710314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A4864-9508-7C75-B62C-0714FDF03B04}"/>
              </a:ext>
            </a:extLst>
          </p:cNvPr>
          <p:cNvSpPr>
            <a:spLocks noGrp="1"/>
          </p:cNvSpPr>
          <p:nvPr>
            <p:ph type="ctrTitle"/>
          </p:nvPr>
        </p:nvSpPr>
        <p:spPr>
          <a:xfrm>
            <a:off x="5978914" y="893935"/>
            <a:ext cx="5364937" cy="3339390"/>
          </a:xfrm>
        </p:spPr>
        <p:txBody>
          <a:bodyPr anchor="ctr">
            <a:normAutofit/>
          </a:bodyPr>
          <a:lstStyle/>
          <a:p>
            <a:r>
              <a:rPr lang="en-US" sz="6000" dirty="0"/>
              <a:t>T</a:t>
            </a:r>
            <a:r>
              <a:rPr lang="x-none" sz="6000" dirty="0"/>
              <a:t>aller de introducción al lenguaje R</a:t>
            </a:r>
          </a:p>
        </p:txBody>
      </p:sp>
      <p:sp>
        <p:nvSpPr>
          <p:cNvPr id="3" name="Subtitle 2">
            <a:extLst>
              <a:ext uri="{FF2B5EF4-FFF2-40B4-BE49-F238E27FC236}">
                <a16:creationId xmlns:a16="http://schemas.microsoft.com/office/drawing/2014/main" id="{EDCED52F-DF95-0F87-DFDE-FCA9975C160F}"/>
              </a:ext>
            </a:extLst>
          </p:cNvPr>
          <p:cNvSpPr>
            <a:spLocks noGrp="1"/>
          </p:cNvSpPr>
          <p:nvPr>
            <p:ph type="subTitle" idx="1"/>
          </p:nvPr>
        </p:nvSpPr>
        <p:spPr>
          <a:xfrm>
            <a:off x="5978915" y="4876803"/>
            <a:ext cx="5364936" cy="909848"/>
          </a:xfrm>
        </p:spPr>
        <p:txBody>
          <a:bodyPr anchor="t">
            <a:normAutofit/>
          </a:bodyPr>
          <a:lstStyle/>
          <a:p>
            <a:r>
              <a:rPr lang="en-US" dirty="0"/>
              <a:t>P</a:t>
            </a:r>
            <a:r>
              <a:rPr lang="x-none" dirty="0"/>
              <a:t>resentación general</a:t>
            </a:r>
          </a:p>
          <a:p>
            <a:endParaRPr lang="x-none" dirty="0"/>
          </a:p>
        </p:txBody>
      </p:sp>
      <p:pic>
        <p:nvPicPr>
          <p:cNvPr id="4" name="Picture 3" descr="A splash of colors on a white surface">
            <a:extLst>
              <a:ext uri="{FF2B5EF4-FFF2-40B4-BE49-F238E27FC236}">
                <a16:creationId xmlns:a16="http://schemas.microsoft.com/office/drawing/2014/main" id="{22978055-8A80-3527-1896-4D2E746B0090}"/>
              </a:ext>
            </a:extLst>
          </p:cNvPr>
          <p:cNvPicPr>
            <a:picLocks noChangeAspect="1"/>
          </p:cNvPicPr>
          <p:nvPr/>
        </p:nvPicPr>
        <p:blipFill rotWithShape="1">
          <a:blip r:embed="rId2"/>
          <a:srcRect l="2327" r="4064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1"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descr="A picture containing font, graphics, text, logo&#10;&#10;Description automatically generated">
            <a:extLst>
              <a:ext uri="{FF2B5EF4-FFF2-40B4-BE49-F238E27FC236}">
                <a16:creationId xmlns:a16="http://schemas.microsoft.com/office/drawing/2014/main" id="{29502959-4571-446A-DD77-38575DF30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75087"/>
            <a:ext cx="4154039" cy="1453913"/>
          </a:xfrm>
          <a:prstGeom prst="rect">
            <a:avLst/>
          </a:prstGeom>
        </p:spPr>
      </p:pic>
      <p:pic>
        <p:nvPicPr>
          <p:cNvPr id="6" name="Picture 5" descr="Logo, company name&#10;&#10;Description automatically generated">
            <a:extLst>
              <a:ext uri="{FF2B5EF4-FFF2-40B4-BE49-F238E27FC236}">
                <a16:creationId xmlns:a16="http://schemas.microsoft.com/office/drawing/2014/main" id="{ED6AB692-EAFE-DB26-4347-D0D6DF90B01B}"/>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33611" y="4092539"/>
            <a:ext cx="2168032" cy="1073821"/>
          </a:xfrm>
          <a:prstGeom prst="rect">
            <a:avLst/>
          </a:prstGeom>
        </p:spPr>
      </p:pic>
      <p:pic>
        <p:nvPicPr>
          <p:cNvPr id="7" name="Picture 6" descr="A blue and grey logo&#10;&#10;Description automatically generated with low confidence">
            <a:extLst>
              <a:ext uri="{FF2B5EF4-FFF2-40B4-BE49-F238E27FC236}">
                <a16:creationId xmlns:a16="http://schemas.microsoft.com/office/drawing/2014/main" id="{CC5BE4CF-909F-E950-9AD4-186DBE2C47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 y="6851"/>
            <a:ext cx="2000251" cy="1550194"/>
          </a:xfrm>
          <a:prstGeom prst="rect">
            <a:avLst/>
          </a:prstGeom>
        </p:spPr>
      </p:pic>
    </p:spTree>
    <p:extLst>
      <p:ext uri="{BB962C8B-B14F-4D97-AF65-F5344CB8AC3E}">
        <p14:creationId xmlns:p14="http://schemas.microsoft.com/office/powerpoint/2010/main" val="316290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sunción">
            <a:extLst>
              <a:ext uri="{FF2B5EF4-FFF2-40B4-BE49-F238E27FC236}">
                <a16:creationId xmlns:a16="http://schemas.microsoft.com/office/drawing/2014/main" id="{1E650269-D2C8-AAC6-4A18-A198326852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6191" y="1872325"/>
            <a:ext cx="3212757" cy="297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9EAF347F-FDA5-18F2-487D-BB8404D818C7}"/>
              </a:ext>
            </a:extLst>
          </p:cNvPr>
          <p:cNvSpPr txBox="1"/>
          <p:nvPr/>
        </p:nvSpPr>
        <p:spPr>
          <a:xfrm>
            <a:off x="405049" y="1821874"/>
            <a:ext cx="7730247" cy="3765134"/>
          </a:xfrm>
          <a:prstGeom prst="rect">
            <a:avLst/>
          </a:prstGeom>
          <a:noFill/>
        </p:spPr>
        <p:txBody>
          <a:bodyPr wrap="square">
            <a:spAutoFit/>
          </a:bodyPr>
          <a:lstStyle/>
          <a:p>
            <a:pPr marL="342900" marR="0" lvl="0" indent="-342900">
              <a:lnSpc>
                <a:spcPct val="150000"/>
              </a:lnSpc>
              <a:spcBef>
                <a:spcPts val="0"/>
              </a:spcBef>
              <a:spcAft>
                <a:spcPts val="0"/>
              </a:spcAft>
              <a:buFont typeface="Symbol" panose="05050102010706020507" pitchFamily="18" charset="2"/>
              <a:buChar char=""/>
            </a:pPr>
            <a:endParaRPr lang="es-ES" sz="1600" dirty="0">
              <a:effectLst/>
              <a:latin typeface="Times New Roman"/>
              <a:ea typeface="Calibri" panose="020F0502020204030204" pitchFamily="34" charset="0"/>
              <a:cs typeface="Times New Roman"/>
            </a:endParaRPr>
          </a:p>
          <a:p>
            <a:pPr marL="342900" indent="-342900">
              <a:lnSpc>
                <a:spcPct val="150000"/>
              </a:lnSpc>
              <a:buFont typeface="Symbol" panose="05050102010706020507" pitchFamily="18" charset="2"/>
              <a:buChar char=""/>
            </a:pPr>
            <a:r>
              <a:rPr lang="en-US" sz="1600" dirty="0" err="1">
                <a:solidFill>
                  <a:srgbClr val="000000"/>
                </a:solidFill>
                <a:latin typeface="Times New Roman"/>
                <a:cs typeface="Times New Roman"/>
              </a:rPr>
              <a:t>Doctorada</a:t>
            </a:r>
            <a:r>
              <a:rPr lang="en-US" sz="1600" dirty="0">
                <a:solidFill>
                  <a:srgbClr val="000000"/>
                </a:solidFill>
                <a:latin typeface="Times New Roman"/>
                <a:cs typeface="Times New Roman"/>
              </a:rPr>
              <a:t> en </a:t>
            </a:r>
            <a:r>
              <a:rPr lang="en-US" sz="1600" dirty="0" err="1">
                <a:solidFill>
                  <a:srgbClr val="000000"/>
                </a:solidFill>
                <a:latin typeface="Times New Roman"/>
                <a:cs typeface="Times New Roman"/>
              </a:rPr>
              <a:t>Biología</a:t>
            </a:r>
            <a:r>
              <a:rPr lang="en-US" sz="1600" dirty="0">
                <a:solidFill>
                  <a:srgbClr val="000000"/>
                </a:solidFill>
                <a:latin typeface="Times New Roman"/>
                <a:cs typeface="Times New Roman"/>
              </a:rPr>
              <a:t> Molecular </a:t>
            </a:r>
            <a:r>
              <a:rPr lang="en-US" sz="1600" dirty="0" err="1">
                <a:solidFill>
                  <a:srgbClr val="000000"/>
                </a:solidFill>
                <a:latin typeface="Times New Roman"/>
                <a:cs typeface="Times New Roman"/>
              </a:rPr>
              <a:t>por</a:t>
            </a:r>
            <a:r>
              <a:rPr lang="en-US" sz="1600" dirty="0">
                <a:solidFill>
                  <a:srgbClr val="000000"/>
                </a:solidFill>
                <a:latin typeface="Times New Roman"/>
                <a:cs typeface="Times New Roman"/>
              </a:rPr>
              <a:t> Universidad del Algarve (Portugal) y  con </a:t>
            </a:r>
            <a:r>
              <a:rPr lang="en-US" sz="1600" dirty="0" err="1">
                <a:solidFill>
                  <a:srgbClr val="000000"/>
                </a:solidFill>
                <a:latin typeface="Times New Roman"/>
                <a:cs typeface="Times New Roman"/>
              </a:rPr>
              <a:t>varios</a:t>
            </a:r>
            <a:r>
              <a:rPr lang="en-US" sz="1600" dirty="0">
                <a:solidFill>
                  <a:srgbClr val="000000"/>
                </a:solidFill>
                <a:latin typeface="Times New Roman"/>
                <a:cs typeface="Times New Roman"/>
              </a:rPr>
              <a:t>  </a:t>
            </a:r>
            <a:r>
              <a:rPr lang="en-US" sz="1600" dirty="0" err="1">
                <a:solidFill>
                  <a:srgbClr val="000000"/>
                </a:solidFill>
                <a:latin typeface="Times New Roman"/>
                <a:cs typeface="Times New Roman"/>
              </a:rPr>
              <a:t>posdoctorados</a:t>
            </a:r>
            <a:r>
              <a:rPr lang="en-US" sz="1600" dirty="0">
                <a:solidFill>
                  <a:srgbClr val="000000"/>
                </a:solidFill>
                <a:latin typeface="Times New Roman"/>
                <a:cs typeface="Times New Roman"/>
              </a:rPr>
              <a:t>, en </a:t>
            </a:r>
            <a:r>
              <a:rPr lang="en-US" sz="1600" dirty="0" err="1">
                <a:solidFill>
                  <a:srgbClr val="000000"/>
                </a:solidFill>
                <a:latin typeface="Times New Roman"/>
                <a:cs typeface="Times New Roman"/>
              </a:rPr>
              <a:t>instituciones</a:t>
            </a:r>
            <a:r>
              <a:rPr lang="en-US" sz="1600" dirty="0">
                <a:solidFill>
                  <a:srgbClr val="000000"/>
                </a:solidFill>
                <a:latin typeface="Times New Roman"/>
                <a:cs typeface="Times New Roman"/>
              </a:rPr>
              <a:t> de </a:t>
            </a:r>
            <a:r>
              <a:rPr lang="en-US" sz="1600" dirty="0" err="1">
                <a:solidFill>
                  <a:srgbClr val="000000"/>
                </a:solidFill>
                <a:latin typeface="Times New Roman"/>
                <a:cs typeface="Times New Roman"/>
              </a:rPr>
              <a:t>España</a:t>
            </a:r>
            <a:r>
              <a:rPr lang="en-US" sz="1600" dirty="0">
                <a:solidFill>
                  <a:srgbClr val="000000"/>
                </a:solidFill>
                <a:latin typeface="Times New Roman"/>
                <a:cs typeface="Times New Roman"/>
              </a:rPr>
              <a:t>  y Portugal. </a:t>
            </a:r>
            <a:r>
              <a:rPr lang="en-US" sz="1600" dirty="0" err="1">
                <a:solidFill>
                  <a:srgbClr val="000000"/>
                </a:solidFill>
                <a:latin typeface="Times New Roman"/>
                <a:cs typeface="Times New Roman"/>
              </a:rPr>
              <a:t>Investigadora</a:t>
            </a:r>
            <a:r>
              <a:rPr lang="en-US" sz="1600" dirty="0">
                <a:solidFill>
                  <a:srgbClr val="000000"/>
                </a:solidFill>
                <a:latin typeface="Times New Roman"/>
                <a:cs typeface="Times New Roman"/>
              </a:rPr>
              <a:t> Titular en el </a:t>
            </a:r>
            <a:r>
              <a:rPr lang="en-US" sz="1600" dirty="0" err="1">
                <a:solidFill>
                  <a:srgbClr val="000000"/>
                </a:solidFill>
                <a:latin typeface="Times New Roman"/>
                <a:cs typeface="Times New Roman"/>
              </a:rPr>
              <a:t>Departamento</a:t>
            </a:r>
            <a:r>
              <a:rPr lang="en-US" sz="1600" dirty="0">
                <a:solidFill>
                  <a:srgbClr val="000000"/>
                </a:solidFill>
                <a:latin typeface="Times New Roman"/>
                <a:cs typeface="Times New Roman"/>
              </a:rPr>
              <a:t> de </a:t>
            </a:r>
            <a:r>
              <a:rPr lang="en-US" sz="1600" dirty="0" err="1">
                <a:solidFill>
                  <a:srgbClr val="000000"/>
                </a:solidFill>
                <a:latin typeface="Times New Roman"/>
                <a:cs typeface="Times New Roman"/>
              </a:rPr>
              <a:t>Innovación</a:t>
            </a:r>
            <a:r>
              <a:rPr lang="en-US" sz="1600" dirty="0">
                <a:solidFill>
                  <a:srgbClr val="000000"/>
                </a:solidFill>
                <a:latin typeface="Times New Roman"/>
                <a:cs typeface="Times New Roman"/>
              </a:rPr>
              <a:t> </a:t>
            </a:r>
            <a:r>
              <a:rPr lang="en-US" sz="1600" dirty="0" err="1">
                <a:solidFill>
                  <a:srgbClr val="000000"/>
                </a:solidFill>
                <a:latin typeface="Times New Roman"/>
                <a:cs typeface="Times New Roman"/>
              </a:rPr>
              <a:t>Biomédica</a:t>
            </a:r>
            <a:r>
              <a:rPr lang="en-US" sz="1600" dirty="0">
                <a:solidFill>
                  <a:srgbClr val="000000"/>
                </a:solidFill>
                <a:latin typeface="Times New Roman"/>
                <a:cs typeface="Times New Roman"/>
              </a:rPr>
              <a:t>. </a:t>
            </a:r>
          </a:p>
          <a:p>
            <a:pPr marL="342900" marR="0" lvl="0" indent="-342900">
              <a:lnSpc>
                <a:spcPct val="150000"/>
              </a:lnSpc>
              <a:spcBef>
                <a:spcPts val="0"/>
              </a:spcBef>
              <a:spcAft>
                <a:spcPts val="0"/>
              </a:spcAft>
              <a:buFont typeface="Symbol" panose="05050102010706020507" pitchFamily="18" charset="2"/>
              <a:buChar char=""/>
            </a:pPr>
            <a:endParaRPr lang="es-ES" sz="1600" dirty="0">
              <a:latin typeface="Times New Roman"/>
              <a:ea typeface="Calibri" panose="020F0502020204030204" pitchFamily="34" charset="0"/>
              <a:cs typeface="Times New Roman"/>
            </a:endParaRPr>
          </a:p>
          <a:p>
            <a:pPr marL="342900" indent="-342900">
              <a:lnSpc>
                <a:spcPct val="150000"/>
              </a:lnSpc>
              <a:buFont typeface="Symbol" panose="05050102010706020507" pitchFamily="18" charset="2"/>
              <a:buChar char=""/>
            </a:pPr>
            <a:r>
              <a:rPr lang="en-US" sz="1600" dirty="0">
                <a:solidFill>
                  <a:srgbClr val="000000"/>
                </a:solidFill>
                <a:latin typeface="Times New Roman"/>
                <a:cs typeface="Times New Roman"/>
              </a:rPr>
              <a:t>El principal </a:t>
            </a:r>
            <a:r>
              <a:rPr lang="en-US" sz="1600" dirty="0" err="1">
                <a:solidFill>
                  <a:srgbClr val="000000"/>
                </a:solidFill>
                <a:latin typeface="Times New Roman"/>
                <a:cs typeface="Times New Roman"/>
              </a:rPr>
              <a:t>interés</a:t>
            </a:r>
            <a:r>
              <a:rPr lang="en-US" sz="1600" dirty="0">
                <a:solidFill>
                  <a:srgbClr val="000000"/>
                </a:solidFill>
                <a:latin typeface="Times New Roman"/>
                <a:cs typeface="Times New Roman"/>
              </a:rPr>
              <a:t> de </a:t>
            </a:r>
            <a:r>
              <a:rPr lang="en-US" sz="1600" dirty="0" err="1">
                <a:solidFill>
                  <a:srgbClr val="000000"/>
                </a:solidFill>
                <a:latin typeface="Times New Roman"/>
                <a:cs typeface="Times New Roman"/>
              </a:rPr>
              <a:t>nuestro</a:t>
            </a:r>
            <a:r>
              <a:rPr lang="en-US" sz="1600" dirty="0">
                <a:solidFill>
                  <a:srgbClr val="000000"/>
                </a:solidFill>
                <a:latin typeface="Times New Roman"/>
                <a:cs typeface="Times New Roman"/>
              </a:rPr>
              <a:t> </a:t>
            </a:r>
            <a:r>
              <a:rPr lang="en-US" sz="1600" dirty="0" err="1">
                <a:solidFill>
                  <a:srgbClr val="000000"/>
                </a:solidFill>
                <a:latin typeface="Times New Roman"/>
                <a:cs typeface="Times New Roman"/>
              </a:rPr>
              <a:t>laboratorio</a:t>
            </a:r>
            <a:r>
              <a:rPr lang="en-US" sz="1600" dirty="0">
                <a:solidFill>
                  <a:srgbClr val="000000"/>
                </a:solidFill>
                <a:latin typeface="Times New Roman"/>
                <a:cs typeface="Times New Roman"/>
              </a:rPr>
              <a:t> es </a:t>
            </a:r>
            <a:r>
              <a:rPr lang="en-US" sz="1600" dirty="0" err="1">
                <a:solidFill>
                  <a:srgbClr val="000000"/>
                </a:solidFill>
                <a:latin typeface="Times New Roman"/>
                <a:cs typeface="Times New Roman"/>
              </a:rPr>
              <a:t>el</a:t>
            </a:r>
            <a:r>
              <a:rPr lang="en-US" sz="1600" dirty="0">
                <a:solidFill>
                  <a:srgbClr val="000000"/>
                </a:solidFill>
                <a:latin typeface="Times New Roman"/>
                <a:cs typeface="Times New Roman"/>
              </a:rPr>
              <a:t> </a:t>
            </a:r>
            <a:r>
              <a:rPr lang="en-US" sz="1600" dirty="0" err="1">
                <a:solidFill>
                  <a:srgbClr val="000000"/>
                </a:solidFill>
                <a:latin typeface="Times New Roman"/>
                <a:cs typeface="Times New Roman"/>
              </a:rPr>
              <a:t>estudio</a:t>
            </a:r>
            <a:r>
              <a:rPr lang="en-US" sz="1600" dirty="0">
                <a:solidFill>
                  <a:srgbClr val="000000"/>
                </a:solidFill>
                <a:latin typeface="Times New Roman"/>
                <a:cs typeface="Times New Roman"/>
              </a:rPr>
              <a:t> de las </a:t>
            </a:r>
            <a:r>
              <a:rPr lang="en-US" sz="1600" dirty="0" err="1">
                <a:solidFill>
                  <a:srgbClr val="000000"/>
                </a:solidFill>
                <a:latin typeface="Times New Roman"/>
                <a:cs typeface="Times New Roman"/>
              </a:rPr>
              <a:t>comunidades</a:t>
            </a:r>
            <a:r>
              <a:rPr lang="en-US" sz="1600" dirty="0">
                <a:solidFill>
                  <a:srgbClr val="000000"/>
                </a:solidFill>
                <a:latin typeface="Times New Roman"/>
                <a:cs typeface="Times New Roman"/>
              </a:rPr>
              <a:t> </a:t>
            </a:r>
            <a:r>
              <a:rPr lang="en-US" sz="1600" dirty="0" err="1">
                <a:solidFill>
                  <a:srgbClr val="000000"/>
                </a:solidFill>
                <a:latin typeface="Times New Roman"/>
                <a:cs typeface="Times New Roman"/>
              </a:rPr>
              <a:t>microbianas</a:t>
            </a:r>
            <a:r>
              <a:rPr lang="en-US" sz="1600" dirty="0">
                <a:solidFill>
                  <a:srgbClr val="000000"/>
                </a:solidFill>
                <a:latin typeface="Times New Roman"/>
                <a:cs typeface="Times New Roman"/>
              </a:rPr>
              <a:t> tanto </a:t>
            </a:r>
            <a:r>
              <a:rPr lang="en-US" sz="1600" dirty="0" err="1">
                <a:solidFill>
                  <a:srgbClr val="000000"/>
                </a:solidFill>
                <a:latin typeface="Times New Roman"/>
                <a:cs typeface="Times New Roman"/>
              </a:rPr>
              <a:t>desde</a:t>
            </a:r>
            <a:r>
              <a:rPr lang="en-US" sz="1600" dirty="0">
                <a:solidFill>
                  <a:srgbClr val="000000"/>
                </a:solidFill>
                <a:latin typeface="Times New Roman"/>
                <a:cs typeface="Times New Roman"/>
              </a:rPr>
              <a:t> un punto de vista </a:t>
            </a:r>
            <a:r>
              <a:rPr lang="en-US" sz="1600" dirty="0" err="1">
                <a:solidFill>
                  <a:srgbClr val="000000"/>
                </a:solidFill>
                <a:latin typeface="Times New Roman"/>
                <a:cs typeface="Times New Roman"/>
              </a:rPr>
              <a:t>ecológico</a:t>
            </a:r>
            <a:r>
              <a:rPr lang="en-US" sz="1600" dirty="0">
                <a:solidFill>
                  <a:srgbClr val="000000"/>
                </a:solidFill>
                <a:latin typeface="Times New Roman"/>
                <a:cs typeface="Times New Roman"/>
              </a:rPr>
              <a:t>, </a:t>
            </a:r>
            <a:r>
              <a:rPr lang="en-US" sz="1600" dirty="0" err="1">
                <a:solidFill>
                  <a:srgbClr val="000000"/>
                </a:solidFill>
                <a:latin typeface="Times New Roman"/>
                <a:cs typeface="Times New Roman"/>
              </a:rPr>
              <a:t>como</a:t>
            </a:r>
            <a:r>
              <a:rPr lang="en-US" sz="1600" dirty="0">
                <a:solidFill>
                  <a:srgbClr val="000000"/>
                </a:solidFill>
                <a:latin typeface="Times New Roman"/>
                <a:cs typeface="Times New Roman"/>
              </a:rPr>
              <a:t> </a:t>
            </a:r>
            <a:r>
              <a:rPr lang="en-US" sz="1600" dirty="0" err="1">
                <a:solidFill>
                  <a:srgbClr val="000000"/>
                </a:solidFill>
                <a:latin typeface="Times New Roman"/>
                <a:cs typeface="Times New Roman"/>
              </a:rPr>
              <a:t>evolutivo</a:t>
            </a:r>
            <a:r>
              <a:rPr lang="en-US" sz="1600" dirty="0">
                <a:solidFill>
                  <a:srgbClr val="000000"/>
                </a:solidFill>
                <a:latin typeface="Times New Roman"/>
                <a:cs typeface="Times New Roman"/>
              </a:rPr>
              <a:t> y </a:t>
            </a:r>
            <a:r>
              <a:rPr lang="en-US" sz="1600" dirty="0" err="1">
                <a:solidFill>
                  <a:srgbClr val="000000"/>
                </a:solidFill>
                <a:latin typeface="Times New Roman"/>
                <a:cs typeface="Times New Roman"/>
              </a:rPr>
              <a:t>biotecnológico</a:t>
            </a:r>
            <a:r>
              <a:rPr lang="en-US" sz="1600" dirty="0">
                <a:solidFill>
                  <a:srgbClr val="000000"/>
                </a:solidFill>
                <a:latin typeface="Times New Roman"/>
                <a:cs typeface="Times New Roman"/>
              </a:rPr>
              <a:t> </a:t>
            </a:r>
            <a:r>
              <a:rPr lang="en-US" sz="1600" dirty="0" err="1">
                <a:solidFill>
                  <a:srgbClr val="000000"/>
                </a:solidFill>
                <a:latin typeface="Times New Roman"/>
                <a:cs typeface="Times New Roman"/>
              </a:rPr>
              <a:t>usando</a:t>
            </a:r>
            <a:r>
              <a:rPr lang="en-US" sz="1600" dirty="0">
                <a:solidFill>
                  <a:srgbClr val="000000"/>
                </a:solidFill>
                <a:latin typeface="Times New Roman"/>
                <a:cs typeface="Times New Roman"/>
              </a:rPr>
              <a:t>, </a:t>
            </a:r>
            <a:r>
              <a:rPr lang="en-US" sz="1600" dirty="0" err="1">
                <a:solidFill>
                  <a:srgbClr val="000000"/>
                </a:solidFill>
                <a:latin typeface="Times New Roman"/>
                <a:cs typeface="Times New Roman"/>
              </a:rPr>
              <a:t>mayoritariamente</a:t>
            </a:r>
            <a:r>
              <a:rPr lang="en-US" sz="1600" dirty="0">
                <a:solidFill>
                  <a:srgbClr val="000000"/>
                </a:solidFill>
                <a:latin typeface="Times New Roman"/>
                <a:cs typeface="Times New Roman"/>
              </a:rPr>
              <a:t>, </a:t>
            </a:r>
            <a:r>
              <a:rPr lang="en-US" sz="1600" dirty="0" err="1">
                <a:solidFill>
                  <a:srgbClr val="000000"/>
                </a:solidFill>
                <a:latin typeface="Times New Roman"/>
                <a:cs typeface="Times New Roman"/>
              </a:rPr>
              <a:t>técnicas</a:t>
            </a:r>
            <a:r>
              <a:rPr lang="en-US" sz="1600" dirty="0">
                <a:solidFill>
                  <a:srgbClr val="000000"/>
                </a:solidFill>
                <a:latin typeface="Times New Roman"/>
                <a:cs typeface="Times New Roman"/>
              </a:rPr>
              <a:t> de </a:t>
            </a:r>
            <a:r>
              <a:rPr lang="en-US" sz="1600" dirty="0" err="1">
                <a:solidFill>
                  <a:srgbClr val="000000"/>
                </a:solidFill>
                <a:latin typeface="Times New Roman"/>
                <a:cs typeface="Times New Roman"/>
              </a:rPr>
              <a:t>secuenciación</a:t>
            </a:r>
            <a:r>
              <a:rPr lang="en-US" sz="1600" dirty="0">
                <a:solidFill>
                  <a:srgbClr val="000000"/>
                </a:solidFill>
                <a:latin typeface="Times New Roman"/>
                <a:cs typeface="Times New Roman"/>
              </a:rPr>
              <a:t> </a:t>
            </a:r>
            <a:r>
              <a:rPr lang="en-US" sz="1600" dirty="0" err="1">
                <a:solidFill>
                  <a:srgbClr val="000000"/>
                </a:solidFill>
                <a:latin typeface="Times New Roman"/>
                <a:cs typeface="Times New Roman"/>
              </a:rPr>
              <a:t>masiva</a:t>
            </a:r>
            <a:r>
              <a:rPr lang="en-US" sz="1600" dirty="0">
                <a:solidFill>
                  <a:srgbClr val="000000"/>
                </a:solidFill>
                <a:latin typeface="Times New Roman"/>
                <a:cs typeface="Times New Roman"/>
              </a:rPr>
              <a:t> para </a:t>
            </a:r>
            <a:r>
              <a:rPr lang="en-US" sz="1600" dirty="0" err="1">
                <a:solidFill>
                  <a:srgbClr val="000000"/>
                </a:solidFill>
                <a:latin typeface="Times New Roman"/>
                <a:cs typeface="Times New Roman"/>
              </a:rPr>
              <a:t>poder</a:t>
            </a:r>
            <a:r>
              <a:rPr lang="en-US" sz="1600" dirty="0">
                <a:solidFill>
                  <a:srgbClr val="000000"/>
                </a:solidFill>
                <a:latin typeface="Times New Roman"/>
                <a:cs typeface="Times New Roman"/>
              </a:rPr>
              <a:t> </a:t>
            </a:r>
            <a:r>
              <a:rPr lang="en-US" sz="1600" dirty="0" err="1">
                <a:solidFill>
                  <a:srgbClr val="000000"/>
                </a:solidFill>
                <a:latin typeface="Times New Roman"/>
                <a:cs typeface="Times New Roman"/>
              </a:rPr>
              <a:t>descubrir</a:t>
            </a:r>
            <a:r>
              <a:rPr lang="en-US" sz="1600" dirty="0">
                <a:solidFill>
                  <a:srgbClr val="000000"/>
                </a:solidFill>
                <a:latin typeface="Times New Roman"/>
                <a:cs typeface="Times New Roman"/>
              </a:rPr>
              <a:t> </a:t>
            </a:r>
            <a:r>
              <a:rPr lang="en-US" sz="1600" dirty="0" err="1">
                <a:solidFill>
                  <a:srgbClr val="000000"/>
                </a:solidFill>
                <a:latin typeface="Times New Roman"/>
                <a:cs typeface="Times New Roman"/>
              </a:rPr>
              <a:t>toda</a:t>
            </a:r>
            <a:r>
              <a:rPr lang="en-US" sz="1600" dirty="0">
                <a:solidFill>
                  <a:srgbClr val="000000"/>
                </a:solidFill>
                <a:latin typeface="Times New Roman"/>
                <a:cs typeface="Times New Roman"/>
              </a:rPr>
              <a:t> </a:t>
            </a:r>
            <a:r>
              <a:rPr lang="en-US" sz="1600" dirty="0" err="1">
                <a:solidFill>
                  <a:srgbClr val="000000"/>
                </a:solidFill>
                <a:latin typeface="Times New Roman"/>
                <a:cs typeface="Times New Roman"/>
              </a:rPr>
              <a:t>esa</a:t>
            </a:r>
            <a:r>
              <a:rPr lang="en-US" sz="1600" dirty="0">
                <a:solidFill>
                  <a:srgbClr val="000000"/>
                </a:solidFill>
                <a:latin typeface="Times New Roman"/>
                <a:cs typeface="Times New Roman"/>
              </a:rPr>
              <a:t> </a:t>
            </a:r>
            <a:r>
              <a:rPr lang="en-US" sz="1600" dirty="0" err="1">
                <a:solidFill>
                  <a:srgbClr val="000000"/>
                </a:solidFill>
                <a:latin typeface="Times New Roman"/>
                <a:cs typeface="Times New Roman"/>
              </a:rPr>
              <a:t>biodiversidad</a:t>
            </a:r>
            <a:r>
              <a:rPr lang="en-US" sz="1600" dirty="0">
                <a:solidFill>
                  <a:srgbClr val="000000"/>
                </a:solidFill>
                <a:latin typeface="Times New Roman"/>
                <a:cs typeface="Times New Roman"/>
              </a:rPr>
              <a:t> y </a:t>
            </a:r>
            <a:r>
              <a:rPr lang="en-US" sz="1600" dirty="0" err="1">
                <a:solidFill>
                  <a:srgbClr val="000000"/>
                </a:solidFill>
                <a:latin typeface="Times New Roman"/>
                <a:cs typeface="Times New Roman"/>
              </a:rPr>
              <a:t>potencialidad</a:t>
            </a:r>
            <a:r>
              <a:rPr lang="en-US" sz="1600" dirty="0">
                <a:solidFill>
                  <a:srgbClr val="000000"/>
                </a:solidFill>
                <a:latin typeface="Times New Roman"/>
                <a:cs typeface="Times New Roman"/>
              </a:rPr>
              <a:t> </a:t>
            </a:r>
            <a:r>
              <a:rPr lang="en-US" sz="1600" dirty="0" err="1">
                <a:solidFill>
                  <a:srgbClr val="000000"/>
                </a:solidFill>
                <a:latin typeface="Times New Roman"/>
                <a:cs typeface="Times New Roman"/>
              </a:rPr>
              <a:t>oculta</a:t>
            </a:r>
            <a:r>
              <a:rPr lang="en-US" sz="1600" dirty="0">
                <a:solidFill>
                  <a:srgbClr val="000000"/>
                </a:solidFill>
                <a:latin typeface="Times New Roman"/>
                <a:cs typeface="Times New Roman"/>
              </a:rPr>
              <a:t>. </a:t>
            </a:r>
            <a:endParaRPr lang="en-US" sz="1600" dirty="0">
              <a:effectLst/>
              <a:latin typeface="Times New Roman"/>
              <a:cs typeface="Times New Roman"/>
            </a:endParaRPr>
          </a:p>
          <a:p>
            <a:pPr marL="342900" marR="0" lvl="0" indent="-342900">
              <a:lnSpc>
                <a:spcPct val="150000"/>
              </a:lnSpc>
              <a:spcBef>
                <a:spcPts val="0"/>
              </a:spcBef>
              <a:spcAft>
                <a:spcPts val="0"/>
              </a:spcAft>
              <a:buFont typeface="Symbol" panose="05050102010706020507" pitchFamily="18" charset="2"/>
              <a:buChar char=""/>
            </a:pPr>
            <a:endParaRPr lang="en-US" sz="1600" dirty="0">
              <a:effectLst/>
              <a:latin typeface="Arial"/>
              <a:ea typeface="Calibri" panose="020F0502020204030204" pitchFamily="34" charset="0"/>
              <a:cs typeface="Arial"/>
            </a:endParaRPr>
          </a:p>
        </p:txBody>
      </p:sp>
      <p:sp>
        <p:nvSpPr>
          <p:cNvPr id="8" name="TextBox 7">
            <a:extLst>
              <a:ext uri="{FF2B5EF4-FFF2-40B4-BE49-F238E27FC236}">
                <a16:creationId xmlns:a16="http://schemas.microsoft.com/office/drawing/2014/main" id="{E9B3B6C7-71B7-4F5F-D217-6FEAE32FE106}"/>
              </a:ext>
            </a:extLst>
          </p:cNvPr>
          <p:cNvSpPr txBox="1"/>
          <p:nvPr/>
        </p:nvSpPr>
        <p:spPr>
          <a:xfrm>
            <a:off x="8305801" y="5245100"/>
            <a:ext cx="3693538" cy="646331"/>
          </a:xfrm>
          <a:prstGeom prst="rect">
            <a:avLst/>
          </a:prstGeom>
          <a:noFill/>
        </p:spPr>
        <p:txBody>
          <a:bodyPr wrap="square" rtlCol="0">
            <a:spAutoFit/>
          </a:bodyPr>
          <a:lstStyle/>
          <a:p>
            <a:pPr algn="ctr"/>
            <a:r>
              <a:rPr lang="x-none" b="1" dirty="0"/>
              <a:t>Dra. Asunción Lago</a:t>
            </a:r>
          </a:p>
          <a:p>
            <a:pPr algn="ctr"/>
            <a:r>
              <a:rPr lang="x-none" dirty="0"/>
              <a:t>Investigador Titular CICESE</a:t>
            </a:r>
          </a:p>
        </p:txBody>
      </p:sp>
      <p:sp>
        <p:nvSpPr>
          <p:cNvPr id="10" name="Text Placeholder 9">
            <a:extLst>
              <a:ext uri="{FF2B5EF4-FFF2-40B4-BE49-F238E27FC236}">
                <a16:creationId xmlns:a16="http://schemas.microsoft.com/office/drawing/2014/main" id="{B22766A6-DED8-3620-BDB9-3E545BF9711C}"/>
              </a:ext>
            </a:extLst>
          </p:cNvPr>
          <p:cNvSpPr>
            <a:spLocks noGrp="1"/>
          </p:cNvSpPr>
          <p:nvPr>
            <p:ph type="body" idx="1"/>
          </p:nvPr>
        </p:nvSpPr>
        <p:spPr>
          <a:xfrm>
            <a:off x="763051" y="506476"/>
            <a:ext cx="10671048" cy="822960"/>
          </a:xfrm>
        </p:spPr>
        <p:txBody>
          <a:bodyPr>
            <a:normAutofit lnSpcReduction="10000"/>
          </a:bodyPr>
          <a:lstStyle/>
          <a:p>
            <a:r>
              <a:rPr lang="x-none" b="1" dirty="0">
                <a:latin typeface="Times New Roman"/>
                <a:cs typeface="Times New Roman"/>
              </a:rPr>
              <a:t>Dra. M. Asunción Lago Lestón</a:t>
            </a:r>
            <a:endParaRPr lang="es-ES_tradnl" b="1" dirty="0">
              <a:latin typeface="Times New Roman"/>
              <a:cs typeface="Times New Roman"/>
            </a:endParaRPr>
          </a:p>
          <a:p>
            <a:r>
              <a:rPr lang="en-US" dirty="0" err="1">
                <a:solidFill>
                  <a:srgbClr val="000000"/>
                </a:solidFill>
                <a:latin typeface="Times New Roman"/>
                <a:cs typeface="Times New Roman"/>
              </a:rPr>
              <a:t>Investigadora</a:t>
            </a:r>
            <a:r>
              <a:rPr lang="en-US" dirty="0">
                <a:solidFill>
                  <a:srgbClr val="000000"/>
                </a:solidFill>
                <a:latin typeface="Times New Roman"/>
                <a:cs typeface="Times New Roman"/>
              </a:rPr>
              <a:t> Titular en el </a:t>
            </a:r>
            <a:r>
              <a:rPr lang="en-US" dirty="0" err="1">
                <a:solidFill>
                  <a:srgbClr val="000000"/>
                </a:solidFill>
                <a:latin typeface="Times New Roman"/>
                <a:cs typeface="Times New Roman"/>
              </a:rPr>
              <a:t>Departamento</a:t>
            </a:r>
            <a:r>
              <a:rPr lang="en-US" dirty="0">
                <a:solidFill>
                  <a:srgbClr val="000000"/>
                </a:solidFill>
                <a:latin typeface="Times New Roman"/>
                <a:cs typeface="Times New Roman"/>
              </a:rPr>
              <a:t> de </a:t>
            </a:r>
            <a:r>
              <a:rPr lang="en-US" dirty="0" err="1">
                <a:solidFill>
                  <a:srgbClr val="000000"/>
                </a:solidFill>
                <a:latin typeface="Times New Roman"/>
                <a:cs typeface="Times New Roman"/>
              </a:rPr>
              <a:t>Innovación</a:t>
            </a:r>
            <a:r>
              <a:rPr lang="en-US" dirty="0">
                <a:solidFill>
                  <a:srgbClr val="000000"/>
                </a:solidFill>
                <a:latin typeface="Times New Roman"/>
                <a:cs typeface="Times New Roman"/>
              </a:rPr>
              <a:t> </a:t>
            </a:r>
            <a:r>
              <a:rPr lang="en-US" dirty="0" err="1">
                <a:solidFill>
                  <a:srgbClr val="000000"/>
                </a:solidFill>
                <a:latin typeface="Times New Roman"/>
                <a:cs typeface="Times New Roman"/>
              </a:rPr>
              <a:t>Biomédica</a:t>
            </a:r>
            <a:endParaRPr lang="x-none" b="1" dirty="0">
              <a:latin typeface="Times New Roman"/>
              <a:cs typeface="Times New Roman"/>
            </a:endParaRPr>
          </a:p>
        </p:txBody>
      </p:sp>
    </p:spTree>
    <p:extLst>
      <p:ext uri="{BB962C8B-B14F-4D97-AF65-F5344CB8AC3E}">
        <p14:creationId xmlns:p14="http://schemas.microsoft.com/office/powerpoint/2010/main" val="383086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AF347F-FDA5-18F2-487D-BB8404D818C7}"/>
              </a:ext>
            </a:extLst>
          </p:cNvPr>
          <p:cNvSpPr txBox="1"/>
          <p:nvPr/>
        </p:nvSpPr>
        <p:spPr>
          <a:xfrm>
            <a:off x="405049" y="1821874"/>
            <a:ext cx="7730247" cy="3002745"/>
          </a:xfrm>
          <a:prstGeom prst="rect">
            <a:avLst/>
          </a:prstGeom>
          <a:noFill/>
        </p:spPr>
        <p:txBody>
          <a:bodyPr wrap="square">
            <a:spAutoFit/>
          </a:bodyPr>
          <a:lstStyle/>
          <a:p>
            <a:pPr marL="342900" marR="0" lvl="0" indent="-342900">
              <a:lnSpc>
                <a:spcPct val="150000"/>
              </a:lnSpc>
              <a:spcBef>
                <a:spcPts val="0"/>
              </a:spcBef>
              <a:spcAft>
                <a:spcPts val="0"/>
              </a:spcAft>
              <a:buFont typeface="Symbol" panose="05050102010706020507" pitchFamily="18" charset="2"/>
              <a:buChar char=""/>
            </a:pPr>
            <a:r>
              <a:rPr lang="es-ES" sz="1600" dirty="0">
                <a:latin typeface="Times New Roman" panose="02020603050405020304" pitchFamily="18" charset="0"/>
                <a:ea typeface="Calibri" panose="020F0502020204030204" pitchFamily="34" charset="0"/>
                <a:cs typeface="Times New Roman" panose="02020603050405020304" pitchFamily="18" charset="0"/>
              </a:rPr>
              <a:t>D</a:t>
            </a: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octorado con la especialidad en Biotecnología por el CINVESTAV. Actualmente trabaja sobre metagenomas de sedimentos del fondo marino del Golfo de México, y forma parte del Laboratorio de Metagenómica (CICESE) como investigador posdoctoral.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s-MX" sz="1600" dirty="0">
                <a:effectLst/>
                <a:latin typeface="Times New Roman" panose="02020603050405020304" pitchFamily="18" charset="0"/>
                <a:ea typeface="Calibri" panose="020F0502020204030204" pitchFamily="34" charset="0"/>
                <a:cs typeface="Times New Roman" panose="02020603050405020304" pitchFamily="18" charset="0"/>
              </a:rPr>
              <a:t>Ha estudiado el impacto del uso no sostenible del suelo sobre la calidad de éste y de su microbioma.</a:t>
            </a:r>
          </a:p>
          <a:p>
            <a:pPr marL="342900" marR="0" lvl="0" indent="-342900">
              <a:lnSpc>
                <a:spcPct val="150000"/>
              </a:lnSpc>
              <a:spcBef>
                <a:spcPts val="0"/>
              </a:spcBef>
              <a:spcAft>
                <a:spcPts val="0"/>
              </a:spcAft>
              <a:buFont typeface="Symbol" panose="05050102010706020507" pitchFamily="18" charset="2"/>
              <a:buChar char=""/>
            </a:pPr>
            <a:r>
              <a:rPr lang="es-MX" sz="1600" dirty="0">
                <a:latin typeface="Times New Roman" panose="02020603050405020304" pitchFamily="18" charset="0"/>
                <a:ea typeface="Calibri" panose="020F0502020204030204" pitchFamily="34" charset="0"/>
                <a:cs typeface="Times New Roman" panose="02020603050405020304" pitchFamily="18" charset="0"/>
              </a:rPr>
              <a:t>Cuenta con </a:t>
            </a:r>
            <a:r>
              <a:rPr lang="es-MX" sz="1600" dirty="0">
                <a:effectLst/>
                <a:latin typeface="Times New Roman" panose="02020603050405020304" pitchFamily="18" charset="0"/>
                <a:ea typeface="Calibri" panose="020F0502020204030204" pitchFamily="34" charset="0"/>
                <a:cs typeface="Times New Roman" panose="02020603050405020304" pitchFamily="18" charset="0"/>
              </a:rPr>
              <a:t>experiencia en análisis bioinformático empleando marcadores moleculares y metagenoma</a:t>
            </a:r>
            <a:r>
              <a:rPr lang="es-MX" sz="1600" dirty="0">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221EC285-E3F2-E81D-2D9D-E9CB1C98E146}"/>
              </a:ext>
            </a:extLst>
          </p:cNvPr>
          <p:cNvPicPr>
            <a:picLocks noChangeAspect="1"/>
          </p:cNvPicPr>
          <p:nvPr/>
        </p:nvPicPr>
        <p:blipFill rotWithShape="1">
          <a:blip r:embed="rId2"/>
          <a:srcRect l="10206"/>
          <a:stretch/>
        </p:blipFill>
        <p:spPr>
          <a:xfrm>
            <a:off x="8630929" y="1872674"/>
            <a:ext cx="2898509" cy="29714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E9B3B6C7-71B7-4F5F-D217-6FEAE32FE106}"/>
              </a:ext>
            </a:extLst>
          </p:cNvPr>
          <p:cNvSpPr txBox="1"/>
          <p:nvPr/>
        </p:nvSpPr>
        <p:spPr>
          <a:xfrm>
            <a:off x="8305801" y="5245100"/>
            <a:ext cx="3693538" cy="646331"/>
          </a:xfrm>
          <a:prstGeom prst="rect">
            <a:avLst/>
          </a:prstGeom>
          <a:noFill/>
        </p:spPr>
        <p:txBody>
          <a:bodyPr wrap="square" rtlCol="0">
            <a:spAutoFit/>
          </a:bodyPr>
          <a:lstStyle/>
          <a:p>
            <a:pPr algn="ctr"/>
            <a:r>
              <a:rPr lang="x-none" b="1" dirty="0"/>
              <a:t>Dr. Mario Hernández-Guzmán</a:t>
            </a:r>
          </a:p>
          <a:p>
            <a:pPr algn="ctr"/>
            <a:r>
              <a:rPr lang="x-none" dirty="0"/>
              <a:t>Investigador posdoctoral CICESE</a:t>
            </a:r>
          </a:p>
        </p:txBody>
      </p:sp>
      <p:sp>
        <p:nvSpPr>
          <p:cNvPr id="10" name="Text Placeholder 9">
            <a:extLst>
              <a:ext uri="{FF2B5EF4-FFF2-40B4-BE49-F238E27FC236}">
                <a16:creationId xmlns:a16="http://schemas.microsoft.com/office/drawing/2014/main" id="{B22766A6-DED8-3620-BDB9-3E545BF9711C}"/>
              </a:ext>
            </a:extLst>
          </p:cNvPr>
          <p:cNvSpPr>
            <a:spLocks noGrp="1"/>
          </p:cNvSpPr>
          <p:nvPr>
            <p:ph type="body" idx="1"/>
          </p:nvPr>
        </p:nvSpPr>
        <p:spPr>
          <a:xfrm>
            <a:off x="763051" y="506476"/>
            <a:ext cx="10671048" cy="822960"/>
          </a:xfrm>
        </p:spPr>
        <p:txBody>
          <a:bodyPr/>
          <a:lstStyle/>
          <a:p>
            <a:r>
              <a:rPr lang="x-none" b="1" dirty="0"/>
              <a:t>Dr. Mario Hernández-Guzmán</a:t>
            </a:r>
          </a:p>
        </p:txBody>
      </p:sp>
    </p:spTree>
    <p:extLst>
      <p:ext uri="{BB962C8B-B14F-4D97-AF65-F5344CB8AC3E}">
        <p14:creationId xmlns:p14="http://schemas.microsoft.com/office/powerpoint/2010/main" val="780233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AF347F-FDA5-18F2-487D-BB8404D818C7}"/>
              </a:ext>
            </a:extLst>
          </p:cNvPr>
          <p:cNvSpPr txBox="1"/>
          <p:nvPr/>
        </p:nvSpPr>
        <p:spPr>
          <a:xfrm>
            <a:off x="405049" y="1821874"/>
            <a:ext cx="7730247" cy="3002745"/>
          </a:xfrm>
          <a:prstGeom prst="rect">
            <a:avLst/>
          </a:prstGeom>
          <a:noFill/>
        </p:spPr>
        <p:txBody>
          <a:bodyPr wrap="square">
            <a:spAutoFit/>
          </a:bodyPr>
          <a:lstStyle/>
          <a:p>
            <a:pPr marL="342900" marR="0" lvl="0" indent="-342900">
              <a:lnSpc>
                <a:spcPct val="150000"/>
              </a:lnSpc>
              <a:spcBef>
                <a:spcPts val="0"/>
              </a:spcBef>
              <a:spcAft>
                <a:spcPts val="0"/>
              </a:spcAft>
              <a:buFont typeface="Symbol" panose="05050102010706020507" pitchFamily="18" charset="2"/>
              <a:buChar char=""/>
            </a:pPr>
            <a:r>
              <a:rPr lang="es-ES" sz="1600" dirty="0">
                <a:latin typeface="Times New Roman" panose="02020603050405020304" pitchFamily="18" charset="0"/>
                <a:ea typeface="Calibri" panose="020F0502020204030204" pitchFamily="34" charset="0"/>
                <a:cs typeface="Times New Roman" panose="02020603050405020304" pitchFamily="18" charset="0"/>
              </a:rPr>
              <a:t>D</a:t>
            </a: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octorado con la especialidad en Alimentos y Biotecnología por el Tecnológico Nacional de México, y f</a:t>
            </a:r>
            <a:r>
              <a:rPr lang="es-ES" sz="1600" dirty="0">
                <a:latin typeface="Times New Roman" panose="02020603050405020304" pitchFamily="18" charset="0"/>
                <a:ea typeface="Calibri" panose="020F0502020204030204" pitchFamily="34" charset="0"/>
                <a:cs typeface="Times New Roman" panose="02020603050405020304" pitchFamily="18" charset="0"/>
              </a:rPr>
              <a:t>unge como investigador Posdoctoral en el </a:t>
            </a: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Laboratorio de Ecología de Suelos en CINVESTAV.</a:t>
            </a:r>
          </a:p>
          <a:p>
            <a:pPr marL="342900" marR="0" lvl="0" indent="-342900">
              <a:lnSpc>
                <a:spcPct val="150000"/>
              </a:lnSpc>
              <a:spcBef>
                <a:spcPts val="0"/>
              </a:spcBef>
              <a:spcAft>
                <a:spcPts val="0"/>
              </a:spcAft>
              <a:buFont typeface="Symbol" panose="05050102010706020507" pitchFamily="18" charset="2"/>
              <a:buChar char=""/>
            </a:pP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Actualmente se enfoca en el estudio y análisis de microbiomas del Parque Nacional La Malinche (Tlaxcala, México), y de ambientes extremos como el ex-lago de Texcoco, México.</a:t>
            </a:r>
          </a:p>
          <a:p>
            <a:pPr marL="342900" marR="0" lvl="0" indent="-342900">
              <a:lnSpc>
                <a:spcPct val="150000"/>
              </a:lnSpc>
              <a:spcBef>
                <a:spcPts val="0"/>
              </a:spcBef>
              <a:spcAft>
                <a:spcPts val="800"/>
              </a:spcAft>
              <a:buFont typeface="Symbol" panose="05050102010706020507" pitchFamily="18" charset="2"/>
              <a:buChar char=""/>
            </a:pPr>
            <a:r>
              <a:rPr lang="es-MX" sz="1600" dirty="0">
                <a:latin typeface="Times New Roman" panose="02020603050405020304" pitchFamily="18" charset="0"/>
                <a:ea typeface="Calibri" panose="020F0502020204030204" pitchFamily="34" charset="0"/>
                <a:cs typeface="Times New Roman" panose="02020603050405020304" pitchFamily="18" charset="0"/>
              </a:rPr>
              <a:t>Cuenta con </a:t>
            </a:r>
            <a:r>
              <a:rPr lang="es-MX" sz="1600" dirty="0">
                <a:effectLst/>
                <a:latin typeface="Times New Roman" panose="02020603050405020304" pitchFamily="18" charset="0"/>
                <a:ea typeface="Calibri" panose="020F0502020204030204" pitchFamily="34" charset="0"/>
                <a:cs typeface="Times New Roman" panose="02020603050405020304" pitchFamily="18" charset="0"/>
              </a:rPr>
              <a:t>experiencia en análisis bioinformático mediante marcadores moleculares y metagenoma</a:t>
            </a:r>
            <a:r>
              <a:rPr lang="es-MX" sz="1600" dirty="0">
                <a:latin typeface="Times New Roman" panose="02020603050405020304" pitchFamily="18" charset="0"/>
                <a:ea typeface="Calibri" panose="020F0502020204030204" pitchFamily="34" charset="0"/>
                <a:cs typeface="Times New Roman" panose="02020603050405020304" pitchFamily="18" charset="0"/>
              </a:rPr>
              <a:t>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9B3B6C7-71B7-4F5F-D217-6FEAE32FE106}"/>
              </a:ext>
            </a:extLst>
          </p:cNvPr>
          <p:cNvSpPr txBox="1"/>
          <p:nvPr/>
        </p:nvSpPr>
        <p:spPr>
          <a:xfrm>
            <a:off x="8305801" y="5245100"/>
            <a:ext cx="3693538" cy="923330"/>
          </a:xfrm>
          <a:prstGeom prst="rect">
            <a:avLst/>
          </a:prstGeom>
          <a:noFill/>
        </p:spPr>
        <p:txBody>
          <a:bodyPr wrap="square" rtlCol="0">
            <a:spAutoFit/>
          </a:bodyPr>
          <a:lstStyle/>
          <a:p>
            <a:pPr algn="ctr"/>
            <a:r>
              <a:rPr lang="x-none" b="1" dirty="0"/>
              <a:t>Dr. Valentín Pérez-Hernández</a:t>
            </a:r>
          </a:p>
          <a:p>
            <a:pPr algn="ctr"/>
            <a:r>
              <a:rPr lang="x-none" dirty="0"/>
              <a:t>Investigador posdoctoral CINVESTAV</a:t>
            </a:r>
          </a:p>
        </p:txBody>
      </p:sp>
      <p:sp>
        <p:nvSpPr>
          <p:cNvPr id="10" name="Text Placeholder 9">
            <a:extLst>
              <a:ext uri="{FF2B5EF4-FFF2-40B4-BE49-F238E27FC236}">
                <a16:creationId xmlns:a16="http://schemas.microsoft.com/office/drawing/2014/main" id="{B22766A6-DED8-3620-BDB9-3E545BF9711C}"/>
              </a:ext>
            </a:extLst>
          </p:cNvPr>
          <p:cNvSpPr>
            <a:spLocks noGrp="1"/>
          </p:cNvSpPr>
          <p:nvPr>
            <p:ph type="body" idx="1"/>
          </p:nvPr>
        </p:nvSpPr>
        <p:spPr>
          <a:xfrm>
            <a:off x="763051" y="506476"/>
            <a:ext cx="10671048" cy="822960"/>
          </a:xfrm>
        </p:spPr>
        <p:txBody>
          <a:bodyPr/>
          <a:lstStyle/>
          <a:p>
            <a:r>
              <a:rPr lang="x-none" b="1" dirty="0"/>
              <a:t>Dr. Valentín Pérez Hernández</a:t>
            </a:r>
          </a:p>
        </p:txBody>
      </p:sp>
      <p:pic>
        <p:nvPicPr>
          <p:cNvPr id="2" name="Imagen 2" descr="Un par de personas de pie en la calle&#10;&#10;Descripción generada automáticamente con confianza media">
            <a:extLst>
              <a:ext uri="{FF2B5EF4-FFF2-40B4-BE49-F238E27FC236}">
                <a16:creationId xmlns:a16="http://schemas.microsoft.com/office/drawing/2014/main" id="{44ABD41F-2B9F-5C51-D920-853AA74ADAA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248" t="12276" r="21558" b="3743"/>
          <a:stretch/>
        </p:blipFill>
        <p:spPr bwMode="auto">
          <a:xfrm>
            <a:off x="8630119" y="1943100"/>
            <a:ext cx="3044901" cy="297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 xmlns:a14="http://schemas.microsoft.com/office/drawing/2010/main"/>
            </a:ext>
          </a:extLst>
        </p:spPr>
      </p:pic>
    </p:spTree>
    <p:extLst>
      <p:ext uri="{BB962C8B-B14F-4D97-AF65-F5344CB8AC3E}">
        <p14:creationId xmlns:p14="http://schemas.microsoft.com/office/powerpoint/2010/main" val="314684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Lizt">
            <a:extLst>
              <a:ext uri="{FF2B5EF4-FFF2-40B4-BE49-F238E27FC236}">
                <a16:creationId xmlns:a16="http://schemas.microsoft.com/office/drawing/2014/main" id="{C1AF5B9B-1052-988A-18A5-49A4E2DA2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6755" y="1872674"/>
            <a:ext cx="3231630" cy="297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9EAF347F-FDA5-18F2-487D-BB8404D818C7}"/>
              </a:ext>
            </a:extLst>
          </p:cNvPr>
          <p:cNvSpPr txBox="1"/>
          <p:nvPr/>
        </p:nvSpPr>
        <p:spPr>
          <a:xfrm>
            <a:off x="423615" y="2245663"/>
            <a:ext cx="7730247" cy="1997342"/>
          </a:xfrm>
          <a:prstGeom prst="rect">
            <a:avLst/>
          </a:prstGeom>
          <a:noFill/>
        </p:spPr>
        <p:txBody>
          <a:bodyPr wrap="square">
            <a:spAutoFit/>
          </a:bodyPr>
          <a:lstStyle/>
          <a:p>
            <a:pPr marL="342900" marR="0" lvl="0" indent="-342900">
              <a:lnSpc>
                <a:spcPct val="150000"/>
              </a:lnSpc>
              <a:spcBef>
                <a:spcPts val="0"/>
              </a:spcBef>
              <a:spcAft>
                <a:spcPts val="0"/>
              </a:spcAft>
              <a:buFont typeface="Symbol" panose="05050102010706020507" pitchFamily="18" charset="2"/>
              <a:buChar char=""/>
            </a:pPr>
            <a:r>
              <a:rPr lang="es-ES" sz="1600" b="0" i="0" dirty="0">
                <a:solidFill>
                  <a:srgbClr val="000000"/>
                </a:solidFill>
                <a:effectLst/>
                <a:latin typeface="Times New Roman" panose="02020603050405020304" pitchFamily="18" charset="0"/>
                <a:cs typeface="Times New Roman" panose="02020603050405020304" pitchFamily="18" charset="0"/>
              </a:rPr>
              <a:t>Maestra en Nanociencias por CICESE (México).</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spcAft>
                <a:spcPts val="800"/>
              </a:spcAft>
              <a:buFont typeface="Symbol" panose="05050102010706020507" pitchFamily="18" charset="2"/>
              <a:buChar char=""/>
            </a:pPr>
            <a:r>
              <a:rPr lang="es-MX" sz="1600" dirty="0">
                <a:effectLst/>
                <a:latin typeface="Times New Roman" panose="02020603050405020304" pitchFamily="18" charset="0"/>
                <a:ea typeface="Calibri" panose="020F0502020204030204" pitchFamily="34" charset="0"/>
                <a:cs typeface="Times New Roman" panose="02020603050405020304" pitchFamily="18" charset="0"/>
              </a:rPr>
              <a:t>Estudiante de doct</a:t>
            </a:r>
            <a:r>
              <a:rPr lang="es-MX" sz="1600" dirty="0">
                <a:latin typeface="Times New Roman" panose="02020603050405020304" pitchFamily="18" charset="0"/>
                <a:ea typeface="Calibri" panose="020F0502020204030204" pitchFamily="34" charset="0"/>
                <a:cs typeface="Times New Roman" panose="02020603050405020304" pitchFamily="18" charset="0"/>
              </a:rPr>
              <a:t>orado (CICESE), enfocada en entender la función de comunidades de bacterias y arqueas presentes en las aguas profundas del golfo de México; estudio dentro del proyecto CIGoM.</a:t>
            </a:r>
          </a:p>
          <a:p>
            <a:pPr marL="342900" indent="-342900">
              <a:lnSpc>
                <a:spcPct val="150000"/>
              </a:lnSpc>
              <a:spcAft>
                <a:spcPts val="800"/>
              </a:spcAft>
              <a:buFont typeface="Symbol" panose="05050102010706020507" pitchFamily="18" charset="2"/>
              <a:buChar char=""/>
            </a:pPr>
            <a:r>
              <a:rPr lang="es-MX" sz="1600" dirty="0">
                <a:effectLst/>
                <a:latin typeface="Times New Roman" panose="02020603050405020304" pitchFamily="18" charset="0"/>
                <a:ea typeface="Calibri" panose="020F0502020204030204" pitchFamily="34" charset="0"/>
                <a:cs typeface="Times New Roman" panose="02020603050405020304" pitchFamily="18" charset="0"/>
              </a:rPr>
              <a:t>Experiencia en el uso y manejo de datos con el lenguaje 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9B3B6C7-71B7-4F5F-D217-6FEAE32FE106}"/>
              </a:ext>
            </a:extLst>
          </p:cNvPr>
          <p:cNvSpPr txBox="1"/>
          <p:nvPr/>
        </p:nvSpPr>
        <p:spPr>
          <a:xfrm>
            <a:off x="8305801" y="5245100"/>
            <a:ext cx="3693538" cy="646331"/>
          </a:xfrm>
          <a:prstGeom prst="rect">
            <a:avLst/>
          </a:prstGeom>
          <a:noFill/>
        </p:spPr>
        <p:txBody>
          <a:bodyPr wrap="square" rtlCol="0">
            <a:spAutoFit/>
          </a:bodyPr>
          <a:lstStyle/>
          <a:p>
            <a:pPr algn="ctr"/>
            <a:r>
              <a:rPr lang="x-none" b="1" dirty="0"/>
              <a:t>M.C. Lizt Osorio Pando</a:t>
            </a:r>
          </a:p>
          <a:p>
            <a:pPr algn="ctr"/>
            <a:r>
              <a:rPr lang="x-none" dirty="0"/>
              <a:t>Estudiante de doctorado</a:t>
            </a:r>
          </a:p>
        </p:txBody>
      </p:sp>
      <p:sp>
        <p:nvSpPr>
          <p:cNvPr id="10" name="Text Placeholder 9">
            <a:extLst>
              <a:ext uri="{FF2B5EF4-FFF2-40B4-BE49-F238E27FC236}">
                <a16:creationId xmlns:a16="http://schemas.microsoft.com/office/drawing/2014/main" id="{B22766A6-DED8-3620-BDB9-3E545BF9711C}"/>
              </a:ext>
            </a:extLst>
          </p:cNvPr>
          <p:cNvSpPr>
            <a:spLocks noGrp="1"/>
          </p:cNvSpPr>
          <p:nvPr>
            <p:ph type="body" idx="1"/>
          </p:nvPr>
        </p:nvSpPr>
        <p:spPr>
          <a:xfrm>
            <a:off x="763051" y="506476"/>
            <a:ext cx="10671048" cy="822960"/>
          </a:xfrm>
        </p:spPr>
        <p:txBody>
          <a:bodyPr/>
          <a:lstStyle/>
          <a:p>
            <a:r>
              <a:rPr lang="x-none" b="1" dirty="0"/>
              <a:t>M.C. Lizt Selene Osorio Pando</a:t>
            </a:r>
          </a:p>
        </p:txBody>
      </p:sp>
    </p:spTree>
    <p:extLst>
      <p:ext uri="{BB962C8B-B14F-4D97-AF65-F5344CB8AC3E}">
        <p14:creationId xmlns:p14="http://schemas.microsoft.com/office/powerpoint/2010/main" val="2633243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patzingan">
            <a:extLst>
              <a:ext uri="{FF2B5EF4-FFF2-40B4-BE49-F238E27FC236}">
                <a16:creationId xmlns:a16="http://schemas.microsoft.com/office/drawing/2014/main" id="{2A5B4648-BA28-43C4-5371-48F4F7E6A3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7466" y="1872674"/>
            <a:ext cx="3250919" cy="297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9EAF347F-FDA5-18F2-487D-BB8404D818C7}"/>
              </a:ext>
            </a:extLst>
          </p:cNvPr>
          <p:cNvSpPr txBox="1"/>
          <p:nvPr/>
        </p:nvSpPr>
        <p:spPr>
          <a:xfrm>
            <a:off x="423615" y="2112293"/>
            <a:ext cx="7730247" cy="2264081"/>
          </a:xfrm>
          <a:prstGeom prst="rect">
            <a:avLst/>
          </a:prstGeom>
          <a:noFill/>
        </p:spPr>
        <p:txBody>
          <a:bodyPr wrap="square">
            <a:spAutoFit/>
          </a:bodyPr>
          <a:lstStyle/>
          <a:p>
            <a:pPr marL="342900" marR="0" lvl="0" indent="-342900">
              <a:lnSpc>
                <a:spcPct val="150000"/>
              </a:lnSpc>
              <a:spcBef>
                <a:spcPts val="0"/>
              </a:spcBef>
              <a:spcAft>
                <a:spcPts val="0"/>
              </a:spcAft>
              <a:buFont typeface="Symbol" panose="05050102010706020507" pitchFamily="18" charset="2"/>
              <a:buChar char=""/>
            </a:pPr>
            <a:r>
              <a:rPr lang="es-ES" sz="1600" dirty="0">
                <a:latin typeface="Times New Roman" panose="02020603050405020304" pitchFamily="18" charset="0"/>
                <a:ea typeface="Calibri" panose="020F0502020204030204" pitchFamily="34" charset="0"/>
                <a:cs typeface="Times New Roman" panose="02020603050405020304" pitchFamily="18" charset="0"/>
              </a:rPr>
              <a:t>Maestro en ciencias en de alimentos con especialidad </a:t>
            </a:r>
            <a:r>
              <a:rPr lang="es-ES" sz="1600">
                <a:latin typeface="Times New Roman" panose="02020603050405020304" pitchFamily="18" charset="0"/>
                <a:ea typeface="Calibri" panose="020F0502020204030204" pitchFamily="34" charset="0"/>
                <a:cs typeface="Times New Roman" panose="02020603050405020304" pitchFamily="18" charset="0"/>
              </a:rPr>
              <a:t>en Biotecnología.</a:t>
            </a:r>
            <a:endParaRPr lang="es-E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s-ES" sz="1600" dirty="0">
                <a:latin typeface="Times New Roman" panose="02020603050405020304" pitchFamily="18" charset="0"/>
                <a:ea typeface="Calibri" panose="020F0502020204030204" pitchFamily="34" charset="0"/>
                <a:cs typeface="Times New Roman" panose="02020603050405020304" pitchFamily="18" charset="0"/>
              </a:rPr>
              <a:t>Mi proyecto de investigación se centra en los microorganismos que habitan el lago cráter de Santa María del Oro, con el objetivo de estudiar el fenómeno de sucesión de las comunidades microbianas en la columna de agua, en respuesta a factores físicos, químicos y ambientales.</a:t>
            </a:r>
          </a:p>
          <a:p>
            <a:pPr marL="342900" marR="0" lvl="0" indent="-342900">
              <a:lnSpc>
                <a:spcPct val="150000"/>
              </a:lnSpc>
              <a:spcBef>
                <a:spcPts val="0"/>
              </a:spcBef>
              <a:spcAft>
                <a:spcPts val="0"/>
              </a:spcAft>
              <a:buFont typeface="Symbol" panose="05050102010706020507" pitchFamily="18" charset="2"/>
              <a:buChar char=""/>
            </a:pPr>
            <a:r>
              <a:rPr lang="es-ES" sz="1600" dirty="0">
                <a:latin typeface="Times New Roman" panose="02020603050405020304" pitchFamily="18" charset="0"/>
                <a:ea typeface="Calibri" panose="020F0502020204030204" pitchFamily="34" charset="0"/>
                <a:cs typeface="Times New Roman" panose="02020603050405020304" pitchFamily="18" charset="0"/>
              </a:rPr>
              <a:t>​</a:t>
            </a:r>
            <a:r>
              <a:rPr lang="es-ES" sz="1600" dirty="0">
                <a:effectLst/>
                <a:latin typeface="Times New Roman" panose="02020603050405020304" pitchFamily="18" charset="0"/>
                <a:ea typeface="Calibri" panose="020F0502020204030204" pitchFamily="34" charset="0"/>
                <a:cs typeface="Times New Roman" panose="02020603050405020304" pitchFamily="18" charset="0"/>
              </a:rPr>
              <a:t>Experiencia en manejo de datos mediante el lenguaje 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9B3B6C7-71B7-4F5F-D217-6FEAE32FE106}"/>
              </a:ext>
            </a:extLst>
          </p:cNvPr>
          <p:cNvSpPr txBox="1"/>
          <p:nvPr/>
        </p:nvSpPr>
        <p:spPr>
          <a:xfrm>
            <a:off x="8305801" y="5245100"/>
            <a:ext cx="3693538" cy="646331"/>
          </a:xfrm>
          <a:prstGeom prst="rect">
            <a:avLst/>
          </a:prstGeom>
          <a:noFill/>
        </p:spPr>
        <p:txBody>
          <a:bodyPr wrap="square" rtlCol="0">
            <a:spAutoFit/>
          </a:bodyPr>
          <a:lstStyle/>
          <a:p>
            <a:pPr algn="ctr"/>
            <a:r>
              <a:rPr lang="x-none" b="1" dirty="0"/>
              <a:t>M.C. Apatzingan P. Hermosillo</a:t>
            </a:r>
          </a:p>
          <a:p>
            <a:pPr algn="ctr"/>
            <a:r>
              <a:rPr lang="x-none" dirty="0"/>
              <a:t>Estudiante de doctorado</a:t>
            </a:r>
          </a:p>
        </p:txBody>
      </p:sp>
      <p:sp>
        <p:nvSpPr>
          <p:cNvPr id="10" name="Text Placeholder 9">
            <a:extLst>
              <a:ext uri="{FF2B5EF4-FFF2-40B4-BE49-F238E27FC236}">
                <a16:creationId xmlns:a16="http://schemas.microsoft.com/office/drawing/2014/main" id="{B22766A6-DED8-3620-BDB9-3E545BF9711C}"/>
              </a:ext>
            </a:extLst>
          </p:cNvPr>
          <p:cNvSpPr>
            <a:spLocks noGrp="1"/>
          </p:cNvSpPr>
          <p:nvPr>
            <p:ph type="body" idx="1"/>
          </p:nvPr>
        </p:nvSpPr>
        <p:spPr>
          <a:xfrm>
            <a:off x="763051" y="506476"/>
            <a:ext cx="10671048" cy="822960"/>
          </a:xfrm>
        </p:spPr>
        <p:txBody>
          <a:bodyPr/>
          <a:lstStyle/>
          <a:p>
            <a:r>
              <a:rPr lang="en-US" b="1" dirty="0"/>
              <a:t>M.C. </a:t>
            </a:r>
            <a:r>
              <a:rPr lang="en-US" b="1" dirty="0" err="1"/>
              <a:t>Apatzingan</a:t>
            </a:r>
            <a:r>
              <a:rPr lang="en-US" b="1" dirty="0"/>
              <a:t> Palomino Hermosillo </a:t>
            </a:r>
          </a:p>
        </p:txBody>
      </p:sp>
    </p:spTree>
    <p:extLst>
      <p:ext uri="{BB962C8B-B14F-4D97-AF65-F5344CB8AC3E}">
        <p14:creationId xmlns:p14="http://schemas.microsoft.com/office/powerpoint/2010/main" val="3129520176"/>
      </p:ext>
    </p:extLst>
  </p:cSld>
  <p:clrMapOvr>
    <a:masterClrMapping/>
  </p:clrMapOvr>
</p:sld>
</file>

<file path=ppt/theme/theme1.xml><?xml version="1.0" encoding="utf-8"?>
<a:theme xmlns:a="http://schemas.openxmlformats.org/drawingml/2006/main" name="HeadlinesVTI">
  <a:themeElements>
    <a:clrScheme name="AnalogousFromLightSeedLeftStep">
      <a:dk1>
        <a:srgbClr val="000000"/>
      </a:dk1>
      <a:lt1>
        <a:srgbClr val="FFFFFF"/>
      </a:lt1>
      <a:dk2>
        <a:srgbClr val="3B213A"/>
      </a:dk2>
      <a:lt2>
        <a:srgbClr val="E3E2E8"/>
      </a:lt2>
      <a:accent1>
        <a:srgbClr val="93A94E"/>
      </a:accent1>
      <a:accent2>
        <a:srgbClr val="B6A03C"/>
      </a:accent2>
      <a:accent3>
        <a:srgbClr val="EA8946"/>
      </a:accent3>
      <a:accent4>
        <a:srgbClr val="EB4E4F"/>
      </a:accent4>
      <a:accent5>
        <a:srgbClr val="EE6EA5"/>
      </a:accent5>
      <a:accent6>
        <a:srgbClr val="EB4ED2"/>
      </a:accent6>
      <a:hlink>
        <a:srgbClr val="7A69AE"/>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527</TotalTime>
  <Words>435</Words>
  <Application>Microsoft Macintosh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Next LT Pro</vt:lpstr>
      <vt:lpstr>Sitka Banner</vt:lpstr>
      <vt:lpstr>Symbol</vt:lpstr>
      <vt:lpstr>Times New Roman</vt:lpstr>
      <vt:lpstr>HeadlinesVTI</vt:lpstr>
      <vt:lpstr>Taller de introducción al lenguaje R</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de introducción al lenguaje R</dc:title>
  <dc:creator>Mario Hernández-Guzmán</dc:creator>
  <cp:lastModifiedBy>Mario Hernández-Guzmán</cp:lastModifiedBy>
  <cp:revision>6</cp:revision>
  <dcterms:created xsi:type="dcterms:W3CDTF">2023-08-08T16:18:51Z</dcterms:created>
  <dcterms:modified xsi:type="dcterms:W3CDTF">2023-08-09T03:39:55Z</dcterms:modified>
</cp:coreProperties>
</file>