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76" r:id="rId7"/>
    <p:sldId id="264" r:id="rId8"/>
    <p:sldId id="280" r:id="rId9"/>
    <p:sldId id="263" r:id="rId10"/>
    <p:sldId id="267" r:id="rId11"/>
    <p:sldId id="268" r:id="rId12"/>
    <p:sldId id="269" r:id="rId13"/>
    <p:sldId id="266" r:id="rId14"/>
    <p:sldId id="273" r:id="rId15"/>
    <p:sldId id="274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FD5A3-1004-229A-17EC-A6E49DEF9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9C909-B6D3-A08E-EEFD-F742D7E8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03E30-6B7B-13FD-79AD-9DE55A3B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A49E5-462A-D253-BFAB-AFB5017D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2AA5C-4AE0-F169-301B-AA383672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1C205-D707-307A-CD23-EEDB1425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197CD5-C720-F582-91DC-EDC78202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AA4FB-87AD-383A-60B0-5CC85AE9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235CA-F811-9C9C-211C-4113FB0B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46F23-ADCC-AD93-50C1-40534181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17A842-4487-D415-85A2-2D80637C0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93F966-606D-05A4-27B1-3A1C62FF7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1A006-F835-15EB-236A-15FEC411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351F3-8622-59EC-CEB6-703419D5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467F6-D6E6-DBA3-42F8-D4CAE9AC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200CB-5CAA-56C8-E0E9-5DC17761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E7D9B-966B-8A30-F051-8EC58A14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2409E-C038-1460-9454-7619146A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7FB2D-45CD-5EFF-5164-EB114882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9074D-26E0-F048-7422-FA90ABA4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15263-9194-97A6-E061-C8132959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F5183-6970-FF72-26B1-FB593D3A6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7BB66-4B63-4FBE-ABF0-478D2846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44B44-2BEA-866A-97FA-633F24C1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C6A21-C29A-D968-A57E-A745678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D4DA-368E-21B8-174A-EECF6E76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EADF4-7217-8804-0C50-2154CA882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7ED946-9182-77D4-6283-394ABC77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733922-548A-5721-A168-988B4724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DC2745-ACEC-CD48-9688-FA32EF94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518E46-E6CC-40F1-33BA-749B5D7D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FDFD0-0AC4-7B3B-CE76-FBE40258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C9EFB-66D7-645B-E4CD-E5B38D3A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CFDB60-A20A-06EA-E8D5-090B606C1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2B0CEF-E865-8D88-D336-42D47BF42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568FFC-C4C7-1905-CD35-20B6374A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407CB2-1AFB-E63B-A9BE-BF3C9E90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DFA6F1-21DB-7673-346D-3D61DA97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0B38E2-728A-366B-3A3F-C2DC6307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6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ECE8E-D72E-8575-F64E-2DCCB971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D9BBB6-3B20-318D-5B2A-5ED33ABC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15E669-F8E1-E07D-A2B5-BBE147FB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4DE154-C3B0-0CB9-C6DA-0FF3D709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9E1D94-E037-F8C3-9400-F711BA0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715F13-F7DA-0CCD-8990-A328F7B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006DE4-23D5-85CF-BED4-A9ED5032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6B3A0-F72C-F1F4-6515-3FC53166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EBAA4-D201-2911-FE63-F52ACDC4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2442-B692-394F-A957-AB21AA7A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E033CD-DD5C-4D59-6350-E29E4CB6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A71D8-C406-3AC7-050C-76849CDA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548961-0E6C-22D1-D74F-37D93FDA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32F3D-1327-A8E7-CC31-9F68B85F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AB2FDC-E940-4CFE-FFE7-5D58D61A3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2FE7E3-A8B5-8003-37DA-012AF3645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4BB98-FDB1-A2A4-84D7-27E917E9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14BBEF-3B51-8060-B046-9435EC7E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B3334F-6F92-A818-03F0-AA81D726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9AC300-D354-2F75-0908-16FF1C29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9B218-835E-B844-0C43-67CA7198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A34E1-DF5B-3CDC-366E-627067533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5E597B-1B6D-DEF8-E3B7-4A76015C1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154A7-2E37-F712-E955-02ADBC906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17956-15CF-0863-E279-B6F663660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</a:t>
            </a:r>
            <a:r>
              <a:rPr lang="en-MX" dirty="0"/>
              <a:t>ontraste estadístico de hipótesis</a:t>
            </a:r>
            <a:br>
              <a:rPr lang="en-MX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966DBF-4CAE-5FAD-07A8-AB81B41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353" y="5915816"/>
            <a:ext cx="6157951" cy="94338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s-MX" dirty="0"/>
              <a:t>Modulo 3</a:t>
            </a:r>
          </a:p>
          <a:p>
            <a:pPr algn="r"/>
            <a:r>
              <a:rPr lang="es-MX" dirty="0"/>
              <a:t>Dr. Valentín Pérez Hernández</a:t>
            </a:r>
          </a:p>
          <a:p>
            <a:pPr algn="r"/>
            <a:r>
              <a:rPr lang="en-US" dirty="0"/>
              <a:t>Dr. Mario Hernández Guzmán</a:t>
            </a:r>
          </a:p>
        </p:txBody>
      </p:sp>
      <p:pic>
        <p:nvPicPr>
          <p:cNvPr id="4" name="Picture 3" descr="Patrón geométrico rojo abstracto">
            <a:extLst>
              <a:ext uri="{FF2B5EF4-FFF2-40B4-BE49-F238E27FC236}">
                <a16:creationId xmlns:a16="http://schemas.microsoft.com/office/drawing/2014/main" id="{F1E6D4B6-F84C-994F-A518-13A1A526B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4" r="41696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256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76346E-D44D-F01E-6D6F-3BD89217089E}"/>
              </a:ext>
            </a:extLst>
          </p:cNvPr>
          <p:cNvSpPr txBox="1"/>
          <p:nvPr/>
        </p:nvSpPr>
        <p:spPr>
          <a:xfrm>
            <a:off x="551062" y="2173912"/>
            <a:ext cx="5768821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br>
              <a:rPr lang="en-US" sz="2000" b="1" i="0" dirty="0">
                <a:effectLst/>
              </a:rPr>
            </a:br>
            <a:r>
              <a:rPr lang="en-US" sz="2000" b="0" i="0" dirty="0" err="1">
                <a:effectLst/>
              </a:rPr>
              <a:t>Cuando</a:t>
            </a:r>
            <a:r>
              <a:rPr lang="en-US" sz="2000" b="0" i="0" dirty="0">
                <a:effectLst/>
              </a:rPr>
              <a:t> se </a:t>
            </a:r>
            <a:r>
              <a:rPr lang="en-US" sz="2000" b="0" i="0" dirty="0" err="1">
                <a:effectLst/>
              </a:rPr>
              <a:t>trata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tomar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decisión</a:t>
            </a:r>
            <a:r>
              <a:rPr lang="en-US" sz="2000" b="0" i="0" dirty="0">
                <a:effectLst/>
              </a:rPr>
              <a:t> es </a:t>
            </a:r>
            <a:r>
              <a:rPr lang="en-US" sz="2000" b="0" i="0" dirty="0" err="1">
                <a:effectLst/>
              </a:rPr>
              <a:t>útil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hacer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suposiciones</a:t>
            </a:r>
            <a:r>
              <a:rPr lang="en-US" sz="2000" b="0" i="0" dirty="0">
                <a:effectLst/>
              </a:rPr>
              <a:t> (o </a:t>
            </a:r>
            <a:r>
              <a:rPr lang="en-US" sz="2000" b="0" i="0" dirty="0" err="1">
                <a:effectLst/>
              </a:rPr>
              <a:t>conjeturas</a:t>
            </a:r>
            <a:r>
              <a:rPr lang="en-US" sz="2000" b="0" i="0" dirty="0">
                <a:effectLst/>
              </a:rPr>
              <a:t>) </a:t>
            </a:r>
            <a:r>
              <a:rPr lang="en-US" sz="2000" b="1" i="0" dirty="0" err="1">
                <a:effectLst/>
              </a:rPr>
              <a:t>acerca</a:t>
            </a:r>
            <a:r>
              <a:rPr lang="en-US" sz="2000" b="1" i="0" dirty="0">
                <a:effectLst/>
              </a:rPr>
              <a:t> de la población </a:t>
            </a:r>
            <a:r>
              <a:rPr lang="en-US" sz="2000" b="0" i="0" dirty="0">
                <a:effectLst/>
              </a:rPr>
              <a:t>de que se </a:t>
            </a:r>
            <a:r>
              <a:rPr lang="en-US" sz="2000" b="0" i="0" dirty="0" err="1">
                <a:effectLst/>
              </a:rPr>
              <a:t>trata</a:t>
            </a:r>
            <a:r>
              <a:rPr lang="en-US" sz="2000" b="0" i="0" dirty="0">
                <a:effectLst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br>
              <a:rPr lang="en-US" sz="2000" b="0" i="0" dirty="0">
                <a:effectLst/>
              </a:rPr>
            </a:br>
            <a:r>
              <a:rPr lang="en-US" sz="2000" b="0" i="0" dirty="0">
                <a:effectLst/>
              </a:rPr>
              <a:t>A </a:t>
            </a:r>
            <a:r>
              <a:rPr lang="en-US" sz="2000" b="0" i="0" dirty="0" err="1">
                <a:effectLst/>
              </a:rPr>
              <a:t>estas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suposiciones</a:t>
            </a:r>
            <a:r>
              <a:rPr lang="en-US" sz="2000" b="0" i="0" dirty="0">
                <a:effectLst/>
              </a:rPr>
              <a:t>, </a:t>
            </a:r>
            <a:r>
              <a:rPr lang="en-US" sz="2000" b="1" i="0" dirty="0">
                <a:effectLst/>
              </a:rPr>
              <a:t>que </a:t>
            </a:r>
            <a:r>
              <a:rPr lang="en-US" sz="2000" b="1" i="0" dirty="0" err="1">
                <a:effectLst/>
              </a:rPr>
              <a:t>pueden</a:t>
            </a:r>
            <a:r>
              <a:rPr lang="en-US" sz="2000" b="1" i="0" dirty="0">
                <a:effectLst/>
              </a:rPr>
              <a:t> ser o no </a:t>
            </a:r>
            <a:r>
              <a:rPr lang="en-US" sz="2000" b="1" i="0" dirty="0" err="1">
                <a:effectLst/>
              </a:rPr>
              <a:t>ciertas</a:t>
            </a:r>
            <a:r>
              <a:rPr lang="en-US" sz="2000" b="0" i="0" dirty="0">
                <a:effectLst/>
              </a:rPr>
              <a:t>, se les llama </a:t>
            </a:r>
            <a:r>
              <a:rPr lang="en-US" sz="2000" b="1" i="1" dirty="0" err="1">
                <a:solidFill>
                  <a:srgbClr val="0432FF"/>
                </a:solidFill>
                <a:effectLst/>
              </a:rPr>
              <a:t>hipótesis</a:t>
            </a:r>
            <a:r>
              <a:rPr lang="en-US" sz="2000" b="1" i="1" dirty="0">
                <a:solidFill>
                  <a:srgbClr val="0432FF"/>
                </a:solidFill>
                <a:effectLst/>
              </a:rPr>
              <a:t> </a:t>
            </a:r>
            <a:r>
              <a:rPr lang="en-US" sz="2000" b="1" i="1" dirty="0" err="1">
                <a:solidFill>
                  <a:srgbClr val="0432FF"/>
                </a:solidFill>
                <a:effectLst/>
              </a:rPr>
              <a:t>estadísticas</a:t>
            </a:r>
            <a:r>
              <a:rPr lang="en-US" b="0" i="0" dirty="0">
                <a:effectLst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Imagen 5" descr="Diagrama, Texto&#10;&#10;Descripción generada automáticamente con confianza media">
            <a:extLst>
              <a:ext uri="{FF2B5EF4-FFF2-40B4-BE49-F238E27FC236}">
                <a16:creationId xmlns:a16="http://schemas.microsoft.com/office/drawing/2014/main" id="{261AD30E-8EAE-9DF8-F704-B9CA44047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5" r="21360" b="1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8F1239B-01D4-94E6-C4E7-3760A6C951BC}"/>
              </a:ext>
            </a:extLst>
          </p:cNvPr>
          <p:cNvSpPr txBox="1"/>
          <p:nvPr/>
        </p:nvSpPr>
        <p:spPr>
          <a:xfrm>
            <a:off x="1745673" y="1399579"/>
            <a:ext cx="30952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 err="1">
                <a:effectLst/>
              </a:rPr>
              <a:t>HIPÓTESIS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ESTADÍSTICAS</a:t>
            </a: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855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8DFF051-DE10-7201-204A-B97D6037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1" y="4557960"/>
            <a:ext cx="10752318" cy="2229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8364B-6D15-6B17-4FFB-28681654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i="0" dirty="0">
                <a:solidFill>
                  <a:srgbClr val="242021"/>
                </a:solidFill>
                <a:effectLst/>
                <a:latin typeface="TimesNewRomanPS-BoldMT"/>
              </a:rPr>
              <a:t>Hipótesis nula</a:t>
            </a:r>
            <a:endParaRPr lang="en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ECFC-9CFA-2760-4792-F4014FD36318}"/>
              </a:ext>
            </a:extLst>
          </p:cNvPr>
          <p:cNvSpPr txBox="1"/>
          <p:nvPr/>
        </p:nvSpPr>
        <p:spPr>
          <a:xfrm>
            <a:off x="577683" y="1593088"/>
            <a:ext cx="110366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muchas ocasiones se formula una </a:t>
            </a:r>
            <a:r>
              <a:rPr lang="es-ES" sz="1800" b="1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hipótesis estadística</a:t>
            </a:r>
            <a:r>
              <a:rPr lang="es-E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 la </a:t>
            </a:r>
            <a:r>
              <a:rPr lang="es-E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única </a:t>
            </a:r>
            <a:r>
              <a:rPr lang="es-ES" sz="1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finalidad</a:t>
            </a:r>
            <a:r>
              <a:rPr lang="es-E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refutarla</a:t>
            </a:r>
            <a:r>
              <a:rPr lang="es-E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anularla. </a:t>
            </a:r>
          </a:p>
          <a:p>
            <a:pPr algn="just"/>
            <a:endParaRPr lang="es-ES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s-ES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  <a:p>
            <a:pPr lvl="2" algn="just"/>
            <a:br>
              <a:rPr lang="es-ES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Si se quiere decidir si una moneda está cargada o no, se formula la hipótesis de que no está cargada. </a:t>
            </a:r>
          </a:p>
          <a:p>
            <a:pPr algn="just"/>
            <a:endParaRPr lang="es-ES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s-ES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También, si se quiere decidir si un método es mejor que otro, se formula la hipótesis de que </a:t>
            </a:r>
            <a:r>
              <a:rPr lang="es-ES" b="1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hay diferencia </a:t>
            </a:r>
            <a:r>
              <a:rPr lang="es-ES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entre los dos </a:t>
            </a:r>
          </a:p>
          <a:p>
            <a:pPr algn="just"/>
            <a:endParaRPr lang="es-ES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esta hipótesis se le llama </a:t>
            </a:r>
            <a:r>
              <a:rPr lang="es-ES" sz="1800" b="1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hipótesis nula </a:t>
            </a:r>
            <a:r>
              <a:rPr lang="es-ES" sz="1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se denota </a:t>
            </a:r>
            <a:r>
              <a:rPr lang="es-ES" sz="1800" b="1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1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5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F70355-778A-3F0D-0723-4BD8644E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29" y="3259567"/>
            <a:ext cx="4627937" cy="299454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3A7AB25-FE5E-BBEC-D63B-C0E4791A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Hipótesis alterna (–tiva)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35F52-6275-9FEA-A43E-D7E646B14486}"/>
              </a:ext>
            </a:extLst>
          </p:cNvPr>
          <p:cNvSpPr txBox="1"/>
          <p:nvPr/>
        </p:nvSpPr>
        <p:spPr>
          <a:xfrm>
            <a:off x="759002" y="1864816"/>
            <a:ext cx="7180142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800" b="0" i="0" dirty="0">
                <a:solidFill>
                  <a:srgbClr val="242021"/>
                </a:solidFill>
                <a:effectLst/>
                <a:latin typeface="TimesNewRomanPSMT"/>
              </a:rPr>
              <a:t>A toda hipótesis que difiera de la hipótesis dada, se le llama </a:t>
            </a:r>
            <a:r>
              <a:rPr lang="es-ES" sz="1800" b="0" i="1" dirty="0">
                <a:solidFill>
                  <a:srgbClr val="242021"/>
                </a:solidFill>
                <a:effectLst/>
                <a:latin typeface="TimesNewRomanPS-ItalicMT"/>
              </a:rPr>
              <a:t>hipótesis alternativa</a:t>
            </a:r>
            <a:r>
              <a:rPr lang="es-ES" sz="1800" b="0" i="0" dirty="0">
                <a:solidFill>
                  <a:srgbClr val="242021"/>
                </a:solidFill>
                <a:effectLst/>
                <a:latin typeface="TimesNewRomanPSMT"/>
              </a:rPr>
              <a:t>. La hipótesis alternativa a la hipótesis nula se denota </a:t>
            </a:r>
            <a:r>
              <a:rPr lang="es-ES" sz="1800" b="0" i="1" dirty="0">
                <a:solidFill>
                  <a:srgbClr val="242021"/>
                </a:solidFill>
                <a:effectLst/>
                <a:latin typeface="TimesNewRomanPS-ItalicMT"/>
              </a:rPr>
              <a:t>H</a:t>
            </a:r>
            <a:r>
              <a:rPr lang="es-ES" sz="1400" b="0" i="0" dirty="0">
                <a:solidFill>
                  <a:srgbClr val="242021"/>
                </a:solidFill>
                <a:effectLst/>
                <a:latin typeface="TimesNewRomanPSMT"/>
              </a:rPr>
              <a:t>1</a:t>
            </a:r>
            <a:r>
              <a:rPr lang="es-ES" dirty="0"/>
              <a:t> 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84589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BFD8217-F065-9BA0-DD54-B20B8308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57200"/>
            <a:ext cx="8915400" cy="5943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9E36EE4-9BC7-BD7A-7411-04146D3F6A9C}"/>
              </a:ext>
            </a:extLst>
          </p:cNvPr>
          <p:cNvSpPr/>
          <p:nvPr/>
        </p:nvSpPr>
        <p:spPr>
          <a:xfrm>
            <a:off x="2420469" y="2355923"/>
            <a:ext cx="387275" cy="258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5779B0-9C66-9A36-1172-D86932BE47CA}"/>
              </a:ext>
            </a:extLst>
          </p:cNvPr>
          <p:cNvSpPr/>
          <p:nvPr/>
        </p:nvSpPr>
        <p:spPr>
          <a:xfrm>
            <a:off x="5466662" y="2400747"/>
            <a:ext cx="387275" cy="258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932881-053A-29CA-A9B8-5BA87D26CB01}"/>
              </a:ext>
            </a:extLst>
          </p:cNvPr>
          <p:cNvSpPr/>
          <p:nvPr/>
        </p:nvSpPr>
        <p:spPr>
          <a:xfrm>
            <a:off x="8489552" y="2400747"/>
            <a:ext cx="387275" cy="25818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798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2C982-FBA7-B993-1433-5404134D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¿Los datos tiene una distribución normal?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44593A-4DD6-D301-3248-121F5FBF23CE}"/>
              </a:ext>
            </a:extLst>
          </p:cNvPr>
          <p:cNvSpPr txBox="1"/>
          <p:nvPr/>
        </p:nvSpPr>
        <p:spPr>
          <a:xfrm>
            <a:off x="1065644" y="1630760"/>
            <a:ext cx="9543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normal es la distribución de probabilidad para variables continuas que aparece con más frecuencia en fenómenos naturales.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ADAFF2-6AE3-4966-05D0-4BAB23FDB612}"/>
              </a:ext>
            </a:extLst>
          </p:cNvPr>
          <p:cNvSpPr txBox="1"/>
          <p:nvPr/>
        </p:nvSpPr>
        <p:spPr>
          <a:xfrm>
            <a:off x="1244602" y="5874179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una ciudad se estima que la temperatura máxima en el mes de junio sigue una distribución normal, con media 23° y desviación típica 5°.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90F89A3D-D5F6-5EC3-3996-D7FC096BE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10" y="2465517"/>
            <a:ext cx="5234854" cy="33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3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A0C9F-D389-F734-38AC-B0510908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27"/>
            <a:ext cx="10515600" cy="1325563"/>
          </a:xfrm>
        </p:spPr>
        <p:txBody>
          <a:bodyPr/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 de normalidad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7C8552-5A40-0486-5634-45594732AB28}"/>
              </a:ext>
            </a:extLst>
          </p:cNvPr>
          <p:cNvSpPr txBox="1"/>
          <p:nvPr/>
        </p:nvSpPr>
        <p:spPr>
          <a:xfrm>
            <a:off x="838200" y="1598618"/>
            <a:ext cx="9543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pruebas de normalidad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verifican si una población difiere significativamente de una distribución normal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802542-A986-A6C2-A987-11F3D091BA87}"/>
              </a:ext>
            </a:extLst>
          </p:cNvPr>
          <p:cNvSpPr txBox="1"/>
          <p:nvPr/>
        </p:nvSpPr>
        <p:spPr>
          <a:xfrm>
            <a:off x="1080653" y="2554586"/>
            <a:ext cx="4803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Shapiro-Wilk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Anderson-Darling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Lilliefors (Kolmogorov-Smirnov)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B3DF1DF-C99B-2F49-7D5E-DE8D6D88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664" y="2082681"/>
            <a:ext cx="5526231" cy="310729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EB54378-EF82-791C-E386-7223E5481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09" t="28822" r="16061" b="62750"/>
          <a:stretch/>
        </p:blipFill>
        <p:spPr>
          <a:xfrm>
            <a:off x="0" y="5417781"/>
            <a:ext cx="8380607" cy="92333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ECACF7A-3E93-A129-1378-FF9302F77C7D}"/>
              </a:ext>
            </a:extLst>
          </p:cNvPr>
          <p:cNvSpPr txBox="1"/>
          <p:nvPr/>
        </p:nvSpPr>
        <p:spPr>
          <a:xfrm>
            <a:off x="1008783" y="4960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hipótesis para este tipo de pruebas son: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145C57-9A4E-E8C8-2621-D93CEFA2AC26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>
                <a:latin typeface="+mj-lt"/>
                <a:ea typeface="+mj-ea"/>
                <a:cs typeface="+mj-cs"/>
              </a:rPr>
              <a:t>Ejercicios en R y Rstudio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8EEB70A-51FE-63A1-4AED-A14E4E7DD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7" y="734643"/>
            <a:ext cx="4113993" cy="2565307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85600ADD-A728-401C-9AA3-719D9638C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54" y="840510"/>
            <a:ext cx="3944214" cy="2459440"/>
          </a:xfrm>
          <a:prstGeom prst="rect">
            <a:avLst/>
          </a:prstGeom>
        </p:spPr>
      </p:pic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B6D28EA2-88F4-1807-C095-3EF02167D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2" y="3663917"/>
            <a:ext cx="3944214" cy="2459440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0B077EC-DF3E-64CB-FED8-759A48A4A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54" y="4059352"/>
            <a:ext cx="3703320" cy="1518361"/>
          </a:xfrm>
          <a:prstGeom prst="rect">
            <a:avLst/>
          </a:prstGeom>
        </p:spPr>
      </p:pic>
      <p:sp>
        <p:nvSpPr>
          <p:cNvPr id="3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43701D98-03DD-6C29-A924-EB3C8B71AB73}"/>
              </a:ext>
            </a:extLst>
          </p:cNvPr>
          <p:cNvSpPr txBox="1"/>
          <p:nvPr/>
        </p:nvSpPr>
        <p:spPr>
          <a:xfrm>
            <a:off x="8488218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https://cutt.ly/5ZN9Edg</a:t>
            </a:r>
          </a:p>
        </p:txBody>
      </p:sp>
      <p:pic>
        <p:nvPicPr>
          <p:cNvPr id="1026" name="Picture 2" descr="Test estadísticos para comparar muestras: cuadro comparativo">
            <a:extLst>
              <a:ext uri="{FF2B5EF4-FFF2-40B4-BE49-F238E27FC236}">
                <a16:creationId xmlns:a16="http://schemas.microsoft.com/office/drawing/2014/main" id="{20C6B238-E3FC-7DCC-ABA1-235E7845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0"/>
            <a:ext cx="11628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8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CD4DB-56AE-33EE-DA02-8ED17645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Conceptos estadísticos que debes conocer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1E805-3BC7-C781-7E1A-9504CC90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Media aritmética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D6A60C-6BB8-6173-429A-DABE0C2B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658773"/>
            <a:ext cx="6448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635FC-0D75-B739-2070-60D07E38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9" y="671080"/>
            <a:ext cx="10515600" cy="4351338"/>
          </a:xfrm>
        </p:spPr>
        <p:txBody>
          <a:bodyPr/>
          <a:lstStyle/>
          <a:p>
            <a:r>
              <a:rPr lang="es-MX" b="1" dirty="0"/>
              <a:t>Mediana</a:t>
            </a:r>
          </a:p>
          <a:p>
            <a:pPr marL="0" indent="0">
              <a:buNone/>
            </a:pPr>
            <a:r>
              <a:rPr lang="es-ES" sz="2400" dirty="0"/>
              <a:t>La mediana de un conjunto de números acomodados en orden de magnitud (es decir, en una ordenación) es el valor central o la media de los dos valores centrales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7E0F44-7DCB-5E76-AEDC-7B3812973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771775"/>
            <a:ext cx="10201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0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0D8F4-5804-4203-F8CC-9B4B1608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570"/>
            <a:ext cx="10515600" cy="4351338"/>
          </a:xfrm>
        </p:spPr>
        <p:txBody>
          <a:bodyPr>
            <a:normAutofit/>
          </a:bodyPr>
          <a:lstStyle/>
          <a:p>
            <a:r>
              <a:rPr lang="es-ES" sz="2400" b="1" dirty="0"/>
              <a:t>LA MODA</a:t>
            </a:r>
          </a:p>
          <a:p>
            <a:pPr marL="0" indent="0">
              <a:buNone/>
            </a:pPr>
            <a:r>
              <a:rPr lang="es-ES" sz="2400" dirty="0"/>
              <a:t>  La moda de un conjunto de números es el valor que se presenta con más frecuencia; es decir, es el valor más frecuente. Puede no haber moda y cuando la hay, puede no ser única.</a:t>
            </a:r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3F1E98-1E1A-F34F-AD1E-944B027F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3022239"/>
            <a:ext cx="10515601" cy="20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B8C80-24BB-9463-A8B4-9687DF06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45" y="606425"/>
            <a:ext cx="10515600" cy="717153"/>
          </a:xfrm>
        </p:spPr>
        <p:txBody>
          <a:bodyPr>
            <a:normAutofit/>
          </a:bodyPr>
          <a:lstStyle/>
          <a:p>
            <a:r>
              <a:rPr lang="es-ES" b="1" i="0" dirty="0">
                <a:solidFill>
                  <a:srgbClr val="242021"/>
                </a:solidFill>
                <a:effectLst/>
                <a:latin typeface="TimesNewRomanPS-BoldMT"/>
              </a:rPr>
              <a:t>DESVIACIÓN ESTÁNDAR</a:t>
            </a:r>
          </a:p>
          <a:p>
            <a:pPr marL="0" indent="0">
              <a:buNone/>
            </a:pPr>
            <a:endParaRPr lang="es-ES" b="1" dirty="0">
              <a:solidFill>
                <a:srgbClr val="242021"/>
              </a:solidFill>
              <a:latin typeface="TimesNewRomanPS-BoldM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A6FE38-95EB-BC37-B116-5624B04E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264"/>
            <a:ext cx="12192000" cy="20663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84DAFC-D7C2-9711-0BEA-BDC3ED89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623791"/>
            <a:ext cx="11649075" cy="9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A32076-D965-F9B3-3D41-13DA13BF4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9969"/>
          <a:stretch/>
        </p:blipFill>
        <p:spPr>
          <a:xfrm>
            <a:off x="1922483" y="-74073"/>
            <a:ext cx="10269518" cy="7093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45AB0A3-E87A-BA96-A1B4-883CB0A6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MX" sz="2600" b="1" dirty="0">
                <a:solidFill>
                  <a:srgbClr val="FFFFFF"/>
                </a:solidFill>
              </a:rPr>
              <a:t>Ejemplo</a:t>
            </a: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765C1C-83F1-AC8A-C286-2284410C0891}"/>
              </a:ext>
            </a:extLst>
          </p:cNvPr>
          <p:cNvSpPr txBox="1"/>
          <p:nvPr/>
        </p:nvSpPr>
        <p:spPr>
          <a:xfrm>
            <a:off x="3446183" y="359229"/>
            <a:ext cx="85389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b="1" dirty="0"/>
          </a:p>
          <a:p>
            <a:r>
              <a:rPr lang="es-ES" b="1" dirty="0"/>
              <a:t>El Dr. Mario enseña a dos grandes grupos de diseño experimental y análisis estadístico y selecciona aleatoriamente una muestra de calificaciones de los exámenes realizados por los dos grupos. Halle la desviación estándar de cada muestra:</a:t>
            </a:r>
          </a:p>
          <a:p>
            <a:endParaRPr lang="es-ES" b="1" dirty="0"/>
          </a:p>
          <a:p>
            <a:r>
              <a:rPr lang="es-ES" b="1" dirty="0"/>
              <a:t>    Grupo 1: 55, 70, 80, 85, 90</a:t>
            </a:r>
          </a:p>
          <a:p>
            <a:r>
              <a:rPr lang="es-ES" b="1" dirty="0"/>
              <a:t>    Grupo 2: 62, 78, 75, 74, 55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4C6332B2-774D-2168-ECD8-E2AFCF196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17403"/>
              </p:ext>
            </p:extLst>
          </p:nvPr>
        </p:nvGraphicFramePr>
        <p:xfrm>
          <a:off x="4127502" y="3429000"/>
          <a:ext cx="68235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509">
                  <a:extLst>
                    <a:ext uri="{9D8B030D-6E8A-4147-A177-3AD203B41FA5}">
                      <a16:colId xmlns:a16="http://schemas.microsoft.com/office/drawing/2014/main" val="1041328690"/>
                    </a:ext>
                  </a:extLst>
                </a:gridCol>
                <a:gridCol w="2274509">
                  <a:extLst>
                    <a:ext uri="{9D8B030D-6E8A-4147-A177-3AD203B41FA5}">
                      <a16:colId xmlns:a16="http://schemas.microsoft.com/office/drawing/2014/main" val="893427084"/>
                    </a:ext>
                  </a:extLst>
                </a:gridCol>
                <a:gridCol w="2274509">
                  <a:extLst>
                    <a:ext uri="{9D8B030D-6E8A-4147-A177-3AD203B41FA5}">
                      <a16:colId xmlns:a16="http://schemas.microsoft.com/office/drawing/2014/main" val="390833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r>
                        <a:rPr lang="es-MX" sz="1400" dirty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X</a:t>
                      </a:r>
                      <a:r>
                        <a:rPr lang="es-MX" sz="1400" dirty="0"/>
                        <a:t>j</a:t>
                      </a:r>
                      <a:r>
                        <a:rPr lang="en-US" sz="1400" dirty="0"/>
                        <a:t> -</a:t>
                      </a:r>
                      <a:r>
                        <a:rPr lang="en-US" sz="1800" dirty="0"/>
                        <a:t> x̄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(X</a:t>
                      </a:r>
                      <a:r>
                        <a:rPr lang="es-MX" sz="1400" dirty="0"/>
                        <a:t>j</a:t>
                      </a:r>
                      <a:r>
                        <a:rPr lang="en-US" sz="1400" dirty="0"/>
                        <a:t> -</a:t>
                      </a:r>
                      <a:r>
                        <a:rPr lang="en-US" sz="1800" dirty="0"/>
                        <a:t> x̄)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7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0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5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7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2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3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dirty="0"/>
                        <a:t>Σ</a:t>
                      </a:r>
                      <a:r>
                        <a:rPr lang="es-MX" b="1" dirty="0"/>
                        <a:t>X</a:t>
                      </a:r>
                      <a:r>
                        <a:rPr lang="es-MX" sz="1400" b="1" dirty="0"/>
                        <a:t>j</a:t>
                      </a:r>
                      <a:r>
                        <a:rPr lang="en-US" sz="1400" b="1" dirty="0"/>
                        <a:t>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25717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7B99E276-4FF6-2EB4-E8D9-BFBAC7BFA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95" t="23672" r="54375"/>
          <a:stretch/>
        </p:blipFill>
        <p:spPr>
          <a:xfrm>
            <a:off x="8274658" y="1601969"/>
            <a:ext cx="3002941" cy="15771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5F188E-E5D6-4DEB-0D9D-F045AB2D55B7}"/>
              </a:ext>
            </a:extLst>
          </p:cNvPr>
          <p:cNvSpPr txBox="1"/>
          <p:nvPr/>
        </p:nvSpPr>
        <p:spPr>
          <a:xfrm>
            <a:off x="4256314" y="2469592"/>
            <a:ext cx="258571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/>
              <a:t>N=</a:t>
            </a:r>
          </a:p>
          <a:p>
            <a:pPr>
              <a:lnSpc>
                <a:spcPct val="150000"/>
              </a:lnSpc>
            </a:pPr>
            <a:r>
              <a:rPr lang="es-MX" b="1" dirty="0"/>
              <a:t>X̄=</a:t>
            </a:r>
          </a:p>
        </p:txBody>
      </p:sp>
    </p:spTree>
    <p:extLst>
      <p:ext uri="{BB962C8B-B14F-4D97-AF65-F5344CB8AC3E}">
        <p14:creationId xmlns:p14="http://schemas.microsoft.com/office/powerpoint/2010/main" val="274330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9FFE-7A94-FE99-D0FB-BA347A09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70" y="142716"/>
            <a:ext cx="10515600" cy="1325563"/>
          </a:xfrm>
        </p:spPr>
        <p:txBody>
          <a:bodyPr/>
          <a:lstStyle/>
          <a:p>
            <a:r>
              <a:rPr lang="es-MX" dirty="0"/>
              <a:t>Ejercicios en clase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D4011B-602B-789B-0E7E-EB29571FAA82}"/>
              </a:ext>
            </a:extLst>
          </p:cNvPr>
          <p:cNvSpPr txBox="1"/>
          <p:nvPr/>
        </p:nvSpPr>
        <p:spPr>
          <a:xfrm>
            <a:off x="943430" y="1186543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Sr. Caporaso quiere invertir en la bolsa de valores y está considerando la posibilidad de invertir en acciones de Apple, Aeromexico o Aerotime international. </a:t>
            </a:r>
            <a:r>
              <a:rPr lang="es-ES" dirty="0"/>
              <a:t>No sabe cuál de los tres es mejor y le pide consejo al grupo del diplomado de la </a:t>
            </a:r>
            <a:r>
              <a:rPr lang="es-ES" dirty="0" err="1"/>
              <a:t>DAMJ</a:t>
            </a:r>
            <a:r>
              <a:rPr lang="es-ES" dirty="0"/>
              <a:t>, expertos en estadística y matemáticas. Los valores de las tasas de rendimiento de las opciones son: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2AF187C-4DB3-3B1C-944C-789A29E82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75386"/>
              </p:ext>
            </p:extLst>
          </p:nvPr>
        </p:nvGraphicFramePr>
        <p:xfrm>
          <a:off x="1019626" y="2512106"/>
          <a:ext cx="99422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572">
                  <a:extLst>
                    <a:ext uri="{9D8B030D-6E8A-4147-A177-3AD203B41FA5}">
                      <a16:colId xmlns:a16="http://schemas.microsoft.com/office/drawing/2014/main" val="3472056526"/>
                    </a:ext>
                  </a:extLst>
                </a:gridCol>
                <a:gridCol w="2485572">
                  <a:extLst>
                    <a:ext uri="{9D8B030D-6E8A-4147-A177-3AD203B41FA5}">
                      <a16:colId xmlns:a16="http://schemas.microsoft.com/office/drawing/2014/main" val="2985710281"/>
                    </a:ext>
                  </a:extLst>
                </a:gridCol>
                <a:gridCol w="2195287">
                  <a:extLst>
                    <a:ext uri="{9D8B030D-6E8A-4147-A177-3AD203B41FA5}">
                      <a16:colId xmlns:a16="http://schemas.microsoft.com/office/drawing/2014/main" val="3847391686"/>
                    </a:ext>
                  </a:extLst>
                </a:gridCol>
                <a:gridCol w="2775857">
                  <a:extLst>
                    <a:ext uri="{9D8B030D-6E8A-4147-A177-3AD203B41FA5}">
                      <a16:colId xmlns:a16="http://schemas.microsoft.com/office/drawing/2014/main" val="81130309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Años</a:t>
                      </a: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Tasa de rendimiento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95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s-MX" dirty="0"/>
                        <a:t>Años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Apple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Aeromexico</a:t>
                      </a:r>
                      <a:r>
                        <a:rPr lang="es-MX" dirty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Aerotime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international</a:t>
                      </a:r>
                      <a:r>
                        <a:rPr lang="es-MX" dirty="0"/>
                        <a:t>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0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Hace 5 años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1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Hace 4 años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Hace 3 años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2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Hace 2 años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3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Hace 1 año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4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/>
                        <a:t>Tasa de rendimiento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2197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5CB48FB-7D43-99DD-3CA8-F01AC30CD05D}"/>
              </a:ext>
            </a:extLst>
          </p:cNvPr>
          <p:cNvSpPr txBox="1"/>
          <p:nvPr/>
        </p:nvSpPr>
        <p:spPr>
          <a:xfrm>
            <a:off x="943430" y="5934670"/>
            <a:ext cx="9583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¿Cuál es la alternativa más arriesgada? </a:t>
            </a:r>
          </a:p>
          <a:p>
            <a:endParaRPr lang="es-ES" dirty="0"/>
          </a:p>
          <a:p>
            <a:r>
              <a:rPr lang="es-ES" b="1" i="1" dirty="0">
                <a:solidFill>
                  <a:srgbClr val="FF0000"/>
                </a:solidFill>
              </a:rPr>
              <a:t>Tip: la desviación estándar es el indicador más frecuente para determinar el riesgo de un activo</a:t>
            </a:r>
          </a:p>
        </p:txBody>
      </p:sp>
    </p:spTree>
    <p:extLst>
      <p:ext uri="{BB962C8B-B14F-4D97-AF65-F5344CB8AC3E}">
        <p14:creationId xmlns:p14="http://schemas.microsoft.com/office/powerpoint/2010/main" val="11154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2AD-13EA-617F-45B4-F08DABF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X" dirty="0"/>
              <a:t>Decisión con base estadística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A66C3-E6B9-A78A-F5A5-742731D1C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7085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4B9231-2C68-52C6-6D81-DCBD6AFAF4A1}"/>
              </a:ext>
            </a:extLst>
          </p:cNvPr>
          <p:cNvSpPr txBox="1"/>
          <p:nvPr/>
        </p:nvSpPr>
        <p:spPr>
          <a:xfrm>
            <a:off x="243725" y="2013894"/>
            <a:ext cx="6971145" cy="382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	En la </a:t>
            </a:r>
            <a:r>
              <a:rPr lang="en-US" dirty="0" err="1"/>
              <a:t>práctica</a:t>
            </a:r>
            <a:r>
              <a:rPr lang="en-US" dirty="0"/>
              <a:t>, con </a:t>
            </a:r>
            <a:r>
              <a:rPr lang="en-US" dirty="0" err="1"/>
              <a:t>frecuencia</a:t>
            </a:r>
            <a:r>
              <a:rPr lang="en-US" dirty="0"/>
              <a:t> se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b="1" i="1" dirty="0" err="1"/>
              <a:t>tomar</a:t>
            </a:r>
            <a:r>
              <a:rPr lang="en-US" b="1" i="1" dirty="0"/>
              <a:t> </a:t>
            </a:r>
            <a:r>
              <a:rPr lang="en-US" b="1" i="1" dirty="0" err="1"/>
              <a:t>decisiones</a:t>
            </a:r>
            <a:r>
              <a:rPr lang="en-US" b="1" i="1" dirty="0"/>
              <a:t> </a:t>
            </a:r>
            <a:r>
              <a:rPr lang="en-US" b="1" i="1" dirty="0" err="1"/>
              <a:t>acerca</a:t>
            </a:r>
            <a:r>
              <a:rPr lang="en-US" b="1" i="1" dirty="0"/>
              <a:t> de </a:t>
            </a:r>
            <a:r>
              <a:rPr lang="en-US" b="1" i="1" dirty="0" err="1"/>
              <a:t>una</a:t>
            </a:r>
            <a:r>
              <a:rPr lang="en-US" b="1" i="1" dirty="0"/>
              <a:t> población con base </a:t>
            </a:r>
            <a:r>
              <a:rPr lang="en-US" b="1" i="1" dirty="0" err="1"/>
              <a:t>en</a:t>
            </a:r>
            <a:r>
              <a:rPr lang="en-US" b="1" i="1" dirty="0"/>
              <a:t> </a:t>
            </a:r>
            <a:r>
              <a:rPr lang="en-US" b="1" i="1" dirty="0" err="1"/>
              <a:t>información</a:t>
            </a:r>
            <a:r>
              <a:rPr lang="en-US" b="1" i="1" dirty="0"/>
              <a:t> </a:t>
            </a:r>
            <a:r>
              <a:rPr lang="en-US" b="1" i="1" dirty="0" err="1"/>
              <a:t>muestral</a:t>
            </a:r>
            <a:r>
              <a:rPr lang="en-US" dirty="0"/>
              <a:t>. A tales </a:t>
            </a:r>
            <a:r>
              <a:rPr lang="en-US" dirty="0" err="1"/>
              <a:t>decisiones</a:t>
            </a:r>
            <a:r>
              <a:rPr lang="en-US" dirty="0"/>
              <a:t> se les </a:t>
            </a:r>
            <a:r>
              <a:rPr lang="en-US" b="1" dirty="0"/>
              <a:t>llama </a:t>
            </a:r>
            <a:r>
              <a:rPr lang="en-US" b="1" dirty="0" err="1"/>
              <a:t>decisiones</a:t>
            </a:r>
            <a:r>
              <a:rPr lang="en-US" b="1" dirty="0"/>
              <a:t> </a:t>
            </a:r>
            <a:r>
              <a:rPr lang="en-US" b="1" dirty="0" err="1"/>
              <a:t>estadísticas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se </a:t>
            </a:r>
            <a:r>
              <a:rPr lang="en-US" dirty="0" err="1"/>
              <a:t>tenga</a:t>
            </a:r>
            <a:r>
              <a:rPr lang="en-US" dirty="0"/>
              <a:t> que </a:t>
            </a:r>
            <a:r>
              <a:rPr lang="en-US" dirty="0" err="1"/>
              <a:t>decidir</a:t>
            </a:r>
            <a:r>
              <a:rPr lang="en-US" dirty="0"/>
              <a:t>, con 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muestrales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suero</a:t>
            </a:r>
            <a:r>
              <a:rPr lang="en-US" dirty="0"/>
              <a:t> es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eficaz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cura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enfermedad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educativo</a:t>
            </a:r>
            <a:r>
              <a:rPr lang="en-US" dirty="0"/>
              <a:t> es </a:t>
            </a:r>
            <a:r>
              <a:rPr lang="en-US" dirty="0" err="1"/>
              <a:t>mejor</a:t>
            </a:r>
            <a:r>
              <a:rPr lang="en-US" dirty="0"/>
              <a:t> que </a:t>
            </a:r>
            <a:r>
              <a:rPr lang="en-US" dirty="0" err="1"/>
              <a:t>otro</a:t>
            </a:r>
            <a:r>
              <a:rPr lang="en-US" dirty="0"/>
              <a:t>, o bien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moneda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alterada</a:t>
            </a:r>
            <a:r>
              <a:rPr lang="en-US" dirty="0"/>
              <a:t> o no.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C97FB5-1EEF-4F36-2380-E87183EA7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6" r="17415" b="1"/>
          <a:stretch/>
        </p:blipFill>
        <p:spPr>
          <a:xfrm>
            <a:off x="8128391" y="1320924"/>
            <a:ext cx="3138979" cy="39674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2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680</Words>
  <Application>Microsoft Macintosh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TimesNewRomanPS-BoldMT</vt:lpstr>
      <vt:lpstr>TimesNewRomanPS-ItalicMT</vt:lpstr>
      <vt:lpstr>TimesNewRomanPSMT</vt:lpstr>
      <vt:lpstr>Tema de Office</vt:lpstr>
      <vt:lpstr>Contraste estadístico de hipótesis </vt:lpstr>
      <vt:lpstr>Conceptos estadísticos que debes conocer </vt:lpstr>
      <vt:lpstr>PowerPoint Presentation</vt:lpstr>
      <vt:lpstr>PowerPoint Presentation</vt:lpstr>
      <vt:lpstr>PowerPoint Presentation</vt:lpstr>
      <vt:lpstr>Ejemplo</vt:lpstr>
      <vt:lpstr>Ejercicios en clase</vt:lpstr>
      <vt:lpstr>Decisión con base estadística</vt:lpstr>
      <vt:lpstr>PowerPoint Presentation</vt:lpstr>
      <vt:lpstr>PowerPoint Presentation</vt:lpstr>
      <vt:lpstr>Hipótesis nula</vt:lpstr>
      <vt:lpstr>Hipótesis alterna (–tiva)</vt:lpstr>
      <vt:lpstr>PowerPoint Presentation</vt:lpstr>
      <vt:lpstr>¿Los datos tiene una distribución normal?</vt:lpstr>
      <vt:lpstr>Prueba de normalidad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Contraste estadístico de hipótesis </dc:title>
  <dc:creator>Anónimo</dc:creator>
  <cp:lastModifiedBy>Mario Hernández Guzmán</cp:lastModifiedBy>
  <cp:revision>38</cp:revision>
  <dcterms:created xsi:type="dcterms:W3CDTF">2022-08-04T17:46:46Z</dcterms:created>
  <dcterms:modified xsi:type="dcterms:W3CDTF">2024-12-12T06:31:35Z</dcterms:modified>
</cp:coreProperties>
</file>