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87" r:id="rId5"/>
    <p:sldId id="282" r:id="rId6"/>
    <p:sldId id="283" r:id="rId7"/>
    <p:sldId id="284" r:id="rId8"/>
    <p:sldId id="285" r:id="rId9"/>
    <p:sldId id="286" r:id="rId10"/>
    <p:sldId id="259" r:id="rId11"/>
    <p:sldId id="260" r:id="rId12"/>
    <p:sldId id="262" r:id="rId13"/>
    <p:sldId id="261" r:id="rId14"/>
    <p:sldId id="263" r:id="rId15"/>
    <p:sldId id="264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AA0AB-2ED6-4821-9F06-66E4B94DB549}" v="7" dt="2023-07-02T22:31:04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3784" y="216"/>
      </p:cViewPr>
      <p:guideLst>
        <p:guide orient="horz" pos="2880"/>
        <p:guide pos="216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PEREZ HERNANDEZ" userId="4a0fcec09ed5d944" providerId="LiveId" clId="{1C0AA0AB-2ED6-4821-9F06-66E4B94DB549}"/>
    <pc:docChg chg="custSel addSld delSld modSld">
      <pc:chgData name="VALENTIN PEREZ HERNANDEZ" userId="4a0fcec09ed5d944" providerId="LiveId" clId="{1C0AA0AB-2ED6-4821-9F06-66E4B94DB549}" dt="2023-07-02T22:31:06.891" v="12" actId="113"/>
      <pc:docMkLst>
        <pc:docMk/>
      </pc:docMkLst>
      <pc:sldChg chg="addSp delSp modSp mod">
        <pc:chgData name="VALENTIN PEREZ HERNANDEZ" userId="4a0fcec09ed5d944" providerId="LiveId" clId="{1C0AA0AB-2ED6-4821-9F06-66E4B94DB549}" dt="2023-07-02T22:31:06.891" v="12" actId="113"/>
        <pc:sldMkLst>
          <pc:docMk/>
          <pc:sldMk cId="3112823157" sldId="256"/>
        </pc:sldMkLst>
        <pc:spChg chg="add del mod">
          <ac:chgData name="VALENTIN PEREZ HERNANDEZ" userId="4a0fcec09ed5d944" providerId="LiveId" clId="{1C0AA0AB-2ED6-4821-9F06-66E4B94DB549}" dt="2023-07-02T22:31:03.522" v="10" actId="478"/>
          <ac:spMkLst>
            <pc:docMk/>
            <pc:sldMk cId="3112823157" sldId="256"/>
            <ac:spMk id="4" creationId="{2826220B-1F7E-8588-D94D-1B23D334799D}"/>
          </ac:spMkLst>
        </pc:spChg>
        <pc:spChg chg="add mod">
          <ac:chgData name="VALENTIN PEREZ HERNANDEZ" userId="4a0fcec09ed5d944" providerId="LiveId" clId="{1C0AA0AB-2ED6-4821-9F06-66E4B94DB549}" dt="2023-07-02T22:31:06.891" v="12" actId="113"/>
          <ac:spMkLst>
            <pc:docMk/>
            <pc:sldMk cId="3112823157" sldId="256"/>
            <ac:spMk id="15" creationId="{55FF73DB-0439-59CA-C221-D5DFD7112BB5}"/>
          </ac:spMkLst>
        </pc:spChg>
        <pc:picChg chg="add mod">
          <ac:chgData name="VALENTIN PEREZ HERNANDEZ" userId="4a0fcec09ed5d944" providerId="LiveId" clId="{1C0AA0AB-2ED6-4821-9F06-66E4B94DB549}" dt="2023-07-02T22:30:31.235" v="9"/>
          <ac:picMkLst>
            <pc:docMk/>
            <pc:sldMk cId="3112823157" sldId="256"/>
            <ac:picMk id="5" creationId="{67873F8D-2AF2-D386-8176-A25E436553A0}"/>
          </ac:picMkLst>
        </pc:picChg>
        <pc:picChg chg="add mod">
          <ac:chgData name="VALENTIN PEREZ HERNANDEZ" userId="4a0fcec09ed5d944" providerId="LiveId" clId="{1C0AA0AB-2ED6-4821-9F06-66E4B94DB549}" dt="2023-07-02T22:30:31.235" v="9"/>
          <ac:picMkLst>
            <pc:docMk/>
            <pc:sldMk cId="3112823157" sldId="256"/>
            <ac:picMk id="7" creationId="{9FD600E5-8C0E-FFF5-506E-02CAB5B7DCEA}"/>
          </ac:picMkLst>
        </pc:picChg>
        <pc:picChg chg="add mod">
          <ac:chgData name="VALENTIN PEREZ HERNANDEZ" userId="4a0fcec09ed5d944" providerId="LiveId" clId="{1C0AA0AB-2ED6-4821-9F06-66E4B94DB549}" dt="2023-07-02T22:30:31.235" v="9"/>
          <ac:picMkLst>
            <pc:docMk/>
            <pc:sldMk cId="3112823157" sldId="256"/>
            <ac:picMk id="12" creationId="{DF76260C-337A-01EB-89F9-8BE642292CDE}"/>
          </ac:picMkLst>
        </pc:picChg>
        <pc:picChg chg="add mod">
          <ac:chgData name="VALENTIN PEREZ HERNANDEZ" userId="4a0fcec09ed5d944" providerId="LiveId" clId="{1C0AA0AB-2ED6-4821-9F06-66E4B94DB549}" dt="2023-07-02T22:30:31.235" v="9"/>
          <ac:picMkLst>
            <pc:docMk/>
            <pc:sldMk cId="3112823157" sldId="256"/>
            <ac:picMk id="14" creationId="{3A73B35C-B3D7-E73C-1B8F-F968A5FF68A7}"/>
          </ac:picMkLst>
        </pc:picChg>
      </pc:sldChg>
      <pc:sldChg chg="addSp delSp modSp modAnim">
        <pc:chgData name="VALENTIN PEREZ HERNANDEZ" userId="4a0fcec09ed5d944" providerId="LiveId" clId="{1C0AA0AB-2ED6-4821-9F06-66E4B94DB549}" dt="2023-07-02T22:10:41.143" v="2"/>
        <pc:sldMkLst>
          <pc:docMk/>
          <pc:sldMk cId="2477445093" sldId="257"/>
        </pc:sldMkLst>
        <pc:spChg chg="add del mod">
          <ac:chgData name="VALENTIN PEREZ HERNANDEZ" userId="4a0fcec09ed5d944" providerId="LiveId" clId="{1C0AA0AB-2ED6-4821-9F06-66E4B94DB549}" dt="2023-07-02T22:10:41.143" v="2"/>
          <ac:spMkLst>
            <pc:docMk/>
            <pc:sldMk cId="2477445093" sldId="257"/>
            <ac:spMk id="3" creationId="{B4705CE4-F4FA-56B4-9151-16A488D45363}"/>
          </ac:spMkLst>
        </pc:spChg>
        <pc:spChg chg="add del mod">
          <ac:chgData name="VALENTIN PEREZ HERNANDEZ" userId="4a0fcec09ed5d944" providerId="LiveId" clId="{1C0AA0AB-2ED6-4821-9F06-66E4B94DB549}" dt="2023-07-02T22:10:41.143" v="2"/>
          <ac:spMkLst>
            <pc:docMk/>
            <pc:sldMk cId="2477445093" sldId="257"/>
            <ac:spMk id="5" creationId="{290592EC-A71E-8D64-F3D2-2EC6626E38D3}"/>
          </ac:spMkLst>
        </pc:spChg>
        <pc:spChg chg="add del mod">
          <ac:chgData name="VALENTIN PEREZ HERNANDEZ" userId="4a0fcec09ed5d944" providerId="LiveId" clId="{1C0AA0AB-2ED6-4821-9F06-66E4B94DB549}" dt="2023-07-02T22:10:41.143" v="2"/>
          <ac:spMkLst>
            <pc:docMk/>
            <pc:sldMk cId="2477445093" sldId="257"/>
            <ac:spMk id="6" creationId="{48B94141-DFD4-27A3-83AE-ADF8B15D6614}"/>
          </ac:spMkLst>
        </pc:spChg>
        <pc:spChg chg="add del mod">
          <ac:chgData name="VALENTIN PEREZ HERNANDEZ" userId="4a0fcec09ed5d944" providerId="LiveId" clId="{1C0AA0AB-2ED6-4821-9F06-66E4B94DB549}" dt="2023-07-02T22:10:41.143" v="2"/>
          <ac:spMkLst>
            <pc:docMk/>
            <pc:sldMk cId="2477445093" sldId="257"/>
            <ac:spMk id="8" creationId="{092AE126-BEBA-5F95-3741-CE5C45D277F0}"/>
          </ac:spMkLst>
        </pc:spChg>
        <pc:spChg chg="add del mod">
          <ac:chgData name="VALENTIN PEREZ HERNANDEZ" userId="4a0fcec09ed5d944" providerId="LiveId" clId="{1C0AA0AB-2ED6-4821-9F06-66E4B94DB549}" dt="2023-07-02T22:10:41.143" v="2"/>
          <ac:spMkLst>
            <pc:docMk/>
            <pc:sldMk cId="2477445093" sldId="257"/>
            <ac:spMk id="9" creationId="{7B8E11A3-EDC3-8105-1628-3BD7AF72F87F}"/>
          </ac:spMkLst>
        </pc:spChg>
        <pc:spChg chg="add del mod">
          <ac:chgData name="VALENTIN PEREZ HERNANDEZ" userId="4a0fcec09ed5d944" providerId="LiveId" clId="{1C0AA0AB-2ED6-4821-9F06-66E4B94DB549}" dt="2023-07-02T22:10:41.143" v="2"/>
          <ac:spMkLst>
            <pc:docMk/>
            <pc:sldMk cId="2477445093" sldId="257"/>
            <ac:spMk id="10" creationId="{2F607047-92D6-BDFC-D5C2-EF674E2331A8}"/>
          </ac:spMkLst>
        </pc:spChg>
        <pc:spChg chg="add del mod">
          <ac:chgData name="VALENTIN PEREZ HERNANDEZ" userId="4a0fcec09ed5d944" providerId="LiveId" clId="{1C0AA0AB-2ED6-4821-9F06-66E4B94DB549}" dt="2023-07-02T22:10:41.143" v="2"/>
          <ac:spMkLst>
            <pc:docMk/>
            <pc:sldMk cId="2477445093" sldId="257"/>
            <ac:spMk id="11" creationId="{A4D78A9B-BBA9-0F1C-7608-9455E584D1B9}"/>
          </ac:spMkLst>
        </pc:spChg>
        <pc:spChg chg="add del mod">
          <ac:chgData name="VALENTIN PEREZ HERNANDEZ" userId="4a0fcec09ed5d944" providerId="LiveId" clId="{1C0AA0AB-2ED6-4821-9F06-66E4B94DB549}" dt="2023-07-02T22:10:41.143" v="2"/>
          <ac:spMkLst>
            <pc:docMk/>
            <pc:sldMk cId="2477445093" sldId="257"/>
            <ac:spMk id="12" creationId="{68DDDFC0-3DBF-905D-7062-ED82711F1B48}"/>
          </ac:spMkLst>
        </pc:spChg>
        <pc:picChg chg="add del mod">
          <ac:chgData name="VALENTIN PEREZ HERNANDEZ" userId="4a0fcec09ed5d944" providerId="LiveId" clId="{1C0AA0AB-2ED6-4821-9F06-66E4B94DB549}" dt="2023-07-02T22:10:41.143" v="2"/>
          <ac:picMkLst>
            <pc:docMk/>
            <pc:sldMk cId="2477445093" sldId="257"/>
            <ac:picMk id="7" creationId="{B96E693A-9F0F-AC1C-2570-E92B98980C18}"/>
          </ac:picMkLst>
        </pc:picChg>
      </pc:sldChg>
      <pc:sldChg chg="add">
        <pc:chgData name="VALENTIN PEREZ HERNANDEZ" userId="4a0fcec09ed5d944" providerId="LiveId" clId="{1C0AA0AB-2ED6-4821-9F06-66E4B94DB549}" dt="2023-07-02T22:30:07.304" v="7"/>
        <pc:sldMkLst>
          <pc:docMk/>
          <pc:sldMk cId="4161808504" sldId="273"/>
        </pc:sldMkLst>
      </pc:sldChg>
      <pc:sldChg chg="add">
        <pc:chgData name="VALENTIN PEREZ HERNANDEZ" userId="4a0fcec09ed5d944" providerId="LiveId" clId="{1C0AA0AB-2ED6-4821-9F06-66E4B94DB549}" dt="2023-07-02T22:09:38.866" v="0"/>
        <pc:sldMkLst>
          <pc:docMk/>
          <pc:sldMk cId="573430184" sldId="282"/>
        </pc:sldMkLst>
      </pc:sldChg>
      <pc:sldChg chg="add">
        <pc:chgData name="VALENTIN PEREZ HERNANDEZ" userId="4a0fcec09ed5d944" providerId="LiveId" clId="{1C0AA0AB-2ED6-4821-9F06-66E4B94DB549}" dt="2023-07-02T22:09:38.866" v="0"/>
        <pc:sldMkLst>
          <pc:docMk/>
          <pc:sldMk cId="2336052955" sldId="283"/>
        </pc:sldMkLst>
      </pc:sldChg>
      <pc:sldChg chg="add">
        <pc:chgData name="VALENTIN PEREZ HERNANDEZ" userId="4a0fcec09ed5d944" providerId="LiveId" clId="{1C0AA0AB-2ED6-4821-9F06-66E4B94DB549}" dt="2023-07-02T22:09:38.866" v="0"/>
        <pc:sldMkLst>
          <pc:docMk/>
          <pc:sldMk cId="327492150" sldId="284"/>
        </pc:sldMkLst>
      </pc:sldChg>
      <pc:sldChg chg="add">
        <pc:chgData name="VALENTIN PEREZ HERNANDEZ" userId="4a0fcec09ed5d944" providerId="LiveId" clId="{1C0AA0AB-2ED6-4821-9F06-66E4B94DB549}" dt="2023-07-02T22:09:38.866" v="0"/>
        <pc:sldMkLst>
          <pc:docMk/>
          <pc:sldMk cId="2858903826" sldId="285"/>
        </pc:sldMkLst>
      </pc:sldChg>
      <pc:sldChg chg="add">
        <pc:chgData name="VALENTIN PEREZ HERNANDEZ" userId="4a0fcec09ed5d944" providerId="LiveId" clId="{1C0AA0AB-2ED6-4821-9F06-66E4B94DB549}" dt="2023-07-02T22:09:38.866" v="0"/>
        <pc:sldMkLst>
          <pc:docMk/>
          <pc:sldMk cId="3525102292" sldId="286"/>
        </pc:sldMkLst>
      </pc:sldChg>
      <pc:sldChg chg="addSp delSp modSp new mod modAnim">
        <pc:chgData name="VALENTIN PEREZ HERNANDEZ" userId="4a0fcec09ed5d944" providerId="LiveId" clId="{1C0AA0AB-2ED6-4821-9F06-66E4B94DB549}" dt="2023-07-02T22:10:46.957" v="5" actId="478"/>
        <pc:sldMkLst>
          <pc:docMk/>
          <pc:sldMk cId="242255792" sldId="287"/>
        </pc:sldMkLst>
        <pc:spChg chg="del">
          <ac:chgData name="VALENTIN PEREZ HERNANDEZ" userId="4a0fcec09ed5d944" providerId="LiveId" clId="{1C0AA0AB-2ED6-4821-9F06-66E4B94DB549}" dt="2023-07-02T22:10:46.957" v="5" actId="478"/>
          <ac:spMkLst>
            <pc:docMk/>
            <pc:sldMk cId="242255792" sldId="287"/>
            <ac:spMk id="2" creationId="{A043B142-E9EF-B67F-C80A-D91B2C3C8B9E}"/>
          </ac:spMkLst>
        </pc:spChg>
        <pc:spChg chg="add mod">
          <ac:chgData name="VALENTIN PEREZ HERNANDEZ" userId="4a0fcec09ed5d944" providerId="LiveId" clId="{1C0AA0AB-2ED6-4821-9F06-66E4B94DB549}" dt="2023-07-02T22:10:44.297" v="4"/>
          <ac:spMkLst>
            <pc:docMk/>
            <pc:sldMk cId="242255792" sldId="287"/>
            <ac:spMk id="3" creationId="{8255425C-DFA3-C32D-A941-0A3172A2ADC7}"/>
          </ac:spMkLst>
        </pc:spChg>
        <pc:spChg chg="add mod">
          <ac:chgData name="VALENTIN PEREZ HERNANDEZ" userId="4a0fcec09ed5d944" providerId="LiveId" clId="{1C0AA0AB-2ED6-4821-9F06-66E4B94DB549}" dt="2023-07-02T22:10:44.297" v="4"/>
          <ac:spMkLst>
            <pc:docMk/>
            <pc:sldMk cId="242255792" sldId="287"/>
            <ac:spMk id="4" creationId="{2C273A40-2DA1-F340-8112-B3969EEC3D35}"/>
          </ac:spMkLst>
        </pc:spChg>
        <pc:spChg chg="add mod">
          <ac:chgData name="VALENTIN PEREZ HERNANDEZ" userId="4a0fcec09ed5d944" providerId="LiveId" clId="{1C0AA0AB-2ED6-4821-9F06-66E4B94DB549}" dt="2023-07-02T22:10:44.297" v="4"/>
          <ac:spMkLst>
            <pc:docMk/>
            <pc:sldMk cId="242255792" sldId="287"/>
            <ac:spMk id="5" creationId="{E664E300-5904-9210-CC46-4E66BC69AC96}"/>
          </ac:spMkLst>
        </pc:spChg>
        <pc:spChg chg="add mod">
          <ac:chgData name="VALENTIN PEREZ HERNANDEZ" userId="4a0fcec09ed5d944" providerId="LiveId" clId="{1C0AA0AB-2ED6-4821-9F06-66E4B94DB549}" dt="2023-07-02T22:10:44.297" v="4"/>
          <ac:spMkLst>
            <pc:docMk/>
            <pc:sldMk cId="242255792" sldId="287"/>
            <ac:spMk id="7" creationId="{629EB331-C19B-C6C6-D100-1BD420D84F73}"/>
          </ac:spMkLst>
        </pc:spChg>
        <pc:spChg chg="add mod">
          <ac:chgData name="VALENTIN PEREZ HERNANDEZ" userId="4a0fcec09ed5d944" providerId="LiveId" clId="{1C0AA0AB-2ED6-4821-9F06-66E4B94DB549}" dt="2023-07-02T22:10:44.297" v="4"/>
          <ac:spMkLst>
            <pc:docMk/>
            <pc:sldMk cId="242255792" sldId="287"/>
            <ac:spMk id="8" creationId="{48B64627-78D0-D028-475A-87D98BF08D52}"/>
          </ac:spMkLst>
        </pc:spChg>
        <pc:spChg chg="add mod">
          <ac:chgData name="VALENTIN PEREZ HERNANDEZ" userId="4a0fcec09ed5d944" providerId="LiveId" clId="{1C0AA0AB-2ED6-4821-9F06-66E4B94DB549}" dt="2023-07-02T22:10:44.297" v="4"/>
          <ac:spMkLst>
            <pc:docMk/>
            <pc:sldMk cId="242255792" sldId="287"/>
            <ac:spMk id="9" creationId="{C52CF98E-CC95-166B-77EA-4E11E857F730}"/>
          </ac:spMkLst>
        </pc:spChg>
        <pc:spChg chg="add mod">
          <ac:chgData name="VALENTIN PEREZ HERNANDEZ" userId="4a0fcec09ed5d944" providerId="LiveId" clId="{1C0AA0AB-2ED6-4821-9F06-66E4B94DB549}" dt="2023-07-02T22:10:44.297" v="4"/>
          <ac:spMkLst>
            <pc:docMk/>
            <pc:sldMk cId="242255792" sldId="287"/>
            <ac:spMk id="10" creationId="{60E1BF0A-A374-493F-F8F0-F7A913FF9180}"/>
          </ac:spMkLst>
        </pc:spChg>
        <pc:spChg chg="add mod">
          <ac:chgData name="VALENTIN PEREZ HERNANDEZ" userId="4a0fcec09ed5d944" providerId="LiveId" clId="{1C0AA0AB-2ED6-4821-9F06-66E4B94DB549}" dt="2023-07-02T22:10:44.297" v="4"/>
          <ac:spMkLst>
            <pc:docMk/>
            <pc:sldMk cId="242255792" sldId="287"/>
            <ac:spMk id="11" creationId="{BF4D5C81-1AB9-10E4-18B4-0199FBA12CEA}"/>
          </ac:spMkLst>
        </pc:spChg>
        <pc:picChg chg="add mod">
          <ac:chgData name="VALENTIN PEREZ HERNANDEZ" userId="4a0fcec09ed5d944" providerId="LiveId" clId="{1C0AA0AB-2ED6-4821-9F06-66E4B94DB549}" dt="2023-07-02T22:10:44.297" v="4"/>
          <ac:picMkLst>
            <pc:docMk/>
            <pc:sldMk cId="242255792" sldId="287"/>
            <ac:picMk id="6" creationId="{11990E1D-5D53-5AB2-F1FB-E8DEC557F5C8}"/>
          </ac:picMkLst>
        </pc:picChg>
      </pc:sldChg>
      <pc:sldChg chg="new del">
        <pc:chgData name="VALENTIN PEREZ HERNANDEZ" userId="4a0fcec09ed5d944" providerId="LiveId" clId="{1C0AA0AB-2ED6-4821-9F06-66E4B94DB549}" dt="2023-07-02T22:30:09.456" v="8" actId="47"/>
        <pc:sldMkLst>
          <pc:docMk/>
          <pc:sldMk cId="2704644028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3EA6E-9AAC-F54E-8DBE-C39A95BCF950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5671-96F9-814D-90F7-FCE63FD4F85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6392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5671-96F9-814D-90F7-FCE63FD4F851}" type="slidenum">
              <a:rPr lang="en-MX" smtClean="0"/>
              <a:t>3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8937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D2F6-C1CD-D9C4-4FA5-6C5B8DE53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2DCD5-8FC7-D87C-0900-BC9776E37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D0B7-EE6A-66B3-3FF7-071A53C0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2E3E-2B3A-B126-948C-7E903F50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D5A1-FD34-E1D9-9C99-78E90C38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0632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75FB-065E-E47B-79D5-DFDD2589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4008-831F-AA3F-F895-BBF712C22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6647-D918-75B7-05E5-DE214EF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84B7-39E6-467B-5B80-25161B5F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FCBA-A9CB-C24C-6890-B70A9823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158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D7534-A2E6-C3C6-85A8-D6E8E73DF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78889-C011-EC0A-EDC1-9853D8F0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8A9-1451-2818-1C60-24E243EA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5C63-A0EF-F0B1-ACCA-6FB40744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E1C2-4CD6-D3A0-7607-1E423421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101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70E-5FA9-E9D3-C1AC-F264B6A6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12E9-BFFE-6F7B-9702-7A2E558C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86D8-5E8F-B0DA-468E-2DC385C1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BCF3-F4E2-BFCE-A936-2AEC1633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A8CD-998D-67E9-A103-4AB604FE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64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A452-9B78-8CE8-1087-7833CA60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11FD-2A8F-DA2C-46E2-830A2CA8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2EB3-07CF-AC47-2B90-ACCF60E3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033D-DEF1-2302-C97F-6DA7481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75BA-6230-414A-D028-89BCE9EC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7491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FA8B-5553-B210-8C0E-1D1306DD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F436-7B5D-7D65-D6F2-55DFEE4F9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CADC-2F81-EA65-2C7E-6DB3BE0A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CA5C-82B4-3BCB-89EC-3729BEB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B197-8476-E51D-B361-B1905DDD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BCF8-27B7-DDA1-9E85-61904A11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0997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9E3-0FCB-D8F1-B3BF-01C1244F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CA99-03FA-FF39-F761-B47B2CC4A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13AA9-82CD-5582-CE79-AF597B33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72029-A49F-DC96-FC7F-678AEEC5E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B6BAC-370A-FE2C-DB94-E0D335E83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FCDC8-0726-564F-8887-EFE97D62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5B94D-62F8-4571-A8E0-DF6BB8CA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0978F-4CAA-B66F-6BF1-0060BF76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832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C4AD-04D8-8819-C8D0-5C0F9765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4E66-6FC7-D598-9391-E779D45D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20B13-9A72-3066-F15D-86DEED7C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58801-C4B5-0C1E-0157-19FA804C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107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1D7D8-C592-FDBD-50BC-06F553AE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28EB-01B8-2D81-E6C5-63A9A240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0EEBA-E710-0CAB-A8E8-BAD5BCB3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134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E00-BC3D-ED52-9C11-F050E8AD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B3D8-2EAB-E110-6ACB-5A10FFF7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8CA2F-35CE-5B9E-1D86-971C0FE6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A5CFE-BC41-CEA2-0D8A-F663EE6C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4E41-0D51-8357-E3ED-D3D2513A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83A9-27B4-7EAA-51EA-D46071C2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394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44DA-8533-1954-D536-A7EF2CA9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865B8-238B-240C-E2B5-F9AE3E913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59393-CDCC-BF64-5D3F-98C1D94D9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CBCB5-727E-8FAE-B128-E87F3BA2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76720-CB7E-3E69-B05C-1A18D534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85AE7-CDA6-A896-D14A-F1EF13E8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070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0C52B-ACB7-5218-B678-6211A339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EEE73-6B61-A31D-6162-C5ED53BF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F7A04-F050-0E77-C8EE-C075CDDA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61E1-9DD5-7E4B-810B-7556C7ADE1F7}" type="datetimeFigureOut">
              <a:rPr lang="en-MX" smtClean="0"/>
              <a:t>02/07/23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1295-C270-6129-0F32-8DE26E318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F35D-729C-2B44-C6D9-074361DC6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48161-7599-5949-9E22-77AB6405BF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3439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tackoverflow.com/questions/49931349/how-to-use-regex-over-entire-dataframe-in-r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vperezhdez1@gmail.com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hyperlink" Target="mailto:maryo.h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Y6xfFYjadNWhkfBXL0pKMjaNRofHV9HQ" TargetMode="External"/><Relationship Id="rId2" Type="http://schemas.openxmlformats.org/officeDocument/2006/relationships/hyperlink" Target="https://doi.org/10.28940/terra.v38i4.60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package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yle.tidyverse.org/pip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033B0-DC16-D4F8-8981-12D87D7FA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MX" sz="4000">
                <a:solidFill>
                  <a:schemeClr val="bg2"/>
                </a:solidFill>
              </a:rPr>
              <a:t>Lección 3:</a:t>
            </a:r>
            <a:br>
              <a:rPr lang="en-MX" sz="4000">
                <a:solidFill>
                  <a:schemeClr val="bg2"/>
                </a:solidFill>
              </a:rPr>
            </a:br>
            <a:r>
              <a:rPr lang="en-MX" sz="4000">
                <a:solidFill>
                  <a:schemeClr val="bg2"/>
                </a:solidFill>
              </a:rPr>
              <a:t>MANIPULACIÓN DE BASES DE DATOS EN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107C7-F1AB-8DD7-8956-EA5EA971C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MX" sz="1800" dirty="0"/>
              <a:t>Estadística descriptiva, y manipular y editar baes de datos para posterior visualización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3EC5A-D138-0E72-0E60-D9B65C03C0DE}"/>
              </a:ext>
            </a:extLst>
          </p:cNvPr>
          <p:cNvSpPr txBox="1"/>
          <p:nvPr/>
        </p:nvSpPr>
        <p:spPr>
          <a:xfrm>
            <a:off x="176784" y="603648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Dr. Mario Hernández-Guzmán</a:t>
            </a:r>
          </a:p>
          <a:p>
            <a:r>
              <a:rPr lang="en-MX" dirty="0"/>
              <a:t>Dr. Valentín Pérez-Hernández</a:t>
            </a:r>
          </a:p>
        </p:txBody>
      </p:sp>
      <p:pic>
        <p:nvPicPr>
          <p:cNvPr id="5" name="Picture 4" descr="A picture containing font, graphics, text, logo&#10;&#10;Description automatically generated">
            <a:extLst>
              <a:ext uri="{FF2B5EF4-FFF2-40B4-BE49-F238E27FC236}">
                <a16:creationId xmlns:a16="http://schemas.microsoft.com/office/drawing/2014/main" id="{67873F8D-2AF2-D386-8176-A25E43655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3" y="109012"/>
            <a:ext cx="1973878" cy="690857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FD600E5-8C0E-FFF5-506E-02CAB5B7D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96" y="21521"/>
            <a:ext cx="1867691" cy="92506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F76260C-337A-01EB-89F9-8BE642292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04" y="232143"/>
            <a:ext cx="1973878" cy="602032"/>
          </a:xfrm>
          <a:prstGeom prst="rect">
            <a:avLst/>
          </a:prstGeom>
        </p:spPr>
      </p:pic>
      <p:pic>
        <p:nvPicPr>
          <p:cNvPr id="14" name="Picture 13" descr="A blue and grey logo&#10;&#10;Description automatically generated with low confidence">
            <a:extLst>
              <a:ext uri="{FF2B5EF4-FFF2-40B4-BE49-F238E27FC236}">
                <a16:creationId xmlns:a16="http://schemas.microsoft.com/office/drawing/2014/main" id="{3A73B35C-B3D7-E73C-1B8F-F968A5FF6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27" y="-34685"/>
            <a:ext cx="1646492" cy="127603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5FF73DB-0439-59CA-C221-D5DFD7112BB5}"/>
              </a:ext>
            </a:extLst>
          </p:cNvPr>
          <p:cNvSpPr txBox="1">
            <a:spLocks/>
          </p:cNvSpPr>
          <p:nvPr/>
        </p:nvSpPr>
        <p:spPr>
          <a:xfrm>
            <a:off x="3802231" y="6152566"/>
            <a:ext cx="8610332" cy="562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uso de R y RStudio: manejo de base de datos, gráficos y análisis estadísticos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282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4E5B-2860-2A69-794E-5469CB17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X" dirty="0"/>
              <a:t>Estadísticos con un factor</a:t>
            </a:r>
          </a:p>
        </p:txBody>
      </p:sp>
      <p:pic>
        <p:nvPicPr>
          <p:cNvPr id="1026" name="Picture 2" descr="Media aritmética - ¿Qué es?, usos, ¿cómo calcularla? y más">
            <a:extLst>
              <a:ext uri="{FF2B5EF4-FFF2-40B4-BE49-F238E27FC236}">
                <a16:creationId xmlns:a16="http://schemas.microsoft.com/office/drawing/2014/main" id="{AB61C542-7257-7CCB-7E17-BB093DD8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5" y="1690688"/>
            <a:ext cx="42672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dard Deviation - Formula | How to Calculate Standard Deviation?">
            <a:extLst>
              <a:ext uri="{FF2B5EF4-FFF2-40B4-BE49-F238E27FC236}">
                <a16:creationId xmlns:a16="http://schemas.microsoft.com/office/drawing/2014/main" id="{A81CA749-F758-8E59-7692-678C0699B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7" t="18129" r="2553"/>
          <a:stretch/>
        </p:blipFill>
        <p:spPr bwMode="auto">
          <a:xfrm>
            <a:off x="5061676" y="1415408"/>
            <a:ext cx="2583543" cy="25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7BA9B-267A-0334-530D-10DB7241E33D}"/>
              </a:ext>
            </a:extLst>
          </p:cNvPr>
          <p:cNvSpPr txBox="1"/>
          <p:nvPr/>
        </p:nvSpPr>
        <p:spPr>
          <a:xfrm>
            <a:off x="5061676" y="3965464"/>
            <a:ext cx="2583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SD: Measure of how widely values are dispersed from the average value (the mean)</a:t>
            </a:r>
            <a:endParaRPr lang="en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824DD-A318-257E-0F04-9B1A6269765C}"/>
              </a:ext>
            </a:extLst>
          </p:cNvPr>
          <p:cNvSpPr txBox="1"/>
          <p:nvPr/>
        </p:nvSpPr>
        <p:spPr>
          <a:xfrm>
            <a:off x="417105" y="3244334"/>
            <a:ext cx="426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Mean/Average: a number expressing the central or typical value in a set of data. Sum of values by n samples.</a:t>
            </a:r>
            <a:endParaRPr lang="en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BA0D5-B15C-1C5C-1FE3-B742AFFA699D}"/>
              </a:ext>
            </a:extLst>
          </p:cNvPr>
          <p:cNvSpPr txBox="1"/>
          <p:nvPr/>
        </p:nvSpPr>
        <p:spPr>
          <a:xfrm>
            <a:off x="8595360" y="3890665"/>
            <a:ext cx="3179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ó</a:t>
            </a:r>
            <a:r>
              <a:rPr lang="en-US" dirty="0"/>
              <a:t> SEM: equation </a:t>
            </a:r>
            <a:r>
              <a:rPr lang="en-US" i="1" dirty="0"/>
              <a:t>quantifies how larger samples produce more precise estimates.</a:t>
            </a:r>
            <a:endParaRPr lang="en-MX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967EC6-1DB3-406E-88BF-184C83B9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985" y="1415408"/>
            <a:ext cx="3266186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1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9097-F90E-FD69-6FED-D25E3372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X" dirty="0"/>
              <a:t>Calculando la media, SD, SEM y ci: dataframe</a:t>
            </a:r>
          </a:p>
        </p:txBody>
      </p:sp>
      <p:pic>
        <p:nvPicPr>
          <p:cNvPr id="2050" name="Picture 2" descr="Data Science Example - Iris dataset">
            <a:extLst>
              <a:ext uri="{FF2B5EF4-FFF2-40B4-BE49-F238E27FC236}">
                <a16:creationId xmlns:a16="http://schemas.microsoft.com/office/drawing/2014/main" id="{61FC100B-4B46-1834-E1DF-3F926230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57" y="1850863"/>
            <a:ext cx="7286171" cy="272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93B0D-6F18-4D12-5B83-04478B4F62AC}"/>
              </a:ext>
            </a:extLst>
          </p:cNvPr>
          <p:cNvSpPr txBox="1"/>
          <p:nvPr/>
        </p:nvSpPr>
        <p:spPr>
          <a:xfrm>
            <a:off x="696686" y="2090057"/>
            <a:ext cx="30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d</a:t>
            </a:r>
            <a:r>
              <a:rPr lang="en-MX" dirty="0"/>
              <a:t>ata (iris)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7C14F-04CD-1B1F-B6B0-11F3B369E149}"/>
              </a:ext>
            </a:extLst>
          </p:cNvPr>
          <p:cNvSpPr txBox="1"/>
          <p:nvPr/>
        </p:nvSpPr>
        <p:spPr>
          <a:xfrm>
            <a:off x="273594" y="4736711"/>
            <a:ext cx="827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brir: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atos</a:t>
            </a:r>
            <a:r>
              <a:rPr lang="en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./data/file.tsv </a:t>
            </a:r>
          </a:p>
          <a:p>
            <a:r>
              <a:rPr lang="en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./scripts/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06_Estadisticos_uno_dos_factores_Renv.R</a:t>
            </a:r>
            <a:endParaRPr lang="en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5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1FE8-48B1-8A02-7F27-0EBC072B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MX" dirty="0"/>
              <a:t>onociendo la base de datos “iris”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66DD8-D006-6862-72FF-11EBE28A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1864"/>
            <a:ext cx="7772400" cy="4780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4BEBA-CEAD-C3DC-605B-2413EC140437}"/>
              </a:ext>
            </a:extLst>
          </p:cNvPr>
          <p:cNvSpPr txBox="1"/>
          <p:nvPr/>
        </p:nvSpPr>
        <p:spPr>
          <a:xfrm>
            <a:off x="6094096" y="648866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./scripts/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06_Estadisticos_uno_dos_factores_Renv.R</a:t>
            </a:r>
            <a:endParaRPr lang="en-MX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9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16F4B-F903-3DC9-B11F-0B92391C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1142932"/>
            <a:ext cx="6249052" cy="4530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90D81-9550-7865-774A-A33011D3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06" y="1277357"/>
            <a:ext cx="3555877" cy="28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2312-EE7E-75AE-84E5-3A830EA9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MX" dirty="0"/>
              <a:t>egular expression on dataframes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A64ED-EDF9-D6DC-9BE0-DC1C8B61D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MX" dirty="0"/>
              <a:t>tringr:: package</a:t>
            </a:r>
          </a:p>
        </p:txBody>
      </p:sp>
    </p:spTree>
    <p:extLst>
      <p:ext uri="{BB962C8B-B14F-4D97-AF65-F5344CB8AC3E}">
        <p14:creationId xmlns:p14="http://schemas.microsoft.com/office/powerpoint/2010/main" val="399798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F52F-3FB2-7BEB-653D-7E4801F0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</a:t>
            </a:r>
            <a:r>
              <a:rPr lang="en-MX" dirty="0"/>
              <a:t>egex: expresiones que se repiten en un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7A3F4-F572-1F0F-E4E6-422EF8B75B6A}"/>
              </a:ext>
            </a:extLst>
          </p:cNvPr>
          <p:cNvSpPr txBox="1"/>
          <p:nvPr/>
        </p:nvSpPr>
        <p:spPr>
          <a:xfrm>
            <a:off x="3303270" y="6488668"/>
            <a:ext cx="8888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dirty="0">
                <a:hlinkClick r:id="rId2"/>
              </a:rPr>
              <a:t>https://stackoverflow.com/questions/49931349/how-to-use-regex-over-entire-dataframe-in-r</a:t>
            </a:r>
            <a:endParaRPr lang="en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3C9B7-9B8B-BAE0-A062-DD3CA935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81922"/>
            <a:ext cx="7772400" cy="30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7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EBA8-047E-C321-FA0B-2D9CE490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MX" dirty="0"/>
              <a:t>ctividad: identifica las funciones para regex con la paquetería stringr::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8D103-FDA2-1472-95DE-F1C09BC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8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R Memes for Statistical Fiends (@rstatsmemes) / Twitter">
            <a:extLst>
              <a:ext uri="{FF2B5EF4-FFF2-40B4-BE49-F238E27FC236}">
                <a16:creationId xmlns:a16="http://schemas.microsoft.com/office/drawing/2014/main" id="{17AD7120-C9E9-0958-6695-3C48FA2E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272" y="1289713"/>
            <a:ext cx="322853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fruit, grape, food&#10;&#10;Description automatically generated">
            <a:extLst>
              <a:ext uri="{FF2B5EF4-FFF2-40B4-BE49-F238E27FC236}">
                <a16:creationId xmlns:a16="http://schemas.microsoft.com/office/drawing/2014/main" id="{30BC5D22-954B-776B-EE11-A1E5B43E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1" y="389936"/>
            <a:ext cx="10905066" cy="3489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FE1CD-21E4-E2AE-0010-F8F9AD03BA61}"/>
              </a:ext>
            </a:extLst>
          </p:cNvPr>
          <p:cNvSpPr txBox="1"/>
          <p:nvPr/>
        </p:nvSpPr>
        <p:spPr>
          <a:xfrm>
            <a:off x="797669" y="4505993"/>
            <a:ext cx="4816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Contacto: Dr. Valentín </a:t>
            </a:r>
          </a:p>
          <a:p>
            <a:r>
              <a:rPr lang="es-MX" sz="2400" dirty="0"/>
              <a:t>	</a:t>
            </a:r>
            <a:r>
              <a:rPr lang="es-MX" sz="2400" dirty="0">
                <a:hlinkClick r:id="rId3"/>
              </a:rPr>
              <a:t>vperezhdez1@gmail.com</a:t>
            </a:r>
            <a:endParaRPr lang="es-MX" sz="2400" dirty="0"/>
          </a:p>
          <a:p>
            <a:r>
              <a:rPr lang="es-MX" sz="2400" dirty="0"/>
              <a:t>	Dr. Mario</a:t>
            </a:r>
          </a:p>
          <a:p>
            <a:r>
              <a:rPr lang="es-MX" sz="2400" dirty="0"/>
              <a:t>	</a:t>
            </a:r>
            <a:r>
              <a:rPr lang="es-MX" sz="2400" dirty="0">
                <a:hlinkClick r:id="rId4"/>
              </a:rPr>
              <a:t>hg</a:t>
            </a:r>
            <a:r>
              <a:rPr lang="es-MX" sz="2400" dirty="0"/>
              <a:t>.</a:t>
            </a:r>
            <a:r>
              <a:rPr lang="es-MX" sz="2400" dirty="0">
                <a:hlinkClick r:id="rId4"/>
              </a:rPr>
              <a:t>maryo@gmail.com</a:t>
            </a:r>
            <a:endParaRPr lang="es-MX" sz="2400" dirty="0"/>
          </a:p>
          <a:p>
            <a:endParaRPr lang="es-MX" sz="2400" dirty="0"/>
          </a:p>
          <a:p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7EA6C-3D99-1D4D-21EB-512DF4ECBAF6}"/>
              </a:ext>
            </a:extLst>
          </p:cNvPr>
          <p:cNvGrpSpPr/>
          <p:nvPr/>
        </p:nvGrpSpPr>
        <p:grpSpPr>
          <a:xfrm>
            <a:off x="5613723" y="3879557"/>
            <a:ext cx="6434545" cy="2838155"/>
            <a:chOff x="5857816" y="4177951"/>
            <a:chExt cx="6207223" cy="2695877"/>
          </a:xfrm>
        </p:grpSpPr>
        <p:pic>
          <p:nvPicPr>
            <p:cNvPr id="3" name="Picture 2" descr="A close-up of a person's face&#10;&#10;Description automatically generated with low confidence">
              <a:extLst>
                <a:ext uri="{FF2B5EF4-FFF2-40B4-BE49-F238E27FC236}">
                  <a16:creationId xmlns:a16="http://schemas.microsoft.com/office/drawing/2014/main" id="{A8E5143D-4E6A-02C9-2B24-C57700E21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37"/>
            <a:stretch/>
          </p:blipFill>
          <p:spPr>
            <a:xfrm>
              <a:off x="8554584" y="4177951"/>
              <a:ext cx="3510455" cy="269587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7" name="Picture 6" descr="A blue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17DE8C2-9C5B-03FA-AD54-3799E83D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816" y="4177952"/>
              <a:ext cx="2695876" cy="269587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618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Rectangle 103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óster 'Meme confundido de la señora de las matemáticas' de richterr | Meme,  Chuyện cười, Ảnh vui nhộn">
            <a:extLst>
              <a:ext uri="{FF2B5EF4-FFF2-40B4-BE49-F238E27FC236}">
                <a16:creationId xmlns:a16="http://schemas.microsoft.com/office/drawing/2014/main" id="{9C9A42B3-8024-BDFC-1E43-FE917796E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9" b="11173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51FC44-AFA2-9CB7-D762-2CAB096E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797AC-8805-E1F5-7516-0BBCFB2BB961}"/>
              </a:ext>
            </a:extLst>
          </p:cNvPr>
          <p:cNvSpPr txBox="1"/>
          <p:nvPr/>
        </p:nvSpPr>
        <p:spPr>
          <a:xfrm>
            <a:off x="1198181" y="2957665"/>
            <a:ext cx="9792471" cy="31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head(), summary() y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as_tibble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Conociendo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visualizando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str():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Conociendo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 variables y sus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(Char, Int and Num)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Rmisc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summarySE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Estadísticos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un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media,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ci.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Estadísticos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básicos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arrange(), y mutate()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expresiones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regulares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(regex):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paquetería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stringr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3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30C2-A0B7-6D42-A8D1-097B6B2F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Conociendo mi base de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E00FF-A002-2D72-0555-231ED1625BAF}"/>
              </a:ext>
            </a:extLst>
          </p:cNvPr>
          <p:cNvSpPr txBox="1"/>
          <p:nvPr/>
        </p:nvSpPr>
        <p:spPr>
          <a:xfrm>
            <a:off x="838200" y="1794510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## Visualizando mis datos dentro de R: take a look into it</a:t>
            </a:r>
          </a:p>
          <a:p>
            <a:endParaRPr lang="en-MX" dirty="0"/>
          </a:p>
          <a:p>
            <a:r>
              <a:rPr lang="en-MX" dirty="0">
                <a:highlight>
                  <a:srgbClr val="C0C0C0"/>
                </a:highlight>
              </a:rPr>
              <a:t>&gt; summary (df)</a:t>
            </a:r>
          </a:p>
          <a:p>
            <a:r>
              <a:rPr lang="en-MX" dirty="0">
                <a:highlight>
                  <a:srgbClr val="C0C0C0"/>
                </a:highlight>
              </a:rPr>
              <a:t>&gt; str (df)</a:t>
            </a:r>
          </a:p>
          <a:p>
            <a:r>
              <a:rPr lang="en-US" dirty="0">
                <a:highlight>
                  <a:srgbClr val="C0C0C0"/>
                </a:highlight>
              </a:rPr>
              <a:t>&gt; head (</a:t>
            </a:r>
            <a:r>
              <a:rPr lang="en-US" dirty="0" err="1">
                <a:highlight>
                  <a:srgbClr val="C0C0C0"/>
                </a:highlight>
              </a:rPr>
              <a:t>df</a:t>
            </a:r>
            <a:r>
              <a:rPr lang="en-US" dirty="0">
                <a:highlight>
                  <a:srgbClr val="C0C0C0"/>
                </a:highlight>
              </a:rPr>
              <a:t>)</a:t>
            </a:r>
          </a:p>
          <a:p>
            <a:r>
              <a:rPr lang="en-MX" dirty="0">
                <a:highlight>
                  <a:srgbClr val="C0C0C0"/>
                </a:highlight>
              </a:rPr>
              <a:t>&gt; tail (df)</a:t>
            </a:r>
          </a:p>
          <a:p>
            <a:endParaRPr lang="en-MX" dirty="0"/>
          </a:p>
          <a:p>
            <a:endParaRPr lang="en-MX" dirty="0"/>
          </a:p>
          <a:p>
            <a:r>
              <a:rPr lang="en-MX" dirty="0"/>
              <a:t>## Visualizando empleando operador “then” (%&gt;%):</a:t>
            </a:r>
          </a:p>
          <a:p>
            <a:endParaRPr lang="en-MX" dirty="0"/>
          </a:p>
          <a:p>
            <a:r>
              <a:rPr lang="en-MX" dirty="0">
                <a:highlight>
                  <a:srgbClr val="C0C0C0"/>
                </a:highlight>
              </a:rPr>
              <a:t>&gt; df %&gt;% View()</a:t>
            </a:r>
          </a:p>
          <a:p>
            <a:r>
              <a:rPr lang="en-MX" dirty="0">
                <a:highlight>
                  <a:srgbClr val="C0C0C0"/>
                </a:highlight>
              </a:rPr>
              <a:t>&gt; df %&gt;% head(n = 10)</a:t>
            </a:r>
          </a:p>
        </p:txBody>
      </p:sp>
    </p:spTree>
    <p:extLst>
      <p:ext uri="{BB962C8B-B14F-4D97-AF65-F5344CB8AC3E}">
        <p14:creationId xmlns:p14="http://schemas.microsoft.com/office/powerpoint/2010/main" val="247744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5425C-DFA3-C32D-A941-0A3172A2ADC7}"/>
              </a:ext>
            </a:extLst>
          </p:cNvPr>
          <p:cNvSpPr txBox="1"/>
          <p:nvPr/>
        </p:nvSpPr>
        <p:spPr>
          <a:xfrm>
            <a:off x="2463530" y="238487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Preparación de los datos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73A40-2DA1-F340-8112-B3969EEC3D35}"/>
              </a:ext>
            </a:extLst>
          </p:cNvPr>
          <p:cNvSpPr txBox="1"/>
          <p:nvPr/>
        </p:nvSpPr>
        <p:spPr>
          <a:xfrm>
            <a:off x="573931" y="763539"/>
            <a:ext cx="987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formato de los datos que se analizaran en R debe de cumplir con las siguientes características: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4E300-5904-9210-CC46-4E66BC69AC96}"/>
              </a:ext>
            </a:extLst>
          </p:cNvPr>
          <p:cNvSpPr txBox="1"/>
          <p:nvPr/>
        </p:nvSpPr>
        <p:spPr>
          <a:xfrm>
            <a:off x="963036" y="1179040"/>
            <a:ext cx="1016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Los nombres de las columnas y filas deben de ser únicos. </a:t>
            </a:r>
          </a:p>
          <a:p>
            <a:pPr marL="342900" indent="-342900">
              <a:buAutoNum type="arabicPeriod"/>
            </a:pPr>
            <a:r>
              <a:rPr lang="es-MX" dirty="0"/>
              <a:t>Se recomienda que se guarde en formato csv o tsv (texto plano)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90E1D-5D53-5AB2-F1FB-E8DEC557F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68" b="37910"/>
          <a:stretch/>
        </p:blipFill>
        <p:spPr>
          <a:xfrm>
            <a:off x="2435157" y="2148539"/>
            <a:ext cx="7189426" cy="4270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29EB331-C19B-C6C6-D100-1BD420D84F73}"/>
              </a:ext>
            </a:extLst>
          </p:cNvPr>
          <p:cNvSpPr/>
          <p:nvPr/>
        </p:nvSpPr>
        <p:spPr>
          <a:xfrm rot="5400000">
            <a:off x="9476767" y="3557517"/>
            <a:ext cx="372083" cy="1342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64627-78D0-D028-475A-87D98BF08D52}"/>
              </a:ext>
            </a:extLst>
          </p:cNvPr>
          <p:cNvSpPr txBox="1"/>
          <p:nvPr/>
        </p:nvSpPr>
        <p:spPr>
          <a:xfrm>
            <a:off x="10334017" y="3960595"/>
            <a:ext cx="185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Nombre de columnas únicos 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52CF98E-CC95-166B-77EA-4E11E857F730}"/>
              </a:ext>
            </a:extLst>
          </p:cNvPr>
          <p:cNvSpPr/>
          <p:nvPr/>
        </p:nvSpPr>
        <p:spPr>
          <a:xfrm rot="10800000">
            <a:off x="2746443" y="6010738"/>
            <a:ext cx="301558" cy="69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1BF0A-A374-493F-F8F0-F7A913FF9180}"/>
              </a:ext>
            </a:extLst>
          </p:cNvPr>
          <p:cNvSpPr txBox="1"/>
          <p:nvPr/>
        </p:nvSpPr>
        <p:spPr>
          <a:xfrm>
            <a:off x="2897222" y="6418983"/>
            <a:ext cx="185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Nombre de filas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5C81-1AB9-10E4-18B4-0199FBA12CEA}"/>
              </a:ext>
            </a:extLst>
          </p:cNvPr>
          <p:cNvSpPr txBox="1"/>
          <p:nvPr/>
        </p:nvSpPr>
        <p:spPr>
          <a:xfrm>
            <a:off x="0" y="3676103"/>
            <a:ext cx="2397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EVITAR uso espacios. Sustituirlos por guiones("_" ó "-")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Evitar acentos</a:t>
            </a:r>
          </a:p>
        </p:txBody>
      </p:sp>
    </p:spTree>
    <p:extLst>
      <p:ext uri="{BB962C8B-B14F-4D97-AF65-F5344CB8AC3E}">
        <p14:creationId xmlns:p14="http://schemas.microsoft.com/office/powerpoint/2010/main" val="24225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0869E-B371-D262-1CFD-2EB4F4518BBF}"/>
              </a:ext>
            </a:extLst>
          </p:cNvPr>
          <p:cNvSpPr txBox="1"/>
          <p:nvPr/>
        </p:nvSpPr>
        <p:spPr>
          <a:xfrm>
            <a:off x="1915942" y="9728"/>
            <a:ext cx="9332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mportación de datos a R: Actividad y ejemplos 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01E58-4BFD-50E7-A756-F3EE460F82CC}"/>
              </a:ext>
            </a:extLst>
          </p:cNvPr>
          <p:cNvSpPr txBox="1"/>
          <p:nvPr/>
        </p:nvSpPr>
        <p:spPr>
          <a:xfrm>
            <a:off x="700392" y="769050"/>
            <a:ext cx="1112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Usaremos los datos del artículo publicado por Pérez-Hernández et al. 2020. En donde se midieron los parámetros fisicoquímicos del suelo y morfológicos de </a:t>
            </a:r>
            <a:r>
              <a:rPr lang="es-MX" i="1" dirty="0"/>
              <a:t>Mimosa pigra </a:t>
            </a:r>
            <a:r>
              <a:rPr lang="es-MX" dirty="0"/>
              <a:t>sometido a estrés por contaminantes orgánicos  en una dinámica de 70 días.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A79BB-6AF3-0AAC-D462-11BA144E4B41}"/>
              </a:ext>
            </a:extLst>
          </p:cNvPr>
          <p:cNvSpPr txBox="1"/>
          <p:nvPr/>
        </p:nvSpPr>
        <p:spPr>
          <a:xfrm>
            <a:off x="8246461" y="6488668"/>
            <a:ext cx="3945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NewRomanPSMT"/>
                <a:hlinkClick r:id="rId2"/>
              </a:rPr>
              <a:t>https://doi.org/10.28940/terra.v38i4.603</a:t>
            </a:r>
            <a:endParaRPr lang="en-US" sz="1800" b="0" i="0" u="none" strike="noStrike" baseline="0" dirty="0">
              <a:latin typeface="TimesNewRomanPS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0E415-B959-C8CD-BEEA-22F5AEF4BD93}"/>
              </a:ext>
            </a:extLst>
          </p:cNvPr>
          <p:cNvSpPr txBox="1"/>
          <p:nvPr/>
        </p:nvSpPr>
        <p:spPr>
          <a:xfrm>
            <a:off x="2015977" y="2456805"/>
            <a:ext cx="776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https://drive.google.com/drive/folders/1Y6xfFYjadNWhkfBXL0pKMjaNRofHV9HQ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29756-8A79-E64D-508E-109D668CD90D}"/>
              </a:ext>
            </a:extLst>
          </p:cNvPr>
          <p:cNvSpPr txBox="1"/>
          <p:nvPr/>
        </p:nvSpPr>
        <p:spPr>
          <a:xfrm>
            <a:off x="494489" y="1837603"/>
            <a:ext cx="1035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 Descargar los documentos y guardar en la carpera "/data":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4890-61C4-E754-9E23-CA77DE686737}"/>
              </a:ext>
            </a:extLst>
          </p:cNvPr>
          <p:cNvSpPr txBox="1"/>
          <p:nvPr/>
        </p:nvSpPr>
        <p:spPr>
          <a:xfrm>
            <a:off x="494489" y="3161645"/>
            <a:ext cx="1007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 Dar el formato al documento e importar el documento usando la función </a:t>
            </a:r>
            <a:r>
              <a:rPr lang="es-MX" dirty="0" err="1"/>
              <a:t>read.delim</a:t>
            </a:r>
            <a:endParaRPr lang="es-MX" dirty="0"/>
          </a:p>
          <a:p>
            <a:endParaRPr lang="es-MX" dirty="0"/>
          </a:p>
          <a:p>
            <a:r>
              <a:rPr lang="pt-BR" dirty="0">
                <a:highlight>
                  <a:srgbClr val="C0C0C0"/>
                </a:highlight>
              </a:rPr>
              <a:t>&gt; df_pigra1  &lt;- read.delim(file= ”data/Datos_1_articulo Pérez-Hernández et al.2020.csv", sep=",")</a:t>
            </a:r>
            <a:r>
              <a:rPr lang="es-MX" dirty="0">
                <a:highlight>
                  <a:srgbClr val="C0C0C0"/>
                </a:highlight>
              </a:rPr>
              <a:t> </a:t>
            </a:r>
          </a:p>
          <a:p>
            <a:r>
              <a:rPr lang="en-US" dirty="0">
                <a:highlight>
                  <a:srgbClr val="C0C0C0"/>
                </a:highlight>
              </a:rPr>
              <a:t>&gt; </a:t>
            </a:r>
            <a:r>
              <a:rPr lang="pt-BR" dirty="0">
                <a:highlight>
                  <a:srgbClr val="C0C0C0"/>
                </a:highlight>
              </a:rPr>
              <a:t>df_pigra2  &lt;- read.delim(file= ”data/Datos_2_articulo Pérez-Hernández et al.2020.csv", sep=",")</a:t>
            </a:r>
            <a:r>
              <a:rPr lang="es-MX" dirty="0">
                <a:highlight>
                  <a:srgbClr val="C0C0C0"/>
                </a:highlight>
              </a:rPr>
              <a:t> </a:t>
            </a:r>
            <a:endParaRPr lang="en-US" dirty="0">
              <a:highlight>
                <a:srgbClr val="C0C0C0"/>
              </a:highligh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49208C-CDF1-103D-F8F9-B68A2639D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08"/>
          <a:stretch/>
        </p:blipFill>
        <p:spPr>
          <a:xfrm>
            <a:off x="3002202" y="4452260"/>
            <a:ext cx="6187596" cy="1959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E10F6C-62FD-043D-912C-9D576A32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5" y="3383280"/>
            <a:ext cx="4242964" cy="347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9312A-1749-A09F-3082-C26EF7A5079A}"/>
              </a:ext>
            </a:extLst>
          </p:cNvPr>
          <p:cNvSpPr txBox="1"/>
          <p:nvPr/>
        </p:nvSpPr>
        <p:spPr>
          <a:xfrm>
            <a:off x="2157513" y="109658"/>
            <a:ext cx="7876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base de datos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F60FB-C5CC-F673-DD8E-B64563C7B1EF}"/>
              </a:ext>
            </a:extLst>
          </p:cNvPr>
          <p:cNvSpPr txBox="1"/>
          <p:nvPr/>
        </p:nvSpPr>
        <p:spPr>
          <a:xfrm>
            <a:off x="992221" y="944134"/>
            <a:ext cx="1103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3. </a:t>
            </a:r>
            <a:r>
              <a:rPr lang="es-ES" dirty="0"/>
              <a:t>Verificar las características del objeto cargado (</a:t>
            </a:r>
            <a:r>
              <a:rPr lang="es-ES" dirty="0" err="1"/>
              <a:t>funciónes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y </a:t>
            </a:r>
            <a:r>
              <a:rPr lang="es-ES" dirty="0" err="1"/>
              <a:t>str</a:t>
            </a:r>
            <a:r>
              <a:rPr lang="es-ES" dirty="0"/>
              <a:t>), numero de columnas y filas (funciones </a:t>
            </a:r>
            <a:r>
              <a:rPr lang="es-ES" dirty="0" err="1"/>
              <a:t>nrow</a:t>
            </a:r>
            <a:r>
              <a:rPr lang="es-ES" dirty="0"/>
              <a:t> y </a:t>
            </a:r>
            <a:r>
              <a:rPr lang="es-ES" dirty="0" err="1"/>
              <a:t>ncol</a:t>
            </a:r>
            <a:r>
              <a:rPr lang="es-ES" dirty="0"/>
              <a:t>) y nombre de las columnas y filas (</a:t>
            </a:r>
            <a:r>
              <a:rPr lang="es-ES" dirty="0" err="1"/>
              <a:t>funciónes</a:t>
            </a:r>
            <a:r>
              <a:rPr lang="es-ES" dirty="0"/>
              <a:t> </a:t>
            </a:r>
            <a:r>
              <a:rPr lang="es-ES" dirty="0" err="1"/>
              <a:t>row.names</a:t>
            </a:r>
            <a:r>
              <a:rPr lang="es-ES" dirty="0"/>
              <a:t> y </a:t>
            </a:r>
            <a:r>
              <a:rPr lang="es-ES" dirty="0" err="1"/>
              <a:t>col.names</a:t>
            </a:r>
            <a:r>
              <a:rPr lang="es-ES" dirty="0"/>
              <a:t>)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3864D-EF04-A5C6-CA42-9E1FD0DA5659}"/>
              </a:ext>
            </a:extLst>
          </p:cNvPr>
          <p:cNvSpPr txBox="1"/>
          <p:nvPr/>
        </p:nvSpPr>
        <p:spPr>
          <a:xfrm>
            <a:off x="904672" y="2309495"/>
            <a:ext cx="1103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4. </a:t>
            </a:r>
            <a:r>
              <a:rPr lang="es-MX" dirty="0"/>
              <a:t>Para renombrar, aplicar filtros y para la unión de dos bases de datos se usaré el paquete</a:t>
            </a:r>
            <a:r>
              <a:rPr lang="es-ES" dirty="0"/>
              <a:t> </a:t>
            </a:r>
            <a:r>
              <a:rPr lang="es-ES" b="1" dirty="0" err="1"/>
              <a:t>tidyverse</a:t>
            </a:r>
            <a:r>
              <a:rPr lang="es-ES" b="1" dirty="0"/>
              <a:t>. </a:t>
            </a:r>
            <a:r>
              <a:rPr lang="es-ES" b="1" dirty="0" err="1"/>
              <a:t>Tidiverse</a:t>
            </a:r>
            <a:r>
              <a:rPr lang="es-ES" dirty="0"/>
              <a:t> contiene a su vez diversos paquetes usados para manipulación, importación, exploración y visualización de datos. Para nuestros datos usaremos el paquete </a:t>
            </a:r>
            <a:r>
              <a:rPr lang="es-ES" dirty="0" err="1"/>
              <a:t>dplyr</a:t>
            </a:r>
            <a:r>
              <a:rPr lang="es-ES" dirty="0"/>
              <a:t> 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BFB81-C46A-0A47-6E3D-BDDEFBF75E1D}"/>
              </a:ext>
            </a:extLst>
          </p:cNvPr>
          <p:cNvSpPr txBox="1"/>
          <p:nvPr/>
        </p:nvSpPr>
        <p:spPr>
          <a:xfrm>
            <a:off x="8465496" y="6425176"/>
            <a:ext cx="397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https://www.tidyverse.org/packages/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10BC03-2C30-D13D-14D9-B1A6E131E433}"/>
              </a:ext>
            </a:extLst>
          </p:cNvPr>
          <p:cNvSpPr txBox="1"/>
          <p:nvPr/>
        </p:nvSpPr>
        <p:spPr>
          <a:xfrm>
            <a:off x="5099483" y="3713548"/>
            <a:ext cx="397618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tidyverse</a:t>
            </a:r>
            <a:r>
              <a:rPr lang="en-US" dirty="0"/>
              <a:t>", dep=T)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&gt; library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605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9345E-B7FF-472C-7545-8B3B69FC25AE}"/>
              </a:ext>
            </a:extLst>
          </p:cNvPr>
          <p:cNvSpPr txBox="1"/>
          <p:nvPr/>
        </p:nvSpPr>
        <p:spPr>
          <a:xfrm>
            <a:off x="437745" y="227773"/>
            <a:ext cx="1117383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/>
              <a:t>4.1. Renombrar columnas</a:t>
            </a:r>
            <a:r>
              <a:rPr lang="es-MX" dirty="0"/>
              <a:t>: Usaremos la función </a:t>
            </a:r>
            <a:r>
              <a:rPr lang="es-MX" b="1" dirty="0" err="1"/>
              <a:t>rename</a:t>
            </a:r>
            <a:r>
              <a:rPr lang="es-MX" b="1" dirty="0"/>
              <a:t>. </a:t>
            </a:r>
            <a:r>
              <a:rPr lang="es-MX" dirty="0"/>
              <a:t>Dentro del universo de </a:t>
            </a:r>
            <a:r>
              <a:rPr lang="es-MX" dirty="0" err="1"/>
              <a:t>tidiverse</a:t>
            </a:r>
            <a:r>
              <a:rPr lang="es-MX" dirty="0"/>
              <a:t> usaremos pipe “</a:t>
            </a:r>
            <a:r>
              <a:rPr lang="es-MX" b="1" dirty="0"/>
              <a:t>%&gt;%</a:t>
            </a:r>
            <a:r>
              <a:rPr lang="es-MX" dirty="0"/>
              <a:t>”</a:t>
            </a:r>
            <a:r>
              <a:rPr lang="es-MX" b="1" dirty="0"/>
              <a:t> </a:t>
            </a:r>
            <a:r>
              <a:rPr lang="es-MX" dirty="0"/>
              <a:t>que indica una serie de acciones encadenadas. Por ejemplo, que primero filtre, luego reordene y posteriormente cambie de nombre una columna.</a:t>
            </a:r>
            <a:endParaRPr lang="es-MX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A7B1F-1106-D716-BED3-CF1338BFD973}"/>
              </a:ext>
            </a:extLst>
          </p:cNvPr>
          <p:cNvSpPr txBox="1"/>
          <p:nvPr/>
        </p:nvSpPr>
        <p:spPr>
          <a:xfrm>
            <a:off x="8368219" y="6488668"/>
            <a:ext cx="4433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https://style.tidyverse.org/pipes.html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179EB-4EA1-E310-9EB4-80CFEC69C40E}"/>
              </a:ext>
            </a:extLst>
          </p:cNvPr>
          <p:cNvSpPr txBox="1"/>
          <p:nvPr/>
        </p:nvSpPr>
        <p:spPr>
          <a:xfrm>
            <a:off x="680936" y="1640373"/>
            <a:ext cx="1047669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/>
              <a:t>	</a:t>
            </a:r>
            <a:r>
              <a:rPr lang="es-MX" dirty="0"/>
              <a:t>Renombraremos las columnas tres y cuatro del objeto </a:t>
            </a:r>
            <a:r>
              <a:rPr lang="es-MX" b="1" dirty="0"/>
              <a:t>“</a:t>
            </a:r>
            <a:r>
              <a:rPr lang="pt-BR" b="1" dirty="0">
                <a:highlight>
                  <a:srgbClr val="C0C0C0"/>
                </a:highlight>
              </a:rPr>
              <a:t>data_mimosa_2</a:t>
            </a:r>
            <a:r>
              <a:rPr lang="pt-BR" dirty="0">
                <a:highlight>
                  <a:srgbClr val="C0C0C0"/>
                </a:highlight>
              </a:rPr>
              <a:t>”</a:t>
            </a:r>
            <a:r>
              <a:rPr lang="es-MX" dirty="0"/>
              <a:t>. Cambiaremos </a:t>
            </a:r>
            <a:r>
              <a:rPr lang="en-US" b="1" dirty="0"/>
              <a:t>A..</a:t>
            </a:r>
            <a:r>
              <a:rPr lang="en-US" b="1" dirty="0" err="1"/>
              <a:t>Raiz</a:t>
            </a:r>
            <a:r>
              <a:rPr lang="en-US" b="1" dirty="0"/>
              <a:t> </a:t>
            </a:r>
            <a:r>
              <a:rPr lang="en-US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H.root</a:t>
            </a:r>
            <a:r>
              <a:rPr lang="en-US" dirty="0"/>
              <a:t> y </a:t>
            </a:r>
            <a:r>
              <a:rPr lang="en-US" b="1" dirty="0"/>
              <a:t>A..</a:t>
            </a:r>
            <a:r>
              <a:rPr lang="en-US" b="1" dirty="0" err="1"/>
              <a:t>Tallo</a:t>
            </a:r>
            <a:r>
              <a:rPr lang="en-US" b="1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dirty="0" err="1"/>
              <a:t>H.stem</a:t>
            </a:r>
            <a:r>
              <a:rPr lang="en-US" b="1" dirty="0"/>
              <a:t>. </a:t>
            </a:r>
            <a:r>
              <a:rPr lang="en-US" dirty="0"/>
              <a:t>Pero primero </a:t>
            </a:r>
            <a:r>
              <a:rPr lang="en-US" dirty="0" err="1"/>
              <a:t>revisaremos</a:t>
            </a:r>
            <a:r>
              <a:rPr lang="en-US" dirty="0"/>
              <a:t> la </a:t>
            </a:r>
            <a:r>
              <a:rPr lang="en-US" dirty="0" err="1"/>
              <a:t>ayuda</a:t>
            </a:r>
            <a:r>
              <a:rPr lang="en-US" dirty="0"/>
              <a:t> de rename: </a:t>
            </a:r>
            <a:r>
              <a:rPr lang="en-US" dirty="0">
                <a:highlight>
                  <a:srgbClr val="C0C0C0"/>
                </a:highlight>
              </a:rPr>
              <a:t>&gt; ?rename</a:t>
            </a:r>
          </a:p>
          <a:p>
            <a:pPr algn="just">
              <a:lnSpc>
                <a:spcPct val="150000"/>
              </a:lnSpc>
            </a:pPr>
            <a:r>
              <a:rPr lang="es-MX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01D98-B167-34E2-E41E-57D4B3D13706}"/>
              </a:ext>
            </a:extLst>
          </p:cNvPr>
          <p:cNvSpPr txBox="1"/>
          <p:nvPr/>
        </p:nvSpPr>
        <p:spPr>
          <a:xfrm>
            <a:off x="1264594" y="2823729"/>
            <a:ext cx="917318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Podemos </a:t>
            </a:r>
            <a:r>
              <a:rPr lang="en-US" dirty="0" err="1"/>
              <a:t>cambiar</a:t>
            </a:r>
            <a:r>
              <a:rPr lang="en-US" dirty="0"/>
              <a:t> uno a la </a:t>
            </a:r>
            <a:r>
              <a:rPr lang="en-US" dirty="0" err="1"/>
              <a:t>vez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highlight>
                  <a:srgbClr val="C0C0C0"/>
                </a:highlight>
              </a:rPr>
              <a:t>	</a:t>
            </a:r>
            <a:r>
              <a:rPr lang="en-US" b="1" dirty="0" err="1">
                <a:highlight>
                  <a:srgbClr val="C0C0C0"/>
                </a:highlight>
              </a:rPr>
              <a:t>data_mimosa_col_name</a:t>
            </a:r>
            <a:r>
              <a:rPr lang="en-US" b="1" dirty="0">
                <a:highlight>
                  <a:srgbClr val="C0C0C0"/>
                </a:highlight>
              </a:rPr>
              <a:t> &lt;- data_mimosa_2 %&gt;% </a:t>
            </a:r>
            <a:r>
              <a:rPr lang="en-US" b="1" dirty="0" err="1">
                <a:highlight>
                  <a:srgbClr val="C0C0C0"/>
                </a:highlight>
              </a:rPr>
              <a:t>dplyr</a:t>
            </a:r>
            <a:r>
              <a:rPr lang="en-US" b="1" dirty="0">
                <a:highlight>
                  <a:srgbClr val="C0C0C0"/>
                </a:highlight>
              </a:rPr>
              <a:t>::rename(</a:t>
            </a:r>
            <a:r>
              <a:rPr lang="en-US" b="1" dirty="0" err="1">
                <a:highlight>
                  <a:srgbClr val="C0C0C0"/>
                </a:highlight>
              </a:rPr>
              <a:t>H.root</a:t>
            </a:r>
            <a:r>
              <a:rPr lang="en-US" b="1" dirty="0">
                <a:highlight>
                  <a:srgbClr val="C0C0C0"/>
                </a:highlight>
              </a:rPr>
              <a:t>=A..</a:t>
            </a:r>
            <a:r>
              <a:rPr lang="en-US" b="1" dirty="0" err="1">
                <a:highlight>
                  <a:srgbClr val="C0C0C0"/>
                </a:highlight>
              </a:rPr>
              <a:t>Raiz</a:t>
            </a:r>
            <a:r>
              <a:rPr lang="en-US" b="1" dirty="0">
                <a:highlight>
                  <a:srgbClr val="C0C0C0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highlight>
                  <a:srgbClr val="C0C0C0"/>
                </a:highlight>
              </a:rPr>
              <a:t>	</a:t>
            </a:r>
            <a:r>
              <a:rPr lang="en-US" b="1" dirty="0" err="1">
                <a:highlight>
                  <a:srgbClr val="C0C0C0"/>
                </a:highlight>
              </a:rPr>
              <a:t>data_mimosa_col_name</a:t>
            </a:r>
            <a:r>
              <a:rPr lang="en-US" b="1" dirty="0">
                <a:highlight>
                  <a:srgbClr val="C0C0C0"/>
                </a:highlight>
              </a:rPr>
              <a:t> &lt;- data_mimosa_2 %&gt;% </a:t>
            </a:r>
            <a:r>
              <a:rPr lang="en-US" b="1" dirty="0" err="1">
                <a:highlight>
                  <a:srgbClr val="C0C0C0"/>
                </a:highlight>
              </a:rPr>
              <a:t>dplyr</a:t>
            </a:r>
            <a:r>
              <a:rPr lang="en-US" b="1" dirty="0">
                <a:highlight>
                  <a:srgbClr val="C0C0C0"/>
                </a:highlight>
              </a:rPr>
              <a:t>::rename(</a:t>
            </a:r>
            <a:r>
              <a:rPr lang="en-US" b="1" dirty="0" err="1">
                <a:highlight>
                  <a:srgbClr val="C0C0C0"/>
                </a:highlight>
              </a:rPr>
              <a:t>H.stem</a:t>
            </a:r>
            <a:r>
              <a:rPr lang="en-US" b="1" dirty="0">
                <a:highlight>
                  <a:srgbClr val="C0C0C0"/>
                </a:highlight>
              </a:rPr>
              <a:t>=A..</a:t>
            </a:r>
            <a:r>
              <a:rPr lang="en-US" b="1" dirty="0" err="1">
                <a:highlight>
                  <a:srgbClr val="C0C0C0"/>
                </a:highlight>
              </a:rPr>
              <a:t>Tallo</a:t>
            </a:r>
            <a:r>
              <a:rPr lang="en-US" b="1" dirty="0"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116C2-E09F-8B49-6024-7C5FE93EA2FD}"/>
              </a:ext>
            </a:extLst>
          </p:cNvPr>
          <p:cNvSpPr txBox="1"/>
          <p:nvPr/>
        </p:nvSpPr>
        <p:spPr>
          <a:xfrm>
            <a:off x="1264594" y="4282710"/>
            <a:ext cx="1034699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Ó </a:t>
            </a:r>
            <a:r>
              <a:rPr lang="en-US" dirty="0" err="1"/>
              <a:t>los</a:t>
            </a:r>
            <a:r>
              <a:rPr lang="en-US" dirty="0"/>
              <a:t> dos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comando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highlight>
                  <a:srgbClr val="C0C0C0"/>
                </a:highlight>
              </a:rPr>
              <a:t>	</a:t>
            </a:r>
            <a:r>
              <a:rPr lang="en-US" b="1" dirty="0" err="1">
                <a:highlight>
                  <a:srgbClr val="C0C0C0"/>
                </a:highlight>
              </a:rPr>
              <a:t>data_mimosa_col_name</a:t>
            </a:r>
            <a:r>
              <a:rPr lang="en-US" b="1" dirty="0">
                <a:highlight>
                  <a:srgbClr val="C0C0C0"/>
                </a:highlight>
              </a:rPr>
              <a:t> &lt;- data_mimosa_2 %&gt;% </a:t>
            </a:r>
            <a:r>
              <a:rPr lang="en-US" b="1" dirty="0" err="1">
                <a:highlight>
                  <a:srgbClr val="C0C0C0"/>
                </a:highlight>
              </a:rPr>
              <a:t>dplyr</a:t>
            </a:r>
            <a:r>
              <a:rPr lang="en-US" b="1" dirty="0">
                <a:highlight>
                  <a:srgbClr val="C0C0C0"/>
                </a:highlight>
              </a:rPr>
              <a:t>::rename(</a:t>
            </a:r>
            <a:r>
              <a:rPr lang="en-US" b="1" dirty="0" err="1">
                <a:highlight>
                  <a:srgbClr val="C0C0C0"/>
                </a:highlight>
              </a:rPr>
              <a:t>H.root</a:t>
            </a:r>
            <a:r>
              <a:rPr lang="en-US" b="1" dirty="0">
                <a:highlight>
                  <a:srgbClr val="C0C0C0"/>
                </a:highlight>
              </a:rPr>
              <a:t>=A..</a:t>
            </a:r>
            <a:r>
              <a:rPr lang="en-US" b="1" dirty="0" err="1">
                <a:highlight>
                  <a:srgbClr val="C0C0C0"/>
                </a:highlight>
              </a:rPr>
              <a:t>Raiz</a:t>
            </a:r>
            <a:r>
              <a:rPr lang="en-US" b="1" dirty="0">
                <a:highlight>
                  <a:srgbClr val="C0C0C0"/>
                </a:highlight>
              </a:rPr>
              <a:t>, </a:t>
            </a:r>
            <a:r>
              <a:rPr lang="en-US" b="1" dirty="0" err="1">
                <a:highlight>
                  <a:srgbClr val="C0C0C0"/>
                </a:highlight>
              </a:rPr>
              <a:t>H.stem</a:t>
            </a:r>
            <a:r>
              <a:rPr lang="en-US" b="1" dirty="0">
                <a:highlight>
                  <a:srgbClr val="C0C0C0"/>
                </a:highlight>
              </a:rPr>
              <a:t>=A..</a:t>
            </a:r>
            <a:r>
              <a:rPr lang="en-US" b="1" dirty="0" err="1">
                <a:highlight>
                  <a:srgbClr val="C0C0C0"/>
                </a:highlight>
              </a:rPr>
              <a:t>Tallo</a:t>
            </a:r>
            <a:r>
              <a:rPr lang="en-US" b="1" dirty="0"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EDB5F-CB31-87EB-5C49-8CC2C9227EF3}"/>
              </a:ext>
            </a:extLst>
          </p:cNvPr>
          <p:cNvSpPr txBox="1"/>
          <p:nvPr/>
        </p:nvSpPr>
        <p:spPr>
          <a:xfrm>
            <a:off x="350196" y="5385689"/>
            <a:ext cx="1184180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highlight>
                  <a:srgbClr val="00FF00"/>
                </a:highlight>
              </a:rPr>
              <a:t>Ejercicio de reforzamiento:</a:t>
            </a:r>
          </a:p>
          <a:p>
            <a:pPr>
              <a:lnSpc>
                <a:spcPct val="150000"/>
              </a:lnSpc>
            </a:pPr>
            <a:r>
              <a:rPr lang="es-MX" b="1" dirty="0">
                <a:highlight>
                  <a:srgbClr val="00FF00"/>
                </a:highlight>
              </a:rPr>
              <a:t>Crearemos un nuevo objeto llamado “data_m_2_c” con las columnas corregidas. B..</a:t>
            </a:r>
            <a:r>
              <a:rPr lang="es-MX" b="1" dirty="0" err="1">
                <a:highlight>
                  <a:srgbClr val="00FF00"/>
                </a:highlight>
              </a:rPr>
              <a:t>Raiz</a:t>
            </a:r>
            <a:r>
              <a:rPr lang="es-MX" b="1" dirty="0">
                <a:highlight>
                  <a:srgbClr val="00FF00"/>
                </a:highlight>
              </a:rPr>
              <a:t> por </a:t>
            </a:r>
            <a:r>
              <a:rPr lang="es-MX" b="1" dirty="0" err="1">
                <a:highlight>
                  <a:srgbClr val="00FF00"/>
                </a:highlight>
              </a:rPr>
              <a:t>B.root</a:t>
            </a:r>
            <a:r>
              <a:rPr lang="es-MX" b="1" dirty="0">
                <a:highlight>
                  <a:srgbClr val="00FF00"/>
                </a:highlight>
              </a:rPr>
              <a:t> y </a:t>
            </a:r>
            <a:r>
              <a:rPr lang="es-MX" b="1" dirty="0" err="1">
                <a:highlight>
                  <a:srgbClr val="00FF00"/>
                </a:highlight>
              </a:rPr>
              <a:t>B..Tallo</a:t>
            </a:r>
            <a:r>
              <a:rPr lang="es-MX" b="1" dirty="0">
                <a:highlight>
                  <a:srgbClr val="00FF00"/>
                </a:highlight>
              </a:rPr>
              <a:t> por </a:t>
            </a:r>
            <a:r>
              <a:rPr lang="es-MX" b="1" dirty="0" err="1">
                <a:highlight>
                  <a:srgbClr val="00FF00"/>
                </a:highlight>
              </a:rPr>
              <a:t>B.stem</a:t>
            </a:r>
            <a:r>
              <a:rPr lang="es-MX" b="1" dirty="0">
                <a:highlight>
                  <a:srgbClr val="00FF00"/>
                </a:highlight>
              </a:rPr>
              <a:t>. Incluyendo las correcciones de </a:t>
            </a:r>
            <a:r>
              <a:rPr lang="es-MX" b="1" dirty="0" err="1">
                <a:highlight>
                  <a:srgbClr val="00FF00"/>
                </a:highlight>
              </a:rPr>
              <a:t>H.root</a:t>
            </a:r>
            <a:r>
              <a:rPr lang="es-MX" b="1" dirty="0">
                <a:highlight>
                  <a:srgbClr val="00FF00"/>
                </a:highlight>
              </a:rPr>
              <a:t> y </a:t>
            </a:r>
            <a:r>
              <a:rPr lang="es-MX" b="1" dirty="0" err="1">
                <a:highlight>
                  <a:srgbClr val="00FF00"/>
                </a:highlight>
              </a:rPr>
              <a:t>H.stem</a:t>
            </a:r>
            <a:endParaRPr lang="en-US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4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D99ADD-EA5C-2954-8CF8-EEB5127AF00D}"/>
              </a:ext>
            </a:extLst>
          </p:cNvPr>
          <p:cNvSpPr txBox="1"/>
          <p:nvPr/>
        </p:nvSpPr>
        <p:spPr>
          <a:xfrm>
            <a:off x="781455" y="2473474"/>
            <a:ext cx="1012852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Podemos </a:t>
            </a:r>
            <a:r>
              <a:rPr lang="en-US" dirty="0" err="1"/>
              <a:t>realizar</a:t>
            </a:r>
            <a:r>
              <a:rPr lang="en-US" dirty="0"/>
              <a:t> de dos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1.	&gt; </a:t>
            </a:r>
            <a:r>
              <a:rPr lang="en-US" dirty="0" err="1"/>
              <a:t>data_m_h</a:t>
            </a:r>
            <a:r>
              <a:rPr lang="en-US" dirty="0"/>
              <a:t> &lt;- data_m_2_c %&gt;% </a:t>
            </a:r>
            <a:r>
              <a:rPr lang="en-US" dirty="0" err="1"/>
              <a:t>dplyr</a:t>
            </a:r>
            <a:r>
              <a:rPr lang="en-US" dirty="0"/>
              <a:t>::select(Code, </a:t>
            </a:r>
            <a:r>
              <a:rPr lang="en-US" dirty="0" err="1"/>
              <a:t>H.stem</a:t>
            </a:r>
            <a:r>
              <a:rPr lang="en-US" dirty="0"/>
              <a:t>, </a:t>
            </a:r>
            <a:r>
              <a:rPr lang="en-US" dirty="0" err="1"/>
              <a:t>H.root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2	&gt; </a:t>
            </a:r>
            <a:r>
              <a:rPr lang="en-US" dirty="0" err="1"/>
              <a:t>data_m_h</a:t>
            </a:r>
            <a:r>
              <a:rPr lang="en-US" dirty="0"/>
              <a:t> &lt;- data_m_2_c %&gt;% </a:t>
            </a:r>
            <a:r>
              <a:rPr lang="en-US" dirty="0" err="1"/>
              <a:t>dplyr</a:t>
            </a:r>
            <a:r>
              <a:rPr lang="en-US" dirty="0"/>
              <a:t>::select(!c(</a:t>
            </a:r>
            <a:r>
              <a:rPr lang="en-US" dirty="0" err="1"/>
              <a:t>B.root</a:t>
            </a:r>
            <a:r>
              <a:rPr lang="en-US" dirty="0"/>
              <a:t>, </a:t>
            </a:r>
            <a:r>
              <a:rPr lang="en-US" dirty="0" err="1"/>
              <a:t>B.stem</a:t>
            </a:r>
            <a:r>
              <a:rPr lang="en-US" dirty="0"/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E3CD6-EAE9-E549-8BBE-F54DDCF33194}"/>
              </a:ext>
            </a:extLst>
          </p:cNvPr>
          <p:cNvSpPr txBox="1"/>
          <p:nvPr/>
        </p:nvSpPr>
        <p:spPr>
          <a:xfrm>
            <a:off x="580417" y="509878"/>
            <a:ext cx="110311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/>
              <a:t>4.2. Filtrar datos del </a:t>
            </a:r>
            <a:r>
              <a:rPr lang="es-MX" b="1" dirty="0" err="1"/>
              <a:t>dataframe</a:t>
            </a:r>
            <a:r>
              <a:rPr lang="es-MX" dirty="0"/>
              <a:t>: Usaremos la función </a:t>
            </a:r>
            <a:r>
              <a:rPr lang="es-MX" b="1" dirty="0" err="1"/>
              <a:t>select</a:t>
            </a:r>
            <a:r>
              <a:rPr lang="es-MX" b="1" dirty="0"/>
              <a:t>. </a:t>
            </a:r>
            <a:r>
              <a:rPr lang="es-MX" dirty="0"/>
              <a:t>En esta función se indica el nombre de las columnas que queremos extraer del </a:t>
            </a:r>
            <a:r>
              <a:rPr lang="es-MX" dirty="0" err="1"/>
              <a:t>dataframe</a:t>
            </a:r>
            <a:r>
              <a:rPr lang="es-MX" dirty="0"/>
              <a:t>. Revisamos la ayuda de la función con “?</a:t>
            </a:r>
            <a:r>
              <a:rPr lang="es-MX" dirty="0" err="1"/>
              <a:t>select</a:t>
            </a:r>
            <a:r>
              <a:rPr lang="es-MX" dirty="0"/>
              <a:t>”.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592C-A9E0-C52D-E365-553824546667}"/>
              </a:ext>
            </a:extLst>
          </p:cNvPr>
          <p:cNvSpPr txBox="1"/>
          <p:nvPr/>
        </p:nvSpPr>
        <p:spPr>
          <a:xfrm>
            <a:off x="781455" y="1726217"/>
            <a:ext cx="1047669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/>
              <a:t>Seleccionaremos las columnas que corresponda a los datos de altura (</a:t>
            </a:r>
            <a:r>
              <a:rPr lang="en-US" b="1" dirty="0" err="1"/>
              <a:t>H.root</a:t>
            </a:r>
            <a:r>
              <a:rPr lang="en-US" dirty="0"/>
              <a:t> y </a:t>
            </a:r>
            <a:r>
              <a:rPr lang="en-US" b="1" dirty="0" err="1"/>
              <a:t>H.stem</a:t>
            </a:r>
            <a:r>
              <a:rPr lang="en-US" b="1" dirty="0"/>
              <a:t>)</a:t>
            </a:r>
            <a:r>
              <a:rPr lang="es-MX" dirty="0"/>
              <a:t> de </a:t>
            </a:r>
            <a:r>
              <a:rPr lang="es-MX" b="1" dirty="0"/>
              <a:t>“</a:t>
            </a:r>
            <a:r>
              <a:rPr lang="pt-BR" b="1" dirty="0">
                <a:highlight>
                  <a:srgbClr val="C0C0C0"/>
                </a:highlight>
              </a:rPr>
              <a:t>data_m_2_c</a:t>
            </a:r>
            <a:r>
              <a:rPr lang="pt-BR" dirty="0">
                <a:highlight>
                  <a:srgbClr val="C0C0C0"/>
                </a:highlight>
              </a:rPr>
              <a:t>”</a:t>
            </a:r>
            <a:endParaRPr lang="en-US" dirty="0">
              <a:highlight>
                <a:srgbClr val="C0C0C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B78A8-3513-260A-0DF6-974CD74F08BD}"/>
              </a:ext>
            </a:extLst>
          </p:cNvPr>
          <p:cNvSpPr txBox="1"/>
          <p:nvPr/>
        </p:nvSpPr>
        <p:spPr>
          <a:xfrm>
            <a:off x="350196" y="5151239"/>
            <a:ext cx="1184180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highlight>
                  <a:srgbClr val="00FF00"/>
                </a:highlight>
              </a:rPr>
              <a:t>Ejercicio: crearemos un nuevo objeto llamado “</a:t>
            </a:r>
            <a:r>
              <a:rPr lang="es-MX" b="1" dirty="0" err="1">
                <a:highlight>
                  <a:srgbClr val="00FF00"/>
                </a:highlight>
              </a:rPr>
              <a:t>data_m_b</a:t>
            </a:r>
            <a:r>
              <a:rPr lang="es-MX" b="1" dirty="0">
                <a:highlight>
                  <a:srgbClr val="00FF00"/>
                </a:highlight>
              </a:rPr>
              <a:t>” con las columnas que corresponden a biomasa</a:t>
            </a:r>
            <a:endParaRPr lang="en-US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890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C9343-5482-1A9A-91B9-401B66D8CF0D}"/>
              </a:ext>
            </a:extLst>
          </p:cNvPr>
          <p:cNvSpPr txBox="1"/>
          <p:nvPr/>
        </p:nvSpPr>
        <p:spPr>
          <a:xfrm>
            <a:off x="580417" y="509878"/>
            <a:ext cx="1103116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/>
              <a:t>4.3. Unión de dos bases de datos</a:t>
            </a:r>
            <a:r>
              <a:rPr lang="es-MX" dirty="0"/>
              <a:t>: </a:t>
            </a:r>
            <a:r>
              <a:rPr lang="es-MX" dirty="0" err="1"/>
              <a:t>inner_join</a:t>
            </a:r>
            <a:r>
              <a:rPr lang="es-MX" dirty="0"/>
              <a:t> y </a:t>
            </a:r>
            <a:r>
              <a:rPr lang="es-MX" dirty="0" err="1"/>
              <a:t>left_join</a:t>
            </a:r>
            <a:r>
              <a:rPr lang="es-MX" b="1" dirty="0"/>
              <a:t>. </a:t>
            </a:r>
            <a:r>
              <a:rPr lang="es-MX" dirty="0"/>
              <a:t>En esta función se requiere que los </a:t>
            </a:r>
            <a:r>
              <a:rPr lang="es-MX" dirty="0" err="1"/>
              <a:t>dataframe</a:t>
            </a:r>
            <a:r>
              <a:rPr lang="es-MX" dirty="0"/>
              <a:t> a unir tengan una columna en común, es decir, con el mismo nombre de columna. Revisamos la ayuda de la función con “?</a:t>
            </a:r>
            <a:r>
              <a:rPr lang="es-MX" dirty="0" err="1"/>
              <a:t>inner_join</a:t>
            </a:r>
            <a:r>
              <a:rPr lang="es-MX" dirty="0"/>
              <a:t>”.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C5D76-6245-8B23-8CF1-C18AF0AFA326}"/>
              </a:ext>
            </a:extLst>
          </p:cNvPr>
          <p:cNvSpPr txBox="1"/>
          <p:nvPr/>
        </p:nvSpPr>
        <p:spPr>
          <a:xfrm>
            <a:off x="933855" y="1949953"/>
            <a:ext cx="1047669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/>
              <a:t>Para este ejercicio usaremos los objetos que creamos en el paso 4.2: </a:t>
            </a:r>
            <a:r>
              <a:rPr lang="en-US" dirty="0" err="1"/>
              <a:t>data_m_h</a:t>
            </a:r>
            <a:r>
              <a:rPr lang="en-US" dirty="0"/>
              <a:t> y </a:t>
            </a:r>
            <a:r>
              <a:rPr lang="en-US" dirty="0" err="1"/>
              <a:t>data_m_b</a:t>
            </a:r>
            <a:r>
              <a:rPr lang="en-US" dirty="0"/>
              <a:t>. </a:t>
            </a:r>
            <a:r>
              <a:rPr lang="es-MX" dirty="0"/>
              <a:t>  </a:t>
            </a:r>
          </a:p>
          <a:p>
            <a:pPr algn="just">
              <a:lnSpc>
                <a:spcPct val="150000"/>
              </a:lnSpc>
            </a:pPr>
            <a:r>
              <a:rPr lang="es-MX" dirty="0"/>
              <a:t>	&gt; </a:t>
            </a:r>
            <a:r>
              <a:rPr lang="es-MX" dirty="0" err="1">
                <a:highlight>
                  <a:srgbClr val="C0C0C0"/>
                </a:highlight>
              </a:rPr>
              <a:t>data_mimosa_join</a:t>
            </a:r>
            <a:r>
              <a:rPr lang="es-MX" dirty="0">
                <a:highlight>
                  <a:srgbClr val="C0C0C0"/>
                </a:highlight>
              </a:rPr>
              <a:t> &lt;- </a:t>
            </a:r>
            <a:r>
              <a:rPr lang="es-MX" dirty="0" err="1">
                <a:highlight>
                  <a:srgbClr val="C0C0C0"/>
                </a:highlight>
              </a:rPr>
              <a:t>dplyr</a:t>
            </a:r>
            <a:r>
              <a:rPr lang="es-MX" dirty="0">
                <a:highlight>
                  <a:srgbClr val="C0C0C0"/>
                </a:highlight>
              </a:rPr>
              <a:t>::</a:t>
            </a:r>
            <a:r>
              <a:rPr lang="es-MX" dirty="0" err="1">
                <a:highlight>
                  <a:srgbClr val="C0C0C0"/>
                </a:highlight>
              </a:rPr>
              <a:t>inner_join</a:t>
            </a:r>
            <a:r>
              <a:rPr lang="es-MX" dirty="0">
                <a:highlight>
                  <a:srgbClr val="C0C0C0"/>
                </a:highlight>
              </a:rPr>
              <a:t>(</a:t>
            </a:r>
            <a:r>
              <a:rPr lang="es-MX" dirty="0" err="1">
                <a:highlight>
                  <a:srgbClr val="C0C0C0"/>
                </a:highlight>
              </a:rPr>
              <a:t>data_m_h</a:t>
            </a:r>
            <a:r>
              <a:rPr lang="es-MX" dirty="0">
                <a:highlight>
                  <a:srgbClr val="C0C0C0"/>
                </a:highlight>
              </a:rPr>
              <a:t>, </a:t>
            </a:r>
            <a:r>
              <a:rPr lang="es-MX" dirty="0" err="1">
                <a:highlight>
                  <a:srgbClr val="C0C0C0"/>
                </a:highlight>
              </a:rPr>
              <a:t>data_m_b</a:t>
            </a:r>
            <a:r>
              <a:rPr lang="es-MX" dirty="0">
                <a:highlight>
                  <a:srgbClr val="C0C0C0"/>
                </a:highlight>
              </a:rPr>
              <a:t>, </a:t>
            </a:r>
            <a:r>
              <a:rPr lang="es-MX" dirty="0" err="1">
                <a:highlight>
                  <a:srgbClr val="C0C0C0"/>
                </a:highlight>
              </a:rPr>
              <a:t>by</a:t>
            </a:r>
            <a:r>
              <a:rPr lang="es-MX" dirty="0">
                <a:highlight>
                  <a:srgbClr val="C0C0C0"/>
                </a:highlight>
              </a:rPr>
              <a:t>="</a:t>
            </a:r>
            <a:r>
              <a:rPr lang="es-MX" dirty="0" err="1">
                <a:highlight>
                  <a:srgbClr val="C0C0C0"/>
                </a:highlight>
              </a:rPr>
              <a:t>Code</a:t>
            </a:r>
            <a:r>
              <a:rPr lang="es-MX" dirty="0">
                <a:highlight>
                  <a:srgbClr val="C0C0C0"/>
                </a:highlight>
              </a:rPr>
              <a:t>")</a:t>
            </a:r>
          </a:p>
          <a:p>
            <a:pPr algn="just">
              <a:lnSpc>
                <a:spcPct val="150000"/>
              </a:lnSpc>
            </a:pPr>
            <a:endParaRPr lang="es-MX" dirty="0">
              <a:highlight>
                <a:srgbClr val="C0C0C0"/>
              </a:highlight>
            </a:endParaRPr>
          </a:p>
          <a:p>
            <a:pPr algn="just">
              <a:lnSpc>
                <a:spcPct val="150000"/>
              </a:lnSpc>
            </a:pPr>
            <a:r>
              <a:rPr lang="es-MX" dirty="0"/>
              <a:t> 	&gt; </a:t>
            </a:r>
            <a:r>
              <a:rPr lang="es-MX" dirty="0" err="1">
                <a:highlight>
                  <a:srgbClr val="C0C0C0"/>
                </a:highlight>
              </a:rPr>
              <a:t>data_mimosa_join</a:t>
            </a:r>
            <a:r>
              <a:rPr lang="es-MX" dirty="0">
                <a:highlight>
                  <a:srgbClr val="C0C0C0"/>
                </a:highlight>
              </a:rPr>
              <a:t> &lt;- </a:t>
            </a:r>
            <a:r>
              <a:rPr lang="es-MX" dirty="0" err="1">
                <a:highlight>
                  <a:srgbClr val="C0C0C0"/>
                </a:highlight>
              </a:rPr>
              <a:t>dplyr</a:t>
            </a:r>
            <a:r>
              <a:rPr lang="es-MX" dirty="0">
                <a:highlight>
                  <a:srgbClr val="C0C0C0"/>
                </a:highlight>
              </a:rPr>
              <a:t>::</a:t>
            </a:r>
            <a:r>
              <a:rPr lang="es-MX" dirty="0" err="1">
                <a:highlight>
                  <a:srgbClr val="C0C0C0"/>
                </a:highlight>
              </a:rPr>
              <a:t>left_join</a:t>
            </a:r>
            <a:r>
              <a:rPr lang="es-MX" dirty="0">
                <a:highlight>
                  <a:srgbClr val="C0C0C0"/>
                </a:highlight>
              </a:rPr>
              <a:t>(</a:t>
            </a:r>
            <a:r>
              <a:rPr lang="es-MX" dirty="0" err="1">
                <a:highlight>
                  <a:srgbClr val="C0C0C0"/>
                </a:highlight>
              </a:rPr>
              <a:t>data_m_h</a:t>
            </a:r>
            <a:r>
              <a:rPr lang="es-MX" dirty="0">
                <a:highlight>
                  <a:srgbClr val="C0C0C0"/>
                </a:highlight>
              </a:rPr>
              <a:t>, </a:t>
            </a:r>
            <a:r>
              <a:rPr lang="es-MX" dirty="0" err="1">
                <a:highlight>
                  <a:srgbClr val="C0C0C0"/>
                </a:highlight>
              </a:rPr>
              <a:t>data_m_b</a:t>
            </a:r>
            <a:r>
              <a:rPr lang="es-MX" dirty="0">
                <a:highlight>
                  <a:srgbClr val="C0C0C0"/>
                </a:highlight>
              </a:rPr>
              <a:t>, </a:t>
            </a:r>
            <a:r>
              <a:rPr lang="es-MX" dirty="0" err="1">
                <a:highlight>
                  <a:srgbClr val="C0C0C0"/>
                </a:highlight>
              </a:rPr>
              <a:t>by</a:t>
            </a:r>
            <a:r>
              <a:rPr lang="es-MX" dirty="0">
                <a:highlight>
                  <a:srgbClr val="C0C0C0"/>
                </a:highlight>
              </a:rPr>
              <a:t>="</a:t>
            </a:r>
            <a:r>
              <a:rPr lang="es-MX" dirty="0" err="1">
                <a:highlight>
                  <a:srgbClr val="C0C0C0"/>
                </a:highlight>
              </a:rPr>
              <a:t>Code</a:t>
            </a:r>
            <a:r>
              <a:rPr lang="es-MX" dirty="0">
                <a:highlight>
                  <a:srgbClr val="C0C0C0"/>
                </a:highlight>
              </a:rPr>
              <a:t>")</a:t>
            </a:r>
          </a:p>
          <a:p>
            <a:pPr algn="just">
              <a:lnSpc>
                <a:spcPct val="150000"/>
              </a:lnSpc>
            </a:pP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22DBB-F167-16E2-565E-259D60CAE92B}"/>
              </a:ext>
            </a:extLst>
          </p:cNvPr>
          <p:cNvSpPr txBox="1"/>
          <p:nvPr/>
        </p:nvSpPr>
        <p:spPr>
          <a:xfrm>
            <a:off x="846306" y="4221024"/>
            <a:ext cx="1056423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highlight>
                  <a:srgbClr val="00FF00"/>
                </a:highlight>
              </a:rPr>
              <a:t>Ejercicio: crearemos un nuevo objeto llamado “</a:t>
            </a:r>
            <a:r>
              <a:rPr lang="es-MX" b="1" dirty="0" err="1">
                <a:highlight>
                  <a:srgbClr val="00FF00"/>
                </a:highlight>
              </a:rPr>
              <a:t>data_mimosa_all</a:t>
            </a:r>
            <a:r>
              <a:rPr lang="es-MX" b="1" dirty="0">
                <a:highlight>
                  <a:srgbClr val="00FF00"/>
                </a:highlight>
              </a:rPr>
              <a:t>” en donde uniremos: data_m_2_c con data_mimosa_1. Eliminaremos columnas que se repita.</a:t>
            </a:r>
            <a:endParaRPr lang="en-US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1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1327</Words>
  <Application>Microsoft Macintosh PowerPoint</Application>
  <PresentationFormat>Widescreen</PresentationFormat>
  <Paragraphs>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TimesNewRomanPSMT</vt:lpstr>
      <vt:lpstr>Wingdings</vt:lpstr>
      <vt:lpstr>Office Theme</vt:lpstr>
      <vt:lpstr>Lección 3: MANIPULACIÓN DE BASES DE DATOS EN R</vt:lpstr>
      <vt:lpstr>Overview</vt:lpstr>
      <vt:lpstr>Conociendo mi base de datos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Estadísticos con un factor</vt:lpstr>
      <vt:lpstr>Calculando la media, SD, SEM y ci: dataframe</vt:lpstr>
      <vt:lpstr>Conociendo la base de datos “iris”</vt:lpstr>
      <vt:lpstr>PowerPoint Presentation</vt:lpstr>
      <vt:lpstr>Regular expression on dataframes</vt:lpstr>
      <vt:lpstr>Regex: expresiones que se repiten en un df</vt:lpstr>
      <vt:lpstr>Actividad: identifica las funciones para regex con la paquetería stringr::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3: MANIPULACIÓN DE BASES DE DATOS EN R</dc:title>
  <dc:creator>Mario Hernández-Guzmán</dc:creator>
  <cp:lastModifiedBy>Mario Hernández-Guzmán</cp:lastModifiedBy>
  <cp:revision>14</cp:revision>
  <dcterms:created xsi:type="dcterms:W3CDTF">2023-06-08T18:40:21Z</dcterms:created>
  <dcterms:modified xsi:type="dcterms:W3CDTF">2023-07-03T03:40:13Z</dcterms:modified>
</cp:coreProperties>
</file>