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0" r:id="rId14"/>
    <p:sldId id="276" r:id="rId15"/>
    <p:sldId id="277" r:id="rId16"/>
    <p:sldId id="283" r:id="rId17"/>
    <p:sldId id="284" r:id="rId18"/>
    <p:sldId id="278" r:id="rId19"/>
    <p:sldId id="279" r:id="rId20"/>
    <p:sldId id="280" r:id="rId21"/>
    <p:sldId id="281" r:id="rId22"/>
    <p:sldId id="282" r:id="rId23"/>
    <p:sldId id="275" r:id="rId24"/>
  </p:sldIdLst>
  <p:sldSz cx="18288000" cy="10287000"/>
  <p:notesSz cx="6858000" cy="9144000"/>
  <p:embeddedFontLst>
    <p:embeddedFont>
      <p:font typeface="Open Sauce" panose="020B0604020202020204" charset="0"/>
      <p:regular r:id="rId26"/>
    </p:embeddedFont>
    <p:embeddedFont>
      <p:font typeface="Open Sauce Bold" panose="020B0604020202020204" charset="0"/>
      <p:regular r:id="rId27"/>
    </p:embeddedFont>
    <p:embeddedFont>
      <p:font typeface="Open Sauce Italics" panose="020B0604020202020204" charset="0"/>
      <p:regular r:id="rId28"/>
    </p:embeddedFont>
    <p:embeddedFont>
      <p:font typeface="Open Sauce Semi-Bold" panose="020B0604020202020204" charset="0"/>
      <p:regular r:id="rId29"/>
    </p:embeddedFont>
    <p:embeddedFont>
      <p:font typeface="Oswald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061" autoAdjust="0"/>
  </p:normalViewPr>
  <p:slideViewPr>
    <p:cSldViewPr>
      <p:cViewPr varScale="1">
        <p:scale>
          <a:sx n="47" d="100"/>
          <a:sy n="47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ED69-9824-49F6-91A9-7D1DA1B7EDC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CC423-6FFD-42CC-A84A-46DF71C14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hyperlink" Target="https://www.kaggle.com/datasets/luisfredgsousa/fifty-victorian-era-novel-authorship-attribution?resource=downloa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hyperlink" Target="https://colab.research.google.com/drive/1TSWMUG7pong9TgmfV4O6qXWFtNil2jXD" TargetMode="Externa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rnandoLpz/AuthorVerificiation/blob/master/README.md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s231n.stanford.edu/reports/2017/pdfs/80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ontent/pdf/10.1007/s10772-024-10110-y.pdf?" TargetMode="External"/><Relationship Id="rId5" Type="http://schemas.openxmlformats.org/officeDocument/2006/relationships/hyperlink" Target="https://www.kaggle.com/datasets/luisfredgsousa/fifty-victorian-era-novel-authorship-attribution" TargetMode="Externa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0886" y="-4109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10800000">
            <a:off x="14420002" y="8257646"/>
            <a:ext cx="3870535" cy="1879376"/>
          </a:xfrm>
          <a:custGeom>
            <a:avLst/>
            <a:gdLst/>
            <a:ahLst/>
            <a:cxnLst/>
            <a:rect l="l" t="t" r="r" b="b"/>
            <a:pathLst>
              <a:path w="4113330" h="3158237">
                <a:moveTo>
                  <a:pt x="0" y="0"/>
                </a:moveTo>
                <a:lnTo>
                  <a:pt x="4113330" y="0"/>
                </a:lnTo>
                <a:lnTo>
                  <a:pt x="4113330" y="3158237"/>
                </a:lnTo>
                <a:lnTo>
                  <a:pt x="0" y="3158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4659" t="-198625" r="-41340" b="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-1" y="-41092"/>
            <a:ext cx="5855705" cy="4763765"/>
          </a:xfrm>
          <a:custGeom>
            <a:avLst/>
            <a:gdLst/>
            <a:ahLst/>
            <a:cxnLst/>
            <a:rect l="l" t="t" r="r" b="b"/>
            <a:pathLst>
              <a:path w="9113776" h="9351823">
                <a:moveTo>
                  <a:pt x="0" y="0"/>
                </a:moveTo>
                <a:lnTo>
                  <a:pt x="9113776" y="0"/>
                </a:lnTo>
                <a:lnTo>
                  <a:pt x="9113776" y="9351823"/>
                </a:lnTo>
                <a:lnTo>
                  <a:pt x="0" y="93518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5640" t="-9631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2701980"/>
            <a:ext cx="10175307" cy="5551192"/>
            <a:chOff x="0" y="0"/>
            <a:chExt cx="1965017" cy="10720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65017" cy="1072025"/>
            </a:xfrm>
            <a:custGeom>
              <a:avLst/>
              <a:gdLst/>
              <a:ahLst/>
              <a:cxnLst/>
              <a:rect l="l" t="t" r="r" b="b"/>
              <a:pathLst>
                <a:path w="1965017" h="1072025">
                  <a:moveTo>
                    <a:pt x="0" y="0"/>
                  </a:moveTo>
                  <a:lnTo>
                    <a:pt x="1965017" y="0"/>
                  </a:lnTo>
                  <a:lnTo>
                    <a:pt x="1965017" y="1072025"/>
                  </a:lnTo>
                  <a:lnTo>
                    <a:pt x="0" y="10720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965017" cy="1091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95426" y="4907211"/>
            <a:ext cx="9057149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b="1" spc="49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Siamese Convolutional Neural Networks for Authorship Verification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96295" y="3161096"/>
            <a:ext cx="5495409" cy="231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0"/>
              </a:lnSpc>
            </a:pPr>
            <a:r>
              <a:rPr lang="en-US" sz="4500" b="1" spc="441" dirty="0">
                <a:solidFill>
                  <a:srgbClr val="E81F51"/>
                </a:solidFill>
                <a:latin typeface="Oswald Bold"/>
                <a:ea typeface="Oswald Bold"/>
                <a:cs typeface="Oswald Bold"/>
                <a:sym typeface="Oswald Bold"/>
              </a:rPr>
              <a:t>Generative Deep Learning</a:t>
            </a:r>
          </a:p>
          <a:p>
            <a:pPr algn="ctr">
              <a:lnSpc>
                <a:spcPts val="6210"/>
              </a:lnSpc>
            </a:pPr>
            <a:endParaRPr lang="en-US" sz="4500" b="1" spc="441" dirty="0">
              <a:solidFill>
                <a:srgbClr val="E81F51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479723" y="0"/>
            <a:ext cx="3808278" cy="298174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62113" r="-100000" b="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6200000">
            <a:off x="-1044113" y="6637795"/>
            <a:ext cx="4679140" cy="261927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4401" t="-71657" r="-1" b="-30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605092" y="3943203"/>
            <a:ext cx="15530507" cy="6343797"/>
          </a:xfrm>
          <a:custGeom>
            <a:avLst/>
            <a:gdLst/>
            <a:ahLst/>
            <a:cxnLst/>
            <a:rect l="l" t="t" r="r" b="b"/>
            <a:pathLst>
              <a:path w="15491875" h="6343797">
                <a:moveTo>
                  <a:pt x="0" y="0"/>
                </a:moveTo>
                <a:lnTo>
                  <a:pt x="15491875" y="0"/>
                </a:lnTo>
                <a:lnTo>
                  <a:pt x="15491875" y="6343797"/>
                </a:lnTo>
                <a:lnTo>
                  <a:pt x="0" y="6343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033" r="-573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605093" y="548708"/>
            <a:ext cx="11552977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LSTM Layer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7142" y="1766548"/>
            <a:ext cx="12568003" cy="2468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519" lvl="1" indent="-309759" algn="l">
              <a:lnSpc>
                <a:spcPts val="3959"/>
              </a:lnSpc>
              <a:buFont typeface="Arial"/>
              <a:buChar char="•"/>
            </a:pPr>
            <a:r>
              <a:rPr lang="en-US" sz="2869" spc="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Captures long-term dependencies in the text, such as sentence structure and thematic consistency.</a:t>
            </a:r>
          </a:p>
          <a:p>
            <a:pPr algn="l">
              <a:lnSpc>
                <a:spcPts val="3959"/>
              </a:lnSpc>
            </a:pPr>
            <a:endParaRPr lang="en-US" sz="2869" spc="2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19519" lvl="1" indent="-309759" algn="l">
              <a:lnSpc>
                <a:spcPts val="3959"/>
              </a:lnSpc>
              <a:buFont typeface="Arial"/>
              <a:buChar char="•"/>
            </a:pPr>
            <a:r>
              <a:rPr lang="en-US" sz="2869" spc="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Learns sequential information from the writing style.</a:t>
            </a:r>
          </a:p>
          <a:p>
            <a:pPr algn="l">
              <a:lnSpc>
                <a:spcPts val="3959"/>
              </a:lnSpc>
            </a:pPr>
            <a:endParaRPr lang="en-US" sz="2869" spc="2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946" y="-167465"/>
            <a:ext cx="18288000" cy="1036119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898883" y="180583"/>
            <a:ext cx="11552977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LSTM Works ?</a:t>
            </a:r>
          </a:p>
        </p:txBody>
      </p:sp>
      <p:sp>
        <p:nvSpPr>
          <p:cNvPr id="5" name="Freeform 5"/>
          <p:cNvSpPr/>
          <p:nvPr/>
        </p:nvSpPr>
        <p:spPr>
          <a:xfrm>
            <a:off x="8893973" y="1252706"/>
            <a:ext cx="9362601" cy="8925542"/>
          </a:xfrm>
          <a:custGeom>
            <a:avLst/>
            <a:gdLst/>
            <a:ahLst/>
            <a:cxnLst/>
            <a:rect l="l" t="t" r="r" b="b"/>
            <a:pathLst>
              <a:path w="7897583" h="8868786">
                <a:moveTo>
                  <a:pt x="0" y="0"/>
                </a:moveTo>
                <a:lnTo>
                  <a:pt x="7897584" y="0"/>
                </a:lnTo>
                <a:lnTo>
                  <a:pt x="7897584" y="8868787"/>
                </a:lnTo>
                <a:lnTo>
                  <a:pt x="0" y="8868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368" t="-11380" r="-105716" b="-314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>
            <a:off x="14020800" y="2628900"/>
            <a:ext cx="0" cy="7152718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1353800" y="2628900"/>
            <a:ext cx="0" cy="7177186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723C5C1-65C1-F900-55EA-9676121C6332}"/>
              </a:ext>
            </a:extLst>
          </p:cNvPr>
          <p:cNvSpPr/>
          <p:nvPr/>
        </p:nvSpPr>
        <p:spPr>
          <a:xfrm>
            <a:off x="7608571" y="4000500"/>
            <a:ext cx="1066801" cy="895497"/>
          </a:xfrm>
          <a:custGeom>
            <a:avLst/>
            <a:gdLst/>
            <a:ahLst/>
            <a:cxnLst/>
            <a:rect l="l" t="t" r="r" b="b"/>
            <a:pathLst>
              <a:path w="15491875" h="6343797">
                <a:moveTo>
                  <a:pt x="0" y="0"/>
                </a:moveTo>
                <a:lnTo>
                  <a:pt x="15491875" y="0"/>
                </a:lnTo>
                <a:lnTo>
                  <a:pt x="15491875" y="6343797"/>
                </a:lnTo>
                <a:lnTo>
                  <a:pt x="0" y="634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4372" t="-78161" r="-1054964" b="-6084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A7866-DC4E-B216-2A7F-9ECD437E9DF4}"/>
              </a:ext>
            </a:extLst>
          </p:cNvPr>
          <p:cNvSpPr/>
          <p:nvPr/>
        </p:nvSpPr>
        <p:spPr>
          <a:xfrm>
            <a:off x="9042724" y="2464880"/>
            <a:ext cx="2166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Forget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3B224-7C1D-DBDD-42A9-A524F015452C}"/>
              </a:ext>
            </a:extLst>
          </p:cNvPr>
          <p:cNvSpPr/>
          <p:nvPr/>
        </p:nvSpPr>
        <p:spPr>
          <a:xfrm>
            <a:off x="11752576" y="2464880"/>
            <a:ext cx="2024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Input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467B1-380E-7BBE-BE22-614532F3DAB0}"/>
              </a:ext>
            </a:extLst>
          </p:cNvPr>
          <p:cNvSpPr/>
          <p:nvPr/>
        </p:nvSpPr>
        <p:spPr>
          <a:xfrm>
            <a:off x="14020800" y="2513626"/>
            <a:ext cx="2563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  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9EE3DFC-F230-3EA2-92B6-BE89F24251F0}"/>
              </a:ext>
            </a:extLst>
          </p:cNvPr>
          <p:cNvSpPr/>
          <p:nvPr/>
        </p:nvSpPr>
        <p:spPr>
          <a:xfrm>
            <a:off x="101236" y="6752959"/>
            <a:ext cx="1285400" cy="1048181"/>
          </a:xfrm>
          <a:custGeom>
            <a:avLst/>
            <a:gdLst/>
            <a:ahLst/>
            <a:cxnLst/>
            <a:rect l="l" t="t" r="r" b="b"/>
            <a:pathLst>
              <a:path w="15491875" h="6343797">
                <a:moveTo>
                  <a:pt x="0" y="0"/>
                </a:moveTo>
                <a:lnTo>
                  <a:pt x="15491875" y="0"/>
                </a:lnTo>
                <a:lnTo>
                  <a:pt x="15491875" y="6343797"/>
                </a:lnTo>
                <a:lnTo>
                  <a:pt x="0" y="634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14596" t="-1454824" r="-2504062" b="-90833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E36E484-5E18-7745-5065-D7AE48CC310D}"/>
              </a:ext>
            </a:extLst>
          </p:cNvPr>
          <p:cNvSpPr/>
          <p:nvPr/>
        </p:nvSpPr>
        <p:spPr>
          <a:xfrm>
            <a:off x="41586" y="8343900"/>
            <a:ext cx="1404700" cy="1048181"/>
          </a:xfrm>
          <a:custGeom>
            <a:avLst/>
            <a:gdLst/>
            <a:ahLst/>
            <a:cxnLst/>
            <a:rect l="l" t="t" r="r" b="b"/>
            <a:pathLst>
              <a:path w="15491875" h="6343797">
                <a:moveTo>
                  <a:pt x="0" y="0"/>
                </a:moveTo>
                <a:lnTo>
                  <a:pt x="15491875" y="0"/>
                </a:lnTo>
                <a:lnTo>
                  <a:pt x="15491875" y="6343797"/>
                </a:lnTo>
                <a:lnTo>
                  <a:pt x="0" y="634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90891" t="-1710544" r="-1482655" b="-107811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D8CADD-56F9-31DB-C82A-BBE5A6B3B4AC}"/>
              </a:ext>
            </a:extLst>
          </p:cNvPr>
          <p:cNvSpPr/>
          <p:nvPr/>
        </p:nvSpPr>
        <p:spPr>
          <a:xfrm>
            <a:off x="1446286" y="6896289"/>
            <a:ext cx="56864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" panose="020B0604020202020204" charset="0"/>
              </a:rPr>
              <a:t>Sigmoid function values between 0 to 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6497A4-8962-C813-ACC7-6171C361A818}"/>
              </a:ext>
            </a:extLst>
          </p:cNvPr>
          <p:cNvSpPr/>
          <p:nvPr/>
        </p:nvSpPr>
        <p:spPr>
          <a:xfrm>
            <a:off x="1628834" y="8637157"/>
            <a:ext cx="6035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" panose="020B0604020202020204" charset="0"/>
              </a:rPr>
              <a:t>tanh function  values between -1 to 1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544ECE0-4FCD-1B70-0320-6177C027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30" y="1605628"/>
            <a:ext cx="817847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Forget Gate: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Decides what information from the previous memory to keep and what to forget.</a:t>
            </a:r>
            <a:endParaRPr kumimoji="0" lang="he-I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uc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uc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Input Gate: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Adds new information to the memory based on the current input.</a:t>
            </a:r>
            <a:endParaRPr kumimoji="0" lang="he-I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uc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uc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Output Gate: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Decides what important information to pass forward as the hidden state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uce" panose="020B0604020202020204" charset="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88F9B06-87DB-BEB9-15A9-520E67B13694}"/>
              </a:ext>
            </a:extLst>
          </p:cNvPr>
          <p:cNvSpPr/>
          <p:nvPr/>
        </p:nvSpPr>
        <p:spPr>
          <a:xfrm>
            <a:off x="240730" y="4329038"/>
            <a:ext cx="1066801" cy="895497"/>
          </a:xfrm>
          <a:custGeom>
            <a:avLst/>
            <a:gdLst/>
            <a:ahLst/>
            <a:cxnLst/>
            <a:rect l="l" t="t" r="r" b="b"/>
            <a:pathLst>
              <a:path w="15491875" h="6343797">
                <a:moveTo>
                  <a:pt x="0" y="0"/>
                </a:moveTo>
                <a:lnTo>
                  <a:pt x="15491875" y="0"/>
                </a:lnTo>
                <a:lnTo>
                  <a:pt x="15491875" y="6343797"/>
                </a:lnTo>
                <a:lnTo>
                  <a:pt x="0" y="634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4372" t="-78161" r="-1054964" b="-6084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9BAF87D-B1F5-353F-C37C-B2CCB0BE37C5}"/>
              </a:ext>
            </a:extLst>
          </p:cNvPr>
          <p:cNvSpPr/>
          <p:nvPr/>
        </p:nvSpPr>
        <p:spPr>
          <a:xfrm>
            <a:off x="240730" y="5471010"/>
            <a:ext cx="1066801" cy="895497"/>
          </a:xfrm>
          <a:custGeom>
            <a:avLst/>
            <a:gdLst/>
            <a:ahLst/>
            <a:cxnLst/>
            <a:rect l="l" t="t" r="r" b="b"/>
            <a:pathLst>
              <a:path w="7897583" h="8868786">
                <a:moveTo>
                  <a:pt x="0" y="0"/>
                </a:moveTo>
                <a:lnTo>
                  <a:pt x="7897584" y="0"/>
                </a:lnTo>
                <a:lnTo>
                  <a:pt x="7897584" y="8868787"/>
                </a:lnTo>
                <a:lnTo>
                  <a:pt x="0" y="8868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875" t="-705583" r="-1200921" b="-6886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699D45-F886-0B3F-D5EF-24EA038E3665}"/>
              </a:ext>
            </a:extLst>
          </p:cNvPr>
          <p:cNvSpPr/>
          <p:nvPr/>
        </p:nvSpPr>
        <p:spPr>
          <a:xfrm>
            <a:off x="1539505" y="4500094"/>
            <a:ext cx="5686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" panose="020B0604020202020204" charset="0"/>
              </a:rPr>
              <a:t>The hidden state from the previous step, carrying information from earlier in the sequence.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BF718-11A1-1948-6046-31D19233CE3E}"/>
              </a:ext>
            </a:extLst>
          </p:cNvPr>
          <p:cNvSpPr/>
          <p:nvPr/>
        </p:nvSpPr>
        <p:spPr>
          <a:xfrm>
            <a:off x="1607778" y="5671013"/>
            <a:ext cx="56864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" panose="020B0604020202020204" charset="0"/>
              </a:rPr>
              <a:t>The current input to the LSTM at this step (e.g., a word or character in a sequence).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29907-862E-E790-6BEE-34F92C678739}"/>
              </a:ext>
            </a:extLst>
          </p:cNvPr>
          <p:cNvSpPr/>
          <p:nvPr/>
        </p:nvSpPr>
        <p:spPr>
          <a:xfrm>
            <a:off x="14899474" y="252914"/>
            <a:ext cx="2929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" panose="020B0604020202020204" charset="0"/>
              </a:rPr>
              <a:t>The current hidden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A95133-0696-8D8F-F5EE-8172B0DCFBD8}"/>
              </a:ext>
            </a:extLst>
          </p:cNvPr>
          <p:cNvCxnSpPr>
            <a:cxnSpLocks/>
          </p:cNvCxnSpPr>
          <p:nvPr/>
        </p:nvCxnSpPr>
        <p:spPr>
          <a:xfrm flipH="1">
            <a:off x="16584322" y="622246"/>
            <a:ext cx="179678" cy="86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/>
          <p:cNvSpPr/>
          <p:nvPr/>
        </p:nvSpPr>
        <p:spPr>
          <a:xfrm>
            <a:off x="-228600" y="19050"/>
            <a:ext cx="5425776" cy="3018144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7" t="-95451" r="-1" b="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428669" y="4019106"/>
            <a:ext cx="9537014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uce" panose="020B0604020202020204" charset="0"/>
              </a:rPr>
              <a:t>Converts the processed information into fixed-size vectors that summarize the author’s stylistic features.</a:t>
            </a:r>
            <a:endParaRPr lang="he-IL" sz="2400" dirty="0">
              <a:latin typeface="Open Sauce" panose="020B060402020202020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>
              <a:latin typeface="Open Sauce" panose="020B060402020202020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uce" panose="020B0604020202020204" charset="0"/>
              </a:rPr>
              <a:t>These vectors are used for comparison between text pairs.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2DC91-C3EA-923F-6C33-AE31D761699E}"/>
              </a:ext>
            </a:extLst>
          </p:cNvPr>
          <p:cNvSpPr txBox="1"/>
          <p:nvPr/>
        </p:nvSpPr>
        <p:spPr>
          <a:xfrm>
            <a:off x="5197176" y="358571"/>
            <a:ext cx="8727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7000" b="1" dirty="0">
                <a:latin typeface="Oswald Bold" panose="00000800000000000000" charset="0"/>
              </a:rPr>
              <a:t>Output Feature Vectors</a:t>
            </a:r>
            <a:endParaRPr lang="en-US" sz="7000" dirty="0">
              <a:latin typeface="Oswald Bold" panose="00000800000000000000" charset="0"/>
            </a:endParaRPr>
          </a:p>
        </p:txBody>
      </p:sp>
      <p:pic>
        <p:nvPicPr>
          <p:cNvPr id="31" name="תמונה 4">
            <a:extLst>
              <a:ext uri="{FF2B5EF4-FFF2-40B4-BE49-F238E27FC236}">
                <a16:creationId xmlns:a16="http://schemas.microsoft.com/office/drawing/2014/main" id="{CE6B5494-CC90-E348-0C75-D4CBFE4B4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658" y="1797925"/>
            <a:ext cx="8160342" cy="85035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3" name="Freeform 33"/>
          <p:cNvSpPr/>
          <p:nvPr/>
        </p:nvSpPr>
        <p:spPr>
          <a:xfrm rot="-10799999">
            <a:off x="-2" y="-1"/>
            <a:ext cx="5105456" cy="3864784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r="-53464" b="-1830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8AA5C8-C743-C041-5AE8-6E10E18CF2B7}"/>
              </a:ext>
            </a:extLst>
          </p:cNvPr>
          <p:cNvSpPr txBox="1"/>
          <p:nvPr/>
        </p:nvSpPr>
        <p:spPr>
          <a:xfrm>
            <a:off x="3307077" y="2012224"/>
            <a:ext cx="1172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Measures the distance between the two feature vectors using Euclidean distance.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uce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A smaller distance indicates higher similarity, suggesting the same author.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F1C7BF-ECD0-3066-AA62-6CB8B11AB32D}"/>
              </a:ext>
            </a:extLst>
          </p:cNvPr>
          <p:cNvSpPr txBox="1"/>
          <p:nvPr/>
        </p:nvSpPr>
        <p:spPr>
          <a:xfrm>
            <a:off x="5257800" y="516281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7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 Bold" panose="00000800000000000000" charset="0"/>
              </a:rPr>
              <a:t>Similarity Calculation</a:t>
            </a:r>
            <a:endParaRPr kumimoji="0" lang="he-IL" altLang="he-IL" sz="7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 Bold" panose="00000800000000000000" charset="0"/>
            </a:endParaRPr>
          </a:p>
        </p:txBody>
      </p:sp>
      <p:pic>
        <p:nvPicPr>
          <p:cNvPr id="37" name="מציין מיקום תוכן 19">
            <a:extLst>
              <a:ext uri="{FF2B5EF4-FFF2-40B4-BE49-F238E27FC236}">
                <a16:creationId xmlns:a16="http://schemas.microsoft.com/office/drawing/2014/main" id="{A172FD2B-25BC-9DCA-D796-0B22B1304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864784"/>
            <a:ext cx="7696200" cy="59149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879977B-52D7-408C-9756-0BCDA622A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015" y="5981700"/>
            <a:ext cx="8264345" cy="3423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1D626-6372-5117-4C48-5FF41B30D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9200642-49CC-B221-C3C1-400D53032D55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D86E4D9-1AE0-E479-1D7E-084C3E72C1A7}"/>
              </a:ext>
            </a:extLst>
          </p:cNvPr>
          <p:cNvSpPr txBox="1"/>
          <p:nvPr/>
        </p:nvSpPr>
        <p:spPr>
          <a:xfrm>
            <a:off x="-304800" y="419100"/>
            <a:ext cx="6870243" cy="1173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Example :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EF2F486-6ACC-6A24-0A15-81890994D5FF}"/>
              </a:ext>
            </a:extLst>
          </p:cNvPr>
          <p:cNvSpPr/>
          <p:nvPr/>
        </p:nvSpPr>
        <p:spPr>
          <a:xfrm>
            <a:off x="14479723" y="0"/>
            <a:ext cx="3808278" cy="34671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46878" r="-100000" b="214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7D05F97-04CE-3288-4B36-C6804B26123D}"/>
              </a:ext>
            </a:extLst>
          </p:cNvPr>
          <p:cNvSpPr/>
          <p:nvPr/>
        </p:nvSpPr>
        <p:spPr>
          <a:xfrm rot="16200000">
            <a:off x="613908" y="6445765"/>
            <a:ext cx="3221978" cy="444979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2430" t="-83950" b="-386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2DFA84F-608F-0D14-2DA4-545E64DD948C}"/>
              </a:ext>
            </a:extLst>
          </p:cNvPr>
          <p:cNvSpPr txBox="1"/>
          <p:nvPr/>
        </p:nvSpPr>
        <p:spPr>
          <a:xfrm>
            <a:off x="1118032" y="2034858"/>
            <a:ext cx="16255568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latin typeface="Open Sauce" panose="020B0604020202020204" charset="0"/>
              </a:rPr>
              <a:t>We have two texts for comparison:</a:t>
            </a:r>
          </a:p>
          <a:p>
            <a:endParaRPr lang="en-US" sz="3200" b="1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Open Sauce" panose="020B0604020202020204" charset="0"/>
              </a:rPr>
              <a:t>Text 1:</a:t>
            </a:r>
            <a:r>
              <a:rPr lang="en-US" sz="3200" dirty="0">
                <a:latin typeface="Open Sauce" panose="020B0604020202020204" charset="0"/>
              </a:rPr>
              <a:t> "The cat is on the mat.“</a:t>
            </a:r>
          </a:p>
          <a:p>
            <a:endParaRPr lang="en-US" sz="3200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Open Sauce" panose="020B0604020202020204" charset="0"/>
              </a:rPr>
              <a:t>Text 2:</a:t>
            </a:r>
            <a:r>
              <a:rPr lang="en-US" sz="3200" dirty="0">
                <a:latin typeface="Open Sauce" panose="020B0604020202020204" charset="0"/>
              </a:rPr>
              <a:t> "A dog is sitting on the carpet.“</a:t>
            </a:r>
          </a:p>
          <a:p>
            <a:endParaRPr lang="en-US" sz="3200" dirty="0">
              <a:latin typeface="Open Sauce" panose="020B0604020202020204" charset="0"/>
            </a:endParaRPr>
          </a:p>
          <a:p>
            <a:endParaRPr lang="en-US" sz="3200" dirty="0">
              <a:latin typeface="Open Sauce" panose="020B0604020202020204" charset="0"/>
            </a:endParaRPr>
          </a:p>
          <a:p>
            <a:endParaRPr lang="en-US" sz="3200" dirty="0">
              <a:latin typeface="Open Sauce" panose="020B0604020202020204" charset="0"/>
            </a:endParaRPr>
          </a:p>
          <a:p>
            <a:r>
              <a:rPr lang="en-US" sz="3200" b="1" dirty="0">
                <a:latin typeface="Open Sauce" panose="020B0604020202020204" charset="0"/>
              </a:rPr>
              <a:t>After processing through all the model steps, we get the following feature vectors: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Open Sauce" panose="020B0604020202020204" charset="0"/>
              </a:rPr>
              <a:t>Vector for Text 1:</a:t>
            </a:r>
            <a:r>
              <a:rPr lang="en-US" sz="3200" dirty="0">
                <a:latin typeface="Open Sauce" panose="020B0604020202020204" charset="0"/>
              </a:rPr>
              <a:t> x=[0.8,0.6,0.7,0.5]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Open Sauce" panose="020B0604020202020204" charset="0"/>
              </a:rPr>
              <a:t>Vector for Text 2:</a:t>
            </a:r>
            <a:r>
              <a:rPr lang="en-US" sz="3200" dirty="0">
                <a:latin typeface="Open Sauce" panose="020B0604020202020204" charset="0"/>
              </a:rPr>
              <a:t> y=[0.7,0.8,0.9,0.6]</a:t>
            </a:r>
          </a:p>
        </p:txBody>
      </p:sp>
    </p:spTree>
    <p:extLst>
      <p:ext uri="{BB962C8B-B14F-4D97-AF65-F5344CB8AC3E}">
        <p14:creationId xmlns:p14="http://schemas.microsoft.com/office/powerpoint/2010/main" val="415063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CF35-E499-37DF-F103-16E38194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CBBFCA-53B1-F6F5-8BF8-652E92268B70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A894E4E-1960-99D1-E0D0-051B8190ABAB}"/>
              </a:ext>
            </a:extLst>
          </p:cNvPr>
          <p:cNvSpPr/>
          <p:nvPr/>
        </p:nvSpPr>
        <p:spPr>
          <a:xfrm>
            <a:off x="14479723" y="0"/>
            <a:ext cx="3808278" cy="34671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46878" r="-100000" b="21458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5E84C-BA98-DABE-E1B9-030AAFEF3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80764"/>
            <a:ext cx="11165259" cy="9449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95AEAC-52BD-0BE5-A644-98DA18BDABFD}"/>
              </a:ext>
            </a:extLst>
          </p:cNvPr>
          <p:cNvSpPr txBox="1"/>
          <p:nvPr/>
        </p:nvSpPr>
        <p:spPr>
          <a:xfrm>
            <a:off x="12597818" y="4174004"/>
            <a:ext cx="50805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81F51"/>
                </a:solidFill>
                <a:latin typeface="Open Sauce" panose="020B0604020202020204" charset="0"/>
              </a:rPr>
              <a:t>Euclidean Distance (0.316):</a:t>
            </a:r>
          </a:p>
          <a:p>
            <a:br>
              <a:rPr lang="en-US" sz="2000" dirty="0">
                <a:latin typeface="Open Sauce" panose="020B0604020202020204" charset="0"/>
              </a:rPr>
            </a:br>
            <a:r>
              <a:rPr lang="en-US" sz="2000" dirty="0">
                <a:latin typeface="Open Sauce" panose="020B0604020202020204" charset="0"/>
              </a:rPr>
              <a:t>A small distance indicates a high similarity between the two texts, suggesting they were likely written by the same author.</a:t>
            </a:r>
          </a:p>
        </p:txBody>
      </p:sp>
    </p:spTree>
    <p:extLst>
      <p:ext uri="{BB962C8B-B14F-4D97-AF65-F5344CB8AC3E}">
        <p14:creationId xmlns:p14="http://schemas.microsoft.com/office/powerpoint/2010/main" val="179923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447DC-1327-34EB-5189-EC48F60E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F8D085B-C416-B06C-BCD5-ABDAF5974B08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598B276-997C-C484-64D6-62BFCB94C44F}"/>
              </a:ext>
            </a:extLst>
          </p:cNvPr>
          <p:cNvSpPr/>
          <p:nvPr/>
        </p:nvSpPr>
        <p:spPr>
          <a:xfrm>
            <a:off x="14479723" y="0"/>
            <a:ext cx="3808278" cy="34671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46878" r="-100000" b="214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082EC6B-7191-B7F0-5553-26991093C380}"/>
              </a:ext>
            </a:extLst>
          </p:cNvPr>
          <p:cNvSpPr/>
          <p:nvPr/>
        </p:nvSpPr>
        <p:spPr>
          <a:xfrm rot="16200000">
            <a:off x="57150" y="7143749"/>
            <a:ext cx="3086101" cy="3200399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2430" t="-83950" b="-386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D554068-DCCA-816F-B407-A5EE9B19F422}"/>
              </a:ext>
            </a:extLst>
          </p:cNvPr>
          <p:cNvSpPr txBox="1"/>
          <p:nvPr/>
        </p:nvSpPr>
        <p:spPr>
          <a:xfrm>
            <a:off x="381000" y="562668"/>
            <a:ext cx="15163800" cy="1142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Loss Function in Siamese Networks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06919DB-5340-188F-CDA1-AB9AFD49D25B}"/>
              </a:ext>
            </a:extLst>
          </p:cNvPr>
          <p:cNvSpPr txBox="1"/>
          <p:nvPr/>
        </p:nvSpPr>
        <p:spPr>
          <a:xfrm>
            <a:off x="1118032" y="2034858"/>
            <a:ext cx="1457774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latin typeface="Open Sauce" panose="020B0604020202020204" charset="0"/>
              </a:rPr>
              <a:t>is used to measure the similarity between two feature vectors</a:t>
            </a:r>
            <a:endParaRPr lang="ar-AE" sz="3200" b="1" dirty="0">
              <a:latin typeface="Open Sauce" panose="020B0604020202020204" charset="0"/>
            </a:endParaRPr>
          </a:p>
          <a:p>
            <a:endParaRPr lang="ar-AE" sz="2400" b="1" dirty="0">
              <a:latin typeface="Open Sauce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uce" panose="020B0604020202020204" charset="0"/>
              </a:rPr>
              <a:t>If the two inputs are from the same author, the loss is minimized to bring the feature vectors closer.</a:t>
            </a:r>
            <a:endParaRPr lang="ar-AE" sz="2400" dirty="0">
              <a:latin typeface="Open Sauce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uce" panose="020B0604020202020204" charset="0"/>
              </a:rPr>
              <a:t>If the inputs are from different authors, the loss is minimized to push the feature vectors apart.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20C2CA-3AAC-F1BE-4ECC-7DEE9AF82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112" y="4703591"/>
            <a:ext cx="11885776" cy="43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CC9B7-EC7A-C6A8-5F49-0D1986D5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20B89FB-4184-6106-7B35-44B1B8C5688E}"/>
              </a:ext>
            </a:extLst>
          </p:cNvPr>
          <p:cNvSpPr/>
          <p:nvPr/>
        </p:nvSpPr>
        <p:spPr>
          <a:xfrm flipH="1" flipV="1">
            <a:off x="-3" y="-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E82498FC-49A1-D128-E461-B8120BEBC196}"/>
              </a:ext>
            </a:extLst>
          </p:cNvPr>
          <p:cNvSpPr/>
          <p:nvPr/>
        </p:nvSpPr>
        <p:spPr>
          <a:xfrm rot="-10799999">
            <a:off x="-2" y="-1"/>
            <a:ext cx="5105456" cy="3864784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r="-53464" b="-1830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05C52-46FF-19F6-EDEC-39E6D55FAF47}"/>
              </a:ext>
            </a:extLst>
          </p:cNvPr>
          <p:cNvSpPr txBox="1"/>
          <p:nvPr/>
        </p:nvSpPr>
        <p:spPr>
          <a:xfrm>
            <a:off x="12369210" y="1409700"/>
            <a:ext cx="58189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Open Sauce" panose="020B0604020202020204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Open Sauce" panose="020B0604020202020204" charset="0"/>
              </a:rPr>
              <a:t>For similar pairs, the loss decreases when 𝐷 is small, meaning the feature vectors are close together.</a:t>
            </a:r>
          </a:p>
          <a:p>
            <a:endParaRPr lang="en-US" sz="2200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Open Sauce" panose="020B0604020202020204" charset="0"/>
              </a:rPr>
              <a:t>For dissimilar pairs, the loss decreases when 𝐷 exceeds the margin 𝑚, meaning the feature vectors are far apart.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Open Sauce" panose="020B0604020202020204" charset="0"/>
            </a:endParaRPr>
          </a:p>
          <a:p>
            <a:r>
              <a:rPr lang="en-US" sz="2200" b="1" dirty="0">
                <a:latin typeface="Open Sauce" panose="020B0604020202020204" charset="0"/>
              </a:rPr>
              <a:t>This balance allows the Siamese Network to learn effectively.</a:t>
            </a:r>
            <a:endParaRPr lang="en-US" sz="2200" dirty="0">
              <a:latin typeface="Open Sauce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45967-4413-D93B-B94E-28F385DD908A}"/>
              </a:ext>
            </a:extLst>
          </p:cNvPr>
          <p:cNvSpPr txBox="1"/>
          <p:nvPr/>
        </p:nvSpPr>
        <p:spPr>
          <a:xfrm>
            <a:off x="4338320" y="573445"/>
            <a:ext cx="3810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6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 Bold" panose="00000800000000000000" charset="0"/>
              </a:rPr>
              <a:t>Example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9CCAB-56E2-4906-2F81-472F294A8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73" y="2905175"/>
            <a:ext cx="11884894" cy="61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D188D-E97F-BE4A-C436-AC21E6D1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B42F720-F6D7-7B44-19E4-BDBBC2AB2357}"/>
              </a:ext>
            </a:extLst>
          </p:cNvPr>
          <p:cNvSpPr/>
          <p:nvPr/>
        </p:nvSpPr>
        <p:spPr>
          <a:xfrm flipH="1" flipV="1">
            <a:off x="4697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983E4D59-46B1-FF40-EF67-D156424493BA}"/>
              </a:ext>
            </a:extLst>
          </p:cNvPr>
          <p:cNvSpPr/>
          <p:nvPr/>
        </p:nvSpPr>
        <p:spPr>
          <a:xfrm rot="-10799999">
            <a:off x="-2" y="-1"/>
            <a:ext cx="5105456" cy="3864784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r="-53464" b="-1830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C0424C-ADCD-A0EF-C229-F68CE76F0726}"/>
              </a:ext>
            </a:extLst>
          </p:cNvPr>
          <p:cNvSpPr txBox="1"/>
          <p:nvPr/>
        </p:nvSpPr>
        <p:spPr>
          <a:xfrm>
            <a:off x="2286000" y="2431596"/>
            <a:ext cx="1172464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81F51"/>
                </a:solidFill>
                <a:latin typeface="Open Sauce" panose="020B0604020202020204" charset="0"/>
              </a:rPr>
              <a:t>Benefits: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Requires less data compared to traditional models.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Ideal for tasks like authorship verification and similarity detection.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Can generalize to unseen data or authors.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Reusable embeddings for new comparisons.</a:t>
            </a:r>
          </a:p>
          <a:p>
            <a:pPr>
              <a:buFont typeface="+mj-lt"/>
              <a:buAutoNum type="arabicPeriod"/>
            </a:pPr>
            <a:endParaRPr lang="en-US" sz="3200" dirty="0">
              <a:latin typeface="Open Sauce" panose="020B0604020202020204" charset="0"/>
            </a:endParaRPr>
          </a:p>
          <a:p>
            <a:pPr>
              <a:buFont typeface="+mj-lt"/>
              <a:buAutoNum type="arabicPeriod"/>
            </a:pPr>
            <a:endParaRPr lang="en-US" sz="3200" dirty="0">
              <a:latin typeface="Open Sauce" panose="020B0604020202020204" charset="0"/>
            </a:endParaRPr>
          </a:p>
          <a:p>
            <a:endParaRPr lang="en-US" sz="3200" dirty="0">
              <a:latin typeface="Open Sauce" panose="020B0604020202020204" charset="0"/>
            </a:endParaRPr>
          </a:p>
          <a:p>
            <a:r>
              <a:rPr lang="en-US" sz="3600" b="1" dirty="0">
                <a:solidFill>
                  <a:srgbClr val="E81F51"/>
                </a:solidFill>
                <a:latin typeface="Open Sauce" panose="020B0604020202020204" charset="0"/>
              </a:rPr>
              <a:t>Limitations: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Computationally expensive for large datasets.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Depends on high-quality labeled data.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Less suitable for multi-class tasks.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Open Sauce" panose="020B0604020202020204" charset="0"/>
              </a:rPr>
              <a:t>Performance depends on embedding quality.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30F0CC-77C2-55A7-E573-D5AC167A3D60}"/>
              </a:ext>
            </a:extLst>
          </p:cNvPr>
          <p:cNvSpPr txBox="1"/>
          <p:nvPr/>
        </p:nvSpPr>
        <p:spPr>
          <a:xfrm>
            <a:off x="1524000" y="803456"/>
            <a:ext cx="167170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6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 Bold" panose="00000800000000000000" charset="0"/>
              </a:rPr>
              <a:t>Benefits and Limitations of Siamese Networks </a:t>
            </a:r>
          </a:p>
        </p:txBody>
      </p:sp>
    </p:spTree>
    <p:extLst>
      <p:ext uri="{BB962C8B-B14F-4D97-AF65-F5344CB8AC3E}">
        <p14:creationId xmlns:p14="http://schemas.microsoft.com/office/powerpoint/2010/main" val="363146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61A-AF74-50CF-2454-F0D6BAF39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DEC427-25CC-2112-9069-3818C94C87D3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4F00532-2E7A-7F82-CE04-660D1354C439}"/>
              </a:ext>
            </a:extLst>
          </p:cNvPr>
          <p:cNvSpPr txBox="1"/>
          <p:nvPr/>
        </p:nvSpPr>
        <p:spPr>
          <a:xfrm>
            <a:off x="-228600" y="764071"/>
            <a:ext cx="17474768" cy="1142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Real-World Research and Applications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342CCB3-C6B5-59FF-199F-2D4D60CD24B5}"/>
              </a:ext>
            </a:extLst>
          </p:cNvPr>
          <p:cNvSpPr/>
          <p:nvPr/>
        </p:nvSpPr>
        <p:spPr>
          <a:xfrm>
            <a:off x="14479723" y="0"/>
            <a:ext cx="3808278" cy="34671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46878" r="-100000" b="214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A369C2A-03D6-BF59-D91A-F1A3E4C06F41}"/>
              </a:ext>
            </a:extLst>
          </p:cNvPr>
          <p:cNvSpPr/>
          <p:nvPr/>
        </p:nvSpPr>
        <p:spPr>
          <a:xfrm rot="16200000">
            <a:off x="613908" y="6445765"/>
            <a:ext cx="3221978" cy="444979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2430" t="-83950" b="-386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04A0326-C1C1-43AE-E3B3-2E24A84176A1}"/>
              </a:ext>
            </a:extLst>
          </p:cNvPr>
          <p:cNvSpPr txBox="1"/>
          <p:nvPr/>
        </p:nvSpPr>
        <p:spPr>
          <a:xfrm>
            <a:off x="1118032" y="2952104"/>
            <a:ext cx="16255568" cy="4555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rgbClr val="E81F51"/>
                </a:solidFill>
                <a:latin typeface="Open Sauce" panose="020B0604020202020204" charset="0"/>
              </a:rPr>
              <a:t>Example: Phishing Email Detection</a:t>
            </a:r>
          </a:p>
          <a:p>
            <a:endParaRPr lang="en-US" sz="3200" b="1" dirty="0">
              <a:solidFill>
                <a:srgbClr val="E81F51"/>
              </a:solidFill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uce" panose="020B0604020202020204" charset="0"/>
              </a:rPr>
              <a:t>Researchers are exploring </a:t>
            </a:r>
            <a:r>
              <a:rPr lang="en-US" sz="2800" b="1" dirty="0">
                <a:latin typeface="Open Sauce" panose="020B0604020202020204" charset="0"/>
              </a:rPr>
              <a:t>Siamese Neural Networks</a:t>
            </a:r>
            <a:r>
              <a:rPr lang="en-US" sz="2800" dirty="0">
                <a:latin typeface="Open Sauce" panose="020B0604020202020204" charset="0"/>
              </a:rPr>
              <a:t> to detect phishing emails by comparing writing styles.</a:t>
            </a:r>
          </a:p>
          <a:p>
            <a:endParaRPr lang="en-US" sz="2400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E81F51"/>
                </a:solidFill>
                <a:latin typeface="Open Sauce" panose="020B0604020202020204" charset="0"/>
              </a:rPr>
              <a:t>How It Works:</a:t>
            </a:r>
          </a:p>
          <a:p>
            <a:endParaRPr lang="en-US" sz="2800" b="1" dirty="0">
              <a:solidFill>
                <a:srgbClr val="E81F51"/>
              </a:solidFill>
              <a:latin typeface="Open Sauce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pen Sauce" panose="020B0604020202020204" charset="0"/>
              </a:rPr>
              <a:t>Trains the model on emails written by a known sender to learn their unique writing style.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pen Sauce" panose="020B0604020202020204" charset="0"/>
              </a:rPr>
              <a:t>Verifies new emails by comparing their style to the sender's known style.</a:t>
            </a:r>
          </a:p>
        </p:txBody>
      </p:sp>
    </p:spTree>
    <p:extLst>
      <p:ext uri="{BB962C8B-B14F-4D97-AF65-F5344CB8AC3E}">
        <p14:creationId xmlns:p14="http://schemas.microsoft.com/office/powerpoint/2010/main" val="33282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3050030" y="3467101"/>
            <a:ext cx="12534108" cy="6233874"/>
          </a:xfrm>
          <a:custGeom>
            <a:avLst/>
            <a:gdLst/>
            <a:ahLst/>
            <a:cxnLst/>
            <a:rect l="l" t="t" r="r" b="b"/>
            <a:pathLst>
              <a:path w="12066390" h="6063361">
                <a:moveTo>
                  <a:pt x="0" y="0"/>
                </a:moveTo>
                <a:lnTo>
                  <a:pt x="12066390" y="0"/>
                </a:lnTo>
                <a:lnTo>
                  <a:pt x="12066390" y="6063361"/>
                </a:lnTo>
                <a:lnTo>
                  <a:pt x="0" y="606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38888" y="807553"/>
            <a:ext cx="12534108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8000" b="1" spc="78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What is Author Verification?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C2AC1-C392-8A94-8B9D-86530587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>
            <a:extLst>
              <a:ext uri="{FF2B5EF4-FFF2-40B4-BE49-F238E27FC236}">
                <a16:creationId xmlns:a16="http://schemas.microsoft.com/office/drawing/2014/main" id="{94B148C6-AA85-A766-F746-B61A8EB3B5B4}"/>
              </a:ext>
            </a:extLst>
          </p:cNvPr>
          <p:cNvSpPr/>
          <p:nvPr/>
        </p:nvSpPr>
        <p:spPr>
          <a:xfrm>
            <a:off x="-228600" y="19050"/>
            <a:ext cx="5425776" cy="3018144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7" t="-95451" r="-1" b="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C08A-2920-0F77-A8A5-6C33B7123166}"/>
              </a:ext>
            </a:extLst>
          </p:cNvPr>
          <p:cNvSpPr txBox="1"/>
          <p:nvPr/>
        </p:nvSpPr>
        <p:spPr>
          <a:xfrm>
            <a:off x="4953000" y="558596"/>
            <a:ext cx="119478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7000" b="1" dirty="0">
                <a:latin typeface="Oswald Bold" panose="00000800000000000000" charset="0"/>
              </a:rPr>
              <a:t>Datasets for Author Verification</a:t>
            </a:r>
            <a:endParaRPr lang="en-US" sz="7000" dirty="0">
              <a:latin typeface="Oswald Bold" panose="0000080000000000000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57D77-E5A4-551C-C2D9-98C69B54C49F}"/>
              </a:ext>
            </a:extLst>
          </p:cNvPr>
          <p:cNvSpPr txBox="1"/>
          <p:nvPr/>
        </p:nvSpPr>
        <p:spPr>
          <a:xfrm>
            <a:off x="337216" y="4533900"/>
            <a:ext cx="123444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Open Sauce" panose="020B0604020202020204" charset="0"/>
              </a:rPr>
              <a:t>Source File</a:t>
            </a:r>
            <a:r>
              <a:rPr lang="en-US" sz="2400" dirty="0">
                <a:latin typeface="Open Sauce" panose="020B0604020202020204" charset="0"/>
              </a:rPr>
              <a:t>:</a:t>
            </a:r>
            <a:r>
              <a:rPr lang="en-US" sz="2400" dirty="0">
                <a:latin typeface="Open Sauce" panose="020B0604020202020204" charset="0"/>
                <a:hlinkClick r:id="rId4"/>
              </a:rPr>
              <a:t>Fifty Victorian Era Novel authorship attribution</a:t>
            </a:r>
            <a:endParaRPr lang="en-US" sz="2400" dirty="0">
              <a:latin typeface="Open Sauce" panose="020B0604020202020204" charset="0"/>
            </a:endParaRPr>
          </a:p>
          <a:p>
            <a:endParaRPr lang="en-US" sz="2400" b="1" dirty="0">
              <a:latin typeface="Open Sauce" panose="020B0604020202020204" charset="0"/>
            </a:endParaRPr>
          </a:p>
          <a:p>
            <a:r>
              <a:rPr lang="en-US" sz="2800" b="1" dirty="0">
                <a:latin typeface="Open Sauce" panose="020B0604020202020204" charset="0"/>
              </a:rPr>
              <a:t>Dataset Overview:</a:t>
            </a:r>
          </a:p>
          <a:p>
            <a:endParaRPr lang="en-US" sz="2800" b="1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uce" panose="020B0604020202020204" charset="0"/>
              </a:rPr>
              <a:t>Dataset Name: Fifty Victorian Era Novel Authorship Attribution.</a:t>
            </a:r>
          </a:p>
          <a:p>
            <a:endParaRPr lang="en-US" sz="2400" b="1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uce" panose="020B0604020202020204" charset="0"/>
              </a:rPr>
              <a:t>Content: Contains text samples from 50 different authors during the Victorian era.</a:t>
            </a:r>
          </a:p>
          <a:p>
            <a:endParaRPr lang="en-US" sz="2400" b="1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uce" panose="020B0604020202020204" charset="0"/>
              </a:rPr>
              <a:t>Purpose: Designed for analyzing authorship attribution and studying distinct stylistic features.</a:t>
            </a:r>
          </a:p>
          <a:p>
            <a:endParaRPr lang="en-US" sz="2400" b="1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uce" panose="020B0604020202020204" charset="0"/>
              </a:rPr>
              <a:t>Number of Authors: 50 authors with unique writing styles.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uce" panose="020B0604020202020204" charset="0"/>
              </a:rPr>
              <a:t>Standardized Text Length: Ensures uniform input for consistent model training.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60B0-61A1-A52B-6A90-B9AF2B56E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786" y="2027409"/>
            <a:ext cx="8843998" cy="3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7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B040-5DF0-0E26-2CA3-3F16A845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4FDBBD8-5852-4C0D-E40D-89D4FF3AC109}"/>
              </a:ext>
            </a:extLst>
          </p:cNvPr>
          <p:cNvSpPr/>
          <p:nvPr/>
        </p:nvSpPr>
        <p:spPr>
          <a:xfrm flipH="1" flipV="1">
            <a:off x="4697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40F1CCCC-F8DD-450B-9458-7A31B5239A64}"/>
              </a:ext>
            </a:extLst>
          </p:cNvPr>
          <p:cNvSpPr/>
          <p:nvPr/>
        </p:nvSpPr>
        <p:spPr>
          <a:xfrm rot="-10799999">
            <a:off x="-2" y="-1"/>
            <a:ext cx="5105456" cy="3864784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r="-53464" b="-1830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EBCAE-E548-6C6A-4CB2-27DDAC21A18D}"/>
              </a:ext>
            </a:extLst>
          </p:cNvPr>
          <p:cNvSpPr txBox="1"/>
          <p:nvPr/>
        </p:nvSpPr>
        <p:spPr>
          <a:xfrm>
            <a:off x="3704576" y="3864784"/>
            <a:ext cx="10972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6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 Bold" panose="00000800000000000000" charset="0"/>
              </a:rPr>
              <a:t>Code Implementation in </a:t>
            </a:r>
            <a:r>
              <a:rPr kumimoji="0" lang="en-US" altLang="he-IL" sz="6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 Bold" panose="00000800000000000000" charset="0"/>
                <a:hlinkClick r:id="rId5"/>
              </a:rPr>
              <a:t>Colab</a:t>
            </a:r>
            <a:endParaRPr kumimoji="0" lang="en-US" altLang="he-IL" sz="6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 Bold" panose="00000800000000000000" charset="0"/>
            </a:endParaRPr>
          </a:p>
        </p:txBody>
      </p:sp>
      <p:pic>
        <p:nvPicPr>
          <p:cNvPr id="4" name="Graphic 3" descr="Programmer female outline">
            <a:extLst>
              <a:ext uri="{FF2B5EF4-FFF2-40B4-BE49-F238E27FC236}">
                <a16:creationId xmlns:a16="http://schemas.microsoft.com/office/drawing/2014/main" id="{C4773247-6424-1B2B-5E5A-A04ED6541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25400" y="51435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6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B3E30-B802-603E-3875-8240A56E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1836C99-563E-0F5F-37E8-21039926F5F6}"/>
              </a:ext>
            </a:extLst>
          </p:cNvPr>
          <p:cNvSpPr/>
          <p:nvPr/>
        </p:nvSpPr>
        <p:spPr>
          <a:xfrm flipH="1" flipV="1">
            <a:off x="-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097614F2-2248-CCEC-D844-E44DCBEBA9F1}"/>
              </a:ext>
            </a:extLst>
          </p:cNvPr>
          <p:cNvSpPr/>
          <p:nvPr/>
        </p:nvSpPr>
        <p:spPr>
          <a:xfrm rot="-10799999">
            <a:off x="-2" y="-1"/>
            <a:ext cx="5105456" cy="3864784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r="-53464" b="-1830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BE4FBA-3198-1B8C-4620-52B500C301EE}"/>
              </a:ext>
            </a:extLst>
          </p:cNvPr>
          <p:cNvSpPr txBox="1"/>
          <p:nvPr/>
        </p:nvSpPr>
        <p:spPr>
          <a:xfrm>
            <a:off x="6400800" y="492608"/>
            <a:ext cx="624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7000" dirty="0">
                <a:latin typeface="Oswald Bold" panose="00000800000000000000" charset="0"/>
              </a:rPr>
              <a:t>References:</a:t>
            </a:r>
            <a:endParaRPr kumimoji="0" lang="en-US" altLang="he-IL" sz="7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 Bold" panose="0000080000000000000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76C19-528E-E2E5-2C56-284B06373ED2}"/>
              </a:ext>
            </a:extLst>
          </p:cNvPr>
          <p:cNvSpPr txBox="1"/>
          <p:nvPr/>
        </p:nvSpPr>
        <p:spPr>
          <a:xfrm>
            <a:off x="2381263" y="2154766"/>
            <a:ext cx="14287474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uce" panose="020B0604020202020204" charset="0"/>
              </a:rPr>
              <a:t>Dataset:</a:t>
            </a:r>
          </a:p>
          <a:p>
            <a:r>
              <a:rPr lang="en-US" sz="2000" dirty="0">
                <a:latin typeface="Open Sauce" panose="020B0604020202020204" charset="0"/>
              </a:rPr>
              <a:t>Fifty Victorian Era Novel Authorship Attribution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uce" panose="020B0604020202020204" charset="0"/>
              </a:rPr>
              <a:t>This dataset comprises works from 50 well-known Victorian-era authors, primarily novels, and is widely used for authorship attribution studies.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uce" panose="020B0604020202020204" charset="0"/>
              </a:rPr>
              <a:t>Kaggle Link:</a:t>
            </a:r>
            <a:r>
              <a:rPr lang="en-US" sz="2000" dirty="0">
                <a:latin typeface="Open Sauce" panose="020B0604020202020204" charset="0"/>
              </a:rPr>
              <a:t> </a:t>
            </a:r>
            <a:r>
              <a:rPr lang="en-US" sz="2000" dirty="0">
                <a:latin typeface="Open Sauce" panose="020B0604020202020204" charset="0"/>
                <a:hlinkClick r:id="rId5"/>
              </a:rPr>
              <a:t>Fifty Victorian Era Novel Authorship Attribution</a:t>
            </a:r>
            <a:endParaRPr lang="en-US" sz="2000" dirty="0">
              <a:latin typeface="Open Sauce" panose="020B0604020202020204" charset="0"/>
            </a:endParaRPr>
          </a:p>
          <a:p>
            <a:endParaRPr lang="en-US" sz="2000" dirty="0">
              <a:latin typeface="Open Sauce" panose="020B0604020202020204" charset="0"/>
            </a:endParaRPr>
          </a:p>
          <a:p>
            <a:r>
              <a:rPr lang="en-US" sz="2400" b="1" dirty="0">
                <a:latin typeface="Open Sauce" panose="020B0604020202020204" charset="0"/>
              </a:rPr>
              <a:t>Research Papers: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Open Sauce" panose="020B0604020202020204" charset="0"/>
              </a:rPr>
              <a:t>"A Robust Approach to Authorship Verification Using Siamese Deep Learning: Application in Phishing Email Detection"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Open Sauce" panose="020B0604020202020204" charset="0"/>
              </a:rPr>
              <a:t>This paper presents a novel method for email classification using a </a:t>
            </a:r>
            <a:r>
              <a:rPr lang="en-US" sz="2000" b="1" dirty="0">
                <a:latin typeface="Open Sauce" panose="020B0604020202020204" charset="0"/>
              </a:rPr>
              <a:t>Siamese deep learning network</a:t>
            </a:r>
            <a:r>
              <a:rPr lang="en-US" sz="2000" dirty="0">
                <a:latin typeface="Open Sauce" panose="020B0604020202020204" charset="0"/>
              </a:rPr>
              <a:t> for authorship verification.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Open Sauce" panose="020B0604020202020204" charset="0"/>
              </a:rPr>
              <a:t>Achieved significant accuracy in identifying phishing emails.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Open Sauce" panose="020B0604020202020204" charset="0"/>
              </a:rPr>
              <a:t>Link:</a:t>
            </a:r>
            <a:r>
              <a:rPr lang="en-US" sz="2000" dirty="0">
                <a:latin typeface="Open Sauce" panose="020B0604020202020204" charset="0"/>
              </a:rPr>
              <a:t> </a:t>
            </a:r>
            <a:r>
              <a:rPr lang="en-US" sz="2000" dirty="0">
                <a:latin typeface="Open Sauce" panose="020B0604020202020204" charset="0"/>
                <a:hlinkClick r:id="rId6"/>
              </a:rPr>
              <a:t>A Robust Approach to Authorship Verification</a:t>
            </a:r>
            <a:endParaRPr lang="en-US" sz="2000" dirty="0">
              <a:latin typeface="Open Sauce" panose="020B0604020202020204" charset="0"/>
            </a:endParaRPr>
          </a:p>
          <a:p>
            <a:pPr lvl="1"/>
            <a:endParaRPr lang="en-US" sz="2000" dirty="0">
              <a:latin typeface="Open Sauce" panose="020B0604020202020204" charset="0"/>
            </a:endParaRPr>
          </a:p>
          <a:p>
            <a:pPr marL="457200" indent="-457200">
              <a:buAutoNum type="arabicPeriod" startAt="2"/>
            </a:pPr>
            <a:r>
              <a:rPr lang="en-US" sz="2000" dirty="0">
                <a:latin typeface="Open Sauce" panose="020B0604020202020204" charset="0"/>
              </a:rPr>
              <a:t>"Siamese Convolutional Neural Networks for Authorship Verification“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uce" panose="020B0604020202020204" charset="0"/>
              </a:rPr>
              <a:t>Explores the use of </a:t>
            </a:r>
            <a:r>
              <a:rPr lang="en-US" sz="2000" b="1" dirty="0">
                <a:latin typeface="Open Sauce" panose="020B0604020202020204" charset="0"/>
              </a:rPr>
              <a:t>Siamese networks</a:t>
            </a:r>
            <a:r>
              <a:rPr lang="en-US" sz="2000" dirty="0">
                <a:latin typeface="Open Sauce" panose="020B0604020202020204" charset="0"/>
              </a:rPr>
              <a:t> with convolutional layers for authorship verification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uce" panose="020B0604020202020204" charset="0"/>
              </a:rPr>
              <a:t>Link:</a:t>
            </a:r>
            <a:r>
              <a:rPr lang="en-US" sz="2000" dirty="0">
                <a:latin typeface="Open Sauce" panose="020B0604020202020204" charset="0"/>
              </a:rPr>
              <a:t> </a:t>
            </a:r>
            <a:r>
              <a:rPr lang="en-US" sz="2000" dirty="0">
                <a:latin typeface="Open Sauce" panose="020B0604020202020204" charset="0"/>
                <a:hlinkClick r:id="rId7"/>
              </a:rPr>
              <a:t>Siamese CNNs for Authorship Verification</a:t>
            </a:r>
            <a:endParaRPr lang="en-US" sz="2000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Open Sauce" panose="020B0604020202020204" charset="0"/>
            </a:endParaRPr>
          </a:p>
          <a:p>
            <a:r>
              <a:rPr lang="en-US" sz="2000" b="1" dirty="0">
                <a:latin typeface="Open Sauce" panose="020B0604020202020204" charset="0"/>
              </a:rPr>
              <a:t>Repositories:</a:t>
            </a:r>
          </a:p>
          <a:p>
            <a:r>
              <a:rPr lang="en-US" sz="2000" b="1" dirty="0">
                <a:latin typeface="Open Sauce" panose="020B0604020202020204" charset="0"/>
              </a:rPr>
              <a:t>Authorship Attribution GitHub Repository:</a:t>
            </a:r>
          </a:p>
          <a:p>
            <a:endParaRPr lang="en-US" sz="2000" b="1" dirty="0">
              <a:latin typeface="Open Sauce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uce" panose="020B0604020202020204" charset="0"/>
              </a:rPr>
              <a:t>Contains code and resources related to authorship attribution studies.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Open Sauce" panose="020B0604020202020204" charset="0"/>
              </a:rPr>
              <a:t>Link:</a:t>
            </a:r>
            <a:r>
              <a:rPr lang="en-US" sz="2000" dirty="0">
                <a:latin typeface="Open Sauce" panose="020B0604020202020204" charset="0"/>
              </a:rPr>
              <a:t> </a:t>
            </a:r>
            <a:r>
              <a:rPr lang="en-US" sz="2000" dirty="0">
                <a:latin typeface="Open Sauce" panose="020B0604020202020204" charset="0"/>
                <a:hlinkClick r:id="rId8"/>
              </a:rPr>
              <a:t>GitHub Repository</a:t>
            </a:r>
            <a:endParaRPr lang="en-US" sz="2000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1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0800000">
            <a:off x="9407138" y="-4"/>
            <a:ext cx="8880862" cy="10287001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0654" t="-49258" b="-905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6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ANY QUESTIONS ?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2" y="7476061"/>
            <a:ext cx="7627441" cy="2810939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55774" b="-2680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6365" y="503995"/>
            <a:ext cx="14595270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b="1" spc="78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Siamese Networks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7341319"/>
            <a:ext cx="483697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465" r="1" b="-1653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61949" y="2561532"/>
            <a:ext cx="7835941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 b="1">
                <a:solidFill>
                  <a:srgbClr val="E81F5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Are Siamese Networks?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61949" y="3909780"/>
            <a:ext cx="15047410" cy="3431538"/>
            <a:chOff x="0" y="0"/>
            <a:chExt cx="2905900" cy="6626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05900" cy="662686"/>
            </a:xfrm>
            <a:custGeom>
              <a:avLst/>
              <a:gdLst/>
              <a:ahLst/>
              <a:cxnLst/>
              <a:rect l="l" t="t" r="r" b="b"/>
              <a:pathLst>
                <a:path w="2905900" h="662686">
                  <a:moveTo>
                    <a:pt x="0" y="0"/>
                  </a:moveTo>
                  <a:lnTo>
                    <a:pt x="2905900" y="0"/>
                  </a:lnTo>
                  <a:lnTo>
                    <a:pt x="2905900" y="662686"/>
                  </a:lnTo>
                  <a:lnTo>
                    <a:pt x="0" y="6626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05900" cy="700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siamese neural network (SNN) is a class of neural network architectures that contain two or more identical sub-networks. “Identical” here means they have the same configuration with the same parameters and weights. Parameter updating is mirrored across both sub-networks and it’s used to find similarities between inputs by comparing feature vectors.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799999">
            <a:off x="0" y="-1"/>
            <a:ext cx="3146976" cy="3119139"/>
          </a:xfrm>
          <a:custGeom>
            <a:avLst/>
            <a:gdLst/>
            <a:ahLst/>
            <a:cxnLst/>
            <a:rect l="l" t="t" r="r" b="b"/>
            <a:pathLst>
              <a:path w="4478928" h="6253303">
                <a:moveTo>
                  <a:pt x="0" y="0"/>
                </a:moveTo>
                <a:lnTo>
                  <a:pt x="4478928" y="0"/>
                </a:lnTo>
                <a:lnTo>
                  <a:pt x="4478928" y="6253302"/>
                </a:lnTo>
                <a:lnTo>
                  <a:pt x="0" y="6253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r="-42325" b="-10048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26870" y="3024251"/>
            <a:ext cx="1400485" cy="6493178"/>
            <a:chOff x="0" y="0"/>
            <a:chExt cx="368852" cy="17101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344912" y="2037485"/>
            <a:ext cx="10762113" cy="8238049"/>
          </a:xfrm>
          <a:custGeom>
            <a:avLst/>
            <a:gdLst/>
            <a:ahLst/>
            <a:cxnLst/>
            <a:rect l="l" t="t" r="r" b="b"/>
            <a:pathLst>
              <a:path w="10762113" h="8238049">
                <a:moveTo>
                  <a:pt x="0" y="0"/>
                </a:moveTo>
                <a:lnTo>
                  <a:pt x="10762113" y="0"/>
                </a:lnTo>
                <a:lnTo>
                  <a:pt x="10762113" y="8238050"/>
                </a:lnTo>
                <a:lnTo>
                  <a:pt x="0" y="8238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494808" y="78755"/>
            <a:ext cx="11922722" cy="304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3"/>
              </a:lnSpc>
            </a:pPr>
            <a:r>
              <a:rPr lang="en-US" sz="5915" b="1" spc="579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Siamese Network Architecture for Author Verification</a:t>
            </a:r>
          </a:p>
          <a:p>
            <a:pPr algn="ctr">
              <a:lnSpc>
                <a:spcPts val="8163"/>
              </a:lnSpc>
            </a:pPr>
            <a:endParaRPr lang="en-US" sz="5915" b="1" spc="579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8903" y="334773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8903" y="414485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8903" y="502601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903" y="582313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8504" y="661551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8504" y="744647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8504" y="829676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14980" y="3455692"/>
            <a:ext cx="8402654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Character Embeddings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4980" y="4249909"/>
            <a:ext cx="664118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First Convolutional Layer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14980" y="5131066"/>
            <a:ext cx="5291807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Second Convolutional Layer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14980" y="596421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MaxPooling Layer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4980" y="676506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LSTM Layer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4980" y="7557438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Output Feature Vectors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4980" y="848081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Similarity Calculation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4126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868400" y="1"/>
            <a:ext cx="4529450" cy="4385904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0887" t="-196323" r="-145843" b="-16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68432" y="2890374"/>
            <a:ext cx="12576678" cy="2303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100F0D"/>
                </a:solidFill>
                <a:latin typeface="Open Sauce"/>
                <a:ea typeface="Open Sauce"/>
                <a:cs typeface="Open Sauce"/>
                <a:sym typeface="Open Sauce"/>
              </a:rPr>
              <a:t>Instead of using simple numeric sequences, we apply an Embedding Layer to transform each number into a dense vector representation.</a:t>
            </a: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100F0D"/>
                </a:solidFill>
                <a:latin typeface="Open Sauce"/>
                <a:ea typeface="Open Sauce"/>
                <a:cs typeface="Open Sauce"/>
                <a:sym typeface="Open Sauce"/>
              </a:rPr>
              <a:t> This layer learns during training to capture both semantic and structural information about each character.</a:t>
            </a:r>
          </a:p>
          <a:p>
            <a:pPr algn="l">
              <a:lnSpc>
                <a:spcPts val="3900"/>
              </a:lnSpc>
            </a:pPr>
            <a:endParaRPr lang="en-US" sz="2586">
              <a:solidFill>
                <a:srgbClr val="100F0D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41264" y="5330116"/>
            <a:ext cx="8416936" cy="4956884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8030" b="-2424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78082" y="197657"/>
            <a:ext cx="13456142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9"/>
              </a:lnSpc>
            </a:pPr>
            <a:r>
              <a:rPr lang="en-US" sz="6999" b="1" spc="685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Character Embeddings:</a:t>
            </a:r>
          </a:p>
          <a:p>
            <a:pPr marL="0" lvl="0" indent="0" algn="l">
              <a:lnSpc>
                <a:spcPts val="9659"/>
              </a:lnSpc>
              <a:spcBef>
                <a:spcPct val="0"/>
              </a:spcBef>
            </a:pPr>
            <a:r>
              <a:rPr lang="en-US" sz="6999" b="1" spc="685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Using an Embedding Layer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64389" y="5793942"/>
            <a:ext cx="9184765" cy="158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1" b="1">
                <a:solidFill>
                  <a:srgbClr val="100F0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1: </a:t>
            </a:r>
            <a:r>
              <a:rPr lang="en-US" sz="3021">
                <a:solidFill>
                  <a:srgbClr val="100F0D"/>
                </a:solidFill>
                <a:latin typeface="Open Sauce"/>
                <a:ea typeface="Open Sauce"/>
                <a:cs typeface="Open Sauce"/>
                <a:sym typeface="Open Sauce"/>
              </a:rPr>
              <a:t>Map each character to a unique number.</a:t>
            </a:r>
          </a:p>
          <a:p>
            <a:pPr algn="l">
              <a:lnSpc>
                <a:spcPts val="4230"/>
              </a:lnSpc>
            </a:pPr>
            <a:r>
              <a:rPr lang="en-US" sz="3021" b="1">
                <a:solidFill>
                  <a:srgbClr val="100F0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2:</a:t>
            </a:r>
            <a:r>
              <a:rPr lang="en-US" sz="3021">
                <a:solidFill>
                  <a:srgbClr val="100F0D"/>
                </a:solidFill>
                <a:latin typeface="Open Sauce"/>
                <a:ea typeface="Open Sauce"/>
                <a:cs typeface="Open Sauce"/>
                <a:sym typeface="Open Sauce"/>
              </a:rPr>
              <a:t> Use the Embedding Layer to generate a dense vector for each number.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508306" y="2584677"/>
            <a:ext cx="11779694" cy="7560730"/>
          </a:xfrm>
          <a:custGeom>
            <a:avLst/>
            <a:gdLst/>
            <a:ahLst/>
            <a:cxnLst/>
            <a:rect l="l" t="t" r="r" b="b"/>
            <a:pathLst>
              <a:path w="11779694" h="7560730">
                <a:moveTo>
                  <a:pt x="0" y="0"/>
                </a:moveTo>
                <a:lnTo>
                  <a:pt x="11779694" y="0"/>
                </a:lnTo>
                <a:lnTo>
                  <a:pt x="11779694" y="7560730"/>
                </a:lnTo>
                <a:lnTo>
                  <a:pt x="0" y="7560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270" b="-132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2584677"/>
            <a:ext cx="6022741" cy="7560730"/>
          </a:xfrm>
          <a:custGeom>
            <a:avLst/>
            <a:gdLst/>
            <a:ahLst/>
            <a:cxnLst/>
            <a:rect l="l" t="t" r="r" b="b"/>
            <a:pathLst>
              <a:path w="6022741" h="7560730">
                <a:moveTo>
                  <a:pt x="0" y="0"/>
                </a:moveTo>
                <a:lnTo>
                  <a:pt x="6022741" y="0"/>
                </a:lnTo>
                <a:lnTo>
                  <a:pt x="6022741" y="7560730"/>
                </a:lnTo>
                <a:lnTo>
                  <a:pt x="0" y="7560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04" b="-15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518076" y="375285"/>
            <a:ext cx="8472934" cy="118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999" b="1" spc="68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Example : </a:t>
            </a:r>
            <a:r>
              <a:rPr lang="en-US" sz="6999" b="1" spc="685">
                <a:solidFill>
                  <a:srgbClr val="E81F51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Bunny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5239" y="1807906"/>
            <a:ext cx="2132837" cy="645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0"/>
              </a:lnSpc>
            </a:pPr>
            <a:r>
              <a:rPr lang="en-US" sz="3821" b="1">
                <a:solidFill>
                  <a:srgbClr val="100F0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96279" y="1807906"/>
            <a:ext cx="2132837" cy="645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0"/>
              </a:lnSpc>
            </a:pPr>
            <a:r>
              <a:rPr lang="en-US" sz="3821" b="1">
                <a:solidFill>
                  <a:srgbClr val="100F0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2442" y="2023990"/>
            <a:ext cx="9046568" cy="8027946"/>
          </a:xfrm>
          <a:custGeom>
            <a:avLst/>
            <a:gdLst/>
            <a:ahLst/>
            <a:cxnLst/>
            <a:rect l="l" t="t" r="r" b="b"/>
            <a:pathLst>
              <a:path w="9046568" h="8027946">
                <a:moveTo>
                  <a:pt x="0" y="0"/>
                </a:moveTo>
                <a:lnTo>
                  <a:pt x="9046568" y="0"/>
                </a:lnTo>
                <a:lnTo>
                  <a:pt x="9046568" y="8027946"/>
                </a:lnTo>
                <a:lnTo>
                  <a:pt x="0" y="8027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854" b="-38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58128" y="108929"/>
            <a:ext cx="12112001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9"/>
              </a:lnSpc>
            </a:pPr>
            <a:r>
              <a:rPr lang="en-US" sz="6999" b="1" spc="68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First Convolutional Layer</a:t>
            </a:r>
          </a:p>
          <a:p>
            <a:pPr algn="l">
              <a:lnSpc>
                <a:spcPts val="9659"/>
              </a:lnSpc>
            </a:pPr>
            <a:endParaRPr lang="en-US" sz="6999" b="1" spc="685">
              <a:solidFill>
                <a:srgbClr val="00000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571" y="1567231"/>
            <a:ext cx="9084646" cy="2468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519" lvl="1" indent="-309759" algn="l">
              <a:lnSpc>
                <a:spcPts val="3959"/>
              </a:lnSpc>
              <a:buFont typeface="Arial"/>
              <a:buChar char="•"/>
            </a:pPr>
            <a:r>
              <a:rPr lang="en-US" sz="2869" i="1" spc="28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Extracts local features from small character sequences (e.g.,common letter combinations).</a:t>
            </a:r>
          </a:p>
          <a:p>
            <a:pPr algn="l">
              <a:lnSpc>
                <a:spcPts val="3959"/>
              </a:lnSpc>
            </a:pPr>
            <a:endParaRPr lang="en-US" sz="2869" i="1" spc="28">
              <a:solidFill>
                <a:srgbClr val="000000"/>
              </a:solidFill>
              <a:latin typeface="Open Sauce Italics"/>
              <a:ea typeface="Open Sauce Italics"/>
              <a:cs typeface="Open Sauce Italics"/>
              <a:sym typeface="Open Sauce Italics"/>
            </a:endParaRPr>
          </a:p>
          <a:p>
            <a:pPr marL="619519" lvl="1" indent="-309759" algn="just">
              <a:lnSpc>
                <a:spcPts val="3959"/>
              </a:lnSpc>
              <a:buFont typeface="Arial"/>
              <a:buChar char="•"/>
            </a:pPr>
            <a:r>
              <a:rPr lang="en-US" sz="2869" i="1" spc="28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Identifies low-level patterns like prefixes, suffixes, or frequent character pairs.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2631710" cy="4849006"/>
          </a:xfrm>
          <a:custGeom>
            <a:avLst/>
            <a:gdLst/>
            <a:ahLst/>
            <a:cxnLst/>
            <a:rect l="l" t="t" r="r" b="b"/>
            <a:pathLst>
              <a:path w="9016061" h="9251555">
                <a:moveTo>
                  <a:pt x="0" y="0"/>
                </a:moveTo>
                <a:lnTo>
                  <a:pt x="9016061" y="0"/>
                </a:lnTo>
                <a:lnTo>
                  <a:pt x="9016061" y="9251555"/>
                </a:lnTo>
                <a:lnTo>
                  <a:pt x="0" y="9251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42592" t="-9079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Media1">
            <a:hlinkClick r:id="" action="ppaction://media"/>
            <a:extLst>
              <a:ext uri="{FF2B5EF4-FFF2-40B4-BE49-F238E27FC236}">
                <a16:creationId xmlns:a16="http://schemas.microsoft.com/office/drawing/2014/main" id="{5D92EE61-B1D7-EF30-5819-545749694B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12368" t="4114" r="6036" b="8768"/>
          <a:stretch/>
        </p:blipFill>
        <p:spPr>
          <a:xfrm>
            <a:off x="1371600" y="4305300"/>
            <a:ext cx="7010400" cy="4630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968957" y="914400"/>
            <a:ext cx="13692062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SECOND CONVOLUTIONAL LAYER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3" y="0"/>
            <a:ext cx="3808278" cy="34671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46878" r="-100000" b="214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16200000">
            <a:off x="613908" y="6445765"/>
            <a:ext cx="3221978" cy="444979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2430" t="-83950" b="-386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781248" y="2385236"/>
            <a:ext cx="9754547" cy="7549167"/>
          </a:xfrm>
          <a:custGeom>
            <a:avLst/>
            <a:gdLst/>
            <a:ahLst/>
            <a:cxnLst/>
            <a:rect l="l" t="t" r="r" b="b"/>
            <a:pathLst>
              <a:path w="9754547" h="7549167">
                <a:moveTo>
                  <a:pt x="0" y="0"/>
                </a:moveTo>
                <a:lnTo>
                  <a:pt x="9754546" y="0"/>
                </a:lnTo>
                <a:lnTo>
                  <a:pt x="9754546" y="7549168"/>
                </a:lnTo>
                <a:lnTo>
                  <a:pt x="0" y="75491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97" b="-7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8002" y="3996419"/>
            <a:ext cx="7180626" cy="296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519" lvl="1" indent="-309759" algn="just">
              <a:lnSpc>
                <a:spcPts val="3959"/>
              </a:lnSpc>
              <a:buFont typeface="Arial"/>
              <a:buChar char="•"/>
            </a:pPr>
            <a:r>
              <a:rPr lang="en-US" sz="2869" spc="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Builds on the features extracted by the first layer.</a:t>
            </a:r>
          </a:p>
          <a:p>
            <a:pPr algn="just">
              <a:lnSpc>
                <a:spcPts val="3959"/>
              </a:lnSpc>
            </a:pPr>
            <a:endParaRPr lang="en-US" sz="2869" spc="28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19519" lvl="1" indent="-309759" algn="just">
              <a:lnSpc>
                <a:spcPts val="3959"/>
              </a:lnSpc>
              <a:buFont typeface="Arial"/>
              <a:buChar char="•"/>
            </a:pPr>
            <a:r>
              <a:rPr lang="en-US" sz="2869" spc="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Detects more complex patterns that represent the overall writing style of the author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887200" y="-26588"/>
            <a:ext cx="6592814" cy="3727319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70" t="-9360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536688" y="4225273"/>
            <a:ext cx="13278540" cy="6307306"/>
          </a:xfrm>
          <a:custGeom>
            <a:avLst/>
            <a:gdLst/>
            <a:ahLst/>
            <a:cxnLst/>
            <a:rect l="l" t="t" r="r" b="b"/>
            <a:pathLst>
              <a:path w="13278540" h="6307306">
                <a:moveTo>
                  <a:pt x="0" y="0"/>
                </a:moveTo>
                <a:lnTo>
                  <a:pt x="13278540" y="0"/>
                </a:lnTo>
                <a:lnTo>
                  <a:pt x="13278540" y="6307306"/>
                </a:lnTo>
                <a:lnTo>
                  <a:pt x="0" y="630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536688" y="139050"/>
            <a:ext cx="7915071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59"/>
              </a:lnSpc>
              <a:spcBef>
                <a:spcPct val="0"/>
              </a:spcBef>
            </a:pPr>
            <a:r>
              <a:rPr lang="en-US" sz="6999" b="1" spc="6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MaxPooling Layer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1441" y="1837072"/>
            <a:ext cx="10452424" cy="296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519" lvl="1" indent="-309759" algn="l">
              <a:lnSpc>
                <a:spcPts val="3959"/>
              </a:lnSpc>
              <a:buFont typeface="Arial"/>
              <a:buChar char="•"/>
            </a:pPr>
            <a:r>
              <a:rPr lang="en-US" sz="2869" spc="28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Reduces the dimensionality of the feature maps to focus on the most important features.</a:t>
            </a:r>
          </a:p>
          <a:p>
            <a:pPr algn="l">
              <a:lnSpc>
                <a:spcPts val="3959"/>
              </a:lnSpc>
            </a:pPr>
            <a:endParaRPr lang="en-US" sz="2869" spc="28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19519" lvl="1" indent="-309759" algn="l">
              <a:lnSpc>
                <a:spcPts val="3959"/>
              </a:lnSpc>
              <a:buFont typeface="Arial"/>
              <a:buChar char="•"/>
            </a:pPr>
            <a:r>
              <a:rPr lang="en-US" sz="2869" spc="28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Helps prevent overfitting by discarding less relevant information.</a:t>
            </a:r>
          </a:p>
          <a:p>
            <a:pPr algn="l">
              <a:lnSpc>
                <a:spcPts val="3959"/>
              </a:lnSpc>
            </a:pPr>
            <a:endParaRPr lang="en-US" sz="2869" spc="28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1028</Words>
  <Application>Microsoft Office PowerPoint</Application>
  <PresentationFormat>Custom</PresentationFormat>
  <Paragraphs>154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Open Sauce</vt:lpstr>
      <vt:lpstr>Oswald Bold</vt:lpstr>
      <vt:lpstr>Open Sauce Italics</vt:lpstr>
      <vt:lpstr>Arial</vt:lpstr>
      <vt:lpstr>Calibri</vt:lpstr>
      <vt:lpstr>Open Sauce Semi-Bold</vt:lpstr>
      <vt:lpstr>Aptos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Deep Learning</dc:title>
  <cp:lastModifiedBy>מריסול קרואני</cp:lastModifiedBy>
  <cp:revision>11</cp:revision>
  <dcterms:created xsi:type="dcterms:W3CDTF">2006-08-16T00:00:00Z</dcterms:created>
  <dcterms:modified xsi:type="dcterms:W3CDTF">2025-01-16T13:42:03Z</dcterms:modified>
  <dc:identifier>DAGbuM28eWk</dc:identifier>
</cp:coreProperties>
</file>