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0" r:id="rId5"/>
    <p:sldId id="256" r:id="rId6"/>
    <p:sldId id="257" r:id="rId7"/>
    <p:sldId id="268" r:id="rId8"/>
    <p:sldId id="258" r:id="rId9"/>
    <p:sldId id="271" r:id="rId10"/>
    <p:sldId id="274" r:id="rId11"/>
    <p:sldId id="272" r:id="rId12"/>
    <p:sldId id="276" r:id="rId13"/>
    <p:sldId id="282" r:id="rId14"/>
    <p:sldId id="283" r:id="rId15"/>
    <p:sldId id="279" r:id="rId16"/>
    <p:sldId id="281" r:id="rId17"/>
    <p:sldId id="261" r:id="rId18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62" autoAdjust="0"/>
    <p:restoredTop sz="95682" autoAdjust="0"/>
  </p:normalViewPr>
  <p:slideViewPr>
    <p:cSldViewPr snapToGrid="0" showGuides="1">
      <p:cViewPr varScale="1">
        <p:scale>
          <a:sx n="70" d="100"/>
          <a:sy n="70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1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7582A2D7-E9B4-4453-8564-9A9CD765FBDB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כ'/טבת/תשפ"ה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06834459-7356-44BF-850D-8B30C4FB3B6B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BCE6981-F19B-4CF8-9CC5-8157905FC312}" type="datetime1">
              <a:rPr lang="he-IL" smtClean="0"/>
              <a:t>כ'/טבת/תשפ"ה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A3C37BE-C303-496D-B5CD-85F2937540F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48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10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44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19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1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r>
              <a:rPr lang="he-IL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הערה:</a:t>
            </a:r>
          </a:p>
          <a:p>
            <a:pPr rtl="1"/>
            <a:r>
              <a:rPr lang="he-IL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כדי לשנות את התמונה בשקופית זו, בחר את התמונה ומחק אותה. לאחר מכן, לחץ על סמל 'תמונות' במציין המיקום כדי להוסיף תמונה משלך.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7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0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8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99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0A3C37BE-C303-496D-B5CD-85F2937540FC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9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flipH="1"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20031" y="0"/>
            <a:ext cx="1747524" cy="229209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990600" y="2292094"/>
            <a:ext cx="10096500" cy="2219691"/>
          </a:xfrm>
        </p:spPr>
        <p:txBody>
          <a:bodyPr rtlCol="1" anchor="ctr">
            <a:normAutofit/>
          </a:bodyPr>
          <a:lstStyle>
            <a:lvl1pPr algn="r" rtl="1">
              <a:defRPr sz="4400" cap="all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990601" y="4511784"/>
            <a:ext cx="10096501" cy="955565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7" name="מלבן 6"/>
          <p:cNvSpPr/>
          <p:nvPr/>
        </p:nvSpPr>
        <p:spPr>
          <a:xfrm flipH="1"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E32B0AE-862F-4BAB-B866-EBB0D58DD3BC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06418" y="76200"/>
            <a:ext cx="9980682" cy="1096962"/>
          </a:xfrm>
        </p:spPr>
        <p:txBody>
          <a:bodyPr rtlCol="1" anchor="b"/>
          <a:lstStyle>
            <a:lvl1pPr algn="r" rtl="1"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7690104" y="1600200"/>
            <a:ext cx="3396996" cy="45720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idx="1"/>
          </p:nvPr>
        </p:nvSpPr>
        <p:spPr>
          <a:xfrm flipH="1">
            <a:off x="1106417" y="1600199"/>
            <a:ext cx="6430912" cy="4572001"/>
          </a:xfrm>
        </p:spPr>
        <p:txBody>
          <a:bodyPr tIns="1188720" rtlCol="1">
            <a:normAutofit/>
          </a:bodyPr>
          <a:lstStyle>
            <a:lvl1pPr marL="0" indent="0" algn="ctr" rtl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68F1C1C-1905-4190-98FD-F32CA198EBA7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06418" y="76200"/>
            <a:ext cx="9980682" cy="109696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1104900" y="1600200"/>
            <a:ext cx="9982200" cy="4572000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3ED696F-BE2D-410B-8EB8-FD90CD960C2C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1104900" y="365125"/>
            <a:ext cx="1714500" cy="5811838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H="1">
            <a:off x="2988204" y="365125"/>
            <a:ext cx="8098896" cy="5811838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E4FDC59-1C6B-41C7-9D13-510D9D16B7BA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he-IL" smtClean="0"/>
              <a:pPr algn="l"/>
              <a:t>‹#›</a:t>
            </a:fld>
            <a:endParaRPr lang="he-IL" dirty="0"/>
          </a:p>
        </p:txBody>
      </p:sp>
      <p:grpSp>
        <p:nvGrpSpPr>
          <p:cNvPr id="7" name="קבוצה 6"/>
          <p:cNvGrpSpPr/>
          <p:nvPr/>
        </p:nvGrpSpPr>
        <p:grpSpPr>
          <a:xfrm rot="16200000" flipH="1">
            <a:off x="45249" y="3228843"/>
            <a:ext cx="5632704" cy="84403"/>
            <a:chOff x="1073150" y="1219201"/>
            <a:chExt cx="10058400" cy="63125"/>
          </a:xfrm>
        </p:grpSpPr>
        <p:cxnSp>
          <p:nvCxnSpPr>
            <p:cNvPr id="8" name="מחבר ישר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06418" y="76200"/>
            <a:ext cx="9980682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104900" y="1600200"/>
            <a:ext cx="9982200" cy="4572000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02428E39-2907-4707-B21A-689B3EE98550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/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algn="l"/>
            <a:fld id="{0FF54DE5-C571-48E8-A5BC-B369434E2F44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שקופית כותרת עם תמ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5353050" y="2292094"/>
            <a:ext cx="5734050" cy="2219691"/>
          </a:xfrm>
        </p:spPr>
        <p:txBody>
          <a:bodyPr rtlCol="1" anchor="ctr">
            <a:normAutofit/>
          </a:bodyPr>
          <a:lstStyle>
            <a:lvl1pPr algn="r" rtl="1">
              <a:defRPr sz="4400" cap="all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5353050" y="4511784"/>
            <a:ext cx="5734050" cy="955565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11" name="מציין מיקום של תמונה 10" descr="מציין מיקום ריק להוספת תמונה. לחץ על מציין המיקום ובחר את התמונה שברצונך להוסיף."/>
          <p:cNvSpPr>
            <a:spLocks noGrp="1"/>
          </p:cNvSpPr>
          <p:nvPr>
            <p:ph type="pic" sz="quarter" idx="13"/>
          </p:nvPr>
        </p:nvSpPr>
        <p:spPr>
          <a:xfrm flipH="1">
            <a:off x="0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1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על הסמל כדי להוסיף תמונה</a:t>
            </a:r>
          </a:p>
        </p:txBody>
      </p:sp>
      <p:sp>
        <p:nvSpPr>
          <p:cNvPr id="8" name="מלבן 7"/>
          <p:cNvSpPr/>
          <p:nvPr/>
        </p:nvSpPr>
        <p:spPr>
          <a:xfrm flipH="1"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קבוצה 13"/>
          <p:cNvGrpSpPr/>
          <p:nvPr/>
        </p:nvGrpSpPr>
        <p:grpSpPr>
          <a:xfrm flipH="1"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מחבר ישר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18596" y="0"/>
            <a:ext cx="1747524" cy="2292094"/>
          </a:xfrm>
          <a:prstGeom prst="rect">
            <a:avLst/>
          </a:prstGeom>
        </p:spPr>
      </p:pic>
      <p:grpSp>
        <p:nvGrpSpPr>
          <p:cNvPr id="13" name="קבוצה 12"/>
          <p:cNvGrpSpPr/>
          <p:nvPr/>
        </p:nvGrpSpPr>
        <p:grpSpPr>
          <a:xfrm rot="10800000" flipH="1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מחבר ישר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מלבן 6"/>
          <p:cNvSpPr/>
          <p:nvPr/>
        </p:nvSpPr>
        <p:spPr>
          <a:xfrm flipH="1"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/>
          <p:cNvGrpSpPr/>
          <p:nvPr/>
        </p:nvGrpSpPr>
        <p:grpSpPr>
          <a:xfrm flipH="1"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קבוצה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מחבר ישר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מחבר ישר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מלבן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 noProof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1" name="קבוצה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מחבר ישר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מחבר ישר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תמונה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2932" y="0"/>
            <a:ext cx="1783188" cy="297180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016002" y="2971806"/>
            <a:ext cx="10071099" cy="1684150"/>
          </a:xfrm>
        </p:spPr>
        <p:txBody>
          <a:bodyPr rtlCol="1" anchor="ctr">
            <a:normAutofit/>
          </a:bodyPr>
          <a:lstStyle>
            <a:lvl1pPr algn="r" rtl="1">
              <a:defRPr sz="44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016002" y="4655956"/>
            <a:ext cx="10071099" cy="50975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FBC1283-AD67-4344-84EC-3B78C48D1E3F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FF54DE5-C571-48E8-A5BC-B369434E2F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06418" y="76200"/>
            <a:ext cx="9980682" cy="109696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 flipH="1">
            <a:off x="6172200" y="1600200"/>
            <a:ext cx="4914900" cy="45719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1104900" y="1600200"/>
            <a:ext cx="4914900" cy="4571999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9DB4A5B-D6DE-4F08-BD44-2A9A957F9BA1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06418" y="76200"/>
            <a:ext cx="9980682" cy="1096962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167628" y="1600200"/>
            <a:ext cx="4919472" cy="823912"/>
          </a:xfrm>
        </p:spPr>
        <p:txBody>
          <a:bodyPr rtlCol="1" anchor="b"/>
          <a:lstStyle>
            <a:lvl1pPr marL="0" indent="0" algn="r" rtl="1">
              <a:spcBef>
                <a:spcPts val="0"/>
              </a:spcBef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167628" y="2424112"/>
            <a:ext cx="4919472" cy="3748088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 flipH="1">
            <a:off x="1106418" y="1600200"/>
            <a:ext cx="4919472" cy="823912"/>
          </a:xfrm>
        </p:spPr>
        <p:txBody>
          <a:bodyPr rtlCol="1" anchor="b"/>
          <a:lstStyle>
            <a:lvl1pPr marL="0" indent="0" algn="r" rtl="1">
              <a:spcBef>
                <a:spcPts val="0"/>
              </a:spcBef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106418" y="2424112"/>
            <a:ext cx="4919472" cy="3748088"/>
          </a:xfrm>
        </p:spPr>
        <p:txBody>
          <a:bodyPr rtlCol="1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95A55651-6A0D-44C4-B452-6197533C7AF1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/>
            </a:lvl1pPr>
          </a:lstStyle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l" rtl="1">
              <a:defRPr/>
            </a:lvl1pPr>
          </a:lstStyle>
          <a:p>
            <a:fld id="{0FF54DE5-C571-48E8-A5BC-B369434E2F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06418" y="76200"/>
            <a:ext cx="9980682" cy="109696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211F7A1-2AFE-4388-B505-5E5B02EF8C2B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81E2767-A375-479D-BB0E-FB95B19FA845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FF54DE5-C571-48E8-A5BC-B369434E2F44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1106418" y="76200"/>
            <a:ext cx="9980682" cy="1096962"/>
          </a:xfrm>
        </p:spPr>
        <p:txBody>
          <a:bodyPr rtlCol="1" anchor="b"/>
          <a:lstStyle>
            <a:lvl1pPr algn="r" rtl="1"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 flipH="1">
            <a:off x="6702552" y="1600200"/>
            <a:ext cx="4384548" cy="45720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200"/>
              </a:spcBef>
              <a:buNone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 flipH="1">
            <a:off x="1104900" y="1600199"/>
            <a:ext cx="5445252" cy="4572001"/>
          </a:xfrm>
        </p:spPr>
        <p:txBody>
          <a:bodyPr rtlCol="1">
            <a:normAutofit/>
          </a:bodyPr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257542" y="6356351"/>
            <a:ext cx="182955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89D1CA1-B5E0-46FE-8805-D08A37D0CEF5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2934459" y="6356350"/>
            <a:ext cx="6323082" cy="365126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1106418" y="6356351"/>
            <a:ext cx="18288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0FF54DE5-C571-48E8-A5BC-B369434E2F44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 flipH="1">
            <a:off x="1106418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1" anchor="b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  <a:p>
            <a:pPr lvl="5" rtl="1"/>
            <a:r>
              <a:rPr lang="he-IL" noProof="0"/>
              <a:t>רמה שישית</a:t>
            </a:r>
          </a:p>
          <a:p>
            <a:pPr lvl="6" rtl="1"/>
            <a:r>
              <a:rPr lang="he-IL" noProof="0"/>
              <a:t>רמת שביעית</a:t>
            </a:r>
          </a:p>
          <a:p>
            <a:pPr lvl="7" rtl="1"/>
            <a:r>
              <a:rPr lang="he-IL" noProof="0"/>
              <a:t>רמה שמינית</a:t>
            </a:r>
          </a:p>
          <a:p>
            <a:pPr lvl="8" rtl="1"/>
            <a:r>
              <a:rPr lang="he-IL" noProof="0"/>
              <a:t>רמה תשיעית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9257542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1" anchor="ctr"/>
          <a:lstStyle>
            <a:lvl1pPr algn="r" rtl="1">
              <a:defRPr sz="1200" baseline="0">
                <a:solidFill>
                  <a:schemeClr val="tx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AF9C44-A7CB-4FA6-8A39-F6AEE3DE2F1F}" type="datetime1">
              <a:rPr lang="he-IL" noProof="0" smtClean="0"/>
              <a:t>כ'/טבת/תשפ"ה</a:t>
            </a:fld>
            <a:endParaRPr lang="he-IL" noProof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1" anchor="ctr"/>
          <a:lstStyle>
            <a:lvl1pPr algn="ctr" rtl="1">
              <a:defRPr sz="1200" baseline="0">
                <a:solidFill>
                  <a:schemeClr val="tx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1106418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1" anchor="ctr"/>
          <a:lstStyle>
            <a:lvl1pPr algn="l" rtl="1">
              <a:defRPr sz="1200" baseline="0">
                <a:solidFill>
                  <a:schemeClr val="tx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FF54DE5-C571-48E8-A5BC-B369434E2F44}" type="slidenum">
              <a:rPr lang="he-IL" noProof="0" smtClean="0"/>
              <a:pPr/>
              <a:t>‹#›</a:t>
            </a:fld>
            <a:endParaRPr lang="he-IL" noProof="0"/>
          </a:p>
        </p:txBody>
      </p:sp>
      <p:grpSp>
        <p:nvGrpSpPr>
          <p:cNvPr id="15" name="קבוצה 14"/>
          <p:cNvGrpSpPr/>
          <p:nvPr/>
        </p:nvGrpSpPr>
        <p:grpSpPr>
          <a:xfrm flipH="1"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מחבר ישר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9E1CF9-612F-518A-62F2-C71809512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40" y="1579122"/>
            <a:ext cx="6562963" cy="31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04969E2E-AF72-69E8-0BCA-6015E2431882}"/>
              </a:ext>
            </a:extLst>
          </p:cNvPr>
          <p:cNvSpPr/>
          <p:nvPr/>
        </p:nvSpPr>
        <p:spPr>
          <a:xfrm>
            <a:off x="3385218" y="5122967"/>
            <a:ext cx="542156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POOLING</a:t>
            </a:r>
            <a:r>
              <a:rPr lang="en-US" sz="3200" b="1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3200" b="1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BY EDGE CUT</a:t>
            </a:r>
            <a:endParaRPr lang="he-IL" sz="3200" b="1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01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9723FA8-9DAC-F413-225E-D3C79EC7845D}"/>
              </a:ext>
            </a:extLst>
          </p:cNvPr>
          <p:cNvSpPr txBox="1"/>
          <p:nvPr/>
        </p:nvSpPr>
        <p:spPr>
          <a:xfrm>
            <a:off x="3043467" y="1556076"/>
            <a:ext cx="563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NODE CLASSIFICATION</a:t>
            </a:r>
            <a:endParaRPr lang="he-IL" sz="36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D83566B-4A4B-938A-DA3A-715EA4765A4B}"/>
              </a:ext>
            </a:extLst>
          </p:cNvPr>
          <p:cNvSpPr txBox="1"/>
          <p:nvPr/>
        </p:nvSpPr>
        <p:spPr>
          <a:xfrm>
            <a:off x="393032" y="2514522"/>
            <a:ext cx="11154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Datasets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: For node classification we conduct our experiments on three real-world datasets, Cora,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citeseer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and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Pubmed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l"/>
            <a:endParaRPr lang="en-US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endParaRPr lang="en-US" dirty="0">
              <a:solidFill>
                <a:schemeClr val="tx2"/>
              </a:solidFill>
              <a:highlight>
                <a:srgbClr val="FFFF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endParaRPr lang="en-US" dirty="0">
              <a:solidFill>
                <a:schemeClr val="tx2"/>
              </a:solidFill>
              <a:highlight>
                <a:srgbClr val="FFFF00"/>
              </a:highlight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/>
            <a:endParaRPr lang="he-IL" dirty="0"/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0446BE3C-F6AE-A684-4F81-8801B7F48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8" y="2905967"/>
            <a:ext cx="10307802" cy="271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1B9A2A3-7058-63A0-6AD9-38F83D387B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04900" y="1600200"/>
            <a:ext cx="9982200" cy="1586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Experimental setup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: We split the edges into a training, a test and a validation set.</a:t>
            </a:r>
            <a:endParaRPr lang="en-US" sz="1600" b="0" dirty="0">
              <a:solidFill>
                <a:schemeClr val="tx2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/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Architecture for node classification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: In order to perform node classification with a pooling architecture we use a Graph U-Net model .</a:t>
            </a:r>
          </a:p>
          <a:p>
            <a:pPr algn="l" rtl="0"/>
            <a:endParaRPr lang="he-IL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תיבת טקסט 2">
            <a:extLst>
              <a:ext uri="{FF2B5EF4-FFF2-40B4-BE49-F238E27FC236}">
                <a16:creationId xmlns:a16="http://schemas.microsoft.com/office/drawing/2014/main" id="{C24C7EA9-6313-9810-9757-9C23731EE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6488" y="76200"/>
            <a:ext cx="9980612" cy="1096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NODE CLASSIFICATION</a:t>
            </a:r>
            <a:endParaRPr lang="he-IL" sz="3600" dirty="0"/>
          </a:p>
        </p:txBody>
      </p:sp>
      <p:pic>
        <p:nvPicPr>
          <p:cNvPr id="1026" name="Picture 2" descr="Graph neural networks in node classification: survey and evaluation |  SpringerLink">
            <a:extLst>
              <a:ext uri="{FF2B5EF4-FFF2-40B4-BE49-F238E27FC236}">
                <a16:creationId xmlns:a16="http://schemas.microsoft.com/office/drawing/2014/main" id="{CD60BB71-DCAF-6BFC-6A68-5954FDFF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34" y="3186788"/>
            <a:ext cx="8347390" cy="325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79E2D2-A531-AAA0-0901-9A7FB2BB818A}"/>
              </a:ext>
            </a:extLst>
          </p:cNvPr>
          <p:cNvSpPr txBox="1"/>
          <p:nvPr/>
        </p:nvSpPr>
        <p:spPr>
          <a:xfrm>
            <a:off x="1106418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1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3600" b="1" kern="1200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Graph U-</a:t>
            </a:r>
            <a:r>
              <a:rPr lang="he-IL" sz="3600" b="1" kern="1200" dirty="0" err="1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Nets</a:t>
            </a:r>
            <a:r>
              <a:rPr lang="he-IL" sz="3600" b="1" kern="1200" dirty="0">
                <a:latin typeface="David" panose="020E0502060401010101" pitchFamily="34" charset="-79"/>
                <a:ea typeface="Tahoma" panose="020B0604030504040204" pitchFamily="34" charset="0"/>
                <a:cs typeface="David" panose="020E0502060401010101" pitchFamily="34" charset="-79"/>
              </a:rPr>
              <a:t> by Gao &amp; Ji (2019)  </a:t>
            </a:r>
          </a:p>
        </p:txBody>
      </p:sp>
      <p:pic>
        <p:nvPicPr>
          <p:cNvPr id="10242" name="Picture 2" descr="A diagram of a graph&#10;&#10;Description automatically generated with low confidence">
            <a:extLst>
              <a:ext uri="{FF2B5EF4-FFF2-40B4-BE49-F238E27FC236}">
                <a16:creationId xmlns:a16="http://schemas.microsoft.com/office/drawing/2014/main" id="{3D1E18AB-3CA7-C8A4-D909-55D12129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900" y="1652683"/>
            <a:ext cx="9982200" cy="446703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154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9E4B357-C5D4-2E6B-7651-84E71374C4D1}"/>
              </a:ext>
            </a:extLst>
          </p:cNvPr>
          <p:cNvSpPr txBox="1"/>
          <p:nvPr/>
        </p:nvSpPr>
        <p:spPr>
          <a:xfrm>
            <a:off x="592457" y="2527212"/>
            <a:ext cx="10565874" cy="2749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We developed a new pooling layer based on edge cutting in graphs.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We proposed a method for calculating end scores to evaluate the importance of edges in the graphs.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 edge removal process is directly related to the </a:t>
            </a:r>
            <a:r>
              <a:rPr lang="en-US" b="1" i="0" u="none" strike="noStrike" dirty="0" err="1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minCUT</a:t>
            </a:r>
            <a:r>
              <a:rPr lang="en-US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problem.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We added a regularization term appropriate for the Normalized Cut problem to enhance the consistency of edge marking and cut edges.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Through extensive experiments, we demonstrated that this innovative approach competes with state-of-the-art methods.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C425CC1-43CF-509F-C832-F2FFAC2CADFD}"/>
              </a:ext>
            </a:extLst>
          </p:cNvPr>
          <p:cNvSpPr txBox="1"/>
          <p:nvPr/>
        </p:nvSpPr>
        <p:spPr>
          <a:xfrm>
            <a:off x="4130484" y="1465457"/>
            <a:ext cx="3489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CONCLUSION</a:t>
            </a:r>
            <a:endParaRPr lang="he-IL" sz="3600" b="1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20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0" y="3428301"/>
            <a:ext cx="9495405" cy="956346"/>
          </a:xfrm>
        </p:spPr>
        <p:txBody>
          <a:bodyPr rtlCol="1">
            <a:normAutofit lnSpcReduction="10000"/>
          </a:bodyPr>
          <a:lstStyle/>
          <a:p>
            <a:pPr algn="ctr" rtl="1"/>
            <a:r>
              <a:rPr lang="en-US" sz="6600" dirty="0"/>
              <a:t>Thank You</a:t>
            </a:r>
            <a:endParaRPr lang="he-IL" sz="6600" dirty="0"/>
          </a:p>
        </p:txBody>
      </p:sp>
      <p:sp>
        <p:nvSpPr>
          <p:cNvPr id="6" name="AutoShape 6" descr="The Benefits Of Gratitude: Why Saying Thank You Matters | HuffPost Life">
            <a:extLst>
              <a:ext uri="{FF2B5EF4-FFF2-40B4-BE49-F238E27FC236}">
                <a16:creationId xmlns:a16="http://schemas.microsoft.com/office/drawing/2014/main" id="{A55A1C49-9568-129D-4030-93926A759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 descr="The End - Stock Illustration [9615505] - PIXTA">
            <a:extLst>
              <a:ext uri="{FF2B5EF4-FFF2-40B4-BE49-F238E27FC236}">
                <a16:creationId xmlns:a16="http://schemas.microsoft.com/office/drawing/2014/main" id="{EC495B52-1DBB-FD1B-7652-B0FC1FCA9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94"/>
          <a:stretch/>
        </p:blipFill>
        <p:spPr bwMode="auto">
          <a:xfrm>
            <a:off x="2617120" y="101668"/>
            <a:ext cx="4664524" cy="22136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ctrTitle"/>
          </p:nvPr>
        </p:nvSpPr>
        <p:spPr>
          <a:xfrm flipH="1">
            <a:off x="6509856" y="2279105"/>
            <a:ext cx="3671232" cy="618886"/>
          </a:xfrm>
        </p:spPr>
        <p:txBody>
          <a:bodyPr rtlCol="1" anchor="ctr">
            <a:normAutofit fontScale="90000"/>
          </a:bodyPr>
          <a:lstStyle/>
          <a:p>
            <a:pPr algn="r" rtl="1"/>
            <a:r>
              <a:rPr lang="en-US" sz="40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Introduction</a:t>
            </a:r>
            <a:endParaRPr lang="he-IL" sz="8800" b="1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כותרת משנה 6"/>
          <p:cNvSpPr>
            <a:spLocks noGrp="1"/>
          </p:cNvSpPr>
          <p:nvPr>
            <p:ph type="subTitle" idx="1"/>
          </p:nvPr>
        </p:nvSpPr>
        <p:spPr>
          <a:xfrm flipH="1">
            <a:off x="5116146" y="2897991"/>
            <a:ext cx="6661996" cy="1912689"/>
          </a:xfrm>
        </p:spPr>
        <p:txBody>
          <a:bodyPr rtlCol="1">
            <a:normAutofit/>
          </a:bodyPr>
          <a:lstStyle/>
          <a:p>
            <a:pPr algn="l" rtl="1"/>
            <a:endParaRPr lang="en-US" sz="1800" b="0" i="0" u="none" strike="noStrike" dirty="0">
              <a:solidFill>
                <a:schemeClr val="tx2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1"/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 convolutional neural networks (CNNs) in artificial intelligence tasks. CNNs excel in learning meaningful patterns and hierarchical information from data that has a grid-like structure, such as images and text. They have emerged as state-of-the-art techniques in computer vision and natural language processing.</a:t>
            </a:r>
            <a:endParaRPr lang="he-IL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מציין מיקום של תמונה 3" descr="ספר פתוח על שולחן, מדפי ספרים מטושטשים ברקע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 flipH="1">
            <a:off x="167779" y="1488577"/>
            <a:ext cx="4805119" cy="3880846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 flipH="1">
            <a:off x="4213837" y="450108"/>
            <a:ext cx="3764325" cy="711768"/>
          </a:xfrm>
        </p:spPr>
        <p:txBody>
          <a:bodyPr rtlCol="1">
            <a:normAutofit/>
          </a:bodyPr>
          <a:lstStyle/>
          <a:p>
            <a:pPr algn="r" rtl="1"/>
            <a:r>
              <a:rPr lang="en-US" sz="36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Pooling by edge cut</a:t>
            </a:r>
            <a:endParaRPr lang="he-IL" sz="4800" b="1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 flipH="1">
            <a:off x="1104900" y="1835892"/>
            <a:ext cx="9917546" cy="4572000"/>
          </a:xfrm>
        </p:spPr>
        <p:txBody>
          <a:bodyPr rtlCol="1"/>
          <a:lstStyle/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Learned pooling layer.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 novel approach based on edge cuts.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 definition of a regularization that aims at approximating the problem of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minCUT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Experimental results.</a:t>
            </a:r>
          </a:p>
          <a:p>
            <a:pPr algn="l" rtl="1"/>
            <a:endParaRPr lang="he-IL" dirty="0"/>
          </a:p>
        </p:txBody>
      </p:sp>
      <p:pic>
        <p:nvPicPr>
          <p:cNvPr id="2" name="תמונה 1" descr="What is a cut edge and a cut vertex in a complete graph? - Quora">
            <a:extLst>
              <a:ext uri="{FF2B5EF4-FFF2-40B4-BE49-F238E27FC236}">
                <a16:creationId xmlns:a16="http://schemas.microsoft.com/office/drawing/2014/main" id="{60CE0F21-EBF8-7688-E3F0-55EFD3177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3" t="306" r="50734" b="-306"/>
          <a:stretch/>
        </p:blipFill>
        <p:spPr bwMode="auto">
          <a:xfrm>
            <a:off x="7438029" y="3016155"/>
            <a:ext cx="4648941" cy="38418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601857" y="1294493"/>
            <a:ext cx="6912530" cy="829216"/>
          </a:xfrm>
        </p:spPr>
        <p:txBody>
          <a:bodyPr rtlCol="1">
            <a:noAutofit/>
          </a:bodyPr>
          <a:lstStyle/>
          <a:p>
            <a:pPr algn="r" rtl="1"/>
            <a:r>
              <a:rPr lang="en-US" sz="36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 Related Work To CNN</a:t>
            </a:r>
            <a:endParaRPr lang="he-IL" sz="6600" b="1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844701" y="2306973"/>
            <a:ext cx="8071085" cy="3241050"/>
          </a:xfrm>
        </p:spPr>
        <p:txBody>
          <a:bodyPr rtlCol="1"/>
          <a:lstStyle/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Deep models in images.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Graphs of CNN.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Pooling in graphs.</a:t>
            </a:r>
          </a:p>
          <a:p>
            <a:pPr algn="l" rtl="1"/>
            <a:endParaRPr lang="he-IL" dirty="0"/>
          </a:p>
        </p:txBody>
      </p:sp>
      <p:pic>
        <p:nvPicPr>
          <p:cNvPr id="2052" name="Picture 4" descr="Introduction to Convolution Neural Network - GeeksforGeeks">
            <a:extLst>
              <a:ext uri="{FF2B5EF4-FFF2-40B4-BE49-F238E27FC236}">
                <a16:creationId xmlns:a16="http://schemas.microsoft.com/office/drawing/2014/main" id="{325FF53C-3B1B-3F72-4043-AE85CEDC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976" y="2728323"/>
            <a:ext cx="7508565" cy="283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822119" y="685800"/>
            <a:ext cx="4547762" cy="443968"/>
          </a:xfrm>
        </p:spPr>
        <p:txBody>
          <a:bodyPr rtlCol="1"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br>
              <a:rPr lang="en-US" sz="2000" dirty="0"/>
            </a:br>
            <a:r>
              <a:rPr lang="en-US" sz="4000" b="1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</a:t>
            </a:r>
            <a:r>
              <a:rPr lang="en-US" sz="40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ooling </a:t>
            </a:r>
            <a:r>
              <a:rPr lang="en-US" sz="4000" b="1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</a:t>
            </a:r>
            <a:r>
              <a:rPr lang="en-US" sz="40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trategies</a:t>
            </a:r>
            <a:endParaRPr lang="en-US" sz="4400" b="1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A21B32A-625D-F520-701F-B3AC3E58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514843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Top-k.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Cluster identification.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Edge based pooling.</a:t>
            </a:r>
          </a:p>
          <a:p>
            <a:pPr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Deterministic coarsening strategies.</a:t>
            </a:r>
          </a:p>
          <a:p>
            <a:pPr algn="l"/>
            <a:endParaRPr lang="he-IL" dirty="0"/>
          </a:p>
        </p:txBody>
      </p:sp>
      <p:pic>
        <p:nvPicPr>
          <p:cNvPr id="1026" name="Picture 2" descr="Pooling layer operation oproaches 1) Pooling layers: For the function... |  Download Scientific Diagram">
            <a:extLst>
              <a:ext uri="{FF2B5EF4-FFF2-40B4-BE49-F238E27FC236}">
                <a16:creationId xmlns:a16="http://schemas.microsoft.com/office/drawing/2014/main" id="{07A50776-F1EC-E861-823F-DE9379182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789" y="1774209"/>
            <a:ext cx="5882184" cy="391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1098957" y="1484850"/>
            <a:ext cx="6988027" cy="829216"/>
          </a:xfrm>
        </p:spPr>
        <p:txBody>
          <a:bodyPr rtlCol="1">
            <a:normAutofit/>
          </a:bodyPr>
          <a:lstStyle/>
          <a:p>
            <a:pPr algn="r" rtl="1"/>
            <a:r>
              <a:rPr lang="en-US" sz="2800" b="0" i="0" u="none" strike="noStrike" dirty="0">
                <a:solidFill>
                  <a:srgbClr val="514843"/>
                </a:solidFill>
                <a:effectLst/>
                <a:latin typeface="Tahoma" panose="020B0604030504040204" pitchFamily="34" charset="0"/>
              </a:rPr>
              <a:t> </a:t>
            </a:r>
            <a:r>
              <a:rPr lang="en-US" sz="40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POOLING ARCHITECTURE</a:t>
            </a:r>
            <a:endParaRPr lang="he-IL" sz="8000" b="1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 flipH="1">
            <a:off x="1451295" y="2593494"/>
            <a:ext cx="7595989" cy="1380629"/>
          </a:xfrm>
        </p:spPr>
        <p:txBody>
          <a:bodyPr rtlCol="1">
            <a:normAutofit lnSpcReduction="10000"/>
          </a:bodyPr>
          <a:lstStyle/>
          <a:p>
            <a:pPr marL="285750" indent="-285750"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/>
              <a:t>When designing a pooling layer, most algorithms need a number of classes for the pooling layer.</a:t>
            </a:r>
          </a:p>
          <a:p>
            <a:pPr marL="285750" indent="-285750" algn="l" rtl="0" fontAlgn="base"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section, we present our pooling layer that is based on edge cutting and that does not necessitate any a priori on the number of classes that needs to be found.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578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276834" y="327171"/>
            <a:ext cx="4547762" cy="802597"/>
          </a:xfrm>
        </p:spPr>
        <p:txBody>
          <a:bodyPr rtlCol="1"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br>
              <a:rPr lang="en-US" sz="2000" b="0" dirty="0">
                <a:effectLst/>
              </a:rPr>
            </a:br>
            <a:br>
              <a:rPr lang="en-US" sz="2000" dirty="0"/>
            </a:br>
            <a:br>
              <a:rPr lang="en-US" sz="2400" b="0" dirty="0">
                <a:effectLst/>
              </a:rPr>
            </a:b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40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MIN CUTS</a:t>
            </a:r>
            <a:endParaRPr lang="en-US" sz="4400" b="1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015CAA4-4DFC-AE3F-1BB9-FEE409A6503B}"/>
              </a:ext>
            </a:extLst>
          </p:cNvPr>
          <p:cNvSpPr txBox="1"/>
          <p:nvPr/>
        </p:nvSpPr>
        <p:spPr>
          <a:xfrm>
            <a:off x="1102540" y="1831635"/>
            <a:ext cx="7673830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1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In community detection , the min cut problem aims at finding the separation, between disjoint subsets, that minimizes the cut.</a:t>
            </a:r>
            <a:endParaRPr lang="en-US" b="0" dirty="0">
              <a:solidFill>
                <a:schemeClr val="tx2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spcBef>
                <a:spcPts val="1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In order to solve this problem, other objective functions can be defined such as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RatioCut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 or the normalized cut (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NCut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).</a:t>
            </a:r>
          </a:p>
          <a:p>
            <a:pPr algn="l" rtl="0">
              <a:spcBef>
                <a:spcPts val="1400"/>
              </a:spcBef>
              <a:spcAft>
                <a:spcPts val="0"/>
              </a:spcAft>
            </a:pPr>
            <a:endParaRPr lang="en-US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algn="l" rtl="0">
              <a:spcBef>
                <a:spcPts val="1400"/>
              </a:spcBef>
              <a:spcAft>
                <a:spcPts val="0"/>
              </a:spcAft>
            </a:pPr>
            <a:endParaRPr lang="en-US" b="0" dirty="0">
              <a:solidFill>
                <a:schemeClr val="tx2"/>
              </a:solidFill>
              <a:effectLst/>
            </a:endParaRPr>
          </a:p>
          <a:p>
            <a:br>
              <a:rPr lang="en-US" dirty="0"/>
            </a:br>
            <a:endParaRPr lang="he-IL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B95FA50-B612-01AB-5E29-1E279513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5" y="3951685"/>
            <a:ext cx="44481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deep GNN architecture where message-passing is followed by the... |  Download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15" y="3856150"/>
            <a:ext cx="6058555" cy="216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21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3276833" y="685800"/>
            <a:ext cx="4810153" cy="443968"/>
          </a:xfrm>
        </p:spPr>
        <p:txBody>
          <a:bodyPr rtlCol="1"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br>
              <a:rPr lang="en-US" sz="2000" dirty="0"/>
            </a:br>
            <a:r>
              <a:rPr lang="en-US" sz="40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Graph Neural </a:t>
            </a:r>
            <a:r>
              <a:rPr lang="en-US" sz="4000" b="1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N</a:t>
            </a:r>
            <a:r>
              <a:rPr lang="en-US" sz="40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etworks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015CAA4-4DFC-AE3F-1BB9-FEE409A6503B}"/>
              </a:ext>
            </a:extLst>
          </p:cNvPr>
          <p:cNvSpPr txBox="1"/>
          <p:nvPr/>
        </p:nvSpPr>
        <p:spPr>
          <a:xfrm>
            <a:off x="1093391" y="1129768"/>
            <a:ext cx="7673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Graph Neural Networks (GNNs) are a class of neural networks designed to process and analyze structured data represented as graphs</a:t>
            </a:r>
            <a:r>
              <a:rPr lang="he-IL" dirty="0">
                <a:solidFill>
                  <a:schemeClr val="tx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FE0194-5500-31B9-61AB-25CA83697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277" y="2850966"/>
            <a:ext cx="9433555" cy="34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44D89DE3-F417-AA6F-816C-32C689B0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GRAPH CLASSIFICATION</a:t>
            </a:r>
            <a:endParaRPr lang="he-IL" sz="4800" b="1" dirty="0">
              <a:solidFill>
                <a:schemeClr val="tx2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BC56FBC-F20C-CB29-662D-96D19E2D7CCC}"/>
              </a:ext>
            </a:extLst>
          </p:cNvPr>
          <p:cNvSpPr txBox="1"/>
          <p:nvPr/>
        </p:nvSpPr>
        <p:spPr>
          <a:xfrm>
            <a:off x="1106015" y="1283607"/>
            <a:ext cx="9857993" cy="26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1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Dataset: The datasets can be separated in two types. 2 bioinformatics datasets: PROTEINS and D&amp;D; and a social network dataset: COLLAB.</a:t>
            </a:r>
            <a:endParaRPr lang="en-US" b="0" dirty="0">
              <a:solidFill>
                <a:schemeClr val="tx2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spcBef>
                <a:spcPts val="1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Experimental setup: We perform a 10-fold cross-validation split which gives 10 sets of train, validation, and test data indices in the ratio 8:1:1.</a:t>
            </a:r>
            <a:endParaRPr lang="en-US" b="0" dirty="0">
              <a:solidFill>
                <a:schemeClr val="tx2"/>
              </a:solidFill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spcBef>
                <a:spcPts val="1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Results: our pooling layer is challenging with state-of-the-art methods. Indeed, on most datasets, the score of our model is very close to those obtained by Gao &amp; Ji (2019) and our model outperforms </a:t>
            </a:r>
            <a:r>
              <a:rPr lang="en-US" sz="180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Ying et al. 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(2018) on these datasets.</a:t>
            </a:r>
            <a:br>
              <a:rPr lang="en-US" dirty="0"/>
            </a:b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77" y="3880665"/>
            <a:ext cx="8590085" cy="26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2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ספרות אקדמית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5_TF03431380_Win32" id="{7CAF134C-470E-4246-9872-1363E12F673D}" vid="{95B09F65-33C0-4F59-AA44-455281575ABA}"/>
    </a:ext>
  </a:extLst>
</a:theme>
</file>

<file path=ppt/theme/theme2.xml><?xml version="1.0" encoding="utf-8"?>
<a:theme xmlns:a="http://schemas.openxmlformats.org/drawingml/2006/main" name="ערכת נושא של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4624</TotalTime>
  <Words>576</Words>
  <Application>Microsoft Office PowerPoint</Application>
  <PresentationFormat>Widescreen</PresentationFormat>
  <Paragraphs>66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David</vt:lpstr>
      <vt:lpstr>Tahoma</vt:lpstr>
      <vt:lpstr>Wingdings</vt:lpstr>
      <vt:lpstr>ספרות אקדמית 16x9</vt:lpstr>
      <vt:lpstr>PowerPoint Presentation</vt:lpstr>
      <vt:lpstr>Introduction</vt:lpstr>
      <vt:lpstr>Pooling by edge cut</vt:lpstr>
      <vt:lpstr>The Related Work To CNN</vt:lpstr>
      <vt:lpstr>  Pooling Strategies</vt:lpstr>
      <vt:lpstr> POOLING ARCHITECTURE</vt:lpstr>
      <vt:lpstr>    MIN CUTS</vt:lpstr>
      <vt:lpstr>  Graph Neural Networks</vt:lpstr>
      <vt:lpstr>GRAPH CLASSIFICATION</vt:lpstr>
      <vt:lpstr>PowerPoint Presentation</vt:lpstr>
      <vt:lpstr>NODE CLASSIFICATION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abu enon</dc:creator>
  <cp:lastModifiedBy>מריסול קרואני</cp:lastModifiedBy>
  <cp:revision>22</cp:revision>
  <dcterms:created xsi:type="dcterms:W3CDTF">2023-05-20T18:46:33Z</dcterms:created>
  <dcterms:modified xsi:type="dcterms:W3CDTF">2025-01-20T09:42:55Z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