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475"/>
    <a:srgbClr val="F495FB"/>
    <a:srgbClr val="660066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4F061-7B12-4926-8FA6-321F9BEA667E}" v="159" dt="2022-12-30T15:28:44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18DED8-2278-35C2-4C20-A0AA0B8E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95D3B26-7591-9DE5-70A7-16B48F7EC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AFA557-5CD9-C1D1-BF63-15717A36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85CA40-8514-DC7D-00A5-E5EA5841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D22BDD-BB23-9A2C-1572-05E3C753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96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33ACF-5595-98B2-397F-AA2FF80C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5B855E1-8CBC-E34C-13CF-3D336307A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9150E2-B4C2-98C5-E5D4-B7143049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ECAC35-8B10-31C3-B4C4-23D27E99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91CD02-A1B9-B2F7-C577-869B5701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21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66D5B93-15B6-FB6F-32AF-50DF6F41D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0E49503-8B55-0863-1BEC-98C947FB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5079DC-577B-C973-E073-F6807BF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D3F6E0-0157-E1C6-9308-9B4CF298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A77426-3EAF-4133-B6CC-2B6728EE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7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BAAB2E-7606-DC35-1A94-022E4737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63DFA9-E7E9-EADB-326E-BB7851F2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7B1EB6-BE8B-1693-7191-60A32605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E19936-A70F-744A-5E82-FCFB6F89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26E005-E6CE-8520-95C0-B3BBAB09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9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791283-FC3A-84C4-EA2C-3F24633F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D10057-6BEE-A122-537E-EC0B5088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F118B6-A8F0-DED2-21A4-411E3D42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77A35F-517C-C987-3350-8EC62D02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85FA0C-7803-2EB8-78C5-3A5F7CC3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801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825311-2AB6-BE26-B22C-1EBE4816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EF605E-8ED3-B011-8724-02A5C0C7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6CFBA0C-4F11-270F-B456-D10DAE90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946BD2-3A6D-7EBE-AAAB-1837C7B5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D7492F-7137-5FC0-EF54-1EC0CEF5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9422DCD-928B-E10A-32E3-AF2D7396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9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29D8-A2DF-0218-7C7C-9900C2D3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143410-6FE8-DCDE-CFE1-71EB1B0C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4F0660-98F3-2AE8-E9C7-92BC8CC91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E77165F-CDF7-337E-2A64-353926293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0F6C840-A8D4-472C-852C-61DEC7D91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44D5088-982F-16A4-33D4-30EF16AF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9049283-32AC-ADCE-347C-B39DACA7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D03B936-1324-BF1D-01D5-FFD1770F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8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C4104B-B10E-1529-D556-EF12FE20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13FD591-12B4-0080-18B0-6D04F44B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0F7EF3-C92E-C96E-1214-7900EFCB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CC5DCB3-FF68-915B-90A2-979EFDE3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0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B6C781F-FE2C-2258-7C8F-A91E48CB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97BCD5C-6D1E-CEFD-34E4-2AECD5FC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98C3BA2-FB79-B5A4-C00B-6ED566B5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53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8A0AF0-5F03-9CA1-B7FF-DCA4AF89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607C0-577A-F6A1-4439-E4F0682E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7FA93E-F9DB-AD33-A1BF-476A085E3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D704491-8164-F90E-11CA-1EB37A15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511081-ACC3-789B-6F30-4C70D3AE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7ADBEB-FAE9-A02F-FB93-34F25334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2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25B788-B06C-CEFB-48A7-D622386E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8D44F28-EDDD-0212-8C25-8FE81B382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90DA695-36B2-BD53-42F0-4E589848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475E8E-F016-E144-D6A6-84180762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81AA00-308C-EF65-97B9-D84D741F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785C83-9AC4-79F5-2C2F-042D836C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281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92FA140-26ED-23EF-D282-6C368F93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944E51A-3373-4742-387C-DCA1AA89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5AF8B4-70C8-637B-C98F-5D41EA287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DCC5-0C60-4C5D-AD30-656A4DCD1455}" type="datetimeFigureOut">
              <a:rPr lang="he-IL" smtClean="0"/>
              <a:t>ל'/שבט/תשפ"ה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833B67-B70E-BBD9-95AC-505967839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C0F66F-0D2C-51A3-8FF9-5EC5ABFCD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4128-3B46-4D34-A1D1-72D7C4F583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9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5BED9368-1E55-F431-C647-BB4F58AC3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1039091" y="361829"/>
            <a:ext cx="10415751" cy="5858861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8529245-208C-CAB5-DA1A-0689E17C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7" y="4864918"/>
            <a:ext cx="6145395" cy="1834056"/>
          </a:xfrm>
        </p:spPr>
        <p:txBody>
          <a:bodyPr>
            <a:normAutofit/>
          </a:bodyPr>
          <a:lstStyle/>
          <a:p>
            <a:r>
              <a:rPr lang="he-IL" sz="4000" dirty="0">
                <a:latin typeface="FrankRuehl" panose="020E0503060101010101" pitchFamily="34" charset="-79"/>
                <a:cs typeface="FrankRuehl" panose="020E0503060101010101" pitchFamily="34" charset="-79"/>
              </a:rPr>
              <a:t>שורוק </a:t>
            </a:r>
            <a:r>
              <a:rPr lang="he-IL" sz="40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הייב</a:t>
            </a:r>
            <a:br>
              <a:rPr lang="he-IL" sz="4000" dirty="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he-IL" sz="4000">
                <a:latin typeface="FrankRuehl" panose="020E0503060101010101" pitchFamily="34" charset="-79"/>
                <a:cs typeface="FrankRuehl" panose="020E0503060101010101" pitchFamily="34" charset="-79"/>
              </a:rPr>
              <a:t>מריסול קרואני</a:t>
            </a:r>
            <a:br>
              <a:rPr lang="he-IL" sz="4000" dirty="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he-IL" sz="4000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8B3B623-F4C4-4330-F11E-4C698CDBD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09" y="637310"/>
            <a:ext cx="6539346" cy="10630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he-IL" sz="2900" dirty="0"/>
              <a:t>פרויקט בסטטיסטיקה</a:t>
            </a:r>
          </a:p>
          <a:p>
            <a:r>
              <a:rPr lang="en-US" sz="7000" dirty="0">
                <a:solidFill>
                  <a:srgbClr val="660066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Top Instagram Influencers</a:t>
            </a:r>
            <a:endParaRPr lang="en-US" sz="7000" dirty="0">
              <a:solidFill>
                <a:srgbClr val="66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he-IL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7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987B6E-13C9-2AA7-D6E1-805F59FA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18" y="0"/>
            <a:ext cx="10515600" cy="1325563"/>
          </a:xfrm>
        </p:spPr>
        <p:txBody>
          <a:bodyPr/>
          <a:lstStyle/>
          <a:p>
            <a:r>
              <a:rPr lang="he-IL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מבחן </a:t>
            </a:r>
            <a:r>
              <a:rPr lang="en-US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  </a:t>
            </a:r>
            <a:r>
              <a:rPr lang="he-IL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דו כיווני: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6BEEC52-97F0-38A6-5733-D38C34F05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12192000" cy="5943600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:r>
                  <a:rPr lang="he-IL" u="sng" dirty="0">
                    <a:solidFill>
                      <a:srgbClr val="AC2475"/>
                    </a:solidFill>
                    <a:latin typeface="David" panose="020E0502060401010101" pitchFamily="34" charset="-79"/>
                  </a:rPr>
                  <a:t>המטרה:</a:t>
                </a:r>
                <a:r>
                  <a:rPr lang="he-IL" dirty="0">
                    <a:latin typeface="David" panose="020E0502060401010101" pitchFamily="34" charset="-79"/>
                  </a:rPr>
                  <a:t> </a:t>
                </a:r>
                <a:r>
                  <a:rPr lang="he-IL" sz="2000" dirty="0"/>
                  <a:t>נבחן את ההשפעה של שני גורמים והאינטראקציה בניהם על ממוצע סך כל הלייקים שהמשתמש קיבל על הפוסטים עם רמת מובהקת %5. .</a:t>
                </a:r>
              </a:p>
              <a:p>
                <a:pPr algn="r"/>
                <a:r>
                  <a:rPr lang="he-IL" sz="2000" dirty="0"/>
                  <a:t>            גורם ראשון – שיעור השתתפות של 60 הימים האחרונים של משתמשים.</a:t>
                </a:r>
              </a:p>
              <a:p>
                <a:pPr algn="r"/>
                <a:r>
                  <a:rPr lang="he-IL" sz="2000" dirty="0"/>
                  <a:t>             גורם שני – ארץ או אזור המוצא של המשתמש.</a:t>
                </a:r>
              </a:p>
              <a:p>
                <a:pPr marL="342900" lvl="0" indent="-342900" algn="just" rtl="1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ניתן לראות כי עבור גורם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–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שיעור השתתפות של 60 הימים האחרונים של המשתמש.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𝑯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𝝉</m:t>
                        </m:r>
                      </m:e>
                      <m:sub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𝟏</m:t>
                        </m:r>
                      </m:sub>
                    </m:sSub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𝝉</m:t>
                        </m:r>
                      </m:e>
                      <m:sub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</m:t>
                        </m:r>
                      </m:sub>
                    </m:sSub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𝝉</m:t>
                        </m:r>
                      </m:e>
                      <m:sub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𝟑</m:t>
                        </m:r>
                      </m:sub>
                    </m:sSub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</m:t>
                    </m:r>
                  </m:oMath>
                </a14:m>
                <a:endParaRPr lang="en-US" sz="2300" b="1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     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𝑷𝒗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𝟑𝟖𝟐𝟓𝟏𝟏𝟎𝟓𝟓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𝜶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𝟎𝟓</m:t>
                    </m:r>
                  </m:oMath>
                </a14:m>
                <a:endParaRPr lang="he-IL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lvl="0" indent="-342900" algn="r" rtl="1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ניתן לראות כי עבור גורם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– ארץ או אזור המוצא של המשתמש.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GB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GB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he-IL" sz="1800" b="1" i="1" dirty="0">
                    <a:latin typeface="Cambria Math" panose="02040503050406030204" pitchFamily="18" charset="0"/>
                    <a:ea typeface="Calibri" panose="020F0502020204030204" pitchFamily="34" charset="0"/>
                  </a:rPr>
                  <a:t>                                                      </a:t>
                </a:r>
                <a:endParaRPr lang="en-US" sz="1800" b="1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𝑷𝒗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𝟐𝟖𝟕𝟐𝟒𝟖𝟒𝟎𝟒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𝜶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𝟎𝟓</m:t>
                    </m:r>
                  </m:oMath>
                </a14:m>
                <a:r>
                  <a:rPr lang="he-IL" sz="21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</a:t>
                </a: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ניתן לראות כי עבור גורם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AB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קיימת אינטראקציה בין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שיעור השתתפות ל ארץ או אזור המוצא של המשתמש 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𝑯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𝝉𝜷</m:t>
                        </m:r>
                      </m:e>
                      <m:sub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𝟏𝟏</m:t>
                        </m:r>
                      </m:sub>
                    </m:sSub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𝝉𝜷</m:t>
                        </m:r>
                      </m:e>
                      <m:sub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𝟏𝟐</m:t>
                        </m:r>
                      </m:sub>
                    </m:sSub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𝝉𝜷</m:t>
                        </m:r>
                      </m:e>
                      <m:sub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𝟐𝟏</m:t>
                        </m:r>
                      </m:sub>
                    </m:sSub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𝝉𝜷</m:t>
                        </m:r>
                      </m:e>
                      <m:sub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𝟐𝟐</m:t>
                        </m:r>
                      </m:sub>
                    </m:sSub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𝝉𝜷</m:t>
                        </m:r>
                      </m:e>
                      <m:sub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𝟑𝟏</m:t>
                        </m:r>
                      </m:sub>
                    </m:sSub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𝝉𝜷</m:t>
                        </m:r>
                      </m:e>
                      <m:sub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𝟑𝟐</m:t>
                        </m:r>
                      </m:sub>
                    </m:sSub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 </a:t>
                </a: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𝑷𝒗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𝟔𝟐𝟖𝟗𝟕𝟏𝟓𝟖𝟓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𝜶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𝟎𝟓</m:t>
                    </m:r>
                  </m:oMath>
                </a14:m>
                <a:endParaRPr lang="en-US" sz="1800" b="1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 algn="r" rtl="1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6BEEC52-97F0-38A6-5733-D38C34F05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12192000" cy="5943600"/>
              </a:xfrm>
              <a:blipFill>
                <a:blip r:embed="rId2"/>
                <a:stretch>
                  <a:fillRect t="-1744"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7007C941-C4CF-7795-89F4-BA10458A77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7" t="34705" r="28912" b="16635"/>
          <a:stretch/>
        </p:blipFill>
        <p:spPr>
          <a:xfrm>
            <a:off x="43629" y="1382833"/>
            <a:ext cx="3986660" cy="2670941"/>
          </a:xfrm>
          <a:prstGeom prst="rect">
            <a:avLst/>
          </a:prstGeom>
        </p:spPr>
      </p:pic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723F0A60-4756-9E63-EDF8-D0F530FABF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t="65597" r="50761" b="13361"/>
          <a:stretch/>
        </p:blipFill>
        <p:spPr>
          <a:xfrm>
            <a:off x="43629" y="4053774"/>
            <a:ext cx="3812754" cy="1300104"/>
          </a:xfrm>
          <a:prstGeom prst="rect">
            <a:avLst/>
          </a:prstGeom>
          <a:ln w="28575">
            <a:solidFill>
              <a:srgbClr val="AC2475"/>
            </a:solidFill>
          </a:ln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C37C673-8B9F-BDF2-C73C-FA1788FB0C09}"/>
              </a:ext>
            </a:extLst>
          </p:cNvPr>
          <p:cNvSpPr txBox="1"/>
          <p:nvPr/>
        </p:nvSpPr>
        <p:spPr>
          <a:xfrm>
            <a:off x="4002155" y="2803494"/>
            <a:ext cx="314300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b="1" dirty="0">
                <a:solidFill>
                  <a:srgbClr val="AC247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 נדחה את השערת האפס  בכל ר"מ סבירה, כלומר, לגורם שיעור השתתפות של 60 הימים     האחרונים של המשתמש אין השפעה על סכום הלייקים.</a:t>
            </a:r>
            <a:endParaRPr lang="he-IL" sz="1600" b="1" dirty="0">
              <a:solidFill>
                <a:srgbClr val="AC247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6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8822537-4FFE-2886-74B6-8DE28331E9A3}"/>
              </a:ext>
            </a:extLst>
          </p:cNvPr>
          <p:cNvSpPr txBox="1"/>
          <p:nvPr/>
        </p:nvSpPr>
        <p:spPr>
          <a:xfrm>
            <a:off x="5028078" y="4373154"/>
            <a:ext cx="3143008" cy="13961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400" b="1" dirty="0">
                <a:solidFill>
                  <a:srgbClr val="AC24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 נדחה את השערת האפס  בכל ר"מ סבירה, כלומר, לגורם ארץ או אזור המוצא של המשתמש אין השפעה על סכום הלייקים.</a:t>
            </a:r>
            <a:endParaRPr lang="en-US" sz="1400" b="1" dirty="0">
              <a:solidFill>
                <a:srgbClr val="AC247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600" b="1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C2EE43F-A21D-1D32-A45C-7D069FED50B1}"/>
              </a:ext>
            </a:extLst>
          </p:cNvPr>
          <p:cNvSpPr txBox="1"/>
          <p:nvPr/>
        </p:nvSpPr>
        <p:spPr>
          <a:xfrm>
            <a:off x="806138" y="5616381"/>
            <a:ext cx="3812753" cy="12611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400" b="1" dirty="0">
                <a:solidFill>
                  <a:srgbClr val="AC24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לכן נחליט כי אין לדחות את השערת האפס בר"מ של 5% כלומר האינטראקציה בין שיעור השתתפות  של 60 הימים  האחרונים של המשתמש ל ארץ או אזור המוצא של המשתמש על סכום הלייקים .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280938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CBA13B-4498-DFE6-96CE-EA6A74B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374" y="77497"/>
            <a:ext cx="5575852" cy="1325563"/>
          </a:xfrm>
        </p:spPr>
        <p:txBody>
          <a:bodyPr/>
          <a:lstStyle/>
          <a:p>
            <a:r>
              <a:rPr lang="he-IL" b="1" u="sng">
                <a:solidFill>
                  <a:srgbClr val="AC2475"/>
                </a:solidFill>
              </a:rPr>
              <a:t>רגרסיה לינארית פשוטה:</a:t>
            </a:r>
            <a:endParaRPr lang="he-IL" b="1" u="sng" dirty="0">
              <a:solidFill>
                <a:srgbClr val="AC247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370619A-E719-B5BC-9603-7DFA60EE8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86678"/>
                <a:ext cx="12192000" cy="567956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he-IL" sz="3200" b="1" u="sng" dirty="0">
                    <a:solidFill>
                      <a:srgbClr val="AC2475"/>
                    </a:solidFill>
                  </a:rPr>
                  <a:t>הנחות:</a:t>
                </a:r>
              </a:p>
              <a:p>
                <a:pPr marL="0" indent="0">
                  <a:buNone/>
                </a:pPr>
                <a:r>
                  <a:rPr lang="he-IL" sz="2000" dirty="0"/>
                  <a:t>נבנה מודל של רגרסיה לינארית שקיים 2 משתנים</a:t>
                </a:r>
              </a:p>
              <a:p>
                <a:pPr marL="0" indent="0">
                  <a:buNone/>
                </a:pPr>
                <a:r>
                  <a:rPr lang="he-IL" sz="2000" dirty="0"/>
                  <a:t> רציפים .</a:t>
                </a:r>
              </a:p>
              <a:p>
                <a:pPr marL="0" indent="0">
                  <a:buNone/>
                </a:pPr>
                <a:r>
                  <a:rPr lang="he-IL" sz="2000" dirty="0"/>
                  <a:t>רוצים לבדוק השפעה מספר העוקבים של המשתמש</a:t>
                </a:r>
              </a:p>
              <a:p>
                <a:pPr marL="0" indent="0">
                  <a:buNone/>
                </a:pPr>
                <a:r>
                  <a:rPr lang="he-IL" sz="2000" dirty="0"/>
                  <a:t> ( </a:t>
                </a:r>
                <a:r>
                  <a:rPr lang="en-US" sz="2000" dirty="0"/>
                  <a:t>Followers</a:t>
                </a:r>
                <a:r>
                  <a:rPr lang="he-IL" sz="2000" dirty="0"/>
                  <a:t> ) </a:t>
                </a:r>
              </a:p>
              <a:p>
                <a:pPr marL="0" indent="0">
                  <a:buNone/>
                </a:pPr>
                <a:r>
                  <a:rPr lang="he-IL" sz="2000" dirty="0"/>
                  <a:t>מול סך כל הלייקים שהמשתמש קיבל על הפוסטים </a:t>
                </a:r>
              </a:p>
              <a:p>
                <a:pPr marL="0" indent="0">
                  <a:buNone/>
                </a:pPr>
                <a:r>
                  <a:rPr lang="he-IL" sz="2000" dirty="0"/>
                  <a:t>שלו. </a:t>
                </a:r>
              </a:p>
              <a:p>
                <a:pPr marL="0" indent="0">
                  <a:buNone/>
                </a:pPr>
                <a:r>
                  <a:rPr lang="he-IL" sz="2000" dirty="0"/>
                  <a:t>לשם כך ננתח 200 משתמש.</a:t>
                </a:r>
              </a:p>
              <a:p>
                <a:r>
                  <a:rPr lang="en-US" sz="2100" b="1" dirty="0"/>
                  <a:t>=R</a:t>
                </a:r>
                <a:r>
                  <a:rPr lang="he-IL" sz="2100" b="1" dirty="0"/>
                  <a:t>מקדם המתאים = </a:t>
                </a:r>
                <a:r>
                  <a:rPr lang="he-IL" sz="21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0.500039419</a:t>
                </a:r>
                <a:r>
                  <a:rPr lang="he-IL" sz="2100" b="1" dirty="0"/>
                  <a:t> </a:t>
                </a:r>
                <a:endParaRPr lang="en-US" sz="2100" b="1" dirty="0"/>
              </a:p>
              <a:p>
                <a:r>
                  <a:rPr lang="en-US" sz="2100" b="1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sz="2100" b="1" dirty="0"/>
                  <a:t>אחוז השונות </a:t>
                </a:r>
                <a:r>
                  <a:rPr lang="he-IL" sz="2100" b="1" dirty="0" err="1"/>
                  <a:t>המסוברת</a:t>
                </a:r>
                <a:r>
                  <a:rPr lang="he-IL" sz="2100" b="1" dirty="0"/>
                  <a:t> =0.250039421</a:t>
                </a:r>
              </a:p>
              <a:p>
                <a:r>
                  <a:rPr lang="he-IL" sz="2100" b="1" dirty="0"/>
                  <a:t>קיבלנו קשר לינארי חיובי בינוני .</a:t>
                </a:r>
              </a:p>
              <a:p>
                <a:r>
                  <a:rPr lang="he-IL" sz="2100" b="1" dirty="0"/>
                  <a:t>מבחן </a:t>
                </a:r>
                <a:r>
                  <a:rPr lang="en-US" sz="2100" b="1" dirty="0"/>
                  <a:t>ANOVA</a:t>
                </a:r>
                <a:r>
                  <a:rPr lang="he-IL" sz="2100" b="1" dirty="0"/>
                  <a:t> מאשר כי קיים לינארי בין המשתים בכל רמת </a:t>
                </a:r>
                <a:r>
                  <a:rPr lang="he-IL" sz="2100" b="1" dirty="0" err="1"/>
                  <a:t>מובקהות</a:t>
                </a:r>
                <a:r>
                  <a:rPr lang="he-IL" sz="2100" b="1" dirty="0"/>
                  <a:t> סבירה.</a:t>
                </a:r>
              </a:p>
              <a:p>
                <a:r>
                  <a:rPr lang="he-IL" sz="2100" b="1" dirty="0"/>
                  <a:t>נחשב את סטטיסטי המבחן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he-IL" sz="2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2100" b="1" dirty="0"/>
                  <a:t> במערכת ההשערות הבאה :</a:t>
                </a:r>
                <a:endParaRPr lang="he-IL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he-I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he-IL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he-I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16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he-IL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he-IL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l" rtl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he-IL" sz="1800" b="1" dirty="0"/>
                  <a:t>נדחה את השערת האפס בר"מ של 5% כיוון </a:t>
                </a:r>
                <a:r>
                  <a:rPr lang="en-US" sz="1800" b="1" dirty="0"/>
                  <a:t> </a:t>
                </a:r>
                <a:r>
                  <a:rPr lang="he-IL" sz="1800" b="1" dirty="0"/>
                  <a:t>שונה מ 0 באופן מובהק.</a:t>
                </a:r>
              </a:p>
              <a:p>
                <a:pPr marL="0" indent="0">
                  <a:buNone/>
                </a:pPr>
                <a:r>
                  <a:rPr lang="he-IL" sz="1800" b="1" dirty="0"/>
                  <a:t>שקיבלנו כי :</a:t>
                </a:r>
              </a:p>
              <a:p>
                <a:pPr marL="0" indent="0" algn="ctr" rtl="0">
                  <a:buNone/>
                </a:pPr>
                <a:r>
                  <a:rPr lang="he-IL" sz="1600" b="1" dirty="0"/>
                  <a:t>=α</a:t>
                </a:r>
                <a:r>
                  <a:rPr lang="en-US" sz="1600" b="1" dirty="0"/>
                  <a:t>0.05&gt;PV=0.00000</a:t>
                </a:r>
                <a:endParaRPr lang="he-IL" sz="1600" b="1" dirty="0"/>
              </a:p>
              <a:p>
                <a:pPr marL="0" indent="0" algn="ctr">
                  <a:buNone/>
                </a:pPr>
                <a:endParaRPr lang="he-IL" sz="1600" dirty="0"/>
              </a:p>
              <a:p>
                <a:pPr marL="0" indent="0">
                  <a:buNone/>
                </a:pPr>
                <a:endParaRPr lang="he-IL" sz="2000" dirty="0"/>
              </a:p>
              <a:p>
                <a:endParaRPr lang="he-IL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370619A-E719-B5BC-9603-7DFA60EE8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6678"/>
                <a:ext cx="12192000" cy="5679565"/>
              </a:xfrm>
              <a:blipFill>
                <a:blip r:embed="rId2"/>
                <a:stretch>
                  <a:fillRect t="-3004" r="-900" b="-7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219F7C53-9475-AA04-C86D-808FD81BD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" t="34100" r="17825" b="16029"/>
          <a:stretch/>
        </p:blipFill>
        <p:spPr>
          <a:xfrm>
            <a:off x="145774" y="1403059"/>
            <a:ext cx="7522953" cy="2824383"/>
          </a:xfrm>
          <a:prstGeom prst="rect">
            <a:avLst/>
          </a:prstGeom>
          <a:ln w="28575">
            <a:solidFill>
              <a:srgbClr val="AC2475"/>
            </a:solidFill>
          </a:ln>
        </p:spPr>
      </p:pic>
    </p:spTree>
    <p:extLst>
      <p:ext uri="{BB962C8B-B14F-4D97-AF65-F5344CB8AC3E}">
        <p14:creationId xmlns:p14="http://schemas.microsoft.com/office/powerpoint/2010/main" val="323213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4BBB0C1-3075-AC67-9243-895D575F3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6186"/>
                <a:ext cx="11097986" cy="5670777"/>
              </a:xfrm>
            </p:spPr>
            <p:txBody>
              <a:bodyPr>
                <a:normAutofit/>
              </a:bodyPr>
              <a:lstStyle/>
              <a:p>
                <a:r>
                  <a:rPr lang="he-IL" sz="2400" dirty="0"/>
                  <a:t>נחשב את סטטיסטי המבחן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2400" dirty="0"/>
                  <a:t>  במערכת ההשערה הבאה :</a:t>
                </a:r>
              </a:p>
              <a:p>
                <a:r>
                  <a:rPr lang="he-IL" sz="2400" dirty="0"/>
                  <a:t>אין קשר לינארי בין כמות הביטים למידת השמחה יש קשר לינארי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he-IL" sz="2400" b="1" u="sng" dirty="0"/>
                  <a:t>מסקנה :</a:t>
                </a:r>
              </a:p>
              <a:p>
                <a:r>
                  <a:rPr lang="he-IL" sz="2400" dirty="0"/>
                  <a:t>לא נדחה את השערת האפס בר"מ של 5% כיוון שקיבלנו כי :</a:t>
                </a:r>
              </a:p>
              <a:p>
                <a14:m>
                  <m:oMath xmlns:m="http://schemas.openxmlformats.org/officeDocument/2006/math">
                    <m:r>
                      <a:rPr 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74867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̆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54811011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he-IL" sz="2400"/>
                        <m:t>0</m:t>
                      </m:r>
                      <m:r>
                        <m:rPr>
                          <m:nor/>
                        </m:rPr>
                        <a:rPr lang="he-IL" sz="2400"/>
                        <m:t>.</m:t>
                      </m:r>
                      <m:r>
                        <m:rPr>
                          <m:nor/>
                        </m:rPr>
                        <a:rPr lang="he-IL" sz="2400"/>
                        <m:t>008841305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he-IL" sz="2400" dirty="0"/>
              </a:p>
              <a:p>
                <a:pPr algn="r"/>
                <a:endParaRPr lang="he-IL" sz="24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4BBB0C1-3075-AC67-9243-895D575F3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6186"/>
                <a:ext cx="11097986" cy="5670777"/>
              </a:xfrm>
              <a:blipFill>
                <a:blip r:embed="rId2"/>
                <a:stretch>
                  <a:fillRect t="-1398" r="-7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תמונה 6">
            <a:extLst>
              <a:ext uri="{FF2B5EF4-FFF2-40B4-BE49-F238E27FC236}">
                <a16:creationId xmlns:a16="http://schemas.microsoft.com/office/drawing/2014/main" id="{44B6FBBA-71F4-992A-C708-5021081FE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4" y="3723629"/>
            <a:ext cx="5220343" cy="3041605"/>
          </a:xfrm>
          <a:prstGeom prst="rect">
            <a:avLst/>
          </a:prstGeom>
          <a:ln w="28575">
            <a:solidFill>
              <a:srgbClr val="AC2475"/>
            </a:solidFill>
          </a:ln>
        </p:spPr>
      </p:pic>
    </p:spTree>
    <p:extLst>
      <p:ext uri="{BB962C8B-B14F-4D97-AF65-F5344CB8AC3E}">
        <p14:creationId xmlns:p14="http://schemas.microsoft.com/office/powerpoint/2010/main" val="378959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721422-73D1-1EED-E780-03482F3F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896" y="118924"/>
            <a:ext cx="3694043" cy="1325563"/>
          </a:xfrm>
        </p:spPr>
        <p:txBody>
          <a:bodyPr/>
          <a:lstStyle/>
          <a:p>
            <a:r>
              <a:rPr lang="he-IL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סיכום ומסקנות: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8F13E2-6F4E-8148-880D-1C8A6F40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935164"/>
            <a:ext cx="11635408" cy="2199860"/>
          </a:xfrm>
        </p:spPr>
        <p:txBody>
          <a:bodyPr>
            <a:normAutofit/>
          </a:bodyPr>
          <a:lstStyle/>
          <a:p>
            <a:r>
              <a:rPr lang="he-IL" sz="3200" dirty="0">
                <a:cs typeface="+mj-cs"/>
              </a:rPr>
              <a:t>לפי הבחינה שעשינו מצאנו ש ההשפעה של המשפיעים גודלת ככל שמספר העוקבים גודל , וההשפעה משתנה ממדינה למדינה לפי רמת השימוש </a:t>
            </a:r>
            <a:r>
              <a:rPr lang="he-IL" sz="3200" dirty="0" err="1">
                <a:cs typeface="+mj-cs"/>
              </a:rPr>
              <a:t>באינסטגרם</a:t>
            </a:r>
            <a:r>
              <a:rPr lang="he-IL" sz="3200" dirty="0">
                <a:cs typeface="+mj-cs"/>
              </a:rPr>
              <a:t> ומשתנה מתחום לתחום , ההשפעה הרבת אפקטים גורמת להתנהגות סימולציית וגם על אופן החשיבה גם כן.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7684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67AF387-F76F-4A32-EB77-78AB129A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7" y="365125"/>
            <a:ext cx="6520069" cy="1807305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sz="4100" u="sng" kern="1200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(כותרות)"/>
                <a:cs typeface="David" panose="020E0502060401010101" pitchFamily="34" charset="-79"/>
              </a:rPr>
              <a:t>מטרת הפרויקט וסקירת ספרות  </a:t>
            </a:r>
            <a:br>
              <a:rPr lang="en-US" sz="4100" b="1" u="sng" kern="1200" dirty="0"/>
            </a:br>
            <a:endParaRPr lang="en-US" sz="4100" b="1" u="sng" kern="12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BC4552F-A0DC-1324-DE81-8AB65690D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" r="35167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BD0809-8E4C-2AF5-C4F8-4278FFD6F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3513"/>
            <a:ext cx="5764696" cy="4889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sz="3600" dirty="0">
                <a:cs typeface="+mj-cs"/>
              </a:rPr>
              <a:t>במסגרת פרויקט הסטטיסטיקה שלנו כמהנדסי מערכות מידע</a:t>
            </a:r>
            <a:r>
              <a:rPr lang="he-IL" sz="3600" dirty="0">
                <a:latin typeface="David" panose="020E0502060401010101" pitchFamily="34" charset="-79"/>
                <a:cs typeface="+mj-cs"/>
              </a:rPr>
              <a:t> בוחנים את </a:t>
            </a:r>
            <a:r>
              <a:rPr lang="he-IL" sz="3600" dirty="0">
                <a:cs typeface="+mj-cs"/>
              </a:rPr>
              <a:t>החשיבות הפופולריות של המשפיע על חיי האנשים , המשפיעים מושכים את תשומת לבנו כאשר נמצאים בכל מקום ברשתות החברתיות</a:t>
            </a:r>
            <a:r>
              <a:rPr lang="ar-JO" sz="3600" dirty="0">
                <a:cs typeface="+mj-cs"/>
              </a:rPr>
              <a:t> </a:t>
            </a:r>
            <a:r>
              <a:rPr lang="he-IL" sz="3600" dirty="0">
                <a:cs typeface="+mj-cs"/>
              </a:rPr>
              <a:t>באופן כללי ובאינסטגראם באופן מיוחד.</a:t>
            </a:r>
          </a:p>
        </p:txBody>
      </p:sp>
    </p:spTree>
    <p:extLst>
      <p:ext uri="{BB962C8B-B14F-4D97-AF65-F5344CB8AC3E}">
        <p14:creationId xmlns:p14="http://schemas.microsoft.com/office/powerpoint/2010/main" val="322902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0C89D089-536A-994A-2A23-28B75E754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1" t="38099" r="47962" b="19649"/>
          <a:stretch/>
        </p:blipFill>
        <p:spPr>
          <a:xfrm>
            <a:off x="1129115" y="712776"/>
            <a:ext cx="4724569" cy="2404599"/>
          </a:xfrm>
          <a:prstGeom prst="rect">
            <a:avLst/>
          </a:prstGeom>
        </p:spPr>
      </p:pic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016FE611-329D-C19B-0A6C-D9C736A9B8A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25279" t="29802" r="28370" b="6818"/>
          <a:stretch/>
        </p:blipFill>
        <p:spPr>
          <a:xfrm>
            <a:off x="6610334" y="643466"/>
            <a:ext cx="4071207" cy="2543217"/>
          </a:xfrm>
          <a:prstGeom prst="rect">
            <a:avLst/>
          </a:prstGeom>
        </p:spPr>
      </p:pic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7914937B-DE30-0D00-C9DF-6765522E5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69" t="34454" r="11847" b="18549"/>
          <a:stretch/>
        </p:blipFill>
        <p:spPr>
          <a:xfrm>
            <a:off x="1129115" y="3816685"/>
            <a:ext cx="4724569" cy="2255124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8EA14B06-AC70-0D03-06C3-8FC81C34F3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50" t="36506" r="30885" b="16086"/>
          <a:stretch/>
        </p:blipFill>
        <p:spPr>
          <a:xfrm>
            <a:off x="6338316" y="3808222"/>
            <a:ext cx="4732940" cy="2279657"/>
          </a:xfrm>
          <a:prstGeom prst="rect">
            <a:avLst/>
          </a:prstGeom>
        </p:spPr>
      </p:pic>
      <p:sp>
        <p:nvSpPr>
          <p:cNvPr id="10" name="כותרת 9">
            <a:extLst>
              <a:ext uri="{FF2B5EF4-FFF2-40B4-BE49-F238E27FC236}">
                <a16:creationId xmlns:a16="http://schemas.microsoft.com/office/drawing/2014/main" id="{AAC8EBCD-36ED-6365-0BDD-6E014672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967" y="0"/>
            <a:ext cx="5732000" cy="1671573"/>
          </a:xfrm>
        </p:spPr>
        <p:txBody>
          <a:bodyPr>
            <a:normAutofit/>
          </a:bodyPr>
          <a:lstStyle/>
          <a:p>
            <a:r>
              <a:rPr lang="he-IL" sz="3200" u="sng" dirty="0">
                <a:ln w="0">
                  <a:solidFill>
                    <a:srgbClr val="AC2475"/>
                  </a:solidFill>
                </a:ln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מאמרים:</a:t>
            </a:r>
          </a:p>
        </p:txBody>
      </p:sp>
    </p:spTree>
    <p:extLst>
      <p:ext uri="{BB962C8B-B14F-4D97-AF65-F5344CB8AC3E}">
        <p14:creationId xmlns:p14="http://schemas.microsoft.com/office/powerpoint/2010/main" val="127053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4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65FD6FA-30B6-347C-3DEA-66A51761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80" y="-185309"/>
            <a:ext cx="10515600" cy="1486313"/>
          </a:xfrm>
        </p:spPr>
        <p:txBody>
          <a:bodyPr>
            <a:normAutofit/>
          </a:bodyPr>
          <a:lstStyle/>
          <a:p>
            <a:r>
              <a:rPr lang="he-IL" sz="4000" u="sng" dirty="0">
                <a:ln w="0">
                  <a:solidFill>
                    <a:srgbClr val="AC2475"/>
                  </a:solidFill>
                </a:ln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anose="02020603050405020304" pitchFamily="18" charset="0"/>
              </a:rPr>
              <a:t>הגדרת משתנים וסוגם:</a:t>
            </a:r>
            <a:endParaRPr lang="he-IL" sz="4000" u="sng" dirty="0">
              <a:ln w="0">
                <a:solidFill>
                  <a:srgbClr val="AC2475"/>
                </a:solidFill>
              </a:ln>
              <a:solidFill>
                <a:srgbClr val="AC24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F5715496-E0C1-8B64-D16B-EE979E2A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06130"/>
            <a:ext cx="5257800" cy="5022957"/>
          </a:xfrm>
        </p:spPr>
        <p:txBody>
          <a:bodyPr>
            <a:normAutofit/>
          </a:bodyPr>
          <a:lstStyle/>
          <a:p>
            <a:r>
              <a:rPr lang="en-US" sz="1900" dirty="0" err="1"/>
              <a:t>Avg_likes</a:t>
            </a:r>
            <a:r>
              <a:rPr lang="he-IL" sz="1900" dirty="0"/>
              <a:t> - ממוצע </a:t>
            </a:r>
            <a:r>
              <a:rPr lang="he-IL" sz="1900" dirty="0" err="1"/>
              <a:t>לייקים</a:t>
            </a:r>
            <a:r>
              <a:rPr lang="he-IL" sz="1900" dirty="0"/>
              <a:t> על פוסטים </a:t>
            </a:r>
            <a:r>
              <a:rPr lang="he-IL" sz="1900" dirty="0" err="1"/>
              <a:t>באינסטגרם</a:t>
            </a:r>
            <a:r>
              <a:rPr lang="he-IL" sz="1900" dirty="0"/>
              <a:t> (סה"כ </a:t>
            </a:r>
            <a:r>
              <a:rPr lang="he-IL" sz="1900" dirty="0" err="1"/>
              <a:t>לייקים</a:t>
            </a:r>
            <a:r>
              <a:rPr lang="he-IL" sz="1900" dirty="0"/>
              <a:t>/סה"כ פוסטים) </a:t>
            </a:r>
            <a:r>
              <a:rPr lang="he-IL" sz="1900" b="1" dirty="0">
                <a:solidFill>
                  <a:srgbClr val="AC2475"/>
                </a:solidFill>
              </a:rPr>
              <a:t>(משתנה רציף)</a:t>
            </a:r>
          </a:p>
          <a:p>
            <a:endParaRPr lang="he-IL" sz="1900" dirty="0"/>
          </a:p>
          <a:p>
            <a:r>
              <a:rPr lang="en-US" sz="1900" dirty="0"/>
              <a:t>60_day_eng_rate</a:t>
            </a:r>
            <a:r>
              <a:rPr lang="he-IL" sz="1900" dirty="0"/>
              <a:t> שיעור השתתפות של 60 הימים האחרונים של משתמשים</a:t>
            </a:r>
            <a:r>
              <a:rPr lang="he-IL" sz="1900" b="1" dirty="0">
                <a:solidFill>
                  <a:srgbClr val="AC2475"/>
                </a:solidFill>
              </a:rPr>
              <a:t>(משתנה רציף)</a:t>
            </a:r>
          </a:p>
          <a:p>
            <a:endParaRPr lang="he-IL" sz="1900" dirty="0"/>
          </a:p>
          <a:p>
            <a:r>
              <a:rPr lang="en-US" sz="1900" dirty="0"/>
              <a:t>  - </a:t>
            </a:r>
            <a:r>
              <a:rPr lang="en-US" sz="1900" dirty="0" err="1"/>
              <a:t>new_post</a:t>
            </a:r>
            <a:r>
              <a:rPr lang="en-US" sz="1900" dirty="0"/>
              <a:t> _avg _like </a:t>
            </a:r>
            <a:r>
              <a:rPr lang="he-IL" sz="1900" dirty="0"/>
              <a:t>ממוצע </a:t>
            </a:r>
            <a:r>
              <a:rPr lang="he-IL" sz="1900" dirty="0" err="1"/>
              <a:t>לייקים</a:t>
            </a:r>
            <a:r>
              <a:rPr lang="he-IL" sz="1900" dirty="0"/>
              <a:t> שיש להם בפוסטים חדשים </a:t>
            </a:r>
            <a:r>
              <a:rPr lang="he-IL" sz="1900" b="1" dirty="0">
                <a:solidFill>
                  <a:srgbClr val="AC2475"/>
                </a:solidFill>
              </a:rPr>
              <a:t>(משתנה רציף)</a:t>
            </a:r>
          </a:p>
          <a:p>
            <a:endParaRPr lang="he-IL" sz="1900" dirty="0"/>
          </a:p>
          <a:p>
            <a:r>
              <a:rPr lang="en-US" sz="1900" dirty="0"/>
              <a:t>  - </a:t>
            </a:r>
            <a:r>
              <a:rPr lang="en-US" sz="1900" dirty="0" err="1"/>
              <a:t>total_Likes</a:t>
            </a:r>
            <a:r>
              <a:rPr lang="he-IL" sz="1900" dirty="0"/>
              <a:t>סך כל הלייקים שהמשתמש קיבל על הפוסטים שלו. (במיליארד) </a:t>
            </a:r>
            <a:r>
              <a:rPr lang="he-IL" sz="1900" b="1" dirty="0">
                <a:solidFill>
                  <a:srgbClr val="AC2475"/>
                </a:solidFill>
              </a:rPr>
              <a:t>(משתנה רציף)</a:t>
            </a:r>
          </a:p>
          <a:p>
            <a:endParaRPr lang="he-IL" sz="1900" b="1" dirty="0"/>
          </a:p>
          <a:p>
            <a:r>
              <a:rPr lang="en-US" sz="1900" dirty="0"/>
              <a:t> - country</a:t>
            </a:r>
            <a:r>
              <a:rPr lang="he-IL" sz="1900" dirty="0"/>
              <a:t>ארץ או אזור המוצא של המשתמש. </a:t>
            </a:r>
            <a:r>
              <a:rPr lang="he-IL" sz="1900" b="1" dirty="0">
                <a:solidFill>
                  <a:srgbClr val="AC2475"/>
                </a:solidFill>
              </a:rPr>
              <a:t>(משתנה שמי)</a:t>
            </a:r>
          </a:p>
          <a:p>
            <a:endParaRPr lang="he-IL" sz="1400" dirty="0"/>
          </a:p>
          <a:p>
            <a:endParaRPr lang="he-IL" sz="1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185580-776A-9E64-484F-33C235AA9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106130"/>
            <a:ext cx="6092952" cy="5530644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rank</a:t>
            </a:r>
            <a:r>
              <a:rPr lang="en-US" sz="2000" dirty="0"/>
              <a:t> </a:t>
            </a:r>
            <a:r>
              <a:rPr lang="he-IL" sz="2000" dirty="0"/>
              <a:t> - דירוג המשפיעים על בסיס מספר העוקבים שיש להם </a:t>
            </a:r>
            <a:r>
              <a:rPr lang="he-IL" sz="2000" b="1" dirty="0">
                <a:solidFill>
                  <a:srgbClr val="AC2475"/>
                </a:solidFill>
              </a:rPr>
              <a:t>(משתנה איכותי - סודר)</a:t>
            </a:r>
          </a:p>
          <a:p>
            <a:endParaRPr lang="he-IL" sz="2000" dirty="0"/>
          </a:p>
          <a:p>
            <a:r>
              <a:rPr lang="en-US" sz="2000" dirty="0"/>
              <a:t>channel _ info</a:t>
            </a:r>
            <a:r>
              <a:rPr lang="he-IL" sz="2000" dirty="0"/>
              <a:t> - שם המשתמש של המשפיע </a:t>
            </a:r>
            <a:r>
              <a:rPr lang="he-IL" sz="2000" dirty="0" err="1"/>
              <a:t>האינסטגרם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AC2475"/>
                </a:solidFill>
              </a:rPr>
              <a:t>(משתנה שמי)</a:t>
            </a:r>
          </a:p>
          <a:p>
            <a:endParaRPr lang="he-IL" sz="2000" dirty="0"/>
          </a:p>
          <a:p>
            <a:r>
              <a:rPr lang="en-US" sz="2000" dirty="0"/>
              <a:t>Influence_score</a:t>
            </a:r>
            <a:r>
              <a:rPr lang="he-IL" sz="2000" dirty="0"/>
              <a:t> - זה מחושב על בסיס אזכורים, חשיבות ופופולריות של המשפיע </a:t>
            </a:r>
            <a:r>
              <a:rPr lang="he-IL" sz="2000" b="1" dirty="0">
                <a:solidFill>
                  <a:srgbClr val="AC2475"/>
                </a:solidFill>
              </a:rPr>
              <a:t>(משתנה רציף)</a:t>
            </a:r>
          </a:p>
          <a:p>
            <a:endParaRPr lang="he-IL" sz="2000" dirty="0">
              <a:solidFill>
                <a:srgbClr val="AC2475"/>
              </a:solidFill>
            </a:endParaRPr>
          </a:p>
          <a:p>
            <a:r>
              <a:rPr lang="en-US" sz="2000" dirty="0"/>
              <a:t>Posts </a:t>
            </a:r>
            <a:r>
              <a:rPr lang="he-IL" sz="2000" dirty="0"/>
              <a:t> - מספר הפוסטים שהם פרסמו עד כה </a:t>
            </a:r>
            <a:r>
              <a:rPr lang="he-IL" sz="2000" b="1" dirty="0">
                <a:solidFill>
                  <a:srgbClr val="AC2475"/>
                </a:solidFill>
              </a:rPr>
              <a:t>(משתנה רציף)</a:t>
            </a:r>
          </a:p>
          <a:p>
            <a:endParaRPr lang="he-IL" sz="2000" dirty="0"/>
          </a:p>
          <a:p>
            <a:r>
              <a:rPr lang="en-US" sz="2000" dirty="0"/>
              <a:t>Followers</a:t>
            </a:r>
            <a:r>
              <a:rPr lang="he-IL" sz="2000" dirty="0"/>
              <a:t> - מספר העוקבים של המשתמש </a:t>
            </a:r>
            <a:r>
              <a:rPr lang="he-IL" sz="2000" b="1" dirty="0">
                <a:solidFill>
                  <a:srgbClr val="AC2475"/>
                </a:solidFill>
              </a:rPr>
              <a:t>(משתנה רציף)</a:t>
            </a:r>
          </a:p>
          <a:p>
            <a:endParaRPr lang="he-IL" sz="1400" dirty="0">
              <a:solidFill>
                <a:srgbClr val="AC2475"/>
              </a:solidFill>
            </a:endParaRPr>
          </a:p>
          <a:p>
            <a:endParaRPr lang="he-IL" sz="1400" dirty="0"/>
          </a:p>
          <a:p>
            <a:endParaRPr lang="he-IL" sz="1400" dirty="0"/>
          </a:p>
          <a:p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772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72E52C-ACFF-850E-A62B-21862EFE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183" y="-98701"/>
            <a:ext cx="5363817" cy="1325563"/>
          </a:xfrm>
        </p:spPr>
        <p:txBody>
          <a:bodyPr/>
          <a:lstStyle/>
          <a:p>
            <a:r>
              <a:rPr lang="he-IL" b="1" i="0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מדדי מיקום ופיזור:</a:t>
            </a:r>
            <a:endParaRPr lang="he-IL" b="1" u="sng" dirty="0">
              <a:solidFill>
                <a:srgbClr val="AC24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מציין מיקום תוכן 1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8FF1E053-AC2A-484C-12D5-F243813EC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"/>
          <a:stretch/>
        </p:blipFill>
        <p:spPr>
          <a:xfrm>
            <a:off x="570405" y="799482"/>
            <a:ext cx="6658112" cy="5445457"/>
          </a:xfrm>
          <a:ln w="28575">
            <a:solidFill>
              <a:srgbClr val="AC2475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CB6CEC35-12D7-7793-25E0-A0BC34AAE5E2}"/>
                  </a:ext>
                </a:extLst>
              </p:cNvPr>
              <p:cNvSpPr txBox="1"/>
              <p:nvPr/>
            </p:nvSpPr>
            <p:spPr>
              <a:xfrm>
                <a:off x="7394713" y="906686"/>
                <a:ext cx="4531682" cy="57601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000" b="1" u="sng" dirty="0">
                    <a:solidFill>
                      <a:srgbClr val="AC2475"/>
                    </a:solidFill>
                  </a:rPr>
                  <a:t>מדדי מיקום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e-IL" dirty="0"/>
                  <a:t>ממוצע מדגמי – </a:t>
                </a:r>
                <a:r>
                  <a:rPr lang="en-US" dirty="0"/>
                  <a:t>Mean</a:t>
                </a:r>
                <a:endParaRPr lang="he-I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e-IL" dirty="0"/>
                  <a:t>שכיח מדגמי –</a:t>
                </a:r>
                <a:r>
                  <a:rPr lang="en-US" dirty="0"/>
                  <a:t>Mode </a:t>
                </a:r>
                <a:endParaRPr lang="he-IL" dirty="0"/>
              </a:p>
              <a:p>
                <a:r>
                  <a:rPr lang="he-IL" dirty="0"/>
                  <a:t>הנתון בעל השכיחות הגבוה ביותר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e-IL" dirty="0"/>
                  <a:t>חציון מדגמי –</a:t>
                </a:r>
                <a:r>
                  <a:rPr lang="en-US" dirty="0"/>
                  <a:t>Median</a:t>
                </a:r>
              </a:p>
              <a:p>
                <a:endParaRPr lang="en-US" dirty="0"/>
              </a:p>
              <a:p>
                <a:r>
                  <a:rPr lang="he-IL" b="1" u="sng" dirty="0">
                    <a:solidFill>
                      <a:srgbClr val="AC2475"/>
                    </a:solidFill>
                  </a:rPr>
                  <a:t>מדדי פיזור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e-IL" dirty="0"/>
                  <a:t>טווח מדגמי –</a:t>
                </a:r>
                <a:r>
                  <a:rPr lang="en-US" dirty="0"/>
                  <a:t>Range</a:t>
                </a:r>
                <a:endParaRPr lang="he-I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e-IL" dirty="0"/>
                  <a:t>שונות מדגמית –</a:t>
                </a:r>
                <a:r>
                  <a:rPr lang="en-US" dirty="0"/>
                  <a:t>Sampling Variance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e-IL" dirty="0"/>
                  <a:t>סטיית תקן מדגמית : </a:t>
                </a:r>
                <a:r>
                  <a:rPr lang="en-US" dirty="0"/>
                  <a:t>Standard Deviation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CB6CEC35-12D7-7793-25E0-A0BC34AAE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13" y="906686"/>
                <a:ext cx="4531682" cy="5760167"/>
              </a:xfrm>
              <a:prstGeom prst="rect">
                <a:avLst/>
              </a:prstGeom>
              <a:blipFill>
                <a:blip r:embed="rId3"/>
                <a:stretch>
                  <a:fillRect t="-529" r="-14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2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215704-5F1E-FCED-8346-C655DCF2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62" y="0"/>
            <a:ext cx="10515600" cy="1325563"/>
          </a:xfrm>
        </p:spPr>
        <p:txBody>
          <a:bodyPr/>
          <a:lstStyle/>
          <a:p>
            <a:r>
              <a:rPr lang="he-IL" u="sng" dirty="0">
                <a:ln w="0">
                  <a:solidFill>
                    <a:srgbClr val="AC2475"/>
                  </a:solidFill>
                </a:ln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רווח סמך לתוחלת :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56626731-822B-78D4-386A-2B2A339E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322"/>
            <a:ext cx="11229462" cy="5106642"/>
          </a:xfrm>
        </p:spPr>
        <p:txBody>
          <a:bodyPr/>
          <a:lstStyle/>
          <a:p>
            <a:r>
              <a:rPr lang="he-IL" sz="1800" b="1" u="sng" dirty="0">
                <a:solidFill>
                  <a:srgbClr val="AC2475"/>
                </a:solidFill>
                <a:latin typeface="David" panose="020E0502060401010101" pitchFamily="34" charset="-79"/>
              </a:rPr>
              <a:t>מטרה</a:t>
            </a:r>
            <a:r>
              <a:rPr lang="he-IL" sz="1800" b="1" dirty="0">
                <a:solidFill>
                  <a:srgbClr val="AC2475"/>
                </a:solidFill>
                <a:latin typeface="David" panose="020E0502060401010101" pitchFamily="34" charset="-79"/>
              </a:rPr>
              <a:t>: </a:t>
            </a:r>
            <a:r>
              <a:rPr lang="he-IL" sz="1800" dirty="0">
                <a:latin typeface="David" panose="020E0502060401010101" pitchFamily="34" charset="-79"/>
              </a:rPr>
              <a:t>ברצוננו לבחון את תוחלת השפעת </a:t>
            </a:r>
            <a:r>
              <a:rPr lang="he-IL" sz="1800" dirty="0" err="1">
                <a:latin typeface="David" panose="020E0502060401010101" pitchFamily="34" charset="-79"/>
              </a:rPr>
              <a:t>האנפלונסירס</a:t>
            </a:r>
            <a:r>
              <a:rPr lang="he-IL" sz="1800" dirty="0">
                <a:latin typeface="David" panose="020E0502060401010101" pitchFamily="34" charset="-79"/>
              </a:rPr>
              <a:t> ברמת סמך של 93% . ראשית, ביצענו בדיקה של נורמליות למשתנה </a:t>
            </a:r>
            <a:r>
              <a:rPr lang="en-US" sz="1800" dirty="0" err="1">
                <a:latin typeface="David" panose="020E0502060401010101" pitchFamily="34" charset="-79"/>
              </a:rPr>
              <a:t>influence_score</a:t>
            </a:r>
            <a:r>
              <a:rPr lang="he-IL" sz="1800" dirty="0">
                <a:latin typeface="David" panose="020E0502060401010101" pitchFamily="34" charset="-79"/>
              </a:rPr>
              <a:t> </a:t>
            </a:r>
            <a:r>
              <a:rPr lang="en-US" sz="1800" dirty="0">
                <a:latin typeface="David" panose="020E0502060401010101" pitchFamily="34" charset="-79"/>
              </a:rPr>
              <a:t>.</a:t>
            </a:r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2AC3C92-57D1-ABD0-F5DF-E2C82C23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71" y="1697904"/>
            <a:ext cx="10080894" cy="102759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E2DAF61-ED73-D7CF-8D23-F9CE997B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31" y="3484721"/>
            <a:ext cx="5891026" cy="722932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18C17E0-379B-5BBB-1966-DE63E613DE4E}"/>
              </a:ext>
            </a:extLst>
          </p:cNvPr>
          <p:cNvSpPr txBox="1"/>
          <p:nvPr/>
        </p:nvSpPr>
        <p:spPr>
          <a:xfrm>
            <a:off x="-964416" y="150441"/>
            <a:ext cx="90878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2400" b="1" u="sng" dirty="0">
                <a:solidFill>
                  <a:srgbClr val="AC2475"/>
                </a:solidFill>
                <a:cs typeface="+mj-cs"/>
              </a:rPr>
              <a:t>מסקנה</a:t>
            </a:r>
            <a:r>
              <a:rPr lang="he-IL" sz="2400" b="1" dirty="0">
                <a:solidFill>
                  <a:srgbClr val="AC2475"/>
                </a:solidFill>
                <a:cs typeface="+mj-cs"/>
              </a:rPr>
              <a:t>:</a:t>
            </a:r>
            <a:r>
              <a:rPr lang="he-IL" b="1" dirty="0">
                <a:solidFill>
                  <a:srgbClr val="7030A0"/>
                </a:solidFill>
                <a:cs typeface="+mj-cs"/>
              </a:rPr>
              <a:t> </a:t>
            </a:r>
            <a:r>
              <a:rPr lang="he-IL" sz="2000" dirty="0"/>
              <a:t>ניתן לומר כי בסיכוי של 0.93 תוחלת של אחוז</a:t>
            </a:r>
          </a:p>
          <a:p>
            <a:pPr algn="r"/>
            <a:r>
              <a:rPr lang="he-IL" sz="2000" dirty="0"/>
              <a:t> ההשפעה נעה בין 80.74369 לבין 82.89631 ובסיכוי 0.07 לא בתחום</a:t>
            </a:r>
            <a:r>
              <a:rPr lang="he-IL" sz="2000" dirty="0">
                <a:cs typeface="+mj-cs"/>
              </a:rPr>
              <a:t>.</a:t>
            </a: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CED48BC2-37AE-30B6-E749-BC53B2675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1487" y="2660274"/>
            <a:ext cx="13779149" cy="656529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CCB306D6-8539-AE1A-796F-A0698C16B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456" t="39352" r="32855" b="23037"/>
          <a:stretch/>
        </p:blipFill>
        <p:spPr>
          <a:xfrm>
            <a:off x="5883819" y="3316803"/>
            <a:ext cx="2672409" cy="3347660"/>
          </a:xfrm>
          <a:prstGeom prst="rect">
            <a:avLst/>
          </a:prstGeom>
          <a:ln w="28575">
            <a:solidFill>
              <a:srgbClr val="AC2475"/>
            </a:solidFill>
          </a:ln>
        </p:spPr>
      </p:pic>
      <p:pic>
        <p:nvPicPr>
          <p:cNvPr id="4" name="תמונה 3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4156C751-AAE4-8992-4F71-C924F4B3DC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9"/>
          <a:stretch/>
        </p:blipFill>
        <p:spPr>
          <a:xfrm>
            <a:off x="124338" y="1697904"/>
            <a:ext cx="4847640" cy="42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1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F38285-2D3C-234B-6665-14908F16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-57603"/>
            <a:ext cx="4119046" cy="1325563"/>
          </a:xfrm>
        </p:spPr>
        <p:txBody>
          <a:bodyPr>
            <a:normAutofit/>
          </a:bodyPr>
          <a:lstStyle/>
          <a:p>
            <a:r>
              <a:rPr lang="he-IL" sz="4000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מבחני השערה - </a:t>
            </a:r>
            <a:r>
              <a:rPr lang="he-IL" sz="4000" u="sng" dirty="0" err="1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ב"ת</a:t>
            </a:r>
            <a:r>
              <a:rPr lang="he-IL" sz="4000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br>
              <a:rPr lang="he-IL" sz="4000" b="1" dirty="0">
                <a:solidFill>
                  <a:srgbClr val="AC2475"/>
                </a:solidFill>
              </a:rPr>
            </a:br>
            <a:endParaRPr lang="he-IL" sz="4000" b="1" dirty="0">
              <a:solidFill>
                <a:srgbClr val="AC247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940AD9-3395-DAAE-033C-7DA9EB9FA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8829" y="936568"/>
                <a:ext cx="10944875" cy="5040247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he-IL" sz="1800" b="1" u="sng" dirty="0">
                    <a:solidFill>
                      <a:srgbClr val="AC2475"/>
                    </a:solidFill>
                  </a:rPr>
                  <a:t>המטרה</a:t>
                </a:r>
                <a:r>
                  <a:rPr lang="he-IL" sz="1800" b="1" dirty="0">
                    <a:solidFill>
                      <a:srgbClr val="AC2475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he-IL" sz="1800" b="1" dirty="0">
                    <a:solidFill>
                      <a:srgbClr val="AC2475"/>
                    </a:solidFill>
                    <a:latin typeface="+mj-lt"/>
                  </a:rPr>
                  <a:t> </a:t>
                </a:r>
                <a:r>
                  <a:rPr lang="he-IL" sz="1800" dirty="0">
                    <a:latin typeface="David" panose="020E0502060401010101" pitchFamily="34" charset="-79"/>
                  </a:rPr>
                  <a:t>האם קיימת השפעה על תוחלת ממוצע </a:t>
                </a:r>
                <a:r>
                  <a:rPr lang="he-IL" sz="1800" dirty="0" err="1">
                    <a:latin typeface="David" panose="020E0502060401010101" pitchFamily="34" charset="-79"/>
                  </a:rPr>
                  <a:t>הליקים</a:t>
                </a:r>
                <a:r>
                  <a:rPr lang="he-IL" sz="1800" dirty="0">
                    <a:latin typeface="David" panose="020E0502060401010101" pitchFamily="34" charset="-79"/>
                  </a:rPr>
                  <a:t> של המשפיעים מקבלים באמריקה יותר ממוצע </a:t>
                </a:r>
                <a:r>
                  <a:rPr lang="he-IL" sz="1800" dirty="0" err="1">
                    <a:latin typeface="David" panose="020E0502060401010101" pitchFamily="34" charset="-79"/>
                  </a:rPr>
                  <a:t>הליקים</a:t>
                </a:r>
                <a:r>
                  <a:rPr lang="he-IL" sz="1800" dirty="0">
                    <a:latin typeface="David" panose="020E0502060401010101" pitchFamily="34" charset="-79"/>
                  </a:rPr>
                  <a:t> של המשפיעים שמקבלים בהודו. ברמת מובהקות 5%. לבדיקת הטענה ניקח 83 בדיקה שנערכו למשפיעים מאמריקה ו 25 בדיקה שנערכו למשפיעי מהודו.</a:t>
                </a:r>
              </a:p>
              <a:p>
                <a:pPr marL="0" indent="0">
                  <a:buNone/>
                </a:pPr>
                <a:r>
                  <a:rPr lang="he-IL" sz="1800" dirty="0">
                    <a:solidFill>
                      <a:srgbClr val="AC2475"/>
                    </a:solidFill>
                    <a:latin typeface="David" panose="020E0502060401010101" pitchFamily="34" charset="-79"/>
                    <a:ea typeface="Tahoma" panose="020B0604030504040204" pitchFamily="34" charset="0"/>
                  </a:rPr>
                  <a:t>1µ-</a:t>
                </a:r>
                <a:r>
                  <a:rPr lang="he-IL" sz="1800" dirty="0">
                    <a:latin typeface="David" panose="020E0502060401010101" pitchFamily="34" charset="-79"/>
                    <a:ea typeface="Tahoma" panose="020B0604030504040204" pitchFamily="34" charset="0"/>
                  </a:rPr>
                  <a:t> תוחלת ממוצע </a:t>
                </a:r>
                <a:r>
                  <a:rPr lang="he-IL" sz="1800" dirty="0" err="1">
                    <a:latin typeface="David" panose="020E0502060401010101" pitchFamily="34" charset="-79"/>
                    <a:ea typeface="Tahoma" panose="020B0604030504040204" pitchFamily="34" charset="0"/>
                  </a:rPr>
                  <a:t>הליקים</a:t>
                </a:r>
                <a:r>
                  <a:rPr lang="he-IL" sz="1800" dirty="0">
                    <a:latin typeface="David" panose="020E0502060401010101" pitchFamily="34" charset="-79"/>
                    <a:ea typeface="Tahoma" panose="020B0604030504040204" pitchFamily="34" charset="0"/>
                  </a:rPr>
                  <a:t> של המשפיעים מאמריקה.</a:t>
                </a:r>
              </a:p>
              <a:p>
                <a:pPr marL="0" indent="0">
                  <a:buNone/>
                </a:pPr>
                <a:r>
                  <a:rPr lang="he-IL" sz="1800" dirty="0">
                    <a:solidFill>
                      <a:srgbClr val="AC2475"/>
                    </a:solidFill>
                    <a:latin typeface="David" panose="020E0502060401010101" pitchFamily="34" charset="-79"/>
                    <a:ea typeface="Tahoma" panose="020B0604030504040204" pitchFamily="34" charset="0"/>
                  </a:rPr>
                  <a:t>2µ-</a:t>
                </a:r>
                <a:r>
                  <a:rPr lang="he-IL" sz="1800" dirty="0">
                    <a:latin typeface="David" panose="020E0502060401010101" pitchFamily="34" charset="-79"/>
                    <a:ea typeface="Tahoma" panose="020B0604030504040204" pitchFamily="34" charset="0"/>
                  </a:rPr>
                  <a:t> תוחלת ממוצע </a:t>
                </a:r>
                <a:r>
                  <a:rPr lang="he-IL" sz="1800" dirty="0" err="1">
                    <a:latin typeface="David" panose="020E0502060401010101" pitchFamily="34" charset="-79"/>
                    <a:ea typeface="Tahoma" panose="020B0604030504040204" pitchFamily="34" charset="0"/>
                  </a:rPr>
                  <a:t>הליקים</a:t>
                </a:r>
                <a:r>
                  <a:rPr lang="he-IL" sz="1800" dirty="0">
                    <a:latin typeface="David" panose="020E0502060401010101" pitchFamily="34" charset="-79"/>
                    <a:ea typeface="Tahoma" panose="020B0604030504040204" pitchFamily="34" charset="0"/>
                  </a:rPr>
                  <a:t> של המשפיעים מהודו.</a:t>
                </a:r>
                <a:endParaRPr lang="he-IL" sz="1800" dirty="0">
                  <a:latin typeface="David" panose="020E0502060401010101" pitchFamily="34" charset="-79"/>
                </a:endParaRPr>
              </a:p>
              <a:p>
                <a:r>
                  <a:rPr lang="he-IL" sz="1800" b="1" u="sng" dirty="0">
                    <a:solidFill>
                      <a:srgbClr val="AC2475"/>
                    </a:solidFill>
                    <a:latin typeface="David" panose="020E0502060401010101" pitchFamily="34" charset="-79"/>
                  </a:rPr>
                  <a:t>מערכת ההשערה:</a:t>
                </a:r>
                <a:r>
                  <a:rPr lang="en-US" sz="1800" b="1" u="sng" dirty="0">
                    <a:solidFill>
                      <a:srgbClr val="AC2475"/>
                    </a:solidFill>
                    <a:latin typeface="David" panose="020E0502060401010101" pitchFamily="34" charset="-79"/>
                  </a:rPr>
                  <a:t> </a:t>
                </a:r>
                <a:endParaRPr lang="he-IL" sz="1800" b="1" u="sng" dirty="0">
                  <a:solidFill>
                    <a:srgbClr val="AC2475"/>
                  </a:solidFill>
                  <a:latin typeface="David" panose="020E0502060401010101" pitchFamily="34" charset="-79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</m:oMath>
                </a14:m>
                <a:endParaRPr lang="he-IL" sz="1800" dirty="0">
                  <a:effectLst/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marL="0" indent="0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he-IL" sz="1800" dirty="0">
                  <a:effectLst/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marL="0" indent="0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he-IL" sz="1800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marL="0" indent="0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he-IL" sz="1800" dirty="0">
                  <a:effectLst/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e-IL" sz="1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940AD9-3395-DAAE-033C-7DA9EB9FA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8829" y="936568"/>
                <a:ext cx="10944875" cy="5040247"/>
              </a:xfrm>
              <a:blipFill>
                <a:blip r:embed="rId2"/>
                <a:stretch>
                  <a:fillRect t="-1087" r="-4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9F781C82-49D1-C89D-0BAD-B4F618E2D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3" t="43596" r="36071" b="13844"/>
          <a:stretch/>
        </p:blipFill>
        <p:spPr>
          <a:xfrm>
            <a:off x="968829" y="2091076"/>
            <a:ext cx="4627428" cy="3286142"/>
          </a:xfrm>
          <a:prstGeom prst="rect">
            <a:avLst/>
          </a:prstGeom>
          <a:ln w="28575">
            <a:solidFill>
              <a:srgbClr val="AC2475"/>
            </a:solidFill>
          </a:ln>
        </p:spPr>
      </p:pic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C301B15-AFFA-81D0-742B-5FB77698BC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5"/>
          <a:stretch/>
        </p:blipFill>
        <p:spPr>
          <a:xfrm>
            <a:off x="6174670" y="2998647"/>
            <a:ext cx="3862388" cy="1885949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49D2816-641F-7A55-116E-A894B3314D63}"/>
              </a:ext>
            </a:extLst>
          </p:cNvPr>
          <p:cNvSpPr txBox="1"/>
          <p:nvPr/>
        </p:nvSpPr>
        <p:spPr>
          <a:xfrm>
            <a:off x="903758" y="198817"/>
            <a:ext cx="7086113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u="sng" dirty="0">
                <a:solidFill>
                  <a:srgbClr val="AC2475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מסקנה:</a:t>
            </a:r>
            <a:r>
              <a:rPr lang="he-IL" sz="2000" b="1" u="sng" dirty="0">
                <a:solidFill>
                  <a:srgbClr val="AC2475"/>
                </a:solidFill>
                <a:latin typeface="David" panose="020E0502060401010101" pitchFamily="34" charset="-79"/>
                <a:ea typeface="Times New Roman" panose="02020603050405020304" pitchFamily="18" charset="0"/>
              </a:rPr>
              <a:t> </a:t>
            </a:r>
            <a:r>
              <a:rPr lang="he-IL" sz="2000" dirty="0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קיבלנו כי </a:t>
            </a:r>
            <a:r>
              <a:rPr lang="en-US" sz="2000" dirty="0" err="1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value</a:t>
            </a:r>
            <a:r>
              <a:rPr lang="en-US" sz="2000" dirty="0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 </a:t>
            </a:r>
            <a:r>
              <a:rPr lang="he-IL" sz="2000" dirty="0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 גדולה מ- α= 0.05 לכן  לא נדחה </a:t>
            </a:r>
            <a:r>
              <a:rPr lang="en-US" sz="2000" dirty="0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H0</a:t>
            </a:r>
            <a:r>
              <a:rPr lang="he-IL" sz="2000" dirty="0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 בר"מ 0.05 נקבע כי תוחלת ממוצע </a:t>
            </a:r>
            <a:r>
              <a:rPr lang="he-IL" sz="2000" dirty="0" err="1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הליקים</a:t>
            </a:r>
            <a:r>
              <a:rPr lang="he-IL" sz="2000" dirty="0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 באמריקה יותר מ  ממוצע כמות </a:t>
            </a:r>
            <a:r>
              <a:rPr lang="he-IL" sz="2000" dirty="0" err="1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הליקים</a:t>
            </a:r>
            <a:r>
              <a:rPr lang="he-IL" sz="2000" dirty="0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 הודו.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</a:endParaRPr>
          </a:p>
          <a:p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9B6CBDA-68D6-BD23-DAC2-2EC59FFA30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"/>
          <a:stretch/>
        </p:blipFill>
        <p:spPr>
          <a:xfrm>
            <a:off x="8170935" y="4545495"/>
            <a:ext cx="3626775" cy="233489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A2DEB73-9D0F-FC4F-FCF9-DC51CE572F1A}"/>
              </a:ext>
            </a:extLst>
          </p:cNvPr>
          <p:cNvSpPr txBox="1"/>
          <p:nvPr/>
        </p:nvSpPr>
        <p:spPr>
          <a:xfrm>
            <a:off x="838687" y="5645131"/>
            <a:ext cx="4094921" cy="18625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1800" b="1" u="sng" dirty="0">
                <a:solidFill>
                  <a:srgbClr val="AC2475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+mj-cs"/>
              </a:rPr>
              <a:t>חישוב ערך </a:t>
            </a:r>
            <a:r>
              <a:rPr lang="en-US" sz="1800" b="1" u="sng" dirty="0" err="1">
                <a:solidFill>
                  <a:srgbClr val="AC2475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+mj-cs"/>
              </a:rPr>
              <a:t>P</a:t>
            </a:r>
            <a:r>
              <a:rPr lang="en-US" sz="1800" b="1" u="sng" baseline="-25000" dirty="0" err="1">
                <a:solidFill>
                  <a:srgbClr val="AC2475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+mj-cs"/>
              </a:rPr>
              <a:t>value</a:t>
            </a:r>
            <a:r>
              <a:rPr lang="he-IL" sz="1800" b="1" u="sng" dirty="0">
                <a:solidFill>
                  <a:srgbClr val="AC2475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+mj-cs"/>
              </a:rPr>
              <a:t> :</a:t>
            </a:r>
            <a:endParaRPr lang="en-US" sz="1800" b="1" u="sng" dirty="0">
              <a:solidFill>
                <a:srgbClr val="AC2475"/>
              </a:solidFill>
              <a:effectLst/>
              <a:latin typeface="David" panose="020E0502060401010101" pitchFamily="34" charset="-79"/>
              <a:ea typeface="Calibri" panose="020F0502020204030204" pitchFamily="34" charset="0"/>
              <a:cs typeface="+mj-cs"/>
            </a:endParaRPr>
          </a:p>
          <a:p>
            <a:pPr mar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P</a:t>
            </a:r>
            <a:r>
              <a:rPr lang="en-US" sz="1800" baseline="-25000" dirty="0" err="1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value</a:t>
            </a:r>
            <a:r>
              <a:rPr lang="en-US" sz="1800" dirty="0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=1-T. DIST (1.000349787,106,1) =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David" panose="020E0502060401010101" pitchFamily="34" charset="-79"/>
                <a:ea typeface="Times New Roman" panose="02020603050405020304" pitchFamily="18" charset="0"/>
              </a:rPr>
              <a:t>0.159709703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761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EEA856-8D86-ADCD-76F4-E3708348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9067"/>
            <a:ext cx="10515600" cy="1325563"/>
          </a:xfrm>
        </p:spPr>
        <p:txBody>
          <a:bodyPr/>
          <a:lstStyle/>
          <a:p>
            <a:r>
              <a:rPr lang="he-IL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מבחני השערה – תלויים: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AE6EF7-0B8A-1873-82EB-1CDC6DF3D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6348"/>
                <a:ext cx="11078497" cy="530258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e-IL" b="1" u="sng" dirty="0">
                    <a:solidFill>
                      <a:srgbClr val="AC2475"/>
                    </a:solidFill>
                    <a:latin typeface="+mj-lt"/>
                    <a:cs typeface="+mj-cs"/>
                  </a:rPr>
                  <a:t>מטרה</a:t>
                </a:r>
                <a:r>
                  <a:rPr lang="he-IL" b="1" dirty="0">
                    <a:solidFill>
                      <a:srgbClr val="AC2475"/>
                    </a:solidFill>
                    <a:latin typeface="+mj-lt"/>
                    <a:cs typeface="+mj-cs"/>
                  </a:rPr>
                  <a:t>: </a:t>
                </a:r>
                <a:r>
                  <a:rPr lang="he-IL" sz="2200" dirty="0">
                    <a:effectLst/>
                    <a:ea typeface="Times New Roman" panose="02020603050405020304" pitchFamily="18" charset="0"/>
                  </a:rPr>
                  <a:t>נבחן את כמות העוקבים למשפיעים מ צרפת אשר נערכו שתי בדיקות </a:t>
                </a:r>
              </a:p>
              <a:p>
                <a:pPr marL="0" indent="0">
                  <a:buNone/>
                </a:pPr>
                <a:r>
                  <a:rPr lang="he-IL" sz="2200" dirty="0">
                    <a:effectLst/>
                    <a:ea typeface="Times New Roman" panose="02020603050405020304" pitchFamily="18" charset="0"/>
                  </a:rPr>
                  <a:t>לכמות העוקבים אחת לפני מספר חודשים והשנייה אחרי המונדיאל אשר </a:t>
                </a:r>
              </a:p>
              <a:p>
                <a:pPr marL="0" indent="0">
                  <a:buNone/>
                </a:pPr>
                <a:r>
                  <a:rPr lang="he-IL" sz="2200" dirty="0">
                    <a:effectLst/>
                    <a:ea typeface="Times New Roman" panose="02020603050405020304" pitchFamily="18" charset="0"/>
                  </a:rPr>
                  <a:t>טוענים החוקרים כי עכשווי כמות העוקבים יותר ברמת מובהקת </a:t>
                </a:r>
                <a:r>
                  <a:rPr lang="en-US" sz="2200" i="1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%</a:t>
                </a:r>
                <a:r>
                  <a:rPr lang="he-IL" sz="2200" dirty="0">
                    <a:effectLst/>
                    <a:ea typeface="Times New Roman" panose="02020603050405020304" pitchFamily="18" charset="0"/>
                  </a:rPr>
                  <a:t>3. </a:t>
                </a:r>
                <a:endParaRPr lang="he-IL" sz="35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3200" b="1" u="sng" dirty="0">
                    <a:solidFill>
                      <a:srgbClr val="AC247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+mj-cs"/>
                  </a:rPr>
                  <a:t>מערכת השערה:</a:t>
                </a:r>
                <a:endParaRPr lang="en-US" sz="3200" b="1" u="sng" dirty="0">
                  <a:solidFill>
                    <a:srgbClr val="AC24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j-cs"/>
                </a:endParaRPr>
              </a:p>
              <a:p>
                <a:pPr marL="0" indent="0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𝑎𝑓𝑡𝑒𝑟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𝑏𝑒𝑓𝑜𝑟𝑒</m:t>
                          </m:r>
                        </m:sub>
                      </m:sSub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𝑎𝑓𝑡𝑒𝑟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𝑏𝑒𝑓𝑜𝑟𝑒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b="1" u="sng" dirty="0">
                    <a:solidFill>
                      <a:srgbClr val="AC247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+mj-cs"/>
                  </a:rPr>
                  <a:t>חישוב ערך  </a:t>
                </a:r>
                <a:r>
                  <a:rPr lang="en-US" b="1" u="sng" dirty="0">
                    <a:solidFill>
                      <a:srgbClr val="AC247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+mj-cs"/>
                  </a:rPr>
                  <a:t> :</a:t>
                </a:r>
                <a:r>
                  <a:rPr lang="en-US" b="1" u="sng" dirty="0" err="1">
                    <a:solidFill>
                      <a:srgbClr val="AC2475"/>
                    </a:solidFill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+mj-cs"/>
                  </a:rPr>
                  <a:t>P</a:t>
                </a:r>
                <a:r>
                  <a:rPr lang="en-US" b="1" u="sng" baseline="-25000" dirty="0" err="1">
                    <a:solidFill>
                      <a:srgbClr val="AC2475"/>
                    </a:solidFill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+mj-cs"/>
                  </a:rPr>
                  <a:t>value</a:t>
                </a:r>
                <a:r>
                  <a:rPr lang="en-US" sz="2200" b="1" baseline="-25000" dirty="0">
                    <a:solidFill>
                      <a:srgbClr val="AC2475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2200" b="1" baseline="-25000" dirty="0">
                    <a:solidFill>
                      <a:srgbClr val="AC2475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 err="1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sz="2200" baseline="-25000" dirty="0" err="1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value</a:t>
                </a:r>
                <a:r>
                  <a:rPr lang="en-US" sz="22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 =1- T.DIST(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1711411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.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281</m:t>
                    </m:r>
                  </m:oMath>
                </a14:m>
                <a:r>
                  <a:rPr lang="en-US" sz="22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,7,1)=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0.029616294</a:t>
                </a:r>
                <a:endParaRPr lang="he-IL" sz="2200" b="1" baseline="-25000" dirty="0">
                  <a:solidFill>
                    <a:srgbClr val="AC2475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3200" b="1" u="sng" dirty="0">
                    <a:solidFill>
                      <a:srgbClr val="AC247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+mj-cs"/>
                  </a:rPr>
                  <a:t>מסקנה </a:t>
                </a:r>
                <a:r>
                  <a:rPr lang="he-IL" sz="3200" b="1" dirty="0">
                    <a:solidFill>
                      <a:srgbClr val="AC247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+mj-cs"/>
                  </a:rPr>
                  <a:t>:</a:t>
                </a:r>
                <a:r>
                  <a:rPr lang="he-IL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קיבלנו כי </a:t>
                </a:r>
                <a:r>
                  <a:rPr lang="en-US" sz="2400" dirty="0" err="1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P</a:t>
                </a:r>
                <a:r>
                  <a:rPr lang="en-US" sz="2400" baseline="-25000" dirty="0" err="1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value</a:t>
                </a:r>
                <a:r>
                  <a:rPr lang="en-US" sz="24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24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קטנה מ-.</a:t>
                </a:r>
                <a:r>
                  <a:rPr lang="he-IL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α= 0.03 לכן נדחה </a:t>
                </a:r>
                <a:r>
                  <a:rPr lang="en-US" sz="24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H0</a:t>
                </a:r>
                <a:r>
                  <a:rPr lang="he-IL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בר"מ 0.03 נקבע כי תוחלת כמות העוקבים אחרי המונדיאל יותר מלפני 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AE6EF7-0B8A-1873-82EB-1CDC6DF3D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6348"/>
                <a:ext cx="11078497" cy="5302585"/>
              </a:xfrm>
              <a:blipFill>
                <a:blip r:embed="rId2"/>
                <a:stretch>
                  <a:fillRect t="-3103" r="-11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61886A23-9B1E-67DE-A237-DC10FB635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0" t="25620" r="6875" b="43893"/>
          <a:stretch/>
        </p:blipFill>
        <p:spPr>
          <a:xfrm>
            <a:off x="1338469" y="3263520"/>
            <a:ext cx="3230219" cy="2001079"/>
          </a:xfrm>
          <a:prstGeom prst="rect">
            <a:avLst/>
          </a:prstGeom>
          <a:ln w="28575">
            <a:solidFill>
              <a:srgbClr val="AC2475"/>
            </a:solidFill>
          </a:ln>
        </p:spPr>
      </p:pic>
      <p:pic>
        <p:nvPicPr>
          <p:cNvPr id="9" name="תמונה 8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DF4AF5FF-72AC-5264-DF18-B36543E65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9" t="30549" r="48654" b="27656"/>
          <a:stretch/>
        </p:blipFill>
        <p:spPr>
          <a:xfrm>
            <a:off x="380846" y="351693"/>
            <a:ext cx="2390489" cy="2743200"/>
          </a:xfrm>
          <a:prstGeom prst="rect">
            <a:avLst/>
          </a:prstGeom>
          <a:ln w="28575">
            <a:solidFill>
              <a:srgbClr val="AC2475"/>
            </a:solidFill>
          </a:ln>
        </p:spPr>
      </p:pic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BEF6C3-1ECC-9CAF-97E9-CAEBB4D587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6"/>
          <a:stretch/>
        </p:blipFill>
        <p:spPr>
          <a:xfrm>
            <a:off x="4795539" y="2711911"/>
            <a:ext cx="4277322" cy="15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58593E-AF4B-04DD-C790-308B1905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983" y="298866"/>
            <a:ext cx="5920408" cy="655291"/>
          </a:xfrm>
        </p:spPr>
        <p:txBody>
          <a:bodyPr>
            <a:normAutofit fontScale="90000"/>
          </a:bodyPr>
          <a:lstStyle/>
          <a:p>
            <a:r>
              <a:rPr lang="he-IL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מבחן </a:t>
            </a:r>
            <a:r>
              <a:rPr lang="en-US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  </a:t>
            </a:r>
            <a:r>
              <a:rPr lang="he-IL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חד כיווני:</a:t>
            </a:r>
            <a:br>
              <a:rPr lang="he-IL" u="sng" dirty="0">
                <a:solidFill>
                  <a:srgbClr val="AC24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u="sng" dirty="0">
              <a:solidFill>
                <a:srgbClr val="AC24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6B36880-F194-DF65-EAB8-55EA50F54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609" y="636104"/>
                <a:ext cx="11628782" cy="6082747"/>
              </a:xfrm>
            </p:spPr>
            <p:txBody>
              <a:bodyPr>
                <a:normAutofit/>
              </a:bodyPr>
              <a:lstStyle/>
              <a:p>
                <a:r>
                  <a:rPr lang="he-IL" sz="2400" b="1" u="sng" dirty="0">
                    <a:solidFill>
                      <a:srgbClr val="AC2475"/>
                    </a:solidFill>
                    <a:latin typeface="+mj-lt"/>
                    <a:cs typeface="+mj-cs"/>
                  </a:rPr>
                  <a:t>מטרה</a:t>
                </a:r>
                <a:r>
                  <a:rPr lang="he-IL" sz="2400" b="1" dirty="0">
                    <a:solidFill>
                      <a:srgbClr val="AC2475"/>
                    </a:solidFill>
                    <a:latin typeface="+mj-lt"/>
                    <a:cs typeface="+mj-cs"/>
                  </a:rPr>
                  <a:t>: </a:t>
                </a:r>
                <a:r>
                  <a:rPr lang="he-IL" sz="2400" dirty="0">
                    <a:effectLst/>
                    <a:ea typeface="Times New Roman" panose="02020603050405020304" pitchFamily="18" charset="0"/>
                  </a:rPr>
                  <a:t>מעוניינים להשוות האם קיים הבדל המספר הפוסטים בין 3 מדינות קנדה, קולומביה, ספרד.</a:t>
                </a:r>
              </a:p>
              <a:p>
                <a:pPr marL="0" indent="0">
                  <a:buNone/>
                </a:pPr>
                <a:r>
                  <a:rPr lang="he-IL" sz="2400" dirty="0">
                    <a:effectLst/>
                    <a:ea typeface="Times New Roman" panose="02020603050405020304" pitchFamily="18" charset="0"/>
                  </a:rPr>
                  <a:t>לצורך כך לקחנו 5 משתמשים מכל מדינה ובדקנו לפי מספר הפוסטים לכל אחד מהם עם רמת מובהקת </a:t>
                </a:r>
                <a:r>
                  <a:rPr lang="en-US" sz="2400" i="1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%</a:t>
                </a:r>
                <a:r>
                  <a:rPr lang="he-IL" sz="2400" dirty="0">
                    <a:effectLst/>
                    <a:ea typeface="Times New Roman" panose="02020603050405020304" pitchFamily="18" charset="0"/>
                  </a:rPr>
                  <a:t>5. </a:t>
                </a:r>
              </a:p>
              <a:p>
                <a:pPr marL="0" indent="0" rtl="0">
                  <a:buNone/>
                </a:pPr>
                <a:r>
                  <a:rPr lang="he-IL" dirty="0">
                    <a:solidFill>
                      <a:srgbClr val="AC2475"/>
                    </a:solidFill>
                    <a:latin typeface="David" panose="020E0502060401010101" pitchFamily="34" charset="-79"/>
                    <a:ea typeface="Tahoma" panose="020B0604030504040204" pitchFamily="34" charset="0"/>
                  </a:rPr>
                  <a:t>1µ-</a:t>
                </a:r>
                <a:r>
                  <a:rPr lang="he-IL" dirty="0">
                    <a:latin typeface="David" panose="020E0502060401010101" pitchFamily="34" charset="-79"/>
                    <a:ea typeface="Tahoma" panose="020B0604030504040204" pitchFamily="34" charset="0"/>
                  </a:rPr>
                  <a:t> </a:t>
                </a:r>
                <a:r>
                  <a:rPr lang="he-IL" dirty="0">
                    <a:effectLst/>
                    <a:ea typeface="Calibri" panose="020F0502020204030204" pitchFamily="34" charset="0"/>
                  </a:rPr>
                  <a:t>התוחלת של הטיפול ב מדינה ספרד. </a:t>
                </a:r>
              </a:p>
              <a:p>
                <a:pPr marL="0" indent="0" rtl="0">
                  <a:buNone/>
                </a:pPr>
                <a:r>
                  <a:rPr lang="he-IL" dirty="0">
                    <a:solidFill>
                      <a:srgbClr val="AC2475"/>
                    </a:solidFill>
                    <a:latin typeface="David" panose="020E0502060401010101" pitchFamily="34" charset="-79"/>
                    <a:ea typeface="Tahoma" panose="020B0604030504040204" pitchFamily="34" charset="0"/>
                  </a:rPr>
                  <a:t>2µ-</a:t>
                </a:r>
                <a:r>
                  <a:rPr lang="he-IL" dirty="0">
                    <a:latin typeface="David" panose="020E0502060401010101" pitchFamily="34" charset="-79"/>
                    <a:ea typeface="Tahoma" panose="020B0604030504040204" pitchFamily="34" charset="0"/>
                  </a:rPr>
                  <a:t> </a:t>
                </a:r>
                <a:r>
                  <a:rPr lang="he-IL" dirty="0">
                    <a:effectLst/>
                    <a:ea typeface="Calibri" panose="020F0502020204030204" pitchFamily="34" charset="0"/>
                  </a:rPr>
                  <a:t>התוחלת של הטיפול ב מדינה </a:t>
                </a:r>
                <a:r>
                  <a:rPr lang="he-IL" dirty="0">
                    <a:effectLst/>
                    <a:ea typeface="Times New Roman" panose="02020603050405020304" pitchFamily="18" charset="0"/>
                  </a:rPr>
                  <a:t>קולומביה</a:t>
                </a:r>
                <a:r>
                  <a:rPr lang="he-IL" dirty="0">
                    <a:effectLst/>
                    <a:ea typeface="Calibri" panose="020F0502020204030204" pitchFamily="34" charset="0"/>
                  </a:rPr>
                  <a:t>. </a:t>
                </a:r>
                <a:endParaRPr lang="he-IL" dirty="0">
                  <a:ea typeface="Calibri" panose="020F0502020204030204" pitchFamily="34" charset="0"/>
                </a:endParaRPr>
              </a:p>
              <a:p>
                <a:pPr marL="0" indent="0" rtl="0">
                  <a:buNone/>
                </a:pPr>
                <a:r>
                  <a:rPr lang="he-IL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he-IL" dirty="0">
                    <a:solidFill>
                      <a:srgbClr val="AC2475"/>
                    </a:solidFill>
                    <a:effectLst/>
                    <a:latin typeface="David" panose="020E0502060401010101" pitchFamily="34" charset="-79"/>
                    <a:ea typeface="Tahoma" panose="020B0604030504040204" pitchFamily="34" charset="0"/>
                  </a:rPr>
                  <a:t>3</a:t>
                </a:r>
                <a:r>
                  <a:rPr lang="he-IL" dirty="0">
                    <a:solidFill>
                      <a:srgbClr val="AC2475"/>
                    </a:solidFill>
                    <a:latin typeface="David" panose="020E0502060401010101" pitchFamily="34" charset="-79"/>
                    <a:ea typeface="Tahoma" panose="020B0604030504040204" pitchFamily="34" charset="0"/>
                  </a:rPr>
                  <a:t>µ-</a:t>
                </a:r>
                <a:r>
                  <a:rPr lang="he-IL" dirty="0">
                    <a:latin typeface="David" panose="020E0502060401010101" pitchFamily="34" charset="-79"/>
                    <a:ea typeface="Tahoma" panose="020B0604030504040204" pitchFamily="34" charset="0"/>
                  </a:rPr>
                  <a:t> </a:t>
                </a:r>
                <a:r>
                  <a:rPr lang="he-IL" dirty="0">
                    <a:effectLst/>
                    <a:ea typeface="Calibri" panose="020F0502020204030204" pitchFamily="34" charset="0"/>
                  </a:rPr>
                  <a:t>התוחלת של הטיפול ב מדינה קנדה.</a:t>
                </a:r>
              </a:p>
              <a:p>
                <a:r>
                  <a:rPr lang="he-IL" b="1" u="sng" dirty="0">
                    <a:solidFill>
                      <a:srgbClr val="AC2475"/>
                    </a:solidFill>
                    <a:latin typeface="David" panose="020E0502060401010101" pitchFamily="34" charset="-79"/>
                  </a:rPr>
                  <a:t>מערכת ההשערה:</a:t>
                </a:r>
                <a:r>
                  <a:rPr lang="en-US" b="1" u="sng" dirty="0">
                    <a:solidFill>
                      <a:srgbClr val="AC2475"/>
                    </a:solidFill>
                    <a:latin typeface="David" panose="020E0502060401010101" pitchFamily="34" charset="-79"/>
                  </a:rPr>
                  <a:t> </a:t>
                </a:r>
                <a:endParaRPr lang="he-IL" b="1" u="sng" dirty="0">
                  <a:solidFill>
                    <a:srgbClr val="AC2475"/>
                  </a:solidFill>
                  <a:latin typeface="David" panose="020E0502060401010101" pitchFamily="34" charset="-79"/>
                </a:endParaRPr>
              </a:p>
              <a:p>
                <a:pPr marL="228600"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𝐸𝐿𝑆𝐸</m:t>
                    </m:r>
                  </m:oMath>
                </a14:m>
                <a:endParaRPr lang="he-IL" dirty="0"/>
              </a:p>
              <a:p>
                <a:r>
                  <a:rPr lang="he-IL" sz="2400" b="1" u="sng" dirty="0">
                    <a:solidFill>
                      <a:srgbClr val="AC247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מסקנה </a:t>
                </a:r>
                <a:r>
                  <a:rPr lang="he-IL" sz="2400" b="1" dirty="0">
                    <a:solidFill>
                      <a:srgbClr val="AC247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:</a:t>
                </a: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</a:rPr>
                  <a:t>ניתן לראות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כי </a:t>
                </a:r>
                <a:r>
                  <a:rPr lang="en-US" sz="1800" dirty="0" err="1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P</a:t>
                </a:r>
                <a:r>
                  <a:rPr lang="en-US" sz="1800" baseline="-25000" dirty="0" err="1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value</a:t>
                </a:r>
                <a:r>
                  <a:rPr lang="en-US" sz="1800" baseline="-250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baseline="-250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גדולה מ </a:t>
                </a:r>
                <a:r>
                  <a:rPr lang="en-US" sz="1800" i="1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0.05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 ולכן לא נדחה את השערת האפס וניתן לומר כי בר"מ של 5% אין הבדל בין </a:t>
                </a:r>
                <a:r>
                  <a:rPr lang="he-IL" sz="1800" dirty="0" err="1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התוחלות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 המדינה אינו משפיע על מס הפוסטים 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6B36880-F194-DF65-EAB8-55EA50F54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609" y="636104"/>
                <a:ext cx="11628782" cy="6082747"/>
              </a:xfrm>
              <a:blipFill>
                <a:blip r:embed="rId2"/>
                <a:stretch>
                  <a:fillRect l="-419" t="-1403" r="-11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A5BB855F-57C6-A5AC-C0E8-D3A26C3F2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0" t="73002" r="25992" b="13922"/>
          <a:stretch/>
        </p:blipFill>
        <p:spPr>
          <a:xfrm>
            <a:off x="0" y="5457964"/>
            <a:ext cx="8627165" cy="1400036"/>
          </a:xfrm>
          <a:prstGeom prst="rect">
            <a:avLst/>
          </a:prstGeom>
          <a:ln w="38100">
            <a:solidFill>
              <a:srgbClr val="AC2475"/>
            </a:solidFill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1B39966-6489-288A-AE53-CB7D733744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8" t="22076" r="35543" b="58349"/>
          <a:stretch/>
        </p:blipFill>
        <p:spPr>
          <a:xfrm>
            <a:off x="132522" y="1461743"/>
            <a:ext cx="4523067" cy="1834734"/>
          </a:xfrm>
          <a:prstGeom prst="rect">
            <a:avLst/>
          </a:prstGeom>
        </p:spPr>
      </p:pic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629F8B5-851C-A013-8CB4-138F4516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7" y="3192534"/>
            <a:ext cx="4174434" cy="17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10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TM02892315[[fn=קווים דקיקים]]</Template>
  <TotalTime>1147</TotalTime>
  <Words>1143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David</vt:lpstr>
      <vt:lpstr>FrankRuehl</vt:lpstr>
      <vt:lpstr>Symbol</vt:lpstr>
      <vt:lpstr>Times New Roman</vt:lpstr>
      <vt:lpstr>Times New Roman (כותרות)</vt:lpstr>
      <vt:lpstr>ערכת נושא Office</vt:lpstr>
      <vt:lpstr>שורוק הייב מריסול קרואני  </vt:lpstr>
      <vt:lpstr>מטרת הפרויקט וסקירת ספרות   </vt:lpstr>
      <vt:lpstr>מאמרים:</vt:lpstr>
      <vt:lpstr>הגדרת משתנים וסוגם:</vt:lpstr>
      <vt:lpstr>מדדי מיקום ופיזור:</vt:lpstr>
      <vt:lpstr>רווח סמך לתוחלת :</vt:lpstr>
      <vt:lpstr>מבחני השערה - ב"ת :  </vt:lpstr>
      <vt:lpstr>מבחני השערה – תלויים:</vt:lpstr>
      <vt:lpstr>מבחן ANOVA   חד כיווני: </vt:lpstr>
      <vt:lpstr>מבחן ANOVA   דו כיווני:</vt:lpstr>
      <vt:lpstr>רגרסיה לינארית פשוטה:</vt:lpstr>
      <vt:lpstr>PowerPoint Presentation</vt:lpstr>
      <vt:lpstr>סיכום ומסקנות: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שורוק הייב   315959429  מריסול קרואני  207344961</dc:title>
  <dc:creator>Shorok Heeb</dc:creator>
  <cp:lastModifiedBy>מריסול קרואני</cp:lastModifiedBy>
  <cp:revision>27</cp:revision>
  <dcterms:created xsi:type="dcterms:W3CDTF">2022-12-30T11:09:16Z</dcterms:created>
  <dcterms:modified xsi:type="dcterms:W3CDTF">2025-02-28T15:16:09Z</dcterms:modified>
</cp:coreProperties>
</file>