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6" r:id="rId2"/>
    <p:sldId id="277" r:id="rId3"/>
    <p:sldId id="278" r:id="rId4"/>
    <p:sldId id="280" r:id="rId5"/>
    <p:sldId id="279" r:id="rId6"/>
    <p:sldId id="281" r:id="rId7"/>
    <p:sldId id="282" r:id="rId8"/>
    <p:sldId id="283" r:id="rId9"/>
    <p:sldId id="285" r:id="rId10"/>
    <p:sldId id="286" r:id="rId11"/>
    <p:sldId id="287" r:id="rId12"/>
    <p:sldId id="288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6" autoAdjust="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8C9D05-D847-4004-9C33-16240DE6230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CF1802B-764D-4A7E-8655-8A9432C643F0}">
      <dgm:prSet phldrT="[Texto]"/>
      <dgm:spPr/>
      <dgm:t>
        <a:bodyPr/>
        <a:lstStyle/>
        <a:p>
          <a:r>
            <a:rPr lang="es-CO" dirty="0" smtClean="0"/>
            <a:t>1</a:t>
          </a:r>
          <a:endParaRPr lang="es-CO" dirty="0"/>
        </a:p>
      </dgm:t>
    </dgm:pt>
    <dgm:pt modelId="{1111F133-9365-44C6-A16A-4A05303743A7}" type="parTrans" cxnId="{7C77FA2E-4D2D-4EFA-A8D5-60B812D0B30E}">
      <dgm:prSet/>
      <dgm:spPr/>
      <dgm:t>
        <a:bodyPr/>
        <a:lstStyle/>
        <a:p>
          <a:endParaRPr lang="es-CO"/>
        </a:p>
      </dgm:t>
    </dgm:pt>
    <dgm:pt modelId="{0430010D-8F12-467D-8745-962E52DE3569}" type="sibTrans" cxnId="{7C77FA2E-4D2D-4EFA-A8D5-60B812D0B30E}">
      <dgm:prSet/>
      <dgm:spPr/>
      <dgm:t>
        <a:bodyPr/>
        <a:lstStyle/>
        <a:p>
          <a:endParaRPr lang="es-CO"/>
        </a:p>
      </dgm:t>
    </dgm:pt>
    <dgm:pt modelId="{13122865-92E9-4FDB-96A5-918FDFB7BE1D}">
      <dgm:prSet phldrT="[Texto]"/>
      <dgm:spPr/>
      <dgm:t>
        <a:bodyPr/>
        <a:lstStyle/>
        <a:p>
          <a:r>
            <a:rPr lang="es-CO" dirty="0" smtClean="0"/>
            <a:t>IDENTIFICAR LOS PRINCIPALES FACTORES DE RIESGO (PUNTUACION)</a:t>
          </a:r>
          <a:endParaRPr lang="es-CO" dirty="0"/>
        </a:p>
      </dgm:t>
    </dgm:pt>
    <dgm:pt modelId="{0B5DE4F9-35F4-4134-BAA8-54814B4DAC5A}" type="parTrans" cxnId="{D34F3F5A-6E6F-404D-BBB2-78A0E3564B1E}">
      <dgm:prSet/>
      <dgm:spPr/>
      <dgm:t>
        <a:bodyPr/>
        <a:lstStyle/>
        <a:p>
          <a:endParaRPr lang="es-CO"/>
        </a:p>
      </dgm:t>
    </dgm:pt>
    <dgm:pt modelId="{EEF4C205-8D28-4CC2-BCE7-C6B3E283AC57}" type="sibTrans" cxnId="{D34F3F5A-6E6F-404D-BBB2-78A0E3564B1E}">
      <dgm:prSet/>
      <dgm:spPr/>
      <dgm:t>
        <a:bodyPr/>
        <a:lstStyle/>
        <a:p>
          <a:endParaRPr lang="es-CO"/>
        </a:p>
      </dgm:t>
    </dgm:pt>
    <dgm:pt modelId="{BC00292D-1509-4335-9C78-DBD83B6EE235}">
      <dgm:prSet phldrT="[Texto]"/>
      <dgm:spPr/>
      <dgm:t>
        <a:bodyPr/>
        <a:lstStyle/>
        <a:p>
          <a:r>
            <a:rPr lang="es-CO" dirty="0" smtClean="0"/>
            <a:t>2</a:t>
          </a:r>
          <a:endParaRPr lang="es-CO" dirty="0"/>
        </a:p>
      </dgm:t>
    </dgm:pt>
    <dgm:pt modelId="{634F82C4-7AAC-4D0C-9A56-C6D81309BDAD}" type="parTrans" cxnId="{1EAECC72-3F37-4D8D-8ACD-957FAFEBD59B}">
      <dgm:prSet/>
      <dgm:spPr/>
      <dgm:t>
        <a:bodyPr/>
        <a:lstStyle/>
        <a:p>
          <a:endParaRPr lang="es-CO"/>
        </a:p>
      </dgm:t>
    </dgm:pt>
    <dgm:pt modelId="{3544C53C-6BC8-4783-BBCF-FC6E93EAE849}" type="sibTrans" cxnId="{1EAECC72-3F37-4D8D-8ACD-957FAFEBD59B}">
      <dgm:prSet/>
      <dgm:spPr/>
      <dgm:t>
        <a:bodyPr/>
        <a:lstStyle/>
        <a:p>
          <a:endParaRPr lang="es-CO"/>
        </a:p>
      </dgm:t>
    </dgm:pt>
    <dgm:pt modelId="{F3C6CFF9-82CD-4D19-BA05-4869E83FC3C0}">
      <dgm:prSet phldrT="[Texto]"/>
      <dgm:spPr/>
      <dgm:t>
        <a:bodyPr/>
        <a:lstStyle/>
        <a:p>
          <a:r>
            <a:rPr lang="es-CO" dirty="0" smtClean="0"/>
            <a:t>IDENTIFICAR LAS PRINCIPALES FAMILIAS DE CAUSAS </a:t>
          </a:r>
          <a:endParaRPr lang="es-CO" dirty="0"/>
        </a:p>
      </dgm:t>
    </dgm:pt>
    <dgm:pt modelId="{914AB9D9-2845-4FF2-8628-C276C3D315D2}" type="parTrans" cxnId="{BC1A93B9-BD9D-447B-875C-E030BDDBA45A}">
      <dgm:prSet/>
      <dgm:spPr/>
      <dgm:t>
        <a:bodyPr/>
        <a:lstStyle/>
        <a:p>
          <a:endParaRPr lang="es-CO"/>
        </a:p>
      </dgm:t>
    </dgm:pt>
    <dgm:pt modelId="{B47861FC-1302-4EFC-99EE-5FCDA914D9EE}" type="sibTrans" cxnId="{BC1A93B9-BD9D-447B-875C-E030BDDBA45A}">
      <dgm:prSet/>
      <dgm:spPr/>
      <dgm:t>
        <a:bodyPr/>
        <a:lstStyle/>
        <a:p>
          <a:endParaRPr lang="es-CO"/>
        </a:p>
      </dgm:t>
    </dgm:pt>
    <dgm:pt modelId="{6F8509A8-FF87-44E6-A992-75A4AB8B3711}">
      <dgm:prSet phldrT="[Texto]"/>
      <dgm:spPr/>
      <dgm:t>
        <a:bodyPr/>
        <a:lstStyle/>
        <a:p>
          <a:r>
            <a:rPr lang="es-CO" dirty="0" smtClean="0"/>
            <a:t>3</a:t>
          </a:r>
          <a:endParaRPr lang="es-CO" dirty="0"/>
        </a:p>
      </dgm:t>
    </dgm:pt>
    <dgm:pt modelId="{2EAFE107-3024-4C11-B6CB-137BB2F54465}" type="parTrans" cxnId="{2BB0BEA7-5E25-4AE2-97F4-CB20DFE2041A}">
      <dgm:prSet/>
      <dgm:spPr/>
      <dgm:t>
        <a:bodyPr/>
        <a:lstStyle/>
        <a:p>
          <a:endParaRPr lang="es-CO"/>
        </a:p>
      </dgm:t>
    </dgm:pt>
    <dgm:pt modelId="{BD71F744-2539-4C01-B5B7-16CE404158F5}" type="sibTrans" cxnId="{2BB0BEA7-5E25-4AE2-97F4-CB20DFE2041A}">
      <dgm:prSet/>
      <dgm:spPr/>
      <dgm:t>
        <a:bodyPr/>
        <a:lstStyle/>
        <a:p>
          <a:endParaRPr lang="es-CO"/>
        </a:p>
      </dgm:t>
    </dgm:pt>
    <dgm:pt modelId="{9CC0E0A3-730F-42FF-A01A-19C8A6894920}">
      <dgm:prSet phldrT="[Texto]"/>
      <dgm:spPr/>
      <dgm:t>
        <a:bodyPr/>
        <a:lstStyle/>
        <a:p>
          <a:r>
            <a:rPr lang="es-CO" dirty="0" smtClean="0"/>
            <a:t>PRIORIZAR LA INTERVENCION EN LOS NIVELES PLANTEADOS (SUSPENSIÓN, CORRECCION, MEJORA, SOSTENIMIENTO Y PREVENCION)</a:t>
          </a:r>
          <a:endParaRPr lang="es-CO" dirty="0"/>
        </a:p>
      </dgm:t>
    </dgm:pt>
    <dgm:pt modelId="{4D3862AB-20C8-4727-80F4-994781248DB9}" type="parTrans" cxnId="{35AC61EA-7EA8-4778-8EA9-983B7C70EBAA}">
      <dgm:prSet/>
      <dgm:spPr/>
    </dgm:pt>
    <dgm:pt modelId="{E5224D95-8641-4A04-95E3-8BEB2B198BA2}" type="sibTrans" cxnId="{35AC61EA-7EA8-4778-8EA9-983B7C70EBAA}">
      <dgm:prSet/>
      <dgm:spPr/>
    </dgm:pt>
    <dgm:pt modelId="{45D42B79-CC1E-4C43-A662-5F5772EB5071}">
      <dgm:prSet phldrT="[Texto]"/>
      <dgm:spPr/>
      <dgm:t>
        <a:bodyPr/>
        <a:lstStyle/>
        <a:p>
          <a:r>
            <a:rPr lang="es-CO" dirty="0" smtClean="0"/>
            <a:t>4</a:t>
          </a:r>
          <a:endParaRPr lang="es-CO" dirty="0"/>
        </a:p>
      </dgm:t>
    </dgm:pt>
    <dgm:pt modelId="{C737E2B4-8C0D-42D7-98D3-0E6B91F7E670}" type="parTrans" cxnId="{199917E6-5C5D-4AE0-AFAE-CD9600FFACDE}">
      <dgm:prSet/>
      <dgm:spPr/>
    </dgm:pt>
    <dgm:pt modelId="{8CD99052-2B41-4456-8FF3-E1F66051D915}" type="sibTrans" cxnId="{199917E6-5C5D-4AE0-AFAE-CD9600FFACDE}">
      <dgm:prSet/>
      <dgm:spPr/>
    </dgm:pt>
    <dgm:pt modelId="{E144BB5E-D565-4915-8D16-2D53A5DB079F}">
      <dgm:prSet phldrT="[Texto]"/>
      <dgm:spPr/>
      <dgm:t>
        <a:bodyPr/>
        <a:lstStyle/>
        <a:p>
          <a:r>
            <a:rPr lang="es-CO" dirty="0" smtClean="0"/>
            <a:t>AGRUPAR CAUSAS COMUNES E IDENTIFICAR LAS ACCIONES TIPO A DESARROLLAR (FRASES DE SEGURIDAD Y PREVENCION)</a:t>
          </a:r>
          <a:endParaRPr lang="es-CO" dirty="0"/>
        </a:p>
      </dgm:t>
    </dgm:pt>
    <dgm:pt modelId="{72676123-4867-4248-B9DB-B54A08708D12}" type="parTrans" cxnId="{2B8AA6FA-8C9C-4635-AB50-6FFDEF6B3464}">
      <dgm:prSet/>
      <dgm:spPr/>
    </dgm:pt>
    <dgm:pt modelId="{81CEF1AD-2A22-42EF-B9BC-BCAEEF65DDF5}" type="sibTrans" cxnId="{2B8AA6FA-8C9C-4635-AB50-6FFDEF6B3464}">
      <dgm:prSet/>
      <dgm:spPr/>
    </dgm:pt>
    <dgm:pt modelId="{B4553739-29B8-4E50-9D8D-646F642A047E}">
      <dgm:prSet phldrT="[Texto]"/>
      <dgm:spPr/>
      <dgm:t>
        <a:bodyPr/>
        <a:lstStyle/>
        <a:p>
          <a:r>
            <a:rPr lang="es-CO" dirty="0" smtClean="0"/>
            <a:t>5</a:t>
          </a:r>
          <a:endParaRPr lang="es-CO" dirty="0"/>
        </a:p>
      </dgm:t>
    </dgm:pt>
    <dgm:pt modelId="{0BCC3CA5-C2EA-49D5-8785-5C74CC8684C4}" type="parTrans" cxnId="{EB7C0DCC-7D82-42BF-B796-874557B2005C}">
      <dgm:prSet/>
      <dgm:spPr/>
    </dgm:pt>
    <dgm:pt modelId="{F840DDBC-66F3-4AB6-805B-1AB1840550DB}" type="sibTrans" cxnId="{EB7C0DCC-7D82-42BF-B796-874557B2005C}">
      <dgm:prSet/>
      <dgm:spPr/>
    </dgm:pt>
    <dgm:pt modelId="{8B44F49F-96D2-4F4D-8F31-EC8F4DABA0B3}">
      <dgm:prSet phldrT="[Texto]"/>
      <dgm:spPr/>
      <dgm:t>
        <a:bodyPr/>
        <a:lstStyle/>
        <a:p>
          <a:r>
            <a:rPr lang="es-CO" dirty="0" smtClean="0"/>
            <a:t>DILIGENCIAR LA MATRIZ DE RIESGO </a:t>
          </a:r>
          <a:endParaRPr lang="es-CO" dirty="0"/>
        </a:p>
      </dgm:t>
    </dgm:pt>
    <dgm:pt modelId="{F7F35757-F890-4B74-A3A1-538C84693102}" type="parTrans" cxnId="{EF49DDE3-EF4E-44B2-9220-D99D10B7F85E}">
      <dgm:prSet/>
      <dgm:spPr/>
    </dgm:pt>
    <dgm:pt modelId="{F79AF0E6-BEAC-4F71-BD74-686B797E3774}" type="sibTrans" cxnId="{EF49DDE3-EF4E-44B2-9220-D99D10B7F85E}">
      <dgm:prSet/>
      <dgm:spPr/>
    </dgm:pt>
    <dgm:pt modelId="{B8C0F79B-691D-406A-83BD-7C7F618F2D59}">
      <dgm:prSet phldrT="[Texto]"/>
      <dgm:spPr/>
      <dgm:t>
        <a:bodyPr/>
        <a:lstStyle/>
        <a:p>
          <a:r>
            <a:rPr lang="es-CO" dirty="0" smtClean="0"/>
            <a:t>6</a:t>
          </a:r>
          <a:endParaRPr lang="es-CO" dirty="0"/>
        </a:p>
      </dgm:t>
    </dgm:pt>
    <dgm:pt modelId="{EBE3D571-0A38-4601-9FA1-C69C8EEE1F61}" type="parTrans" cxnId="{BE012B76-EBFE-4311-8725-A34108E81FD9}">
      <dgm:prSet/>
      <dgm:spPr/>
    </dgm:pt>
    <dgm:pt modelId="{E5A001F7-21D6-4A5A-A281-3ED45E6E9C7D}" type="sibTrans" cxnId="{BE012B76-EBFE-4311-8725-A34108E81FD9}">
      <dgm:prSet/>
      <dgm:spPr/>
    </dgm:pt>
    <dgm:pt modelId="{9143F9D6-DC38-4F50-BB82-010289259CA2}">
      <dgm:prSet phldrT="[Texto]"/>
      <dgm:spPr/>
      <dgm:t>
        <a:bodyPr/>
        <a:lstStyle/>
        <a:p>
          <a:r>
            <a:rPr lang="es-CO" dirty="0" smtClean="0"/>
            <a:t>DISEÑAR EL CRONOGRAMA DE INTERVENCIÓN </a:t>
          </a:r>
          <a:endParaRPr lang="es-CO" dirty="0"/>
        </a:p>
      </dgm:t>
    </dgm:pt>
    <dgm:pt modelId="{596D7FB4-22A6-4818-B373-70D0E311301C}" type="parTrans" cxnId="{908CA60C-5F60-403D-B5EF-79B63EF652C5}">
      <dgm:prSet/>
      <dgm:spPr/>
    </dgm:pt>
    <dgm:pt modelId="{EBF95B3D-7545-4D39-B565-BFCC306E6495}" type="sibTrans" cxnId="{908CA60C-5F60-403D-B5EF-79B63EF652C5}">
      <dgm:prSet/>
      <dgm:spPr/>
    </dgm:pt>
    <dgm:pt modelId="{17380A30-8F9C-4B74-A16A-46DA7FAB6A5A}" type="pres">
      <dgm:prSet presAssocID="{C58C9D05-D847-4004-9C33-16240DE62300}" presName="linearFlow" presStyleCnt="0">
        <dgm:presLayoutVars>
          <dgm:dir/>
          <dgm:animLvl val="lvl"/>
          <dgm:resizeHandles val="exact"/>
        </dgm:presLayoutVars>
      </dgm:prSet>
      <dgm:spPr/>
    </dgm:pt>
    <dgm:pt modelId="{046F531E-E312-474C-832F-96F676EC9B44}" type="pres">
      <dgm:prSet presAssocID="{FCF1802B-764D-4A7E-8655-8A9432C643F0}" presName="composite" presStyleCnt="0"/>
      <dgm:spPr/>
    </dgm:pt>
    <dgm:pt modelId="{AA417E20-DC0C-4FD7-9544-D90839E9D8BE}" type="pres">
      <dgm:prSet presAssocID="{FCF1802B-764D-4A7E-8655-8A9432C643F0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A2C3CAAA-E800-4F4E-A1ED-E070CCA3D16E}" type="pres">
      <dgm:prSet presAssocID="{FCF1802B-764D-4A7E-8655-8A9432C643F0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42CE8CA-DE5E-4EB1-AE1F-0B586CE5A8F5}" type="pres">
      <dgm:prSet presAssocID="{0430010D-8F12-467D-8745-962E52DE3569}" presName="sp" presStyleCnt="0"/>
      <dgm:spPr/>
    </dgm:pt>
    <dgm:pt modelId="{560EA6B9-DF9E-42D8-9B09-6FDA0FC90EC4}" type="pres">
      <dgm:prSet presAssocID="{BC00292D-1509-4335-9C78-DBD83B6EE235}" presName="composite" presStyleCnt="0"/>
      <dgm:spPr/>
    </dgm:pt>
    <dgm:pt modelId="{0E2B02AB-BA30-41DE-9861-FE9538414555}" type="pres">
      <dgm:prSet presAssocID="{BC00292D-1509-4335-9C78-DBD83B6EE235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AE431C6C-C4DA-42EE-A115-2AF47B11BAFB}" type="pres">
      <dgm:prSet presAssocID="{BC00292D-1509-4335-9C78-DBD83B6EE235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1C84920-1452-4607-9284-749117FB595E}" type="pres">
      <dgm:prSet presAssocID="{3544C53C-6BC8-4783-BBCF-FC6E93EAE849}" presName="sp" presStyleCnt="0"/>
      <dgm:spPr/>
    </dgm:pt>
    <dgm:pt modelId="{984DAF4F-086B-43BA-ACD5-379959E1D386}" type="pres">
      <dgm:prSet presAssocID="{6F8509A8-FF87-44E6-A992-75A4AB8B3711}" presName="composite" presStyleCnt="0"/>
      <dgm:spPr/>
    </dgm:pt>
    <dgm:pt modelId="{930445D3-6E98-41FA-A18F-6B7484F67ADA}" type="pres">
      <dgm:prSet presAssocID="{6F8509A8-FF87-44E6-A992-75A4AB8B3711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200F11BB-D997-4805-B4BC-E8C58CE37CAB}" type="pres">
      <dgm:prSet presAssocID="{6F8509A8-FF87-44E6-A992-75A4AB8B3711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D361A25-4A72-443F-A014-45332AE1AD1D}" type="pres">
      <dgm:prSet presAssocID="{BD71F744-2539-4C01-B5B7-16CE404158F5}" presName="sp" presStyleCnt="0"/>
      <dgm:spPr/>
    </dgm:pt>
    <dgm:pt modelId="{42E2AD3B-2B4B-4914-9363-E777CC25E59E}" type="pres">
      <dgm:prSet presAssocID="{45D42B79-CC1E-4C43-A662-5F5772EB5071}" presName="composite" presStyleCnt="0"/>
      <dgm:spPr/>
    </dgm:pt>
    <dgm:pt modelId="{72CE7B56-0B88-44FB-8B7B-15447AAB1AD0}" type="pres">
      <dgm:prSet presAssocID="{45D42B79-CC1E-4C43-A662-5F5772EB5071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63149407-56D5-4D7C-BED2-80AA97F6361B}" type="pres">
      <dgm:prSet presAssocID="{45D42B79-CC1E-4C43-A662-5F5772EB5071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C128899-C9BD-4EB3-9D19-44CE48A25010}" type="pres">
      <dgm:prSet presAssocID="{8CD99052-2B41-4456-8FF3-E1F66051D915}" presName="sp" presStyleCnt="0"/>
      <dgm:spPr/>
    </dgm:pt>
    <dgm:pt modelId="{8BEC45A1-B2B1-480B-9240-E5B310DCFE76}" type="pres">
      <dgm:prSet presAssocID="{B4553739-29B8-4E50-9D8D-646F642A047E}" presName="composite" presStyleCnt="0"/>
      <dgm:spPr/>
    </dgm:pt>
    <dgm:pt modelId="{3C7181CE-8E85-4F76-8C54-8BCB1F8EC76E}" type="pres">
      <dgm:prSet presAssocID="{B4553739-29B8-4E50-9D8D-646F642A047E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D2D6931C-A2E9-49B7-87B7-7F60E22B22D0}" type="pres">
      <dgm:prSet presAssocID="{B4553739-29B8-4E50-9D8D-646F642A047E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A89E2AF-02D4-4C3F-B39A-CA8EDC721DE5}" type="pres">
      <dgm:prSet presAssocID="{F840DDBC-66F3-4AB6-805B-1AB1840550DB}" presName="sp" presStyleCnt="0"/>
      <dgm:spPr/>
    </dgm:pt>
    <dgm:pt modelId="{EA6A58F8-D2D5-49D4-AD34-912DD2E711CD}" type="pres">
      <dgm:prSet presAssocID="{B8C0F79B-691D-406A-83BD-7C7F618F2D59}" presName="composite" presStyleCnt="0"/>
      <dgm:spPr/>
    </dgm:pt>
    <dgm:pt modelId="{5C4702AF-8889-4982-B4F6-3A867F6AF396}" type="pres">
      <dgm:prSet presAssocID="{B8C0F79B-691D-406A-83BD-7C7F618F2D59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82E5A13-EE0D-454D-8A1F-239B333B50AD}" type="pres">
      <dgm:prSet presAssocID="{B8C0F79B-691D-406A-83BD-7C7F618F2D5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EAECC72-3F37-4D8D-8ACD-957FAFEBD59B}" srcId="{C58C9D05-D847-4004-9C33-16240DE62300}" destId="{BC00292D-1509-4335-9C78-DBD83B6EE235}" srcOrd="1" destOrd="0" parTransId="{634F82C4-7AAC-4D0C-9A56-C6D81309BDAD}" sibTransId="{3544C53C-6BC8-4783-BBCF-FC6E93EAE849}"/>
    <dgm:cxn modelId="{2B8AA6FA-8C9C-4635-AB50-6FFDEF6B3464}" srcId="{45D42B79-CC1E-4C43-A662-5F5772EB5071}" destId="{E144BB5E-D565-4915-8D16-2D53A5DB079F}" srcOrd="0" destOrd="0" parTransId="{72676123-4867-4248-B9DB-B54A08708D12}" sibTransId="{81CEF1AD-2A22-42EF-B9BC-BCAEEF65DDF5}"/>
    <dgm:cxn modelId="{199917E6-5C5D-4AE0-AFAE-CD9600FFACDE}" srcId="{C58C9D05-D847-4004-9C33-16240DE62300}" destId="{45D42B79-CC1E-4C43-A662-5F5772EB5071}" srcOrd="3" destOrd="0" parTransId="{C737E2B4-8C0D-42D7-98D3-0E6B91F7E670}" sibTransId="{8CD99052-2B41-4456-8FF3-E1F66051D915}"/>
    <dgm:cxn modelId="{23C8011F-699B-42FC-8B6F-C4A8C75853A4}" type="presOf" srcId="{B8C0F79B-691D-406A-83BD-7C7F618F2D59}" destId="{5C4702AF-8889-4982-B4F6-3A867F6AF396}" srcOrd="0" destOrd="0" presId="urn:microsoft.com/office/officeart/2005/8/layout/chevron2"/>
    <dgm:cxn modelId="{D34F3F5A-6E6F-404D-BBB2-78A0E3564B1E}" srcId="{FCF1802B-764D-4A7E-8655-8A9432C643F0}" destId="{13122865-92E9-4FDB-96A5-918FDFB7BE1D}" srcOrd="0" destOrd="0" parTransId="{0B5DE4F9-35F4-4134-BAA8-54814B4DAC5A}" sibTransId="{EEF4C205-8D28-4CC2-BCE7-C6B3E283AC57}"/>
    <dgm:cxn modelId="{C178E07B-4B19-4317-AF40-A1AC5698DBE8}" type="presOf" srcId="{13122865-92E9-4FDB-96A5-918FDFB7BE1D}" destId="{A2C3CAAA-E800-4F4E-A1ED-E070CCA3D16E}" srcOrd="0" destOrd="0" presId="urn:microsoft.com/office/officeart/2005/8/layout/chevron2"/>
    <dgm:cxn modelId="{C645655F-0E70-482A-B8E3-1A811DCA1CEF}" type="presOf" srcId="{FCF1802B-764D-4A7E-8655-8A9432C643F0}" destId="{AA417E20-DC0C-4FD7-9544-D90839E9D8BE}" srcOrd="0" destOrd="0" presId="urn:microsoft.com/office/officeart/2005/8/layout/chevron2"/>
    <dgm:cxn modelId="{908CA60C-5F60-403D-B5EF-79B63EF652C5}" srcId="{B8C0F79B-691D-406A-83BD-7C7F618F2D59}" destId="{9143F9D6-DC38-4F50-BB82-010289259CA2}" srcOrd="0" destOrd="0" parTransId="{596D7FB4-22A6-4818-B373-70D0E311301C}" sibTransId="{EBF95B3D-7545-4D39-B565-BFCC306E6495}"/>
    <dgm:cxn modelId="{BC1A93B9-BD9D-447B-875C-E030BDDBA45A}" srcId="{BC00292D-1509-4335-9C78-DBD83B6EE235}" destId="{F3C6CFF9-82CD-4D19-BA05-4869E83FC3C0}" srcOrd="0" destOrd="0" parTransId="{914AB9D9-2845-4FF2-8628-C276C3D315D2}" sibTransId="{B47861FC-1302-4EFC-99EE-5FCDA914D9EE}"/>
    <dgm:cxn modelId="{79D41D8B-6E37-403C-ABFA-754D616CC572}" type="presOf" srcId="{9CC0E0A3-730F-42FF-A01A-19C8A6894920}" destId="{200F11BB-D997-4805-B4BC-E8C58CE37CAB}" srcOrd="0" destOrd="0" presId="urn:microsoft.com/office/officeart/2005/8/layout/chevron2"/>
    <dgm:cxn modelId="{2DADA633-5E16-49C8-8EF0-EB4BB462F47E}" type="presOf" srcId="{9143F9D6-DC38-4F50-BB82-010289259CA2}" destId="{C82E5A13-EE0D-454D-8A1F-239B333B50AD}" srcOrd="0" destOrd="0" presId="urn:microsoft.com/office/officeart/2005/8/layout/chevron2"/>
    <dgm:cxn modelId="{7FF8984C-C2A5-4C6F-A0A8-80CF8B3CD158}" type="presOf" srcId="{E144BB5E-D565-4915-8D16-2D53A5DB079F}" destId="{63149407-56D5-4D7C-BED2-80AA97F6361B}" srcOrd="0" destOrd="0" presId="urn:microsoft.com/office/officeart/2005/8/layout/chevron2"/>
    <dgm:cxn modelId="{EF49DDE3-EF4E-44B2-9220-D99D10B7F85E}" srcId="{B4553739-29B8-4E50-9D8D-646F642A047E}" destId="{8B44F49F-96D2-4F4D-8F31-EC8F4DABA0B3}" srcOrd="0" destOrd="0" parTransId="{F7F35757-F890-4B74-A3A1-538C84693102}" sibTransId="{F79AF0E6-BEAC-4F71-BD74-686B797E3774}"/>
    <dgm:cxn modelId="{7C77FA2E-4D2D-4EFA-A8D5-60B812D0B30E}" srcId="{C58C9D05-D847-4004-9C33-16240DE62300}" destId="{FCF1802B-764D-4A7E-8655-8A9432C643F0}" srcOrd="0" destOrd="0" parTransId="{1111F133-9365-44C6-A16A-4A05303743A7}" sibTransId="{0430010D-8F12-467D-8745-962E52DE3569}"/>
    <dgm:cxn modelId="{E9112CC8-CA23-4F0A-9AC0-B853B2FACE44}" type="presOf" srcId="{F3C6CFF9-82CD-4D19-BA05-4869E83FC3C0}" destId="{AE431C6C-C4DA-42EE-A115-2AF47B11BAFB}" srcOrd="0" destOrd="0" presId="urn:microsoft.com/office/officeart/2005/8/layout/chevron2"/>
    <dgm:cxn modelId="{35AC61EA-7EA8-4778-8EA9-983B7C70EBAA}" srcId="{6F8509A8-FF87-44E6-A992-75A4AB8B3711}" destId="{9CC0E0A3-730F-42FF-A01A-19C8A6894920}" srcOrd="0" destOrd="0" parTransId="{4D3862AB-20C8-4727-80F4-994781248DB9}" sibTransId="{E5224D95-8641-4A04-95E3-8BEB2B198BA2}"/>
    <dgm:cxn modelId="{12E72889-E610-424A-B2CB-9A7477F1562D}" type="presOf" srcId="{B4553739-29B8-4E50-9D8D-646F642A047E}" destId="{3C7181CE-8E85-4F76-8C54-8BCB1F8EC76E}" srcOrd="0" destOrd="0" presId="urn:microsoft.com/office/officeart/2005/8/layout/chevron2"/>
    <dgm:cxn modelId="{A65252D1-5A30-425A-B317-43673BECC73C}" type="presOf" srcId="{45D42B79-CC1E-4C43-A662-5F5772EB5071}" destId="{72CE7B56-0B88-44FB-8B7B-15447AAB1AD0}" srcOrd="0" destOrd="0" presId="urn:microsoft.com/office/officeart/2005/8/layout/chevron2"/>
    <dgm:cxn modelId="{CC5458A0-2EF8-4126-B12A-EEBF5AE00CDC}" type="presOf" srcId="{BC00292D-1509-4335-9C78-DBD83B6EE235}" destId="{0E2B02AB-BA30-41DE-9861-FE9538414555}" srcOrd="0" destOrd="0" presId="urn:microsoft.com/office/officeart/2005/8/layout/chevron2"/>
    <dgm:cxn modelId="{0746FD42-025E-418D-965A-1509EBA04B85}" type="presOf" srcId="{6F8509A8-FF87-44E6-A992-75A4AB8B3711}" destId="{930445D3-6E98-41FA-A18F-6B7484F67ADA}" srcOrd="0" destOrd="0" presId="urn:microsoft.com/office/officeart/2005/8/layout/chevron2"/>
    <dgm:cxn modelId="{9476FB8C-4E2D-4A33-A891-ECF5F1C0E047}" type="presOf" srcId="{8B44F49F-96D2-4F4D-8F31-EC8F4DABA0B3}" destId="{D2D6931C-A2E9-49B7-87B7-7F60E22B22D0}" srcOrd="0" destOrd="0" presId="urn:microsoft.com/office/officeart/2005/8/layout/chevron2"/>
    <dgm:cxn modelId="{D1188761-6A0A-45BD-814A-CFC408845905}" type="presOf" srcId="{C58C9D05-D847-4004-9C33-16240DE62300}" destId="{17380A30-8F9C-4B74-A16A-46DA7FAB6A5A}" srcOrd="0" destOrd="0" presId="urn:microsoft.com/office/officeart/2005/8/layout/chevron2"/>
    <dgm:cxn modelId="{BE012B76-EBFE-4311-8725-A34108E81FD9}" srcId="{C58C9D05-D847-4004-9C33-16240DE62300}" destId="{B8C0F79B-691D-406A-83BD-7C7F618F2D59}" srcOrd="5" destOrd="0" parTransId="{EBE3D571-0A38-4601-9FA1-C69C8EEE1F61}" sibTransId="{E5A001F7-21D6-4A5A-A281-3ED45E6E9C7D}"/>
    <dgm:cxn modelId="{EB7C0DCC-7D82-42BF-B796-874557B2005C}" srcId="{C58C9D05-D847-4004-9C33-16240DE62300}" destId="{B4553739-29B8-4E50-9D8D-646F642A047E}" srcOrd="4" destOrd="0" parTransId="{0BCC3CA5-C2EA-49D5-8785-5C74CC8684C4}" sibTransId="{F840DDBC-66F3-4AB6-805B-1AB1840550DB}"/>
    <dgm:cxn modelId="{2BB0BEA7-5E25-4AE2-97F4-CB20DFE2041A}" srcId="{C58C9D05-D847-4004-9C33-16240DE62300}" destId="{6F8509A8-FF87-44E6-A992-75A4AB8B3711}" srcOrd="2" destOrd="0" parTransId="{2EAFE107-3024-4C11-B6CB-137BB2F54465}" sibTransId="{BD71F744-2539-4C01-B5B7-16CE404158F5}"/>
    <dgm:cxn modelId="{54D7517E-0401-4090-A43A-469979D9431C}" type="presParOf" srcId="{17380A30-8F9C-4B74-A16A-46DA7FAB6A5A}" destId="{046F531E-E312-474C-832F-96F676EC9B44}" srcOrd="0" destOrd="0" presId="urn:microsoft.com/office/officeart/2005/8/layout/chevron2"/>
    <dgm:cxn modelId="{50B0B3C7-C77D-49C4-9F5C-983C6F9648B4}" type="presParOf" srcId="{046F531E-E312-474C-832F-96F676EC9B44}" destId="{AA417E20-DC0C-4FD7-9544-D90839E9D8BE}" srcOrd="0" destOrd="0" presId="urn:microsoft.com/office/officeart/2005/8/layout/chevron2"/>
    <dgm:cxn modelId="{733FD001-5430-4E1F-AB1F-21787AA829FE}" type="presParOf" srcId="{046F531E-E312-474C-832F-96F676EC9B44}" destId="{A2C3CAAA-E800-4F4E-A1ED-E070CCA3D16E}" srcOrd="1" destOrd="0" presId="urn:microsoft.com/office/officeart/2005/8/layout/chevron2"/>
    <dgm:cxn modelId="{1D20048F-3026-4E31-8462-42748224190B}" type="presParOf" srcId="{17380A30-8F9C-4B74-A16A-46DA7FAB6A5A}" destId="{042CE8CA-DE5E-4EB1-AE1F-0B586CE5A8F5}" srcOrd="1" destOrd="0" presId="urn:microsoft.com/office/officeart/2005/8/layout/chevron2"/>
    <dgm:cxn modelId="{06E45A98-1B4D-4A52-93FF-D63CD3DD5C11}" type="presParOf" srcId="{17380A30-8F9C-4B74-A16A-46DA7FAB6A5A}" destId="{560EA6B9-DF9E-42D8-9B09-6FDA0FC90EC4}" srcOrd="2" destOrd="0" presId="urn:microsoft.com/office/officeart/2005/8/layout/chevron2"/>
    <dgm:cxn modelId="{860CBE24-C3AC-416D-82ED-E0110C5D5B1F}" type="presParOf" srcId="{560EA6B9-DF9E-42D8-9B09-6FDA0FC90EC4}" destId="{0E2B02AB-BA30-41DE-9861-FE9538414555}" srcOrd="0" destOrd="0" presId="urn:microsoft.com/office/officeart/2005/8/layout/chevron2"/>
    <dgm:cxn modelId="{13791B29-D8BE-4A4F-8850-16F7913BC2A9}" type="presParOf" srcId="{560EA6B9-DF9E-42D8-9B09-6FDA0FC90EC4}" destId="{AE431C6C-C4DA-42EE-A115-2AF47B11BAFB}" srcOrd="1" destOrd="0" presId="urn:microsoft.com/office/officeart/2005/8/layout/chevron2"/>
    <dgm:cxn modelId="{1DA61979-9385-4EE3-893B-19273EED2F00}" type="presParOf" srcId="{17380A30-8F9C-4B74-A16A-46DA7FAB6A5A}" destId="{31C84920-1452-4607-9284-749117FB595E}" srcOrd="3" destOrd="0" presId="urn:microsoft.com/office/officeart/2005/8/layout/chevron2"/>
    <dgm:cxn modelId="{E937FC17-0ACD-406F-9466-93BEC7A5797E}" type="presParOf" srcId="{17380A30-8F9C-4B74-A16A-46DA7FAB6A5A}" destId="{984DAF4F-086B-43BA-ACD5-379959E1D386}" srcOrd="4" destOrd="0" presId="urn:microsoft.com/office/officeart/2005/8/layout/chevron2"/>
    <dgm:cxn modelId="{41B31935-D4FC-4C0A-AF4B-999B54CBD908}" type="presParOf" srcId="{984DAF4F-086B-43BA-ACD5-379959E1D386}" destId="{930445D3-6E98-41FA-A18F-6B7484F67ADA}" srcOrd="0" destOrd="0" presId="urn:microsoft.com/office/officeart/2005/8/layout/chevron2"/>
    <dgm:cxn modelId="{0A5AD45E-7DA4-4506-903F-11E5C12185B0}" type="presParOf" srcId="{984DAF4F-086B-43BA-ACD5-379959E1D386}" destId="{200F11BB-D997-4805-B4BC-E8C58CE37CAB}" srcOrd="1" destOrd="0" presId="urn:microsoft.com/office/officeart/2005/8/layout/chevron2"/>
    <dgm:cxn modelId="{9CA64875-6922-450B-A9A4-A8A041E08C0A}" type="presParOf" srcId="{17380A30-8F9C-4B74-A16A-46DA7FAB6A5A}" destId="{DD361A25-4A72-443F-A014-45332AE1AD1D}" srcOrd="5" destOrd="0" presId="urn:microsoft.com/office/officeart/2005/8/layout/chevron2"/>
    <dgm:cxn modelId="{AF47460B-7B95-4F64-A936-7B9215D43251}" type="presParOf" srcId="{17380A30-8F9C-4B74-A16A-46DA7FAB6A5A}" destId="{42E2AD3B-2B4B-4914-9363-E777CC25E59E}" srcOrd="6" destOrd="0" presId="urn:microsoft.com/office/officeart/2005/8/layout/chevron2"/>
    <dgm:cxn modelId="{7A3F9988-DCE6-4DD5-BB3B-C6FA21F19327}" type="presParOf" srcId="{42E2AD3B-2B4B-4914-9363-E777CC25E59E}" destId="{72CE7B56-0B88-44FB-8B7B-15447AAB1AD0}" srcOrd="0" destOrd="0" presId="urn:microsoft.com/office/officeart/2005/8/layout/chevron2"/>
    <dgm:cxn modelId="{ED4EDE4D-BF6E-4BD6-B97E-3C42D858D897}" type="presParOf" srcId="{42E2AD3B-2B4B-4914-9363-E777CC25E59E}" destId="{63149407-56D5-4D7C-BED2-80AA97F6361B}" srcOrd="1" destOrd="0" presId="urn:microsoft.com/office/officeart/2005/8/layout/chevron2"/>
    <dgm:cxn modelId="{2038BDF0-24EF-4ACA-9617-8ED06667E1E3}" type="presParOf" srcId="{17380A30-8F9C-4B74-A16A-46DA7FAB6A5A}" destId="{0C128899-C9BD-4EB3-9D19-44CE48A25010}" srcOrd="7" destOrd="0" presId="urn:microsoft.com/office/officeart/2005/8/layout/chevron2"/>
    <dgm:cxn modelId="{8FA39C14-F6BE-4F46-B2A7-5A23924F659A}" type="presParOf" srcId="{17380A30-8F9C-4B74-A16A-46DA7FAB6A5A}" destId="{8BEC45A1-B2B1-480B-9240-E5B310DCFE76}" srcOrd="8" destOrd="0" presId="urn:microsoft.com/office/officeart/2005/8/layout/chevron2"/>
    <dgm:cxn modelId="{D02B0313-4F0D-4261-9CD5-A61301C75494}" type="presParOf" srcId="{8BEC45A1-B2B1-480B-9240-E5B310DCFE76}" destId="{3C7181CE-8E85-4F76-8C54-8BCB1F8EC76E}" srcOrd="0" destOrd="0" presId="urn:microsoft.com/office/officeart/2005/8/layout/chevron2"/>
    <dgm:cxn modelId="{B36A2ADA-208C-4ADA-B338-105CBD0E2713}" type="presParOf" srcId="{8BEC45A1-B2B1-480B-9240-E5B310DCFE76}" destId="{D2D6931C-A2E9-49B7-87B7-7F60E22B22D0}" srcOrd="1" destOrd="0" presId="urn:microsoft.com/office/officeart/2005/8/layout/chevron2"/>
    <dgm:cxn modelId="{A7C10B98-8317-4DB0-A3B1-564CC6A7F118}" type="presParOf" srcId="{17380A30-8F9C-4B74-A16A-46DA7FAB6A5A}" destId="{CA89E2AF-02D4-4C3F-B39A-CA8EDC721DE5}" srcOrd="9" destOrd="0" presId="urn:microsoft.com/office/officeart/2005/8/layout/chevron2"/>
    <dgm:cxn modelId="{A2AC5867-A05E-4B40-A48C-BC739DD6A189}" type="presParOf" srcId="{17380A30-8F9C-4B74-A16A-46DA7FAB6A5A}" destId="{EA6A58F8-D2D5-49D4-AD34-912DD2E711CD}" srcOrd="10" destOrd="0" presId="urn:microsoft.com/office/officeart/2005/8/layout/chevron2"/>
    <dgm:cxn modelId="{4CAA67E2-7A1C-49EE-A577-CD7AE455790D}" type="presParOf" srcId="{EA6A58F8-D2D5-49D4-AD34-912DD2E711CD}" destId="{5C4702AF-8889-4982-B4F6-3A867F6AF396}" srcOrd="0" destOrd="0" presId="urn:microsoft.com/office/officeart/2005/8/layout/chevron2"/>
    <dgm:cxn modelId="{28E1B873-FE79-49C7-BA85-8C95A8C90E6F}" type="presParOf" srcId="{EA6A58F8-D2D5-49D4-AD34-912DD2E711CD}" destId="{C82E5A13-EE0D-454D-8A1F-239B333B50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17E20-DC0C-4FD7-9544-D90839E9D8BE}">
      <dsp:nvSpPr>
        <dsp:cNvPr id="0" name=""/>
        <dsp:cNvSpPr/>
      </dsp:nvSpPr>
      <dsp:spPr>
        <a:xfrm rot="5400000">
          <a:off x="-131504" y="132039"/>
          <a:ext cx="876695" cy="613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1</a:t>
          </a:r>
          <a:endParaRPr lang="es-CO" sz="1700" kern="1200" dirty="0"/>
        </a:p>
      </dsp:txBody>
      <dsp:txXfrm rot="-5400000">
        <a:off x="1" y="307377"/>
        <a:ext cx="613686" cy="263009"/>
      </dsp:txXfrm>
    </dsp:sp>
    <dsp:sp modelId="{A2C3CAAA-E800-4F4E-A1ED-E070CCA3D16E}">
      <dsp:nvSpPr>
        <dsp:cNvPr id="0" name=""/>
        <dsp:cNvSpPr/>
      </dsp:nvSpPr>
      <dsp:spPr>
        <a:xfrm rot="5400000">
          <a:off x="4415323" y="-3801102"/>
          <a:ext cx="569851" cy="81731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700" kern="1200" dirty="0" smtClean="0"/>
            <a:t>IDENTIFICAR LOS PRINCIPALES FACTORES DE RIESGO (PUNTUACION)</a:t>
          </a:r>
          <a:endParaRPr lang="es-CO" sz="1700" kern="1200" dirty="0"/>
        </a:p>
      </dsp:txBody>
      <dsp:txXfrm rot="-5400000">
        <a:off x="613686" y="28353"/>
        <a:ext cx="8145308" cy="514215"/>
      </dsp:txXfrm>
    </dsp:sp>
    <dsp:sp modelId="{0E2B02AB-BA30-41DE-9861-FE9538414555}">
      <dsp:nvSpPr>
        <dsp:cNvPr id="0" name=""/>
        <dsp:cNvSpPr/>
      </dsp:nvSpPr>
      <dsp:spPr>
        <a:xfrm rot="5400000">
          <a:off x="-131504" y="910256"/>
          <a:ext cx="876695" cy="613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2</a:t>
          </a:r>
          <a:endParaRPr lang="es-CO" sz="1700" kern="1200" dirty="0"/>
        </a:p>
      </dsp:txBody>
      <dsp:txXfrm rot="-5400000">
        <a:off x="1" y="1085594"/>
        <a:ext cx="613686" cy="263009"/>
      </dsp:txXfrm>
    </dsp:sp>
    <dsp:sp modelId="{AE431C6C-C4DA-42EE-A115-2AF47B11BAFB}">
      <dsp:nvSpPr>
        <dsp:cNvPr id="0" name=""/>
        <dsp:cNvSpPr/>
      </dsp:nvSpPr>
      <dsp:spPr>
        <a:xfrm rot="5400000">
          <a:off x="4415323" y="-3022885"/>
          <a:ext cx="569851" cy="81731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700" kern="1200" dirty="0" smtClean="0"/>
            <a:t>IDENTIFICAR LAS PRINCIPALES FAMILIAS DE CAUSAS </a:t>
          </a:r>
          <a:endParaRPr lang="es-CO" sz="1700" kern="1200" dirty="0"/>
        </a:p>
      </dsp:txBody>
      <dsp:txXfrm rot="-5400000">
        <a:off x="613686" y="806570"/>
        <a:ext cx="8145308" cy="514215"/>
      </dsp:txXfrm>
    </dsp:sp>
    <dsp:sp modelId="{930445D3-6E98-41FA-A18F-6B7484F67ADA}">
      <dsp:nvSpPr>
        <dsp:cNvPr id="0" name=""/>
        <dsp:cNvSpPr/>
      </dsp:nvSpPr>
      <dsp:spPr>
        <a:xfrm rot="5400000">
          <a:off x="-131504" y="1688473"/>
          <a:ext cx="876695" cy="613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3</a:t>
          </a:r>
          <a:endParaRPr lang="es-CO" sz="1700" kern="1200" dirty="0"/>
        </a:p>
      </dsp:txBody>
      <dsp:txXfrm rot="-5400000">
        <a:off x="1" y="1863811"/>
        <a:ext cx="613686" cy="263009"/>
      </dsp:txXfrm>
    </dsp:sp>
    <dsp:sp modelId="{200F11BB-D997-4805-B4BC-E8C58CE37CAB}">
      <dsp:nvSpPr>
        <dsp:cNvPr id="0" name=""/>
        <dsp:cNvSpPr/>
      </dsp:nvSpPr>
      <dsp:spPr>
        <a:xfrm rot="5400000">
          <a:off x="4415323" y="-2244668"/>
          <a:ext cx="569851" cy="81731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700" kern="1200" dirty="0" smtClean="0"/>
            <a:t>PRIORIZAR LA INTERVENCION EN LOS NIVELES PLANTEADOS (SUSPENSIÓN, CORRECCION, MEJORA, SOSTENIMIENTO Y PREVENCION)</a:t>
          </a:r>
          <a:endParaRPr lang="es-CO" sz="1700" kern="1200" dirty="0"/>
        </a:p>
      </dsp:txBody>
      <dsp:txXfrm rot="-5400000">
        <a:off x="613686" y="1584787"/>
        <a:ext cx="8145308" cy="514215"/>
      </dsp:txXfrm>
    </dsp:sp>
    <dsp:sp modelId="{72CE7B56-0B88-44FB-8B7B-15447AAB1AD0}">
      <dsp:nvSpPr>
        <dsp:cNvPr id="0" name=""/>
        <dsp:cNvSpPr/>
      </dsp:nvSpPr>
      <dsp:spPr>
        <a:xfrm rot="5400000">
          <a:off x="-131504" y="2466690"/>
          <a:ext cx="876695" cy="613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4</a:t>
          </a:r>
          <a:endParaRPr lang="es-CO" sz="1700" kern="1200" dirty="0"/>
        </a:p>
      </dsp:txBody>
      <dsp:txXfrm rot="-5400000">
        <a:off x="1" y="2642028"/>
        <a:ext cx="613686" cy="263009"/>
      </dsp:txXfrm>
    </dsp:sp>
    <dsp:sp modelId="{63149407-56D5-4D7C-BED2-80AA97F6361B}">
      <dsp:nvSpPr>
        <dsp:cNvPr id="0" name=""/>
        <dsp:cNvSpPr/>
      </dsp:nvSpPr>
      <dsp:spPr>
        <a:xfrm rot="5400000">
          <a:off x="4415323" y="-1466451"/>
          <a:ext cx="569851" cy="81731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700" kern="1200" dirty="0" smtClean="0"/>
            <a:t>AGRUPAR CAUSAS COMUNES E IDENTIFICAR LAS ACCIONES TIPO A DESARROLLAR (FRASES DE SEGURIDAD Y PREVENCION)</a:t>
          </a:r>
          <a:endParaRPr lang="es-CO" sz="1700" kern="1200" dirty="0"/>
        </a:p>
      </dsp:txBody>
      <dsp:txXfrm rot="-5400000">
        <a:off x="613686" y="2363004"/>
        <a:ext cx="8145308" cy="514215"/>
      </dsp:txXfrm>
    </dsp:sp>
    <dsp:sp modelId="{3C7181CE-8E85-4F76-8C54-8BCB1F8EC76E}">
      <dsp:nvSpPr>
        <dsp:cNvPr id="0" name=""/>
        <dsp:cNvSpPr/>
      </dsp:nvSpPr>
      <dsp:spPr>
        <a:xfrm rot="5400000">
          <a:off x="-131504" y="3244907"/>
          <a:ext cx="876695" cy="613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5</a:t>
          </a:r>
          <a:endParaRPr lang="es-CO" sz="1700" kern="1200" dirty="0"/>
        </a:p>
      </dsp:txBody>
      <dsp:txXfrm rot="-5400000">
        <a:off x="1" y="3420245"/>
        <a:ext cx="613686" cy="263009"/>
      </dsp:txXfrm>
    </dsp:sp>
    <dsp:sp modelId="{D2D6931C-A2E9-49B7-87B7-7F60E22B22D0}">
      <dsp:nvSpPr>
        <dsp:cNvPr id="0" name=""/>
        <dsp:cNvSpPr/>
      </dsp:nvSpPr>
      <dsp:spPr>
        <a:xfrm rot="5400000">
          <a:off x="4415323" y="-688234"/>
          <a:ext cx="569851" cy="81731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700" kern="1200" dirty="0" smtClean="0"/>
            <a:t>DILIGENCIAR LA MATRIZ DE RIESGO </a:t>
          </a:r>
          <a:endParaRPr lang="es-CO" sz="1700" kern="1200" dirty="0"/>
        </a:p>
      </dsp:txBody>
      <dsp:txXfrm rot="-5400000">
        <a:off x="613686" y="3141221"/>
        <a:ext cx="8145308" cy="514215"/>
      </dsp:txXfrm>
    </dsp:sp>
    <dsp:sp modelId="{5C4702AF-8889-4982-B4F6-3A867F6AF396}">
      <dsp:nvSpPr>
        <dsp:cNvPr id="0" name=""/>
        <dsp:cNvSpPr/>
      </dsp:nvSpPr>
      <dsp:spPr>
        <a:xfrm rot="5400000">
          <a:off x="-131504" y="4023124"/>
          <a:ext cx="876695" cy="6136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6</a:t>
          </a:r>
          <a:endParaRPr lang="es-CO" sz="1700" kern="1200" dirty="0"/>
        </a:p>
      </dsp:txBody>
      <dsp:txXfrm rot="-5400000">
        <a:off x="1" y="4198462"/>
        <a:ext cx="613686" cy="263009"/>
      </dsp:txXfrm>
    </dsp:sp>
    <dsp:sp modelId="{C82E5A13-EE0D-454D-8A1F-239B333B50AD}">
      <dsp:nvSpPr>
        <dsp:cNvPr id="0" name=""/>
        <dsp:cNvSpPr/>
      </dsp:nvSpPr>
      <dsp:spPr>
        <a:xfrm rot="5400000">
          <a:off x="4415323" y="89982"/>
          <a:ext cx="569851" cy="81731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700" kern="1200" dirty="0" smtClean="0"/>
            <a:t>DISEÑAR EL CRONOGRAMA DE INTERVENCIÓN </a:t>
          </a:r>
          <a:endParaRPr lang="es-CO" sz="1700" kern="1200" dirty="0"/>
        </a:p>
      </dsp:txBody>
      <dsp:txXfrm rot="-5400000">
        <a:off x="613686" y="3919437"/>
        <a:ext cx="8145308" cy="514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B8694-9C65-4AFA-90FC-529372EE68B1}" type="datetimeFigureOut">
              <a:rPr lang="es-CO" smtClean="0"/>
              <a:pPr/>
              <a:t>19/06/2013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54575-2C69-4805-B350-F5D255D9F15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58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752C91-63D3-4A47-A44B-755DD846D537}" type="slidenum">
              <a:rPr lang="es-HN" smtClean="0">
                <a:latin typeface="Arial" charset="0"/>
              </a:rPr>
              <a:pPr/>
              <a:t>1</a:t>
            </a:fld>
            <a:endParaRPr lang="es-HN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H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EE13-5AD2-4732-8797-93BFD556E261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CF66-6369-4573-B492-4E204B8E5A12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7" name="6 Grupo"/>
          <p:cNvGrpSpPr/>
          <p:nvPr userDrawn="1"/>
        </p:nvGrpSpPr>
        <p:grpSpPr>
          <a:xfrm>
            <a:off x="-15022" y="0"/>
            <a:ext cx="9472102" cy="6887980"/>
            <a:chOff x="-15022" y="0"/>
            <a:chExt cx="9472102" cy="6887980"/>
          </a:xfrm>
        </p:grpSpPr>
        <p:sp>
          <p:nvSpPr>
            <p:cNvPr id="8" name="7 Rectángulo"/>
            <p:cNvSpPr/>
            <p:nvPr/>
          </p:nvSpPr>
          <p:spPr>
            <a:xfrm>
              <a:off x="0" y="0"/>
              <a:ext cx="9144000" cy="1285860"/>
            </a:xfrm>
            <a:prstGeom prst="rect">
              <a:avLst/>
            </a:prstGeom>
            <a:solidFill>
              <a:srgbClr val="009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Picture 8" descr="LOGO RECTORIA Y VICE"/>
            <p:cNvPicPr>
              <a:picLocks noChangeAspect="1" noChangeArrowheads="1"/>
            </p:cNvPicPr>
            <p:nvPr/>
          </p:nvPicPr>
          <p:blipFill>
            <a:blip r:embed="rId2" cstate="print"/>
            <a:srcRect r="-412" b="25252"/>
            <a:stretch>
              <a:fillRect/>
            </a:stretch>
          </p:blipFill>
          <p:spPr bwMode="auto">
            <a:xfrm>
              <a:off x="6286512" y="1"/>
              <a:ext cx="2643206" cy="107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9 Rectángulo"/>
            <p:cNvSpPr/>
            <p:nvPr/>
          </p:nvSpPr>
          <p:spPr>
            <a:xfrm>
              <a:off x="0" y="6245062"/>
              <a:ext cx="9144000" cy="642918"/>
            </a:xfrm>
            <a:prstGeom prst="rect">
              <a:avLst/>
            </a:prstGeom>
            <a:solidFill>
              <a:srgbClr val="009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-15022" y="6429396"/>
              <a:ext cx="914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spc="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Ciencia, tecnología e innovación para el país </a:t>
              </a:r>
              <a:endParaRPr lang="es-ES" sz="1200" spc="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6599560" y="994929"/>
              <a:ext cx="2857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spc="300" dirty="0" smtClean="0">
                  <a:solidFill>
                    <a:schemeClr val="bg1"/>
                  </a:solidFill>
                  <a:latin typeface="Goudy Old Style" pitchFamily="18" charset="0"/>
                </a:rPr>
                <a:t>SEDE BOGOTÁ</a:t>
              </a:r>
              <a:endParaRPr lang="es-ES" sz="1400" b="1" spc="300" dirty="0">
                <a:solidFill>
                  <a:schemeClr val="bg1"/>
                </a:solidFill>
                <a:latin typeface="Goudy Old Style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EE13-5AD2-4732-8797-93BFD556E261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CF66-6369-4573-B492-4E204B8E5A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EE13-5AD2-4732-8797-93BFD556E261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CF66-6369-4573-B492-4E204B8E5A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FFC69EB-E0CE-4B60-A038-A900011A2974}" type="slidenum">
              <a:rPr lang="es-VE"/>
              <a:pPr/>
              <a:t>‹Nº›</a:t>
            </a:fld>
            <a:endParaRPr lang="es-VE"/>
          </a:p>
        </p:txBody>
      </p:sp>
    </p:spTree>
  </p:cSld>
  <p:clrMapOvr>
    <a:masterClrMapping/>
  </p:clrMapOvr>
  <p:transition spd="slow">
    <p:pull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s-CO" noProof="0" smtClean="0"/>
          </a:p>
        </p:txBody>
      </p:sp>
    </p:spTree>
    <p:extLst>
      <p:ext uri="{BB962C8B-B14F-4D97-AF65-F5344CB8AC3E}">
        <p14:creationId xmlns:p14="http://schemas.microsoft.com/office/powerpoint/2010/main" val="226896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EE13-5AD2-4732-8797-93BFD556E261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CF66-6369-4573-B492-4E204B8E5A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EE13-5AD2-4732-8797-93BFD556E261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CF66-6369-4573-B492-4E204B8E5A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EE13-5AD2-4732-8797-93BFD556E261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CF66-6369-4573-B492-4E204B8E5A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EE13-5AD2-4732-8797-93BFD556E261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CF66-6369-4573-B492-4E204B8E5A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EE13-5AD2-4732-8797-93BFD556E261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CF66-6369-4573-B492-4E204B8E5A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EE13-5AD2-4732-8797-93BFD556E261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CF66-6369-4573-B492-4E204B8E5A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EE13-5AD2-4732-8797-93BFD556E261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CF66-6369-4573-B492-4E204B8E5A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EE13-5AD2-4732-8797-93BFD556E261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CF66-6369-4573-B492-4E204B8E5A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0" y="0"/>
            <a:ext cx="9508624" cy="6887980"/>
            <a:chOff x="-15022" y="0"/>
            <a:chExt cx="9508624" cy="6887980"/>
          </a:xfrm>
        </p:grpSpPr>
        <p:sp>
          <p:nvSpPr>
            <p:cNvPr id="10" name="9 Rectángulo"/>
            <p:cNvSpPr/>
            <p:nvPr/>
          </p:nvSpPr>
          <p:spPr>
            <a:xfrm>
              <a:off x="0" y="0"/>
              <a:ext cx="9144000" cy="1285860"/>
            </a:xfrm>
            <a:prstGeom prst="rect">
              <a:avLst/>
            </a:prstGeom>
            <a:solidFill>
              <a:srgbClr val="009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" name="Picture 8" descr="LOGO RECTORIA Y VICE"/>
            <p:cNvPicPr>
              <a:picLocks noChangeAspect="1" noChangeArrowheads="1"/>
            </p:cNvPicPr>
            <p:nvPr/>
          </p:nvPicPr>
          <p:blipFill>
            <a:blip r:embed="rId15" cstate="print"/>
            <a:srcRect r="-412" b="25252"/>
            <a:stretch>
              <a:fillRect/>
            </a:stretch>
          </p:blipFill>
          <p:spPr bwMode="auto">
            <a:xfrm>
              <a:off x="6286512" y="1"/>
              <a:ext cx="2643206" cy="107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11 Rectángulo"/>
            <p:cNvSpPr/>
            <p:nvPr/>
          </p:nvSpPr>
          <p:spPr>
            <a:xfrm>
              <a:off x="0" y="6245062"/>
              <a:ext cx="9144000" cy="642918"/>
            </a:xfrm>
            <a:prstGeom prst="rect">
              <a:avLst/>
            </a:prstGeom>
            <a:solidFill>
              <a:srgbClr val="009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-15022" y="6429396"/>
              <a:ext cx="914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spc="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Ciencia, tecnología e innovación para el país </a:t>
              </a:r>
              <a:endParaRPr lang="es-ES" sz="1200" spc="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6636082" y="1011124"/>
              <a:ext cx="2857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0" spc="300" dirty="0" smtClean="0">
                  <a:solidFill>
                    <a:schemeClr val="bg1"/>
                  </a:solidFill>
                  <a:latin typeface="Goudy Old Style" pitchFamily="18" charset="0"/>
                </a:rPr>
                <a:t>SEDE BOGOTÁ</a:t>
              </a:r>
              <a:endParaRPr lang="es-ES" sz="1600" b="0" spc="300" dirty="0">
                <a:solidFill>
                  <a:schemeClr val="bg1"/>
                </a:solidFill>
                <a:latin typeface="Goudy Old Style" pitchFamily="18" charset="0"/>
              </a:endParaRPr>
            </a:p>
          </p:txBody>
        </p:sp>
      </p:grp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42844" y="0"/>
            <a:ext cx="6143668" cy="1214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2844" y="1357298"/>
            <a:ext cx="8786874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614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CEE13-5AD2-4732-8797-93BFD556E261}" type="datetimeFigureOut">
              <a:rPr lang="es-ES" smtClean="0"/>
              <a:pPr/>
              <a:t>19/06/2013</a:t>
            </a:fld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9586" y="6356350"/>
            <a:ext cx="7572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C7EBCF66-6369-4573-B492-4E204B8E5A1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endParaRPr lang="es-ES_tradnl" sz="3600" b="1" u="sng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s-ES_tradnl" sz="24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s-CO" dirty="0" smtClean="0">
                <a:solidFill>
                  <a:schemeClr val="tx1"/>
                </a:solidFill>
              </a:rPr>
              <a:t>PLAN DE INTERVENCIÓN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DEBE HABER COHERENCIA DE LECTURA ENTRE</a:t>
            </a:r>
          </a:p>
          <a:p>
            <a:r>
              <a:rPr lang="es-CO" dirty="0" smtClean="0"/>
              <a:t>RIESGO</a:t>
            </a:r>
          </a:p>
          <a:p>
            <a:r>
              <a:rPr lang="es-CO" dirty="0" smtClean="0"/>
              <a:t>CAUSA</a:t>
            </a:r>
          </a:p>
          <a:p>
            <a:r>
              <a:rPr lang="es-CO" dirty="0" smtClean="0"/>
              <a:t>NIVEL-PRIORIDAD</a:t>
            </a:r>
          </a:p>
          <a:p>
            <a:r>
              <a:rPr lang="es-CO" dirty="0" smtClean="0"/>
              <a:t>FRASE DE INTERVENCIÓN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839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RIESGO: RFi4-1106. Caídas</a:t>
            </a:r>
            <a:r>
              <a:rPr lang="es-CO" dirty="0"/>
              <a:t>, fracturas, traumatismos y demás lesiones físicas</a:t>
            </a:r>
            <a:r>
              <a:rPr lang="es-CO" dirty="0" smtClean="0"/>
              <a:t>.</a:t>
            </a:r>
          </a:p>
          <a:p>
            <a:r>
              <a:rPr lang="es-CO" dirty="0" smtClean="0"/>
              <a:t>CAUSA Sistemas </a:t>
            </a:r>
            <a:r>
              <a:rPr lang="es-CO" dirty="0"/>
              <a:t>de iluminación inadecuados y/0 en mal estado</a:t>
            </a:r>
            <a:r>
              <a:rPr lang="es-CO" dirty="0" smtClean="0"/>
              <a:t>.</a:t>
            </a:r>
          </a:p>
          <a:p>
            <a:r>
              <a:rPr lang="es-CO" dirty="0" smtClean="0"/>
              <a:t>NIVEL DE RIESGO 360 (CORRECION)</a:t>
            </a:r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690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MATRIZ DE RIESGO  </a:t>
            </a:r>
            <a:endParaRPr lang="es-CO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283191"/>
              </p:ext>
            </p:extLst>
          </p:nvPr>
        </p:nvGraphicFramePr>
        <p:xfrm>
          <a:off x="177673" y="1439142"/>
          <a:ext cx="8786815" cy="4355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836"/>
                <a:gridCol w="453155"/>
                <a:gridCol w="858967"/>
                <a:gridCol w="766060"/>
                <a:gridCol w="463205"/>
                <a:gridCol w="824011"/>
                <a:gridCol w="818675"/>
                <a:gridCol w="589562"/>
                <a:gridCol w="724645"/>
                <a:gridCol w="1207810"/>
                <a:gridCol w="1163889"/>
              </a:tblGrid>
              <a:tr h="115326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</a:rPr>
                        <a:t>ACTIVIDADES DE PREVENCIÓN </a:t>
                      </a:r>
                      <a:endParaRPr lang="es-CO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CO" sz="1500" b="1" u="none" strike="noStrike" dirty="0">
                          <a:effectLst/>
                        </a:rPr>
                        <a:t>ACTIVIDADES DE CONTROL</a:t>
                      </a:r>
                      <a:endParaRPr lang="es-CO" sz="1500" b="1" i="0" u="none" strike="noStrike" dirty="0">
                        <a:effectLst/>
                        <a:latin typeface="Arial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CO" sz="1500" b="1" u="none" strike="noStrike" dirty="0">
                          <a:effectLst/>
                        </a:rPr>
                        <a:t>ACTIVIDADES DE MITIGACIÓN</a:t>
                      </a:r>
                      <a:endParaRPr lang="es-CO" sz="1500" b="1" i="0" u="none" strike="noStrike" dirty="0">
                        <a:effectLst/>
                        <a:latin typeface="Arial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500" b="1" u="none" strike="noStrike" dirty="0">
                          <a:effectLst/>
                        </a:rPr>
                        <a:t>RESPONSABLE</a:t>
                      </a:r>
                      <a:endParaRPr lang="es-CO" sz="1500" b="1" i="0" u="none" strike="noStrike" dirty="0">
                        <a:effectLst/>
                        <a:latin typeface="Arial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500" b="1" u="none" strike="noStrike" dirty="0">
                          <a:effectLst/>
                        </a:rPr>
                        <a:t>DOCUMENTO(S) DONDE SE DESCRIBE LA ACTIVIDAD </a:t>
                      </a:r>
                      <a:endParaRPr lang="es-CO" sz="1500" b="1" i="0" u="none" strike="noStrike" dirty="0">
                        <a:effectLst/>
                        <a:latin typeface="Arial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26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s-CO" sz="12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FRASE</a:t>
                      </a:r>
                      <a:endParaRPr lang="es-CO" sz="12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TIPO </a:t>
                      </a:r>
                      <a:endParaRPr lang="es-CO" sz="12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FUENTE</a:t>
                      </a:r>
                      <a:endParaRPr lang="es-CO" sz="12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FRASE</a:t>
                      </a:r>
                      <a:r>
                        <a:rPr lang="es-CO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s-CO" sz="12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TIPO </a:t>
                      </a:r>
                      <a:endParaRPr lang="es-CO" sz="12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FUENTE</a:t>
                      </a:r>
                      <a:endParaRPr lang="es-CO" sz="12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FRASE</a:t>
                      </a:r>
                      <a:r>
                        <a:rPr lang="es-CO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s-CO" sz="12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TIPO </a:t>
                      </a:r>
                      <a:endParaRPr lang="es-CO" sz="12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FUENTE </a:t>
                      </a:r>
                      <a:endParaRPr lang="es-CO" sz="12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2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s-CO" sz="12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JEFE DE PLANTA</a:t>
                      </a:r>
                      <a:r>
                        <a:rPr lang="es-CO" sz="1200" b="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CO" sz="12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CO" sz="12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MANUAL DE OPERACIÓN (POR PROYECTAR) </a:t>
                      </a:r>
                      <a:r>
                        <a:rPr lang="es-CO" sz="1200" b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s-CO" sz="12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8070">
                <a:tc>
                  <a:txBody>
                    <a:bodyPr/>
                    <a:lstStyle/>
                    <a:p>
                      <a:pPr marL="0" marR="0" lvl="1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0" dirty="0" smtClean="0">
                          <a:latin typeface="Arial" pitchFamily="34" charset="0"/>
                          <a:cs typeface="Arial" pitchFamily="34" charset="0"/>
                        </a:rPr>
                        <a:t>MANTENER EL MATERIAL DE TRABAJO ALEJADO DE FUENTES DE CALOR, CHISPAS, LLAMA ABIERTA O SUPERFICIES CALIENTES </a:t>
                      </a:r>
                    </a:p>
                    <a:p>
                      <a:pPr algn="ctr" fontAlgn="ctr"/>
                      <a:endParaRPr lang="es-CO" sz="12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lang="es-CO" sz="12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NTP 224 NUMERAL</a:t>
                      </a:r>
                      <a:r>
                        <a:rPr lang="es-CO" sz="1200" b="0" i="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 2.3.1.</a:t>
                      </a:r>
                      <a:endParaRPr lang="es-CO" sz="12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VERIFICAR</a:t>
                      </a:r>
                      <a:r>
                        <a:rPr lang="es-CO" sz="1200" b="0" i="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EL TIEMPO DE TRABAJO EN LA ACTIVIDAD </a:t>
                      </a:r>
                      <a:endParaRPr lang="es-CO" sz="12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lang="es-CO" sz="12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NTP 224 NUMERAL</a:t>
                      </a:r>
                      <a:r>
                        <a:rPr lang="es-CO" sz="1200" b="0" i="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 2.3.1.</a:t>
                      </a:r>
                      <a:endParaRPr lang="es-CO" sz="12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dirty="0" smtClean="0">
                          <a:latin typeface="Arial" pitchFamily="34" charset="0"/>
                          <a:cs typeface="Arial" pitchFamily="34" charset="0"/>
                        </a:rPr>
                        <a:t>EN CASO DE INCENDIO ACTIVAR SISTEMA DE RESPUESTA</a:t>
                      </a:r>
                      <a:endParaRPr lang="es-CO" sz="12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lang="es-CO" sz="12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0" i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NTP</a:t>
                      </a:r>
                      <a:r>
                        <a:rPr lang="es-CO" sz="1200" b="0" i="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232 NUMERAL 3.2.1</a:t>
                      </a:r>
                      <a:endParaRPr lang="es-CO" sz="12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6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 smtClean="0"/>
              <a:t>¿POR DONDE EMPEZAR?</a:t>
            </a:r>
          </a:p>
          <a:p>
            <a:r>
              <a:rPr lang="es-CO" dirty="0" smtClean="0"/>
              <a:t>¿COMO UNIFICAR CRITERIOS?</a:t>
            </a:r>
          </a:p>
          <a:p>
            <a:r>
              <a:rPr lang="es-CO" dirty="0" smtClean="0"/>
              <a:t>¿CUAL ES LA SECUENCIA DE ACTIVIDADES PARA HACER EL EJERCICIO AL MINIMO COSTO TOTAL?</a:t>
            </a:r>
            <a:endParaRPr lang="es-CO" dirty="0"/>
          </a:p>
        </p:txBody>
      </p:sp>
      <p:sp>
        <p:nvSpPr>
          <p:cNvPr id="4" name="3 Rectángulo redondeado"/>
          <p:cNvSpPr/>
          <p:nvPr/>
        </p:nvSpPr>
        <p:spPr>
          <a:xfrm>
            <a:off x="395536" y="1628800"/>
            <a:ext cx="252028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s-CO" dirty="0" smtClean="0"/>
              <a:t>IDENTIFICACIÓN 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95536" y="3140968"/>
            <a:ext cx="252028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2. VALORACIÓN 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395536" y="4653136"/>
            <a:ext cx="252028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3. ADMINSITRACION DEL RIESGO </a:t>
            </a:r>
          </a:p>
        </p:txBody>
      </p:sp>
    </p:spTree>
    <p:extLst>
      <p:ext uri="{BB962C8B-B14F-4D97-AF65-F5344CB8AC3E}">
        <p14:creationId xmlns:p14="http://schemas.microsoft.com/office/powerpoint/2010/main" val="37282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NIVELES DE RIESGO (GTC 45-2010)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262188"/>
            <a:ext cx="91059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9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957388"/>
            <a:ext cx="91249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7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METODO DE INTERVENCION</a:t>
            </a:r>
            <a:endParaRPr lang="es-CO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59820"/>
              </p:ext>
            </p:extLst>
          </p:nvPr>
        </p:nvGraphicFramePr>
        <p:xfrm>
          <a:off x="142875" y="1357313"/>
          <a:ext cx="8786813" cy="4768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97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Sistemas de Frases  (UE)</a:t>
            </a:r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CO" sz="2200" b="1" dirty="0" smtClean="0"/>
              <a:t>Frases R:  </a:t>
            </a:r>
            <a:r>
              <a:rPr lang="es-CO" sz="2200" dirty="0" smtClean="0"/>
              <a:t>(</a:t>
            </a:r>
            <a:r>
              <a:rPr lang="es-CO" sz="2200" dirty="0" err="1" smtClean="0"/>
              <a:t>Risk</a:t>
            </a:r>
            <a:r>
              <a:rPr lang="es-CO" sz="2200" dirty="0" smtClean="0"/>
              <a:t>), conjunto numerado de frases y combinaciones de frases usadas para describir los riesgos atribuidos a una sustancia o preparado peligroso.</a:t>
            </a:r>
          </a:p>
          <a:p>
            <a:pPr algn="just"/>
            <a:r>
              <a:rPr lang="es-CO" sz="2200" b="1" dirty="0" smtClean="0"/>
              <a:t>Frases H:</a:t>
            </a:r>
            <a:r>
              <a:rPr lang="es-CO" sz="2200" dirty="0" smtClean="0"/>
              <a:t> (</a:t>
            </a:r>
            <a:r>
              <a:rPr lang="es-CO" sz="2200" dirty="0" err="1" smtClean="0"/>
              <a:t>hazard</a:t>
            </a:r>
            <a:r>
              <a:rPr lang="es-CO" sz="2200" dirty="0" smtClean="0"/>
              <a:t>), son frases que, asignadas a una clase o categoría de peligro, describen la naturaleza de los peligros de una sustancia o mezcla peligrosas, incluyendo, cuando proceda, el grado de peligro.</a:t>
            </a:r>
          </a:p>
          <a:p>
            <a:pPr algn="just"/>
            <a:r>
              <a:rPr lang="es-CO" sz="2200" b="1" dirty="0" smtClean="0"/>
              <a:t>Frases S</a:t>
            </a:r>
            <a:r>
              <a:rPr lang="es-CO" sz="2200" dirty="0" smtClean="0"/>
              <a:t>: (Security) son un conjunto numerado de frases y combinaciones de frases usadas para indicar los consejos de utilización y prudencia básicos para trabajar con sustancias o preparados peligrosos.</a:t>
            </a:r>
          </a:p>
          <a:p>
            <a:pPr algn="just"/>
            <a:r>
              <a:rPr lang="es-CO" sz="2200" b="1" dirty="0" smtClean="0"/>
              <a:t>Frases P: </a:t>
            </a:r>
            <a:r>
              <a:rPr lang="es-CO" sz="2200" dirty="0" smtClean="0"/>
              <a:t>(</a:t>
            </a:r>
            <a:r>
              <a:rPr lang="es-CO" sz="2200" dirty="0" err="1" smtClean="0"/>
              <a:t>prevention</a:t>
            </a:r>
            <a:r>
              <a:rPr lang="es-CO" sz="2200" dirty="0" smtClean="0"/>
              <a:t>),</a:t>
            </a:r>
            <a:r>
              <a:rPr lang="es-CO" sz="2200" b="1" dirty="0" smtClean="0"/>
              <a:t> </a:t>
            </a:r>
            <a:r>
              <a:rPr lang="es-CO" sz="2200" dirty="0" smtClean="0"/>
              <a:t>son frases que describen las medidas recomendadas para minimizar o evitar los efectos adversos causados por la exposición a una sustancia o mezcla peligrosa durante su uso o eliminación.</a:t>
            </a:r>
          </a:p>
        </p:txBody>
      </p:sp>
    </p:spTree>
    <p:extLst>
      <p:ext uri="{BB962C8B-B14F-4D97-AF65-F5344CB8AC3E}">
        <p14:creationId xmlns:p14="http://schemas.microsoft.com/office/powerpoint/2010/main" val="28731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FRASE 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FRASES BASICAS DE INSTRUCCIÓN </a:t>
            </a:r>
          </a:p>
          <a:p>
            <a:pPr lvl="1"/>
            <a:r>
              <a:rPr lang="es-CO" dirty="0" smtClean="0"/>
              <a:t>CONSERVAR BAJO LLAVE </a:t>
            </a:r>
          </a:p>
          <a:p>
            <a:pPr lvl="1"/>
            <a:r>
              <a:rPr lang="es-CO" dirty="0" smtClean="0"/>
              <a:t>EVITELA ACUMULACIÓN DE CARGAS ELECTROSTÁTICAS</a:t>
            </a:r>
          </a:p>
          <a:p>
            <a:r>
              <a:rPr lang="es-CO" dirty="0" smtClean="0"/>
              <a:t>FRASES COMBINADAS</a:t>
            </a:r>
          </a:p>
          <a:p>
            <a:pPr lvl="1"/>
            <a:r>
              <a:rPr lang="es-CO" dirty="0" smtClean="0"/>
              <a:t>CONSERVAR BAJO LLAVE Y MANTÉNGASE FUERA DEL ALCANCE DE LOS NIÑOS.</a:t>
            </a:r>
          </a:p>
          <a:p>
            <a:pPr lvl="1"/>
            <a:r>
              <a:rPr lang="es-CO" dirty="0"/>
              <a:t>U</a:t>
            </a:r>
            <a:r>
              <a:rPr lang="es-CO" dirty="0" smtClean="0"/>
              <a:t>SAR INDUMENTARIA ADECUADA Y PROTECCIÓN PARA LOS OJOS/LA CARA.</a:t>
            </a:r>
          </a:p>
        </p:txBody>
      </p:sp>
    </p:spTree>
    <p:extLst>
      <p:ext uri="{BB962C8B-B14F-4D97-AF65-F5344CB8AC3E}">
        <p14:creationId xmlns:p14="http://schemas.microsoft.com/office/powerpoint/2010/main" val="22829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FRASES P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 smtClean="0"/>
              <a:t>CONSEJOS DE PRUDENCIA GENERAL </a:t>
            </a:r>
          </a:p>
          <a:p>
            <a:pPr lvl="1"/>
            <a:r>
              <a:rPr lang="es-CO" dirty="0" smtClean="0"/>
              <a:t>LEER LA ETIQUETA ANTES DE USAR </a:t>
            </a:r>
          </a:p>
          <a:p>
            <a:pPr lvl="1"/>
            <a:r>
              <a:rPr lang="es-CO" dirty="0" smtClean="0"/>
              <a:t>REVISAR INSTRUCCIONES DE PROCESO ANTES DE ENCENDER</a:t>
            </a:r>
          </a:p>
          <a:p>
            <a:r>
              <a:rPr lang="es-CO" dirty="0" smtClean="0"/>
              <a:t>CONSEJOS DE PRUDENCIA ESPECIFICA </a:t>
            </a:r>
          </a:p>
          <a:p>
            <a:pPr lvl="1"/>
            <a:r>
              <a:rPr lang="es-CO" dirty="0" smtClean="0"/>
              <a:t>MANTENER EL MATERIAL DE TRABAJO ALEJADO DE FUENTES DE CALOR, CHISPAS, LLAMA ABIERTA O SUPERFICIES CALIENTES </a:t>
            </a:r>
          </a:p>
          <a:p>
            <a:r>
              <a:rPr lang="es-CO" dirty="0" smtClean="0"/>
              <a:t>CONSEJOS DE PRUDENCIA MITIGACION </a:t>
            </a:r>
          </a:p>
          <a:p>
            <a:pPr lvl="1"/>
            <a:r>
              <a:rPr lang="es-CO" dirty="0" smtClean="0"/>
              <a:t>EN CASO DE INGESTION TRASLADAR DE EMERGENCIA</a:t>
            </a:r>
          </a:p>
          <a:p>
            <a:pPr lvl="1"/>
            <a:r>
              <a:rPr lang="es-CO" dirty="0" smtClean="0"/>
              <a:t>EN CASO DE INCENDIO ACTIVAR SISTEMA DE RESPUESTA 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261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TRABAJO FINAL. MATRIZ DE RIESGO  </a:t>
            </a:r>
            <a:endParaRPr lang="es-CO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21418"/>
              </p:ext>
            </p:extLst>
          </p:nvPr>
        </p:nvGraphicFramePr>
        <p:xfrm>
          <a:off x="177673" y="1439142"/>
          <a:ext cx="8786815" cy="2329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836"/>
                <a:gridCol w="453155"/>
                <a:gridCol w="858967"/>
                <a:gridCol w="766060"/>
                <a:gridCol w="463205"/>
                <a:gridCol w="824011"/>
                <a:gridCol w="818675"/>
                <a:gridCol w="589562"/>
                <a:gridCol w="724645"/>
                <a:gridCol w="1207810"/>
                <a:gridCol w="1163889"/>
              </a:tblGrid>
              <a:tr h="115326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</a:rPr>
                        <a:t>ACTIVIDADES DE PREVENCIÓN </a:t>
                      </a:r>
                      <a:endParaRPr lang="es-CO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CO" sz="1500" b="1" u="none" strike="noStrike" dirty="0">
                          <a:effectLst/>
                        </a:rPr>
                        <a:t>ACTIVIDADES DE CONTROL</a:t>
                      </a:r>
                      <a:endParaRPr lang="es-CO" sz="1500" b="1" i="0" u="none" strike="noStrike" dirty="0">
                        <a:effectLst/>
                        <a:latin typeface="Arial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CO" sz="1500" b="1" u="none" strike="noStrike" dirty="0">
                          <a:effectLst/>
                        </a:rPr>
                        <a:t>ACTIVIDADES DE MITIGACIÓN</a:t>
                      </a:r>
                      <a:endParaRPr lang="es-CO" sz="1500" b="1" i="0" u="none" strike="noStrike" dirty="0">
                        <a:effectLst/>
                        <a:latin typeface="Arial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500" b="1" u="none" strike="noStrike" dirty="0">
                          <a:effectLst/>
                        </a:rPr>
                        <a:t>RESPONSABLE</a:t>
                      </a:r>
                      <a:endParaRPr lang="es-CO" sz="1500" b="1" i="0" u="none" strike="noStrike" dirty="0">
                        <a:effectLst/>
                        <a:latin typeface="Arial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500" b="1" u="none" strike="noStrike" dirty="0">
                          <a:effectLst/>
                        </a:rPr>
                        <a:t>DOCUMENTO(S) DONDE SE DESCRIBE LA ACTIVIDAD </a:t>
                      </a:r>
                      <a:endParaRPr lang="es-CO" sz="1500" b="1" i="0" u="none" strike="noStrike" dirty="0">
                        <a:effectLst/>
                        <a:latin typeface="Arial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26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s-CO" sz="12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FRASE</a:t>
                      </a:r>
                      <a:endParaRPr lang="es-CO" sz="12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TIPO </a:t>
                      </a:r>
                      <a:endParaRPr lang="es-CO" sz="12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FUENTE</a:t>
                      </a:r>
                      <a:endParaRPr lang="es-CO" sz="12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FRASE</a:t>
                      </a:r>
                      <a:r>
                        <a:rPr lang="es-CO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s-CO" sz="12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TIPO </a:t>
                      </a:r>
                      <a:endParaRPr lang="es-CO" sz="12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FUENTE</a:t>
                      </a:r>
                      <a:endParaRPr lang="es-CO" sz="12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FRASE</a:t>
                      </a:r>
                      <a:r>
                        <a:rPr lang="es-CO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s-CO" sz="12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TIPO </a:t>
                      </a:r>
                      <a:endParaRPr lang="es-CO" sz="12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FUENTE </a:t>
                      </a:r>
                      <a:endParaRPr lang="es-CO" sz="12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effectLst/>
                        </a:rPr>
                        <a:t> </a:t>
                      </a:r>
                      <a:endParaRPr lang="es-CO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CO" sz="1800" b="1" u="none" strike="noStrike" dirty="0">
                          <a:effectLst/>
                        </a:rPr>
                        <a:t> </a:t>
                      </a:r>
                      <a:endParaRPr lang="es-CO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8070">
                <a:tc>
                  <a:txBody>
                    <a:bodyPr/>
                    <a:lstStyle/>
                    <a:p>
                      <a:pPr algn="ctr" fontAlgn="ctr"/>
                      <a:endParaRPr lang="es-CO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8238" marR="8238" marT="8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5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519</Words>
  <Application>Microsoft Office PowerPoint</Application>
  <PresentationFormat>Presentación en pantalla (4:3)</PresentationFormat>
  <Paragraphs>95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PLAN DE INTERVENCIÓN </vt:lpstr>
      <vt:lpstr>Presentación de PowerPoint</vt:lpstr>
      <vt:lpstr>NIVELES DE RIESGO (GTC 45-2010)</vt:lpstr>
      <vt:lpstr>Presentación de PowerPoint</vt:lpstr>
      <vt:lpstr>METODO DE INTERVENCION</vt:lpstr>
      <vt:lpstr>Sistemas de Frases  (UE)</vt:lpstr>
      <vt:lpstr>FRASE S</vt:lpstr>
      <vt:lpstr>FRASES P </vt:lpstr>
      <vt:lpstr>TRABAJO FINAL. MATRIZ DE RIESGO  </vt:lpstr>
      <vt:lpstr>Presentación de PowerPoint</vt:lpstr>
      <vt:lpstr>EJEMPLO </vt:lpstr>
      <vt:lpstr>MATRIZ DE RIESGO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Andrea</dc:creator>
  <cp:lastModifiedBy>HELIEN PARRA RIVEROS</cp:lastModifiedBy>
  <cp:revision>249</cp:revision>
  <dcterms:created xsi:type="dcterms:W3CDTF">2011-11-09T01:52:53Z</dcterms:created>
  <dcterms:modified xsi:type="dcterms:W3CDTF">2013-06-19T22:43:49Z</dcterms:modified>
</cp:coreProperties>
</file>