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7536" autoAdjust="0"/>
  </p:normalViewPr>
  <p:slideViewPr>
    <p:cSldViewPr>
      <p:cViewPr varScale="1">
        <p:scale>
          <a:sx n="51" d="100"/>
          <a:sy n="51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2DD11-D328-4186-A0E6-802C8F855C83}" type="datetimeFigureOut">
              <a:rPr lang="es-CO" smtClean="0"/>
              <a:pPr/>
              <a:t>13/10/2010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29B01-AF5A-425E-BABF-9B1B9800FC1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900" dirty="0" smtClean="0"/>
              <a:t>No chaveamento por circuito, um caminho </a:t>
            </a:r>
            <a:r>
              <a:rPr lang="pt-BR" sz="900" dirty="0" err="1" smtClean="0"/>
              <a:t>fisico</a:t>
            </a:r>
            <a:r>
              <a:rPr lang="pt-BR" sz="900" dirty="0" smtClean="0"/>
              <a:t> fonte-destino completo é estabelecido para a </a:t>
            </a:r>
            <a:r>
              <a:rPr lang="pt-BR" sz="900" dirty="0" err="1" smtClean="0"/>
              <a:t>transferencia</a:t>
            </a:r>
            <a:r>
              <a:rPr lang="pt-BR" sz="900" dirty="0" smtClean="0"/>
              <a:t> de uma mensagem, sendo mantido até o termino da comunicação, a qual é realizada em duas etapas.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Na primeira etapa, o nodo injeta na rede um cabeçalho de </a:t>
            </a:r>
            <a:r>
              <a:rPr lang="pt-BR" sz="900" dirty="0" err="1" smtClean="0"/>
              <a:t>roteamento</a:t>
            </a:r>
            <a:r>
              <a:rPr lang="pt-BR" sz="900" dirty="0" smtClean="0"/>
              <a:t> com o endereço destino e algumas informações de controle.  Este cabeçalho </a:t>
            </a:r>
            <a:r>
              <a:rPr lang="pt-BR" sz="900" dirty="0" err="1" smtClean="0"/>
              <a:t>avanza</a:t>
            </a:r>
            <a:r>
              <a:rPr lang="pt-BR" sz="900" dirty="0" smtClean="0"/>
              <a:t> pela rede, reservando canais </a:t>
            </a:r>
            <a:r>
              <a:rPr lang="pt-BR" sz="900" dirty="0" err="1" smtClean="0"/>
              <a:t>fisicos</a:t>
            </a:r>
            <a:r>
              <a:rPr lang="pt-BR" sz="900" dirty="0" smtClean="0"/>
              <a:t> para o estabelecimento do circuito.   Se um canal desejado estiver sendo ocupado por outra mensagem,  o cabeçalho fica bloqueado ate que esse canal lhe seja alocado.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Quando o cabeçalho atinge o nodo destino, uma informação de reconhecimento é enviada ao nodo fonte </a:t>
            </a:r>
            <a:r>
              <a:rPr lang="pt-BR" sz="900" dirty="0" err="1" smtClean="0"/>
              <a:t>atraves</a:t>
            </a:r>
            <a:r>
              <a:rPr lang="pt-BR" sz="900" dirty="0" smtClean="0"/>
              <a:t> do caminho de retorno do circuito estabelecido.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Na segunda etapa é realizada a </a:t>
            </a:r>
            <a:r>
              <a:rPr lang="pt-BR" sz="900" dirty="0" err="1" smtClean="0"/>
              <a:t>transferencia</a:t>
            </a:r>
            <a:r>
              <a:rPr lang="pt-BR" sz="900" dirty="0" smtClean="0"/>
              <a:t> dos dados da mensagem.  O circuito é desfeito durante o </a:t>
            </a:r>
            <a:r>
              <a:rPr lang="pt-BR" sz="900" dirty="0" err="1" smtClean="0"/>
              <a:t>avanzo</a:t>
            </a:r>
            <a:r>
              <a:rPr lang="pt-BR" sz="900" dirty="0" smtClean="0"/>
              <a:t> do </a:t>
            </a:r>
            <a:r>
              <a:rPr lang="pt-BR" sz="900" dirty="0" err="1" smtClean="0"/>
              <a:t>terminador</a:t>
            </a:r>
            <a:r>
              <a:rPr lang="pt-BR" sz="900" dirty="0" smtClean="0"/>
              <a:t>. Os recursos são liberados. 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Este tipo de chaveamento tem sua origem em redes </a:t>
            </a:r>
            <a:r>
              <a:rPr lang="pt-BR" sz="900" dirty="0" err="1" smtClean="0"/>
              <a:t>telefonicas</a:t>
            </a:r>
            <a:r>
              <a:rPr lang="pt-BR" sz="900" dirty="0" smtClean="0"/>
              <a:t> e sua </a:t>
            </a:r>
            <a:r>
              <a:rPr lang="pt-BR" sz="900" dirty="0" err="1" smtClean="0"/>
              <a:t>vanatgem</a:t>
            </a:r>
            <a:r>
              <a:rPr lang="pt-BR" sz="900" dirty="0" smtClean="0"/>
              <a:t> esta :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no fato que uma vez </a:t>
            </a:r>
            <a:r>
              <a:rPr lang="pt-BR" sz="900" dirty="0" err="1" smtClean="0"/>
              <a:t>estabelecidao</a:t>
            </a:r>
            <a:r>
              <a:rPr lang="pt-BR" sz="900" dirty="0" smtClean="0"/>
              <a:t> o caminho entre os nodos fonte-destino, a mensagem é transferida sem contenção.  a conexão 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O uso de buffers é </a:t>
            </a:r>
            <a:r>
              <a:rPr lang="pt-BR" sz="900" dirty="0" err="1" smtClean="0"/>
              <a:t>minimo</a:t>
            </a:r>
            <a:r>
              <a:rPr lang="pt-BR" sz="900" dirty="0" smtClean="0"/>
              <a:t> (manter cabeçalho)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Desvantagem: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Os canais </a:t>
            </a:r>
            <a:r>
              <a:rPr lang="pt-BR" sz="900" dirty="0" err="1" smtClean="0"/>
              <a:t>ja</a:t>
            </a:r>
            <a:r>
              <a:rPr lang="pt-BR" sz="900" dirty="0" smtClean="0"/>
              <a:t> alocados não podem ser utilizados por outro circuito (reduz a utilização da rede e aumenta o tempo de estabelecimento de caminhos )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Bom uso: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Apenas nos casos de mensagens longas e pouco </a:t>
            </a:r>
            <a:r>
              <a:rPr lang="pt-BR" sz="900" dirty="0" err="1" smtClean="0"/>
              <a:t>frequentes</a:t>
            </a:r>
            <a:r>
              <a:rPr lang="pt-BR" sz="900" dirty="0" smtClean="0"/>
              <a:t>.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Exemplos:  Maquinas paralelas Intel IPSC/2    Intel IPSC/860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 </a:t>
            </a:r>
            <a:endParaRPr lang="en-US" sz="90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900" dirty="0" smtClean="0"/>
              <a:t>Quando as mensagens trocadas são curtas e </a:t>
            </a:r>
            <a:r>
              <a:rPr lang="pt-BR" sz="900" dirty="0" err="1" smtClean="0"/>
              <a:t>frequentes</a:t>
            </a:r>
            <a:r>
              <a:rPr lang="pt-BR" sz="900" dirty="0" smtClean="0"/>
              <a:t> não é utilizado o chaveamento por circuito.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Alternativamente, a mensagem pode ser dividida em pacotes de comprimento fixo, cada um incluindo um cabeçalho com as informações </a:t>
            </a:r>
            <a:r>
              <a:rPr lang="pt-BR" sz="900" dirty="0" err="1" smtClean="0"/>
              <a:t>necesarias</a:t>
            </a:r>
            <a:r>
              <a:rPr lang="pt-BR" sz="900" dirty="0" smtClean="0"/>
              <a:t> para seu </a:t>
            </a:r>
            <a:r>
              <a:rPr lang="pt-BR" sz="900" dirty="0" err="1" smtClean="0"/>
              <a:t>roteamento</a:t>
            </a:r>
            <a:r>
              <a:rPr lang="pt-BR" sz="900" dirty="0" smtClean="0"/>
              <a:t> pela rede.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Os pacotes sã enviados um a um e cada pacote reserva os  recursos </a:t>
            </a:r>
            <a:r>
              <a:rPr lang="pt-BR" sz="900" dirty="0" err="1" smtClean="0"/>
              <a:t>necesarios</a:t>
            </a:r>
            <a:r>
              <a:rPr lang="pt-BR" sz="900" dirty="0" smtClean="0"/>
              <a:t> para </a:t>
            </a:r>
            <a:r>
              <a:rPr lang="pt-BR" sz="900" dirty="0" err="1" smtClean="0"/>
              <a:t>avanzar</a:t>
            </a:r>
            <a:r>
              <a:rPr lang="pt-BR" sz="900" dirty="0" smtClean="0"/>
              <a:t> de nodo em nodo.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900" dirty="0" smtClean="0"/>
              <a:t>SAF: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Um roteador: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Recebe um pacote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Armazena no buffer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Identifica o destino</a:t>
            </a:r>
          </a:p>
          <a:p>
            <a:pPr>
              <a:lnSpc>
                <a:spcPct val="90000"/>
              </a:lnSpc>
            </a:pPr>
            <a:r>
              <a:rPr lang="pt-BR" sz="900" dirty="0" err="1" smtClean="0"/>
              <a:t>Seeleciona</a:t>
            </a:r>
            <a:r>
              <a:rPr lang="pt-BR" sz="900" dirty="0" smtClean="0"/>
              <a:t> porta de </a:t>
            </a:r>
            <a:r>
              <a:rPr lang="pt-BR" sz="900" dirty="0" err="1" smtClean="0"/>
              <a:t>saida</a:t>
            </a:r>
            <a:r>
              <a:rPr lang="pt-BR" sz="900" dirty="0" smtClean="0"/>
              <a:t> com base em algum </a:t>
            </a:r>
            <a:r>
              <a:rPr lang="pt-BR" sz="900" dirty="0" err="1" smtClean="0"/>
              <a:t>criterio</a:t>
            </a:r>
            <a:r>
              <a:rPr lang="pt-BR" sz="900" dirty="0" smtClean="0"/>
              <a:t> de </a:t>
            </a:r>
            <a:r>
              <a:rPr lang="pt-BR" sz="900" dirty="0" err="1" smtClean="0"/>
              <a:t>roteamento</a:t>
            </a:r>
            <a:r>
              <a:rPr lang="pt-BR" sz="9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pt-BR" sz="900" dirty="0" err="1" smtClean="0"/>
              <a:t>Repasa</a:t>
            </a:r>
            <a:r>
              <a:rPr lang="pt-BR" sz="900" dirty="0" smtClean="0"/>
              <a:t> o pacote para um roteador adjacente ou para algum </a:t>
            </a:r>
            <a:r>
              <a:rPr lang="pt-BR" sz="900" dirty="0" err="1" smtClean="0"/>
              <a:t>Ip</a:t>
            </a:r>
            <a:r>
              <a:rPr lang="pt-BR" sz="900" dirty="0" smtClean="0"/>
              <a:t> ligado a ele.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SAF: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Vantagem:  Aloca somente os recursos </a:t>
            </a:r>
            <a:r>
              <a:rPr lang="pt-BR" sz="900" dirty="0" err="1" smtClean="0"/>
              <a:t>necesarios</a:t>
            </a:r>
            <a:r>
              <a:rPr lang="pt-BR" sz="900" dirty="0" smtClean="0"/>
              <a:t> pra </a:t>
            </a:r>
            <a:r>
              <a:rPr lang="pt-BR" sz="900" dirty="0" err="1" smtClean="0"/>
              <a:t>avanzar</a:t>
            </a:r>
            <a:r>
              <a:rPr lang="pt-BR" sz="900" dirty="0" smtClean="0"/>
              <a:t> de nodo em nodo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Desvantagem:  Sobrecarga a comunicação .  Cada pacote carrega </a:t>
            </a:r>
            <a:r>
              <a:rPr lang="pt-BR" sz="900" dirty="0" err="1" smtClean="0"/>
              <a:t>cabeçalhode</a:t>
            </a:r>
            <a:r>
              <a:rPr lang="pt-BR" sz="900" dirty="0" smtClean="0"/>
              <a:t> endereçamento.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	Os roteadores precisam gastar tempo para efetuar o </a:t>
            </a:r>
            <a:r>
              <a:rPr lang="pt-BR" sz="900" dirty="0" err="1" smtClean="0"/>
              <a:t>roteamento</a:t>
            </a:r>
            <a:r>
              <a:rPr lang="pt-BR" sz="900" dirty="0" smtClean="0"/>
              <a:t> individual de cada pacote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	Como cada pacote </a:t>
            </a:r>
            <a:r>
              <a:rPr lang="pt-BR" sz="900" dirty="0" err="1" smtClean="0"/>
              <a:t>so</a:t>
            </a:r>
            <a:r>
              <a:rPr lang="pt-BR" sz="900" dirty="0" smtClean="0"/>
              <a:t> pode ser repassado apos ter sido completamente recebido, a </a:t>
            </a:r>
            <a:r>
              <a:rPr lang="pt-BR" sz="900" dirty="0" err="1" smtClean="0"/>
              <a:t>latencia</a:t>
            </a:r>
            <a:r>
              <a:rPr lang="pt-BR" sz="900" dirty="0" smtClean="0"/>
              <a:t> da comunicação aumenta com o tamanho do pacote.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	Deve haver espaço em buffer suficiente em todos os roteadores para manter os pacotes....aumenta o </a:t>
            </a:r>
            <a:r>
              <a:rPr lang="pt-BR" sz="900" dirty="0" err="1" smtClean="0"/>
              <a:t>custod</a:t>
            </a:r>
            <a:r>
              <a:rPr lang="pt-BR" sz="900" dirty="0" smtClean="0"/>
              <a:t> a rede.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sz="1000" smtClean="0"/>
              <a:t>VCT: funcionamento idêntico ao SAF, mas assim que o header chega ao buffer de entrada do roteador este inicia o algoritmo de roteamento (não precisa aguardar o armazenamento de todo o pacote como no caso SAF). Se o canal de saída estiver disponível então o pacote não precisa ser armazenado. Se não estiver então o pacote é armazenado e o comporatmento é igual ao SAF, ou seja, </a:t>
            </a:r>
            <a:r>
              <a:rPr lang="pt-BR" sz="900" smtClean="0"/>
              <a:t>No pior caso (saido não disponivell) o VCT se comporta como SAF</a:t>
            </a:r>
            <a:endParaRPr lang="en-US" sz="900" smtClean="0"/>
          </a:p>
          <a:p>
            <a:endParaRPr lang="pt-BR" sz="1000" smtClean="0"/>
          </a:p>
          <a:p>
            <a:r>
              <a:rPr lang="pt-BR" sz="1000" smtClean="0"/>
              <a:t>VCT: Vantagem:  </a:t>
            </a:r>
            <a:r>
              <a:rPr lang="pt-BR" sz="900" smtClean="0"/>
              <a:t> reduzir a latencia na comunicação quando um pacote chega a um roteador e o canal desejado encontrase disponivel.</a:t>
            </a:r>
          </a:p>
          <a:p>
            <a:endParaRPr lang="pt-BR" sz="1000" smtClean="0"/>
          </a:p>
          <a:p>
            <a:r>
              <a:rPr lang="pt-BR" sz="1000" smtClean="0"/>
              <a:t>Desvantagem: o roteamoneto é feito por pacotes (não por flits como no próximo caso)</a:t>
            </a:r>
            <a:endParaRPr lang="pt-BR" sz="900" smtClean="0"/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endParaRPr lang="pt-BR" sz="9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sz="1000" dirty="0" err="1" smtClean="0"/>
              <a:t>Whole</a:t>
            </a:r>
            <a:r>
              <a:rPr lang="pt-BR" sz="1000" dirty="0" smtClean="0"/>
              <a:t>:</a:t>
            </a:r>
          </a:p>
          <a:p>
            <a:r>
              <a:rPr lang="pt-BR" sz="1000" dirty="0" smtClean="0"/>
              <a:t>Um roteador:</a:t>
            </a:r>
          </a:p>
          <a:p>
            <a:r>
              <a:rPr lang="pt-BR" sz="1000" dirty="0" smtClean="0"/>
              <a:t>Recebe o header (N </a:t>
            </a:r>
            <a:r>
              <a:rPr lang="pt-BR" sz="1000" dirty="0" err="1" smtClean="0"/>
              <a:t>flits</a:t>
            </a:r>
            <a:r>
              <a:rPr lang="pt-BR" sz="1000" dirty="0" smtClean="0"/>
              <a:t>)</a:t>
            </a:r>
          </a:p>
          <a:p>
            <a:r>
              <a:rPr lang="pt-BR" sz="1000" dirty="0" smtClean="0"/>
              <a:t>Armazena header (N </a:t>
            </a:r>
            <a:r>
              <a:rPr lang="pt-BR" sz="1000" dirty="0" err="1" smtClean="0"/>
              <a:t>flits</a:t>
            </a:r>
            <a:r>
              <a:rPr lang="pt-BR" sz="1000" dirty="0" smtClean="0"/>
              <a:t>) no buffer</a:t>
            </a:r>
          </a:p>
          <a:p>
            <a:r>
              <a:rPr lang="pt-BR" sz="1000" dirty="0" smtClean="0"/>
              <a:t>Identifica o destino</a:t>
            </a:r>
          </a:p>
          <a:p>
            <a:r>
              <a:rPr lang="pt-BR" sz="1000" dirty="0" err="1" smtClean="0"/>
              <a:t>Seeleciona</a:t>
            </a:r>
            <a:r>
              <a:rPr lang="pt-BR" sz="1000" dirty="0" smtClean="0"/>
              <a:t> porta de </a:t>
            </a:r>
            <a:r>
              <a:rPr lang="pt-BR" sz="1000" dirty="0" err="1" smtClean="0"/>
              <a:t>saida</a:t>
            </a:r>
            <a:r>
              <a:rPr lang="pt-BR" sz="1000" dirty="0" smtClean="0"/>
              <a:t> com base em algum </a:t>
            </a:r>
            <a:r>
              <a:rPr lang="pt-BR" sz="1000" dirty="0" err="1" smtClean="0"/>
              <a:t>criterio</a:t>
            </a:r>
            <a:r>
              <a:rPr lang="pt-BR" sz="1000" dirty="0" smtClean="0"/>
              <a:t> de </a:t>
            </a:r>
            <a:r>
              <a:rPr lang="pt-BR" sz="1000" dirty="0" err="1" smtClean="0"/>
              <a:t>roteamento</a:t>
            </a:r>
            <a:r>
              <a:rPr lang="pt-BR" sz="1000" dirty="0" smtClean="0"/>
              <a:t> </a:t>
            </a:r>
          </a:p>
          <a:p>
            <a:r>
              <a:rPr lang="pt-BR" sz="1000" dirty="0" smtClean="0"/>
              <a:t>(sujeito ao controle de fluxo do roteador de destino) </a:t>
            </a:r>
            <a:r>
              <a:rPr lang="pt-BR" sz="1000" dirty="0" err="1" smtClean="0"/>
              <a:t>Repasa</a:t>
            </a:r>
            <a:r>
              <a:rPr lang="pt-BR" sz="1000" dirty="0" smtClean="0"/>
              <a:t> o </a:t>
            </a:r>
            <a:r>
              <a:rPr lang="pt-BR" sz="1000" dirty="0" err="1" smtClean="0"/>
              <a:t>flit</a:t>
            </a:r>
            <a:r>
              <a:rPr lang="pt-BR" sz="1000" dirty="0" smtClean="0"/>
              <a:t> para um roteador adjacente ou para algum </a:t>
            </a:r>
            <a:r>
              <a:rPr lang="pt-BR" sz="1000" dirty="0" err="1" smtClean="0"/>
              <a:t>Ip</a:t>
            </a:r>
            <a:r>
              <a:rPr lang="pt-BR" sz="1000" dirty="0" smtClean="0"/>
              <a:t> ligado a ele.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Os buffers dos roteadores tem capacidade para armazenar poucos </a:t>
            </a:r>
            <a:r>
              <a:rPr lang="pt-BR" sz="900" dirty="0" err="1" smtClean="0"/>
              <a:t>flits</a:t>
            </a:r>
            <a:r>
              <a:rPr lang="pt-BR" sz="900" dirty="0" smtClean="0"/>
              <a:t>.  Os </a:t>
            </a:r>
            <a:r>
              <a:rPr lang="pt-BR" sz="900" dirty="0" err="1" smtClean="0"/>
              <a:t>flits</a:t>
            </a:r>
            <a:r>
              <a:rPr lang="pt-BR" sz="900" dirty="0" smtClean="0"/>
              <a:t> de um pacote bloqueado são armazenados em diferentes roteadores na rede .  Os </a:t>
            </a:r>
            <a:r>
              <a:rPr lang="pt-BR" sz="900" dirty="0" err="1" smtClean="0"/>
              <a:t>flits</a:t>
            </a:r>
            <a:r>
              <a:rPr lang="pt-BR" sz="900" dirty="0" smtClean="0"/>
              <a:t> de P e T </a:t>
            </a:r>
            <a:r>
              <a:rPr lang="pt-BR" sz="900" dirty="0" err="1" smtClean="0"/>
              <a:t>seguen</a:t>
            </a:r>
            <a:r>
              <a:rPr lang="pt-BR" sz="900" dirty="0" smtClean="0"/>
              <a:t> aos </a:t>
            </a:r>
            <a:r>
              <a:rPr lang="pt-BR" sz="900" dirty="0" err="1" smtClean="0"/>
              <a:t>flits</a:t>
            </a:r>
            <a:r>
              <a:rPr lang="pt-BR" sz="900" dirty="0" smtClean="0"/>
              <a:t> cabeçalho do pacote 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Vantagens: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Um pacote é dividido em </a:t>
            </a:r>
            <a:r>
              <a:rPr lang="pt-BR" sz="900" dirty="0" err="1" smtClean="0"/>
              <a:t>flits</a:t>
            </a:r>
            <a:r>
              <a:rPr lang="pt-BR" sz="900" dirty="0" smtClean="0"/>
              <a:t> (2 bytes no caso da </a:t>
            </a:r>
            <a:r>
              <a:rPr lang="pt-BR" sz="900" dirty="0" err="1" smtClean="0"/>
              <a:t>NoC</a:t>
            </a:r>
            <a:r>
              <a:rPr lang="pt-BR" sz="900" dirty="0" smtClean="0"/>
              <a:t> Hermes) que </a:t>
            </a:r>
            <a:r>
              <a:rPr lang="pt-BR" sz="900" dirty="0" err="1" smtClean="0"/>
              <a:t>avanzam</a:t>
            </a:r>
            <a:r>
              <a:rPr lang="pt-BR" sz="900" dirty="0" smtClean="0"/>
              <a:t> na rede em forma </a:t>
            </a:r>
            <a:r>
              <a:rPr lang="pt-BR" sz="900" dirty="0" err="1" smtClean="0"/>
              <a:t>pipeline</a:t>
            </a:r>
            <a:r>
              <a:rPr lang="pt-BR" sz="900" dirty="0" smtClean="0"/>
              <a:t>.  Um </a:t>
            </a:r>
            <a:r>
              <a:rPr lang="pt-BR" sz="900" dirty="0" err="1" smtClean="0"/>
              <a:t>flit</a:t>
            </a:r>
            <a:r>
              <a:rPr lang="pt-BR" sz="900" dirty="0" smtClean="0"/>
              <a:t> é a menor unidade de dados sobre a qual é realizado o controle de fluxo.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requisitos de buffer menores, </a:t>
            </a:r>
            <a:r>
              <a:rPr lang="pt-BR" sz="900" dirty="0" err="1" smtClean="0"/>
              <a:t>necessarios</a:t>
            </a:r>
            <a:r>
              <a:rPr lang="pt-BR" sz="900" dirty="0" smtClean="0"/>
              <a:t> para manter pacotes bloqueados na rede, possibilitando a construção de roteadores menores e </a:t>
            </a:r>
            <a:r>
              <a:rPr lang="pt-BR" sz="900" dirty="0" err="1" smtClean="0"/>
              <a:t>rapidos</a:t>
            </a:r>
            <a:r>
              <a:rPr lang="pt-BR" sz="900" dirty="0" smtClean="0"/>
              <a:t>. 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Desvantagem:  Não é </a:t>
            </a:r>
            <a:r>
              <a:rPr lang="pt-BR" sz="900" dirty="0" err="1" smtClean="0"/>
              <a:t>possivel</a:t>
            </a:r>
            <a:r>
              <a:rPr lang="pt-BR" sz="900" dirty="0" smtClean="0"/>
              <a:t> realizar </a:t>
            </a:r>
            <a:r>
              <a:rPr lang="pt-BR" sz="900" dirty="0" err="1" smtClean="0"/>
              <a:t>multiplexação</a:t>
            </a:r>
            <a:r>
              <a:rPr lang="pt-BR" sz="900" dirty="0" smtClean="0"/>
              <a:t> de </a:t>
            </a:r>
            <a:r>
              <a:rPr lang="pt-BR" sz="900" dirty="0" err="1" smtClean="0"/>
              <a:t>flits</a:t>
            </a:r>
            <a:r>
              <a:rPr lang="pt-BR" sz="900" dirty="0" smtClean="0"/>
              <a:t> de diferentes pacotes em um mesmo canal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900" smtClean="0"/>
              <a:t>Em cada roteador existem buffers para o armazenamento do pacote em transferencia.  Se por algum motivo o receptor estiver cheio, o transmissor deve manter o dado a ser enviado num buffer ate que o receptor estiver pronto para realizar a comunicação.  </a:t>
            </a:r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r>
              <a:rPr lang="pt-BR" sz="900" smtClean="0"/>
              <a:t>A forma mais simples de controle de fluxo e na qual o receptor possui um buffer FIFO de entrada e uma linha de retorno ao transmissor para informar se há espaço disponivel</a:t>
            </a:r>
            <a:endParaRPr lang="en-US" sz="9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900" smtClean="0"/>
              <a:t>Slack buffer:  Reservatorio com marcas de nivel baixo e alto.  Associada uma sinal de stop ou Go</a:t>
            </a:r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r>
              <a:rPr lang="pt-BR" sz="900" smtClean="0"/>
              <a:t>Serve para ocultar  alatencia associada a transmissão das mensagens de controle de fluxo. A regiao de histerese evita o envio excessivo de caracteres de controle, o que consumiria uma largura de banda demasiada no canal oposto ao de entrada de addos.</a:t>
            </a:r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r>
              <a:rPr lang="pt-BR" sz="900" smtClean="0"/>
              <a:t>Canal virtual:  O buffer de entrada é organizado em filas de profundidade menor, denominadas canais virtuais.  </a:t>
            </a:r>
          </a:p>
          <a:p>
            <a:pPr>
              <a:lnSpc>
                <a:spcPct val="90000"/>
              </a:lnSpc>
            </a:pPr>
            <a:r>
              <a:rPr lang="pt-BR" sz="900" smtClean="0"/>
              <a:t>Resultado:  coleção de filas que podem ser alocadas independentemente.  Se um canal virtual  estiver bloqueado, o canal fisco podera ainda ser usado por um outro canal virtual.</a:t>
            </a:r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r>
              <a:rPr lang="pt-BR" sz="900" smtClean="0"/>
              <a:t>  </a:t>
            </a:r>
            <a:endParaRPr lang="en-US" sz="9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900" smtClean="0"/>
              <a:t>Arbitragem define qualporta de entrada podera utilizar uma determinada saida.  Em outras palavras o roteamento é um </a:t>
            </a:r>
            <a:r>
              <a:rPr lang="pt-BR" sz="900" smtClean="0"/>
              <a:t>mecanismo de seleção de saida e a aritragem é um ecanismo de seleção de entrada.</a:t>
            </a:r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r>
              <a:rPr lang="pt-BR" sz="900" smtClean="0"/>
              <a:t>Arbitragem [e fundamental para a resolução de conflitos decorretes da existencia de multilos pacotes competindo por uma mesma porta de saida.  O mecanismo de arbitragem deve ser capaz de resolver estes conflitos, selecionando um dos pacotes com base emalgum criterio e sem levar qualquer pacote a ficar indefinidamente esperando por uma oportunidade para avançar em direção ao nodo destino. </a:t>
            </a:r>
            <a:endParaRPr lang="en-US" sz="9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900" smtClean="0"/>
              <a:t>Metodo usado por um pacote para escolher o caminho atraves dos canais da rede.</a:t>
            </a:r>
            <a:endParaRPr lang="en-US" sz="9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900" smtClean="0"/>
              <a:t>Metodo usado por um pacote para escolher o caminho atraves dos canais da rede.</a:t>
            </a:r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r>
              <a:rPr lang="pt-BR" sz="900" smtClean="0"/>
              <a:t>Em geral, estes algoritmos podem ser classificados conforme as seguintes caracteristicas:</a:t>
            </a:r>
          </a:p>
          <a:p>
            <a:pPr>
              <a:lnSpc>
                <a:spcPct val="90000"/>
              </a:lnSpc>
            </a:pPr>
            <a:r>
              <a:rPr lang="pt-BR" sz="900" smtClean="0"/>
              <a:t>Implementação:  </a:t>
            </a:r>
          </a:p>
          <a:p>
            <a:pPr>
              <a:lnSpc>
                <a:spcPct val="90000"/>
              </a:lnSpc>
            </a:pPr>
            <a:r>
              <a:rPr lang="pt-BR" sz="900" smtClean="0"/>
              <a:t>Baseado em tabela: se o roteamento é feito a partir de uma consulta a uma tabela em memoria.</a:t>
            </a:r>
          </a:p>
          <a:p>
            <a:pPr>
              <a:lnSpc>
                <a:spcPct val="90000"/>
              </a:lnSpc>
            </a:pPr>
            <a:r>
              <a:rPr lang="pt-BR" sz="900" smtClean="0"/>
              <a:t>Maquina de estados: Se o roteamento é realizado a partir da execução de um algoritmo implementado em SW ou HW.</a:t>
            </a:r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r>
              <a:rPr lang="pt-BR" sz="900" smtClean="0"/>
              <a:t>Quanto ao momento de realização do roteamento:</a:t>
            </a:r>
          </a:p>
          <a:p>
            <a:pPr>
              <a:lnSpc>
                <a:spcPct val="90000"/>
              </a:lnSpc>
            </a:pPr>
            <a:r>
              <a:rPr lang="pt-BR" sz="900" smtClean="0"/>
              <a:t>Dinamico: se o algoritmo de roteamento é realizado no tempo de execução da aplicação.</a:t>
            </a:r>
          </a:p>
          <a:p>
            <a:pPr>
              <a:lnSpc>
                <a:spcPct val="90000"/>
              </a:lnSpc>
            </a:pPr>
            <a:r>
              <a:rPr lang="pt-BR" sz="900" smtClean="0"/>
              <a:t>Estatico: se o algoritmo de roteamento é realizado no tempo de compilação da aplicação.</a:t>
            </a:r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r>
              <a:rPr lang="pt-BR" sz="900" smtClean="0"/>
              <a:t>Quanto ao lugar donde as decisões de roteamento são tomadas:</a:t>
            </a:r>
          </a:p>
          <a:p>
            <a:pPr>
              <a:lnSpc>
                <a:spcPct val="90000"/>
              </a:lnSpc>
            </a:pPr>
            <a:r>
              <a:rPr lang="pt-BR" sz="900" smtClean="0"/>
              <a:t>Central:  Se os caminhos são estabelecidos por um controlador central.]</a:t>
            </a:r>
          </a:p>
          <a:p>
            <a:pPr>
              <a:lnSpc>
                <a:spcPct val="90000"/>
              </a:lnSpc>
            </a:pPr>
            <a:r>
              <a:rPr lang="pt-BR" sz="900" smtClean="0"/>
              <a:t>Source: Se o nodo emissor define o caminho a ser seguido pelo pacote antes de injetá-lo na rede</a:t>
            </a:r>
          </a:p>
          <a:p>
            <a:pPr>
              <a:lnSpc>
                <a:spcPct val="90000"/>
              </a:lnSpc>
            </a:pPr>
            <a:r>
              <a:rPr lang="pt-BR" sz="900" smtClean="0"/>
              <a:t>Distribuído:  Se o roteamento é realizado pelos roteadores enquanto o pacote atravessa a rede.</a:t>
            </a:r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smtClean="0"/>
              <a:t>Parâmetros de configuração de uma NoC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90500" indent="-190500">
              <a:lnSpc>
                <a:spcPct val="90000"/>
              </a:lnSpc>
            </a:pPr>
            <a:r>
              <a:rPr lang="pt-BR" sz="900" smtClean="0"/>
              <a:t>As redes intrachip são utilizadas para interconectar os </a:t>
            </a:r>
            <a:r>
              <a:rPr lang="pt-BR" sz="900" i="1" smtClean="0"/>
              <a:t>nodos terminais</a:t>
            </a:r>
            <a:r>
              <a:rPr lang="pt-BR" sz="900" smtClean="0"/>
              <a:t> de um sistema por meio de </a:t>
            </a:r>
            <a:r>
              <a:rPr lang="pt-BR" sz="900" i="1" smtClean="0"/>
              <a:t>nodos de roteamento</a:t>
            </a:r>
            <a:r>
              <a:rPr lang="pt-BR" sz="900" smtClean="0"/>
              <a:t>. A ligação física entre dois nodos quaisquer (terminal ou de roteamento) de um sistema-sobre-silício (</a:t>
            </a:r>
            <a:r>
              <a:rPr lang="pt-BR" sz="900" i="1" smtClean="0"/>
              <a:t>SoC</a:t>
            </a:r>
            <a:r>
              <a:rPr lang="pt-BR" sz="900" smtClean="0"/>
              <a:t>) é denominada enlace (</a:t>
            </a:r>
            <a:r>
              <a:rPr lang="pt-BR" sz="900" i="1" smtClean="0"/>
              <a:t>link</a:t>
            </a:r>
            <a:r>
              <a:rPr lang="pt-BR" sz="900" smtClean="0"/>
              <a:t>). Um enlace possui um ou dois canais físicos de comunicação.</a:t>
            </a:r>
          </a:p>
          <a:p>
            <a:pPr marL="190500" indent="-190500">
              <a:lnSpc>
                <a:spcPct val="90000"/>
              </a:lnSpc>
            </a:pPr>
            <a:r>
              <a:rPr lang="pt-BR" sz="900" smtClean="0"/>
              <a:t>Na  Figura é apresentada uma rede em anel, onde cada nodo de roteamento possui ligações para dois nodos de roteamento vizinhos e para um nodo de terminal local.</a:t>
            </a:r>
          </a:p>
          <a:p>
            <a:pPr marL="190500" indent="-190500">
              <a:lnSpc>
                <a:spcPct val="90000"/>
              </a:lnSpc>
            </a:pPr>
            <a:endParaRPr lang="pt-BR" sz="900" smtClean="0"/>
          </a:p>
          <a:p>
            <a:pPr marL="190500" indent="-190500">
              <a:lnSpc>
                <a:spcPct val="90000"/>
              </a:lnSpc>
            </a:pPr>
            <a:r>
              <a:rPr lang="pt-BR" sz="900" smtClean="0"/>
              <a:t>As redes de interconexão são constituídas basicamente por roteadores e enlaces, estes últimos ligando tanto roteadores entre si como roteadores aos nodos terminais do sistema. Os roteadores estabelecem o caminho necessário para a transferência de informação pela rede.  A informação é transferida sob a forma de mensagens, as quais podem ser divididas em unidades menores chamadas de pacotes.</a:t>
            </a:r>
            <a:r>
              <a:rPr lang="pt-BR" altLang="ja-JP" sz="900" smtClean="0"/>
              <a:t> </a:t>
            </a:r>
          </a:p>
          <a:p>
            <a:pPr marL="190500" indent="-190500">
              <a:lnSpc>
                <a:spcPct val="90000"/>
              </a:lnSpc>
            </a:pPr>
            <a:endParaRPr lang="pt-BR" sz="900" smtClean="0"/>
          </a:p>
          <a:p>
            <a:pPr marL="190500" indent="-190500">
              <a:lnSpc>
                <a:spcPct val="90000"/>
              </a:lnSpc>
            </a:pPr>
            <a:r>
              <a:rPr lang="pt-BR" sz="900" smtClean="0"/>
              <a:t>Um roteador é um componente encarregado de direcionar as mensagens ao seu destino. É constituído de: </a:t>
            </a:r>
          </a:p>
          <a:p>
            <a:pPr marL="190500" indent="-190500">
              <a:lnSpc>
                <a:spcPct val="90000"/>
              </a:lnSpc>
            </a:pPr>
            <a:r>
              <a:rPr lang="pt-BR" sz="900" smtClean="0"/>
              <a:t>1) </a:t>
            </a:r>
            <a:r>
              <a:rPr lang="pt-BR" sz="900" i="1" smtClean="0"/>
              <a:t>Núcleo de roteamento</a:t>
            </a:r>
            <a:r>
              <a:rPr lang="pt-BR" sz="900" smtClean="0"/>
              <a:t>: Matriz de interruptores que ligam os canais de entrada e saída dos diferentes portos do roteador.</a:t>
            </a:r>
          </a:p>
          <a:p>
            <a:pPr marL="190500" indent="-190500">
              <a:lnSpc>
                <a:spcPct val="90000"/>
              </a:lnSpc>
            </a:pPr>
            <a:r>
              <a:rPr lang="pt-BR" sz="900" smtClean="0"/>
              <a:t>2)</a:t>
            </a:r>
            <a:r>
              <a:rPr lang="pt-BR" sz="900" i="1" smtClean="0"/>
              <a:t> Lógica para o fluxo de controle</a:t>
            </a:r>
          </a:p>
          <a:p>
            <a:pPr marL="190500" indent="-190500">
              <a:lnSpc>
                <a:spcPct val="90000"/>
              </a:lnSpc>
            </a:pPr>
            <a:r>
              <a:rPr lang="pt-BR" sz="900" i="1" smtClean="0"/>
              <a:t>3) Lógica para roteamento e lógica para arbitragem: </a:t>
            </a:r>
            <a:r>
              <a:rPr lang="pt-BR" sz="900" smtClean="0"/>
              <a:t>Implementa o mecanismo pelo qual é definido qual é realizada a transferência de informação entre um roteador origem da rede e um roteador destino.   </a:t>
            </a:r>
          </a:p>
          <a:p>
            <a:pPr marL="190500" indent="-190500">
              <a:lnSpc>
                <a:spcPct val="90000"/>
              </a:lnSpc>
            </a:pPr>
            <a:r>
              <a:rPr lang="pt-BR" sz="900" smtClean="0"/>
              <a:t>4) </a:t>
            </a:r>
            <a:r>
              <a:rPr lang="pt-BR" sz="900" i="1" smtClean="0"/>
              <a:t>Portos: </a:t>
            </a:r>
            <a:r>
              <a:rPr lang="pt-BR" sz="900" smtClean="0"/>
              <a:t>Pontos de acesso para outros nodos de roteamento e, dependendo da organiação da rede, para seus nodos terminais.  </a:t>
            </a:r>
          </a:p>
          <a:p>
            <a:pPr marL="190500" indent="-190500">
              <a:lnSpc>
                <a:spcPct val="90000"/>
              </a:lnSpc>
            </a:pPr>
            <a:r>
              <a:rPr lang="pt-BR" sz="900" smtClean="0"/>
              <a:t>5) </a:t>
            </a:r>
            <a:r>
              <a:rPr lang="pt-BR" sz="900" i="1" smtClean="0"/>
              <a:t>Buffers</a:t>
            </a:r>
            <a:r>
              <a:rPr lang="pt-BR" sz="900" smtClean="0"/>
              <a:t>: Servem para armazenamento temporário da informação que se dirige aos portos de entrada/saída.  Podem possuir controladores de enlace que permitem a implementação do protocolo de comunicação.</a:t>
            </a:r>
          </a:p>
          <a:p>
            <a:pPr marL="190500" indent="-190500">
              <a:lnSpc>
                <a:spcPct val="90000"/>
              </a:lnSpc>
            </a:pPr>
            <a:r>
              <a:rPr lang="pt-BR" sz="900" smtClean="0"/>
              <a:t> </a:t>
            </a:r>
          </a:p>
          <a:p>
            <a:pPr marL="190500" indent="-190500">
              <a:lnSpc>
                <a:spcPct val="90000"/>
              </a:lnSpc>
            </a:pPr>
            <a:endParaRPr lang="pt-BR" sz="900" smtClean="0"/>
          </a:p>
          <a:p>
            <a:pPr marL="190500" indent="-190500">
              <a:lnSpc>
                <a:spcPct val="90000"/>
              </a:lnSpc>
            </a:pPr>
            <a:r>
              <a:rPr lang="pt-BR" sz="900" smtClean="0"/>
              <a:t>Como funciona?</a:t>
            </a:r>
          </a:p>
          <a:p>
            <a:pPr marL="190500" indent="-190500">
              <a:lnSpc>
                <a:spcPct val="90000"/>
              </a:lnSpc>
              <a:buFontTx/>
              <a:buAutoNum type="arabicParenR"/>
            </a:pPr>
            <a:r>
              <a:rPr lang="pt-BR" sz="900" smtClean="0"/>
              <a:t>Flow control recebe informação de que há (mensagem, pacote ou flit) querendo acessar o roteador através de um determinado canal.</a:t>
            </a:r>
          </a:p>
          <a:p>
            <a:pPr marL="190500" indent="-190500">
              <a:lnSpc>
                <a:spcPct val="90000"/>
              </a:lnSpc>
              <a:buFontTx/>
              <a:buAutoNum type="arabicParenR"/>
            </a:pPr>
            <a:r>
              <a:rPr lang="pt-BR" sz="900" smtClean="0"/>
              <a:t>Se o canal disponível estiver disponível armazena a informação no buffer de entrada (se existir). Senão perde ou avisa para desviar.</a:t>
            </a:r>
          </a:p>
          <a:p>
            <a:pPr marL="190500" indent="-190500">
              <a:lnSpc>
                <a:spcPct val="90000"/>
              </a:lnSpc>
              <a:buFontTx/>
              <a:buAutoNum type="arabicParenR"/>
            </a:pPr>
            <a:r>
              <a:rPr lang="pt-BR" sz="900" smtClean="0"/>
              <a:t>Se houver conflito entre informações em diferentes buffers de entrada (todos precisam do switch core) ativa o árbitro. Este decide que informação vai passar.</a:t>
            </a:r>
          </a:p>
          <a:p>
            <a:pPr marL="190500" indent="-190500">
              <a:lnSpc>
                <a:spcPct val="90000"/>
              </a:lnSpc>
              <a:buFontTx/>
              <a:buAutoNum type="arabicParenR"/>
            </a:pPr>
            <a:r>
              <a:rPr lang="pt-BR" sz="900" smtClean="0"/>
              <a:t>Em seguida é ativado o algoritmo de roteamento que define o porto de saída.</a:t>
            </a:r>
          </a:p>
          <a:p>
            <a:pPr marL="190500" indent="-190500">
              <a:lnSpc>
                <a:spcPct val="90000"/>
              </a:lnSpc>
              <a:buFontTx/>
              <a:buAutoNum type="arabicParenR"/>
            </a:pPr>
            <a:r>
              <a:rPr lang="pt-BR" sz="900" smtClean="0"/>
              <a:t>Flow control do roteador alvo decide o que vai acontecer em seguida.</a:t>
            </a:r>
          </a:p>
          <a:p>
            <a:pPr marL="190500" indent="-190500">
              <a:lnSpc>
                <a:spcPct val="90000"/>
              </a:lnSpc>
            </a:pPr>
            <a:endParaRPr lang="en-US" sz="900" smtClean="0"/>
          </a:p>
          <a:p>
            <a:pPr marL="190500" indent="-190500">
              <a:lnSpc>
                <a:spcPct val="90000"/>
              </a:lnSpc>
            </a:pPr>
            <a:r>
              <a:rPr lang="en-US" sz="900" smtClean="0"/>
              <a:t/>
            </a:r>
            <a:br>
              <a:rPr lang="en-US" sz="900" smtClean="0"/>
            </a:br>
            <a:endParaRPr lang="en-US" sz="900" smtClean="0"/>
          </a:p>
          <a:p>
            <a:pPr marL="190500" indent="-190500">
              <a:lnSpc>
                <a:spcPct val="90000"/>
              </a:lnSpc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Flow control unit =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unidade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qual</a:t>
            </a:r>
            <a:r>
              <a:rPr lang="en-US" dirty="0" smtClean="0"/>
              <a:t> se </a:t>
            </a:r>
            <a:r>
              <a:rPr lang="en-US" dirty="0" err="1" smtClean="0"/>
              <a:t>realiza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PHIT (physical unit) é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link width e </a:t>
            </a:r>
            <a:r>
              <a:rPr lang="en-US" dirty="0" err="1" smtClean="0"/>
              <a:t>corresponde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bits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efetivamente</a:t>
            </a:r>
            <a:r>
              <a:rPr lang="en-US" dirty="0" smtClean="0"/>
              <a:t> </a:t>
            </a:r>
            <a:r>
              <a:rPr lang="en-US" dirty="0" err="1" smtClean="0"/>
              <a:t>transferidos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clock.</a:t>
            </a:r>
          </a:p>
          <a:p>
            <a:r>
              <a:rPr lang="en-US" dirty="0" err="1" smtClean="0"/>
              <a:t>Contrle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r>
              <a:rPr lang="en-US" dirty="0" smtClean="0"/>
              <a:t> = </a:t>
            </a:r>
            <a:r>
              <a:rPr lang="en-US" dirty="0" err="1" smtClean="0"/>
              <a:t>mecanismo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define </a:t>
            </a:r>
            <a:r>
              <a:rPr lang="en-US" dirty="0" err="1" smtClean="0"/>
              <a:t>alocação</a:t>
            </a:r>
            <a:r>
              <a:rPr lang="en-US" dirty="0" smtClean="0"/>
              <a:t> de buffers a de </a:t>
            </a:r>
            <a:r>
              <a:rPr lang="en-US" dirty="0" err="1" smtClean="0"/>
              <a:t>canais</a:t>
            </a:r>
            <a:endParaRPr lang="en-US" dirty="0" smtClean="0"/>
          </a:p>
          <a:p>
            <a:r>
              <a:rPr lang="en-US" dirty="0" smtClean="0"/>
              <a:t>Reliable error-control mechanism </a:t>
            </a:r>
          </a:p>
          <a:p>
            <a:pPr lvl="1"/>
            <a:r>
              <a:rPr lang="en-US" dirty="0" smtClean="0"/>
              <a:t>With small overhead</a:t>
            </a:r>
          </a:p>
          <a:p>
            <a:r>
              <a:rPr lang="en-US" dirty="0" smtClean="0"/>
              <a:t>Exploit different routing paths</a:t>
            </a:r>
          </a:p>
          <a:p>
            <a:pPr lvl="1"/>
            <a:r>
              <a:rPr lang="en-US" dirty="0" smtClean="0"/>
              <a:t>Spread information to avoid congestion</a:t>
            </a:r>
          </a:p>
          <a:p>
            <a:r>
              <a:rPr lang="en-US" dirty="0" smtClean="0"/>
              <a:t>Several user-controllable parameters</a:t>
            </a:r>
          </a:p>
          <a:p>
            <a:pPr lvl="1"/>
            <a:r>
              <a:rPr lang="en-US" dirty="0" smtClean="0"/>
              <a:t>Size, retransmission schemes, …</a:t>
            </a:r>
          </a:p>
          <a:p>
            <a:r>
              <a:rPr lang="en-US" dirty="0" smtClean="0"/>
              <a:t>Use retransmission rate for calibrating parameters</a:t>
            </a:r>
          </a:p>
          <a:p>
            <a:pPr>
              <a:lnSpc>
                <a:spcPct val="90000"/>
              </a:lnSpc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900" smtClean="0"/>
              <a:t>Redes diretas:</a:t>
            </a:r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r>
              <a:rPr lang="pt-BR" sz="900" smtClean="0"/>
              <a:t>Cada roteador ligado a um IP</a:t>
            </a:r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r>
              <a:rPr lang="pt-BR" sz="900" smtClean="0"/>
              <a:t>Mensagens trocadas atraves de nodos vizinhos</a:t>
            </a:r>
          </a:p>
          <a:p>
            <a:pPr>
              <a:lnSpc>
                <a:spcPct val="90000"/>
              </a:lnSpc>
            </a:pPr>
            <a:r>
              <a:rPr lang="pt-BR" sz="900" smtClean="0"/>
              <a:t>Ideal : totalmente conectada</a:t>
            </a:r>
          </a:p>
          <a:p>
            <a:pPr>
              <a:lnSpc>
                <a:spcPct val="90000"/>
              </a:lnSpc>
            </a:pPr>
            <a:r>
              <a:rPr lang="pt-BR" sz="900" smtClean="0"/>
              <a:t>Topologias ortogonais:  Arranjos n-dimensionais.  Cada enlace entre nodos vizinhos produz dislocamento em uma dimension.</a:t>
            </a:r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r>
              <a:rPr lang="pt-BR" sz="900" smtClean="0"/>
              <a:t>Exemplos comerciais:  STM octagon,  Nostrum, Hermes, </a:t>
            </a:r>
            <a:endParaRPr lang="en-US" sz="9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900" smtClean="0"/>
              <a:t>Somente alguns roteadores possuem conexões diretas aos IPs</a:t>
            </a:r>
            <a:endParaRPr lang="en-US" sz="9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pt-BR" sz="9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900" smtClean="0"/>
              <a:t>Na rede, os dados são transferidos entre os nodos da rede atraves dos canais fisicos que interligam esses nodos.  O chaveamento decide a forma pela qual esses dados são transferidos de um canal de entrada de um nodo para um dos seus canais de saida.</a:t>
            </a:r>
          </a:p>
          <a:p>
            <a:pPr>
              <a:lnSpc>
                <a:spcPct val="90000"/>
              </a:lnSpc>
            </a:pPr>
            <a:endParaRPr lang="pt-BR" sz="900" smtClean="0"/>
          </a:p>
          <a:p>
            <a:pPr>
              <a:lnSpc>
                <a:spcPct val="90000"/>
              </a:lnSpc>
            </a:pPr>
            <a:r>
              <a:rPr lang="pt-BR" sz="900" smtClean="0"/>
              <a:t>A seguir são descritas as principais tecnicas de chavemaneto:</a:t>
            </a:r>
          </a:p>
          <a:p>
            <a:pPr>
              <a:lnSpc>
                <a:spcPct val="90000"/>
              </a:lnSpc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900" dirty="0" smtClean="0"/>
              <a:t>No chaveamento por circuito, um caminho </a:t>
            </a:r>
            <a:r>
              <a:rPr lang="pt-BR" sz="900" dirty="0" err="1" smtClean="0"/>
              <a:t>fisico</a:t>
            </a:r>
            <a:r>
              <a:rPr lang="pt-BR" sz="900" dirty="0" smtClean="0"/>
              <a:t> fonte-destino completo é estabelecido para a </a:t>
            </a:r>
            <a:r>
              <a:rPr lang="pt-BR" sz="900" dirty="0" err="1" smtClean="0"/>
              <a:t>transferencia</a:t>
            </a:r>
            <a:r>
              <a:rPr lang="pt-BR" sz="900" dirty="0" smtClean="0"/>
              <a:t> de uma mensagem, sendo mantido até o termino da comunicação, a qual é realizada em duas etapas.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Na primeira etapa, o nodo injeta na rede um cabeçalho de </a:t>
            </a:r>
            <a:r>
              <a:rPr lang="pt-BR" sz="900" dirty="0" err="1" smtClean="0"/>
              <a:t>roteamento</a:t>
            </a:r>
            <a:r>
              <a:rPr lang="pt-BR" sz="900" dirty="0" smtClean="0"/>
              <a:t> com o endereço destino e algumas informações de controle.  Este cabeçalho </a:t>
            </a:r>
            <a:r>
              <a:rPr lang="pt-BR" sz="900" dirty="0" err="1" smtClean="0"/>
              <a:t>avanza</a:t>
            </a:r>
            <a:r>
              <a:rPr lang="pt-BR" sz="900" dirty="0" smtClean="0"/>
              <a:t> pela rede, reservando canais </a:t>
            </a:r>
            <a:r>
              <a:rPr lang="pt-BR" sz="900" dirty="0" err="1" smtClean="0"/>
              <a:t>fisicos</a:t>
            </a:r>
            <a:r>
              <a:rPr lang="pt-BR" sz="900" dirty="0" smtClean="0"/>
              <a:t> para o estabelecimento do circuito.   Se um canal desejado estiver sendo ocupado por outra mensagem,  o cabeçalho fica bloqueado ate que esse canal lhe seja alocado.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Quando o cabeçalho atinge o nodo destino, uma informação de reconhecimento é enviada ao nodo fonte </a:t>
            </a:r>
            <a:r>
              <a:rPr lang="pt-BR" sz="900" dirty="0" err="1" smtClean="0"/>
              <a:t>atraves</a:t>
            </a:r>
            <a:r>
              <a:rPr lang="pt-BR" sz="900" dirty="0" smtClean="0"/>
              <a:t> do caminho de retorno do circuito estabelecido.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Na segunda etapa é realizada a </a:t>
            </a:r>
            <a:r>
              <a:rPr lang="pt-BR" sz="900" dirty="0" err="1" smtClean="0"/>
              <a:t>transferencia</a:t>
            </a:r>
            <a:r>
              <a:rPr lang="pt-BR" sz="900" dirty="0" smtClean="0"/>
              <a:t> dos dados da mensagem.  O circuito é desfeito durante o </a:t>
            </a:r>
            <a:r>
              <a:rPr lang="pt-BR" sz="900" dirty="0" err="1" smtClean="0"/>
              <a:t>avanzo</a:t>
            </a:r>
            <a:r>
              <a:rPr lang="pt-BR" sz="900" dirty="0" smtClean="0"/>
              <a:t> do </a:t>
            </a:r>
            <a:r>
              <a:rPr lang="pt-BR" sz="900" dirty="0" err="1" smtClean="0"/>
              <a:t>terminador</a:t>
            </a:r>
            <a:r>
              <a:rPr lang="pt-BR" sz="900" dirty="0" smtClean="0"/>
              <a:t>. Os recursos são liberados. 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Este tipo de chaveamento tem sua origem em redes </a:t>
            </a:r>
            <a:r>
              <a:rPr lang="pt-BR" sz="900" dirty="0" err="1" smtClean="0"/>
              <a:t>telefonicas</a:t>
            </a:r>
            <a:r>
              <a:rPr lang="pt-BR" sz="900" dirty="0" smtClean="0"/>
              <a:t> e sua </a:t>
            </a:r>
            <a:r>
              <a:rPr lang="pt-BR" sz="900" dirty="0" err="1" smtClean="0"/>
              <a:t>vanatgem</a:t>
            </a:r>
            <a:r>
              <a:rPr lang="pt-BR" sz="900" dirty="0" smtClean="0"/>
              <a:t> esta :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no fato que uma vez </a:t>
            </a:r>
            <a:r>
              <a:rPr lang="pt-BR" sz="900" dirty="0" err="1" smtClean="0"/>
              <a:t>estabelecidao</a:t>
            </a:r>
            <a:r>
              <a:rPr lang="pt-BR" sz="900" dirty="0" smtClean="0"/>
              <a:t> o caminho entre os nodos fonte-destino, a mensagem é transferida sem contenção.  a conexão 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O uso de buffers é </a:t>
            </a:r>
            <a:r>
              <a:rPr lang="pt-BR" sz="900" dirty="0" err="1" smtClean="0"/>
              <a:t>minimo</a:t>
            </a:r>
            <a:r>
              <a:rPr lang="pt-BR" sz="900" dirty="0" smtClean="0"/>
              <a:t> (manter cabeçalho)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Desvantagem: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Os canais </a:t>
            </a:r>
            <a:r>
              <a:rPr lang="pt-BR" sz="900" dirty="0" err="1" smtClean="0"/>
              <a:t>ja</a:t>
            </a:r>
            <a:r>
              <a:rPr lang="pt-BR" sz="900" dirty="0" smtClean="0"/>
              <a:t> alocados não podem ser utilizados por outro circuito (reduz a utilização da rede e aumenta o tempo de estabelecimento de caminhos )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Bom uso: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Apenas nos casos de mensagens longas e pouco </a:t>
            </a:r>
            <a:r>
              <a:rPr lang="pt-BR" sz="900" dirty="0" err="1" smtClean="0"/>
              <a:t>frequentes</a:t>
            </a:r>
            <a:r>
              <a:rPr lang="pt-BR" sz="900" dirty="0" smtClean="0"/>
              <a:t>.</a:t>
            </a:r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endParaRPr lang="pt-BR" sz="900" dirty="0" smtClean="0"/>
          </a:p>
          <a:p>
            <a:pPr>
              <a:lnSpc>
                <a:spcPct val="90000"/>
              </a:lnSpc>
            </a:pPr>
            <a:r>
              <a:rPr lang="pt-BR" sz="900" dirty="0" smtClean="0"/>
              <a:t>Exemplos:  Maquinas paralelas Intel IPSC/2    Intel IPSC/860</a:t>
            </a:r>
          </a:p>
          <a:p>
            <a:pPr>
              <a:lnSpc>
                <a:spcPct val="90000"/>
              </a:lnSpc>
            </a:pPr>
            <a:r>
              <a:rPr lang="pt-BR" sz="900" dirty="0" smtClean="0"/>
              <a:t> </a:t>
            </a:r>
            <a:endParaRPr lang="en-US" sz="9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41EA-E3FC-42B6-B80A-9CD737896ADA}" type="datetimeFigureOut">
              <a:rPr lang="es-CO" smtClean="0"/>
              <a:pPr/>
              <a:t>13/10/2010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D174-6004-4A55-8310-E99E373F1F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41EA-E3FC-42B6-B80A-9CD737896ADA}" type="datetimeFigureOut">
              <a:rPr lang="es-CO" smtClean="0"/>
              <a:pPr/>
              <a:t>13/10/2010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D174-6004-4A55-8310-E99E373F1F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41EA-E3FC-42B6-B80A-9CD737896ADA}" type="datetimeFigureOut">
              <a:rPr lang="es-CO" smtClean="0"/>
              <a:pPr/>
              <a:t>13/10/2010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D174-6004-4A55-8310-E99E373F1F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41EA-E3FC-42B6-B80A-9CD737896ADA}" type="datetimeFigureOut">
              <a:rPr lang="es-CO" smtClean="0"/>
              <a:pPr/>
              <a:t>13/10/2010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D174-6004-4A55-8310-E99E373F1F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41EA-E3FC-42B6-B80A-9CD737896ADA}" type="datetimeFigureOut">
              <a:rPr lang="es-CO" smtClean="0"/>
              <a:pPr/>
              <a:t>13/10/2010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D174-6004-4A55-8310-E99E373F1F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41EA-E3FC-42B6-B80A-9CD737896ADA}" type="datetimeFigureOut">
              <a:rPr lang="es-CO" smtClean="0"/>
              <a:pPr/>
              <a:t>13/10/2010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D174-6004-4A55-8310-E99E373F1F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41EA-E3FC-42B6-B80A-9CD737896ADA}" type="datetimeFigureOut">
              <a:rPr lang="es-CO" smtClean="0"/>
              <a:pPr/>
              <a:t>13/10/2010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D174-6004-4A55-8310-E99E373F1F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41EA-E3FC-42B6-B80A-9CD737896ADA}" type="datetimeFigureOut">
              <a:rPr lang="es-CO" smtClean="0"/>
              <a:pPr/>
              <a:t>13/10/2010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D174-6004-4A55-8310-E99E373F1F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41EA-E3FC-42B6-B80A-9CD737896ADA}" type="datetimeFigureOut">
              <a:rPr lang="es-CO" smtClean="0"/>
              <a:pPr/>
              <a:t>13/10/2010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D174-6004-4A55-8310-E99E373F1F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41EA-E3FC-42B6-B80A-9CD737896ADA}" type="datetimeFigureOut">
              <a:rPr lang="es-CO" smtClean="0"/>
              <a:pPr/>
              <a:t>13/10/2010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D174-6004-4A55-8310-E99E373F1F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41EA-E3FC-42B6-B80A-9CD737896ADA}" type="datetimeFigureOut">
              <a:rPr lang="es-CO" smtClean="0"/>
              <a:pPr/>
              <a:t>13/10/2010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D174-6004-4A55-8310-E99E373F1F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41EA-E3FC-42B6-B80A-9CD737896ADA}" type="datetimeFigureOut">
              <a:rPr lang="es-CO" smtClean="0"/>
              <a:pPr/>
              <a:t>13/10/2010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0D174-6004-4A55-8310-E99E373F1F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on Chips</a:t>
            </a:r>
            <a:br>
              <a:rPr lang="en-US" dirty="0" smtClean="0"/>
            </a:br>
            <a:r>
              <a:rPr lang="en-US" dirty="0" err="1" smtClean="0"/>
              <a:t>NoC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EB0877D-6751-4D1E-AD23-D2A9E5BBA12E}" type="slidenum">
              <a:rPr lang="en-US" sz="1000"/>
              <a:pPr algn="r"/>
              <a:t>10</a:t>
            </a:fld>
            <a:endParaRPr lang="en-US" sz="1000"/>
          </a:p>
        </p:txBody>
      </p:sp>
      <p:sp>
        <p:nvSpPr>
          <p:cNvPr id="822275" name="Rectangle 2"/>
          <p:cNvSpPr>
            <a:spLocks noChangeArrowheads="1"/>
          </p:cNvSpPr>
          <p:nvPr/>
        </p:nvSpPr>
        <p:spPr bwMode="auto">
          <a:xfrm>
            <a:off x="914400" y="277813"/>
            <a:ext cx="54435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</a:p>
          <a:p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Network</a:t>
            </a:r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Type</a:t>
            </a:r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4200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223963" y="2357438"/>
            <a:ext cx="2633662" cy="2608262"/>
            <a:chOff x="1214414" y="2214554"/>
            <a:chExt cx="1662108" cy="1646246"/>
          </a:xfrm>
        </p:grpSpPr>
        <p:sp>
          <p:nvSpPr>
            <p:cNvPr id="822277" name="Line 53"/>
            <p:cNvSpPr>
              <a:spLocks noChangeShapeType="1"/>
            </p:cNvSpPr>
            <p:nvPr/>
          </p:nvSpPr>
          <p:spPr bwMode="auto">
            <a:xfrm>
              <a:off x="1718104" y="3085189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78" name="Line 54"/>
            <p:cNvSpPr>
              <a:spLocks noChangeShapeType="1"/>
            </p:cNvSpPr>
            <p:nvPr/>
          </p:nvSpPr>
          <p:spPr bwMode="auto">
            <a:xfrm>
              <a:off x="2304856" y="3085189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79" name="Line 55"/>
            <p:cNvSpPr>
              <a:spLocks noChangeShapeType="1"/>
            </p:cNvSpPr>
            <p:nvPr/>
          </p:nvSpPr>
          <p:spPr bwMode="auto">
            <a:xfrm>
              <a:off x="1571415" y="2604277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80" name="Line 56"/>
            <p:cNvSpPr>
              <a:spLocks noChangeShapeType="1"/>
            </p:cNvSpPr>
            <p:nvPr/>
          </p:nvSpPr>
          <p:spPr bwMode="auto">
            <a:xfrm>
              <a:off x="2158168" y="2562041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81" name="Line 57"/>
            <p:cNvSpPr>
              <a:spLocks noChangeShapeType="1"/>
            </p:cNvSpPr>
            <p:nvPr/>
          </p:nvSpPr>
          <p:spPr bwMode="auto">
            <a:xfrm>
              <a:off x="2745999" y="2562041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82" name="Line 58"/>
            <p:cNvSpPr>
              <a:spLocks noChangeShapeType="1"/>
            </p:cNvSpPr>
            <p:nvPr/>
          </p:nvSpPr>
          <p:spPr bwMode="auto">
            <a:xfrm>
              <a:off x="1571415" y="3214777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83" name="Line 59"/>
            <p:cNvSpPr>
              <a:spLocks noChangeShapeType="1"/>
            </p:cNvSpPr>
            <p:nvPr/>
          </p:nvSpPr>
          <p:spPr bwMode="auto">
            <a:xfrm>
              <a:off x="2158168" y="3214777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84" name="Line 60"/>
            <p:cNvSpPr>
              <a:spLocks noChangeShapeType="1"/>
            </p:cNvSpPr>
            <p:nvPr/>
          </p:nvSpPr>
          <p:spPr bwMode="auto">
            <a:xfrm>
              <a:off x="2745999" y="3214777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85" name="Line 61"/>
            <p:cNvSpPr>
              <a:spLocks noChangeShapeType="1"/>
            </p:cNvSpPr>
            <p:nvPr/>
          </p:nvSpPr>
          <p:spPr bwMode="auto">
            <a:xfrm>
              <a:off x="1718104" y="3738886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86" name="Line 62"/>
            <p:cNvSpPr>
              <a:spLocks noChangeShapeType="1"/>
            </p:cNvSpPr>
            <p:nvPr/>
          </p:nvSpPr>
          <p:spPr bwMode="auto">
            <a:xfrm>
              <a:off x="2304856" y="3738886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87" name="Line 64"/>
            <p:cNvSpPr>
              <a:spLocks noChangeShapeType="1"/>
            </p:cNvSpPr>
            <p:nvPr/>
          </p:nvSpPr>
          <p:spPr bwMode="auto">
            <a:xfrm>
              <a:off x="1372958" y="2346060"/>
              <a:ext cx="80325" cy="8926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88" name="Line 66"/>
            <p:cNvSpPr>
              <a:spLocks noChangeShapeType="1"/>
            </p:cNvSpPr>
            <p:nvPr/>
          </p:nvSpPr>
          <p:spPr bwMode="auto">
            <a:xfrm>
              <a:off x="1955400" y="2346060"/>
              <a:ext cx="85714" cy="8926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89" name="Line 68"/>
            <p:cNvSpPr>
              <a:spLocks noChangeShapeType="1"/>
            </p:cNvSpPr>
            <p:nvPr/>
          </p:nvSpPr>
          <p:spPr bwMode="auto">
            <a:xfrm>
              <a:off x="2537843" y="2346060"/>
              <a:ext cx="90024" cy="8926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90" name="Rectangle 69"/>
            <p:cNvSpPr>
              <a:spLocks noChangeArrowheads="1"/>
            </p:cNvSpPr>
            <p:nvPr/>
          </p:nvSpPr>
          <p:spPr bwMode="auto">
            <a:xfrm>
              <a:off x="1214414" y="2778021"/>
              <a:ext cx="232986" cy="17470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S</a:t>
              </a:r>
              <a:endParaRPr lang="en-US" sz="1000"/>
            </a:p>
          </p:txBody>
        </p:sp>
        <p:sp>
          <p:nvSpPr>
            <p:cNvPr id="822291" name="Line 70"/>
            <p:cNvSpPr>
              <a:spLocks noChangeShapeType="1"/>
            </p:cNvSpPr>
            <p:nvPr/>
          </p:nvSpPr>
          <p:spPr bwMode="auto">
            <a:xfrm>
              <a:off x="1411795" y="2952723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92" name="Rectangle 71"/>
            <p:cNvSpPr>
              <a:spLocks noChangeArrowheads="1"/>
            </p:cNvSpPr>
            <p:nvPr/>
          </p:nvSpPr>
          <p:spPr bwMode="auto">
            <a:xfrm>
              <a:off x="1802245" y="2778021"/>
              <a:ext cx="232986" cy="17470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M</a:t>
              </a:r>
              <a:endParaRPr lang="en-US" sz="1000"/>
            </a:p>
          </p:txBody>
        </p:sp>
        <p:sp>
          <p:nvSpPr>
            <p:cNvPr id="822293" name="Line 72"/>
            <p:cNvSpPr>
              <a:spLocks noChangeShapeType="1"/>
            </p:cNvSpPr>
            <p:nvPr/>
          </p:nvSpPr>
          <p:spPr bwMode="auto">
            <a:xfrm>
              <a:off x="1999627" y="2952723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94" name="Rectangle 73"/>
            <p:cNvSpPr>
              <a:spLocks noChangeArrowheads="1"/>
            </p:cNvSpPr>
            <p:nvPr/>
          </p:nvSpPr>
          <p:spPr bwMode="auto">
            <a:xfrm>
              <a:off x="2388998" y="2778021"/>
              <a:ext cx="232986" cy="17470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M</a:t>
              </a:r>
              <a:endParaRPr lang="en-US" sz="1000"/>
            </a:p>
          </p:txBody>
        </p:sp>
        <p:sp>
          <p:nvSpPr>
            <p:cNvPr id="822295" name="Line 74"/>
            <p:cNvSpPr>
              <a:spLocks noChangeShapeType="1"/>
            </p:cNvSpPr>
            <p:nvPr/>
          </p:nvSpPr>
          <p:spPr bwMode="auto">
            <a:xfrm>
              <a:off x="2586380" y="2952723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96" name="Rectangle 75"/>
            <p:cNvSpPr>
              <a:spLocks noChangeArrowheads="1"/>
            </p:cNvSpPr>
            <p:nvPr/>
          </p:nvSpPr>
          <p:spPr bwMode="auto">
            <a:xfrm>
              <a:off x="1214414" y="3417331"/>
              <a:ext cx="232986" cy="18045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S</a:t>
              </a:r>
              <a:endParaRPr lang="en-US" sz="1000"/>
            </a:p>
          </p:txBody>
        </p:sp>
        <p:sp>
          <p:nvSpPr>
            <p:cNvPr id="822297" name="Line 76"/>
            <p:cNvSpPr>
              <a:spLocks noChangeShapeType="1"/>
            </p:cNvSpPr>
            <p:nvPr/>
          </p:nvSpPr>
          <p:spPr bwMode="auto">
            <a:xfrm>
              <a:off x="1411795" y="3597787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298" name="Rectangle 77"/>
            <p:cNvSpPr>
              <a:spLocks noChangeArrowheads="1"/>
            </p:cNvSpPr>
            <p:nvPr/>
          </p:nvSpPr>
          <p:spPr bwMode="auto">
            <a:xfrm>
              <a:off x="1802245" y="3417331"/>
              <a:ext cx="232986" cy="180456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M</a:t>
              </a:r>
              <a:endParaRPr lang="en-US" sz="1000"/>
            </a:p>
          </p:txBody>
        </p:sp>
        <p:sp>
          <p:nvSpPr>
            <p:cNvPr id="822299" name="Line 78"/>
            <p:cNvSpPr>
              <a:spLocks noChangeShapeType="1"/>
            </p:cNvSpPr>
            <p:nvPr/>
          </p:nvSpPr>
          <p:spPr bwMode="auto">
            <a:xfrm>
              <a:off x="1999627" y="3597787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300" name="Rectangle 79"/>
            <p:cNvSpPr>
              <a:spLocks noChangeArrowheads="1"/>
            </p:cNvSpPr>
            <p:nvPr/>
          </p:nvSpPr>
          <p:spPr bwMode="auto">
            <a:xfrm>
              <a:off x="2388998" y="3417331"/>
              <a:ext cx="232986" cy="18045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S</a:t>
              </a:r>
              <a:endParaRPr lang="en-US" sz="1000"/>
            </a:p>
          </p:txBody>
        </p:sp>
        <p:sp>
          <p:nvSpPr>
            <p:cNvPr id="822301" name="Line 80"/>
            <p:cNvSpPr>
              <a:spLocks noChangeShapeType="1"/>
            </p:cNvSpPr>
            <p:nvPr/>
          </p:nvSpPr>
          <p:spPr bwMode="auto">
            <a:xfrm>
              <a:off x="2586380" y="3597787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8" name="Octagon 87"/>
            <p:cNvSpPr/>
            <p:nvPr/>
          </p:nvSpPr>
          <p:spPr>
            <a:xfrm>
              <a:off x="1468952" y="3644820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89" name="Octagon 88"/>
            <p:cNvSpPr/>
            <p:nvPr/>
          </p:nvSpPr>
          <p:spPr>
            <a:xfrm>
              <a:off x="2051395" y="3644820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0" name="Octagon 89"/>
            <p:cNvSpPr/>
            <p:nvPr/>
          </p:nvSpPr>
          <p:spPr>
            <a:xfrm>
              <a:off x="2633838" y="3644820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1" name="Octagon 90"/>
            <p:cNvSpPr/>
            <p:nvPr/>
          </p:nvSpPr>
          <p:spPr>
            <a:xfrm>
              <a:off x="1468952" y="2996878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92" name="Octagon 91"/>
            <p:cNvSpPr/>
            <p:nvPr/>
          </p:nvSpPr>
          <p:spPr>
            <a:xfrm>
              <a:off x="2051395" y="2996878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93" name="Octagon 92"/>
            <p:cNvSpPr/>
            <p:nvPr/>
          </p:nvSpPr>
          <p:spPr>
            <a:xfrm>
              <a:off x="2633838" y="2996878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94" name="Octagon 93"/>
            <p:cNvSpPr/>
            <p:nvPr/>
          </p:nvSpPr>
          <p:spPr>
            <a:xfrm>
              <a:off x="1468952" y="2392133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5" name="Octagon 94"/>
            <p:cNvSpPr/>
            <p:nvPr/>
          </p:nvSpPr>
          <p:spPr>
            <a:xfrm>
              <a:off x="2051395" y="2392133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6" name="Octagon 95"/>
            <p:cNvSpPr/>
            <p:nvPr/>
          </p:nvSpPr>
          <p:spPr>
            <a:xfrm>
              <a:off x="2633838" y="2392133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822329" name="Line 53"/>
            <p:cNvSpPr>
              <a:spLocks noChangeShapeType="1"/>
            </p:cNvSpPr>
            <p:nvPr/>
          </p:nvSpPr>
          <p:spPr bwMode="auto">
            <a:xfrm>
              <a:off x="1712715" y="2475648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330" name="Line 53"/>
            <p:cNvSpPr>
              <a:spLocks noChangeShapeType="1"/>
            </p:cNvSpPr>
            <p:nvPr/>
          </p:nvSpPr>
          <p:spPr bwMode="auto">
            <a:xfrm>
              <a:off x="2291924" y="2475648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2331" name="Rectangle 63"/>
            <p:cNvSpPr>
              <a:spLocks noChangeArrowheads="1"/>
            </p:cNvSpPr>
            <p:nvPr/>
          </p:nvSpPr>
          <p:spPr bwMode="auto">
            <a:xfrm>
              <a:off x="1237045" y="2214554"/>
              <a:ext cx="232986" cy="17470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900"/>
                <a:t>M</a:t>
              </a:r>
              <a:endParaRPr lang="en-US" sz="900"/>
            </a:p>
          </p:txBody>
        </p:sp>
        <p:sp>
          <p:nvSpPr>
            <p:cNvPr id="822332" name="Rectangle 65"/>
            <p:cNvSpPr>
              <a:spLocks noChangeArrowheads="1"/>
            </p:cNvSpPr>
            <p:nvPr/>
          </p:nvSpPr>
          <p:spPr bwMode="auto">
            <a:xfrm>
              <a:off x="1761252" y="2214554"/>
              <a:ext cx="232986" cy="17470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900"/>
                <a:t>S</a:t>
              </a:r>
              <a:endParaRPr lang="en-US" sz="900"/>
            </a:p>
          </p:txBody>
        </p:sp>
        <p:sp>
          <p:nvSpPr>
            <p:cNvPr id="822333" name="Rectangle 67"/>
            <p:cNvSpPr>
              <a:spLocks noChangeArrowheads="1"/>
            </p:cNvSpPr>
            <p:nvPr/>
          </p:nvSpPr>
          <p:spPr bwMode="auto">
            <a:xfrm>
              <a:off x="2401930" y="2214554"/>
              <a:ext cx="232986" cy="17470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900"/>
                <a:t>M</a:t>
              </a:r>
              <a:endParaRPr lang="en-US" sz="900"/>
            </a:p>
          </p:txBody>
        </p:sp>
      </p:grpSp>
      <p:sp>
        <p:nvSpPr>
          <p:cNvPr id="822334" name="Line 53"/>
          <p:cNvSpPr>
            <a:spLocks noChangeShapeType="1"/>
          </p:cNvSpPr>
          <p:nvPr/>
        </p:nvSpPr>
        <p:spPr bwMode="auto">
          <a:xfrm>
            <a:off x="5951538" y="3736975"/>
            <a:ext cx="542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35" name="Line 54"/>
          <p:cNvSpPr>
            <a:spLocks noChangeShapeType="1"/>
          </p:cNvSpPr>
          <p:nvPr/>
        </p:nvSpPr>
        <p:spPr bwMode="auto">
          <a:xfrm>
            <a:off x="6880225" y="3736975"/>
            <a:ext cx="5445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36" name="Line 55"/>
          <p:cNvSpPr>
            <a:spLocks noChangeShapeType="1"/>
          </p:cNvSpPr>
          <p:nvPr/>
        </p:nvSpPr>
        <p:spPr bwMode="auto">
          <a:xfrm>
            <a:off x="5718175" y="2974975"/>
            <a:ext cx="0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37" name="Line 56"/>
          <p:cNvSpPr>
            <a:spLocks noChangeShapeType="1"/>
          </p:cNvSpPr>
          <p:nvPr/>
        </p:nvSpPr>
        <p:spPr bwMode="auto">
          <a:xfrm>
            <a:off x="6648450" y="2908300"/>
            <a:ext cx="0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38" name="Line 57"/>
          <p:cNvSpPr>
            <a:spLocks noChangeShapeType="1"/>
          </p:cNvSpPr>
          <p:nvPr/>
        </p:nvSpPr>
        <p:spPr bwMode="auto">
          <a:xfrm>
            <a:off x="7580313" y="2908300"/>
            <a:ext cx="0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39" name="Line 58"/>
          <p:cNvSpPr>
            <a:spLocks noChangeShapeType="1"/>
          </p:cNvSpPr>
          <p:nvPr/>
        </p:nvSpPr>
        <p:spPr bwMode="auto">
          <a:xfrm>
            <a:off x="5718175" y="3941763"/>
            <a:ext cx="0" cy="690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40" name="Line 60"/>
          <p:cNvSpPr>
            <a:spLocks noChangeShapeType="1"/>
          </p:cNvSpPr>
          <p:nvPr/>
        </p:nvSpPr>
        <p:spPr bwMode="auto">
          <a:xfrm>
            <a:off x="7580313" y="3941763"/>
            <a:ext cx="0" cy="690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41" name="Line 61"/>
          <p:cNvSpPr>
            <a:spLocks noChangeShapeType="1"/>
          </p:cNvSpPr>
          <p:nvPr/>
        </p:nvSpPr>
        <p:spPr bwMode="auto">
          <a:xfrm>
            <a:off x="5951538" y="4772025"/>
            <a:ext cx="542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42" name="Line 62"/>
          <p:cNvSpPr>
            <a:spLocks noChangeShapeType="1"/>
          </p:cNvSpPr>
          <p:nvPr/>
        </p:nvSpPr>
        <p:spPr bwMode="auto">
          <a:xfrm>
            <a:off x="6880225" y="4772025"/>
            <a:ext cx="5445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43" name="Line 64"/>
          <p:cNvSpPr>
            <a:spLocks noChangeShapeType="1"/>
          </p:cNvSpPr>
          <p:nvPr/>
        </p:nvSpPr>
        <p:spPr bwMode="auto">
          <a:xfrm>
            <a:off x="5403850" y="2565400"/>
            <a:ext cx="127000" cy="1412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44" name="Line 66"/>
          <p:cNvSpPr>
            <a:spLocks noChangeShapeType="1"/>
          </p:cNvSpPr>
          <p:nvPr/>
        </p:nvSpPr>
        <p:spPr bwMode="auto">
          <a:xfrm>
            <a:off x="6327775" y="2565400"/>
            <a:ext cx="134938" cy="1412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45" name="Line 68"/>
          <p:cNvSpPr>
            <a:spLocks noChangeShapeType="1"/>
          </p:cNvSpPr>
          <p:nvPr/>
        </p:nvSpPr>
        <p:spPr bwMode="auto">
          <a:xfrm>
            <a:off x="7250113" y="2565400"/>
            <a:ext cx="142875" cy="1412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46" name="Rectangle 69"/>
          <p:cNvSpPr>
            <a:spLocks noChangeArrowheads="1"/>
          </p:cNvSpPr>
          <p:nvPr/>
        </p:nvSpPr>
        <p:spPr bwMode="auto">
          <a:xfrm>
            <a:off x="5153025" y="3249613"/>
            <a:ext cx="369888" cy="27781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sp>
        <p:nvSpPr>
          <p:cNvPr id="822347" name="Line 70"/>
          <p:cNvSpPr>
            <a:spLocks noChangeShapeType="1"/>
          </p:cNvSpPr>
          <p:nvPr/>
        </p:nvSpPr>
        <p:spPr bwMode="auto">
          <a:xfrm>
            <a:off x="5465763" y="3527425"/>
            <a:ext cx="153987" cy="1381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48" name="Rectangle 71"/>
          <p:cNvSpPr>
            <a:spLocks noChangeArrowheads="1"/>
          </p:cNvSpPr>
          <p:nvPr/>
        </p:nvSpPr>
        <p:spPr bwMode="auto">
          <a:xfrm>
            <a:off x="6084888" y="3249613"/>
            <a:ext cx="368300" cy="277812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2349" name="Line 72"/>
          <p:cNvSpPr>
            <a:spLocks noChangeShapeType="1"/>
          </p:cNvSpPr>
          <p:nvPr/>
        </p:nvSpPr>
        <p:spPr bwMode="auto">
          <a:xfrm>
            <a:off x="6397625" y="3527425"/>
            <a:ext cx="153988" cy="1381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50" name="Rectangle 73"/>
          <p:cNvSpPr>
            <a:spLocks noChangeArrowheads="1"/>
          </p:cNvSpPr>
          <p:nvPr/>
        </p:nvSpPr>
        <p:spPr bwMode="auto">
          <a:xfrm>
            <a:off x="7013575" y="3249613"/>
            <a:ext cx="369888" cy="277812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2351" name="Line 74"/>
          <p:cNvSpPr>
            <a:spLocks noChangeShapeType="1"/>
          </p:cNvSpPr>
          <p:nvPr/>
        </p:nvSpPr>
        <p:spPr bwMode="auto">
          <a:xfrm>
            <a:off x="7326313" y="3527425"/>
            <a:ext cx="153987" cy="1381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52" name="Rectangle 75"/>
          <p:cNvSpPr>
            <a:spLocks noChangeArrowheads="1"/>
          </p:cNvSpPr>
          <p:nvPr/>
        </p:nvSpPr>
        <p:spPr bwMode="auto">
          <a:xfrm>
            <a:off x="5153025" y="4262438"/>
            <a:ext cx="369888" cy="2873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sp>
        <p:nvSpPr>
          <p:cNvPr id="822353" name="Line 76"/>
          <p:cNvSpPr>
            <a:spLocks noChangeShapeType="1"/>
          </p:cNvSpPr>
          <p:nvPr/>
        </p:nvSpPr>
        <p:spPr bwMode="auto">
          <a:xfrm>
            <a:off x="5465763" y="4549775"/>
            <a:ext cx="153987" cy="1381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54" name="Rectangle 77"/>
          <p:cNvSpPr>
            <a:spLocks noChangeArrowheads="1"/>
          </p:cNvSpPr>
          <p:nvPr/>
        </p:nvSpPr>
        <p:spPr bwMode="auto">
          <a:xfrm>
            <a:off x="6084888" y="4262438"/>
            <a:ext cx="368300" cy="287337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2355" name="Line 78"/>
          <p:cNvSpPr>
            <a:spLocks noChangeShapeType="1"/>
          </p:cNvSpPr>
          <p:nvPr/>
        </p:nvSpPr>
        <p:spPr bwMode="auto">
          <a:xfrm>
            <a:off x="6397625" y="4549775"/>
            <a:ext cx="153988" cy="1381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56" name="Rectangle 79"/>
          <p:cNvSpPr>
            <a:spLocks noChangeArrowheads="1"/>
          </p:cNvSpPr>
          <p:nvPr/>
        </p:nvSpPr>
        <p:spPr bwMode="auto">
          <a:xfrm>
            <a:off x="7013575" y="4262438"/>
            <a:ext cx="369888" cy="2873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sp>
        <p:nvSpPr>
          <p:cNvPr id="822357" name="Line 80"/>
          <p:cNvSpPr>
            <a:spLocks noChangeShapeType="1"/>
          </p:cNvSpPr>
          <p:nvPr/>
        </p:nvSpPr>
        <p:spPr bwMode="auto">
          <a:xfrm>
            <a:off x="7326313" y="4549775"/>
            <a:ext cx="153987" cy="1381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37" name="Octagon 136"/>
          <p:cNvSpPr/>
          <p:nvPr/>
        </p:nvSpPr>
        <p:spPr>
          <a:xfrm>
            <a:off x="5556449" y="4623652"/>
            <a:ext cx="384527" cy="342215"/>
          </a:xfrm>
          <a:prstGeom prst="octagon">
            <a:avLst/>
          </a:prstGeom>
          <a:solidFill>
            <a:srgbClr val="92D050"/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8" name="Octagon 137"/>
          <p:cNvSpPr/>
          <p:nvPr/>
        </p:nvSpPr>
        <p:spPr>
          <a:xfrm>
            <a:off x="6479316" y="4623652"/>
            <a:ext cx="384527" cy="342215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40" name="Octagon 139"/>
          <p:cNvSpPr/>
          <p:nvPr/>
        </p:nvSpPr>
        <p:spPr>
          <a:xfrm>
            <a:off x="5556449" y="3597003"/>
            <a:ext cx="384527" cy="342215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42" name="Octagon 141"/>
          <p:cNvSpPr/>
          <p:nvPr/>
        </p:nvSpPr>
        <p:spPr>
          <a:xfrm>
            <a:off x="7402183" y="3597003"/>
            <a:ext cx="384527" cy="342215"/>
          </a:xfrm>
          <a:prstGeom prst="octagon">
            <a:avLst/>
          </a:prstGeom>
          <a:solidFill>
            <a:srgbClr val="00B0F0"/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43" name="Octagon 142"/>
          <p:cNvSpPr/>
          <p:nvPr/>
        </p:nvSpPr>
        <p:spPr>
          <a:xfrm>
            <a:off x="5556449" y="2638800"/>
            <a:ext cx="384527" cy="342215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44" name="Octagon 143"/>
          <p:cNvSpPr/>
          <p:nvPr/>
        </p:nvSpPr>
        <p:spPr>
          <a:xfrm>
            <a:off x="6479316" y="2638800"/>
            <a:ext cx="384527" cy="342215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22376" name="Line 53"/>
          <p:cNvSpPr>
            <a:spLocks noChangeShapeType="1"/>
          </p:cNvSpPr>
          <p:nvPr/>
        </p:nvSpPr>
        <p:spPr bwMode="auto">
          <a:xfrm>
            <a:off x="5942013" y="2771775"/>
            <a:ext cx="5445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77" name="Line 53"/>
          <p:cNvSpPr>
            <a:spLocks noChangeShapeType="1"/>
          </p:cNvSpPr>
          <p:nvPr/>
        </p:nvSpPr>
        <p:spPr bwMode="auto">
          <a:xfrm>
            <a:off x="6861175" y="2771775"/>
            <a:ext cx="542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2378" name="Rectangle 63"/>
          <p:cNvSpPr>
            <a:spLocks noChangeArrowheads="1"/>
          </p:cNvSpPr>
          <p:nvPr/>
        </p:nvSpPr>
        <p:spPr bwMode="auto">
          <a:xfrm>
            <a:off x="5189538" y="2357438"/>
            <a:ext cx="368300" cy="27622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22379" name="Rectangle 65"/>
          <p:cNvSpPr>
            <a:spLocks noChangeArrowheads="1"/>
          </p:cNvSpPr>
          <p:nvPr/>
        </p:nvSpPr>
        <p:spPr bwMode="auto">
          <a:xfrm>
            <a:off x="6019800" y="2357438"/>
            <a:ext cx="368300" cy="2762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S</a:t>
            </a:r>
            <a:endParaRPr lang="en-US" sz="900"/>
          </a:p>
        </p:txBody>
      </p:sp>
      <p:sp>
        <p:nvSpPr>
          <p:cNvPr id="822380" name="Rectangle 67"/>
          <p:cNvSpPr>
            <a:spLocks noChangeArrowheads="1"/>
          </p:cNvSpPr>
          <p:nvPr/>
        </p:nvSpPr>
        <p:spPr bwMode="auto">
          <a:xfrm>
            <a:off x="7034213" y="2357438"/>
            <a:ext cx="369887" cy="27622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151" name="Oval 150"/>
          <p:cNvSpPr/>
          <p:nvPr/>
        </p:nvSpPr>
        <p:spPr>
          <a:xfrm>
            <a:off x="6500826" y="3571876"/>
            <a:ext cx="357190" cy="357190"/>
          </a:xfrm>
          <a:prstGeom prst="ellipse">
            <a:avLst/>
          </a:prstGeom>
          <a:solidFill>
            <a:srgbClr val="FFC000"/>
          </a:solidFill>
          <a:ln>
            <a:solidFill>
              <a:srgbClr val="FF66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2" name="Trapezoid 151"/>
          <p:cNvSpPr/>
          <p:nvPr/>
        </p:nvSpPr>
        <p:spPr>
          <a:xfrm>
            <a:off x="7358082" y="4643446"/>
            <a:ext cx="428628" cy="357190"/>
          </a:xfrm>
          <a:prstGeom prst="trapezoid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" name="Diamond 152"/>
          <p:cNvSpPr/>
          <p:nvPr/>
        </p:nvSpPr>
        <p:spPr>
          <a:xfrm>
            <a:off x="7358082" y="2571744"/>
            <a:ext cx="428628" cy="428628"/>
          </a:xfrm>
          <a:prstGeom prst="diamond">
            <a:avLst/>
          </a:prstGeom>
          <a:solidFill>
            <a:srgbClr val="0033C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643063" y="5357813"/>
            <a:ext cx="2071687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800" b="1" dirty="0"/>
              <a:t>Homogeneous </a:t>
            </a:r>
            <a:r>
              <a:rPr lang="pt-BR" sz="1800" b="1" i="1" dirty="0"/>
              <a:t>NoC</a:t>
            </a:r>
            <a:endParaRPr lang="en-US" sz="1800" b="1" i="1" dirty="0"/>
          </a:p>
        </p:txBody>
      </p:sp>
      <p:sp>
        <p:nvSpPr>
          <p:cNvPr id="155" name="Rectangle 154"/>
          <p:cNvSpPr/>
          <p:nvPr/>
        </p:nvSpPr>
        <p:spPr>
          <a:xfrm>
            <a:off x="5643563" y="5357813"/>
            <a:ext cx="2071687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800" b="1" dirty="0"/>
              <a:t>Heterogeneous </a:t>
            </a:r>
            <a:r>
              <a:rPr lang="pt-BR" sz="1800" b="1" i="1" dirty="0"/>
              <a:t>NoC</a:t>
            </a:r>
            <a:endParaRPr lang="en-US" sz="1800" b="1" i="1" dirty="0"/>
          </a:p>
        </p:txBody>
      </p:sp>
      <p:grpSp>
        <p:nvGrpSpPr>
          <p:cNvPr id="3" name="Group 156"/>
          <p:cNvGrpSpPr>
            <a:grpSpLocks/>
          </p:cNvGrpSpPr>
          <p:nvPr/>
        </p:nvGrpSpPr>
        <p:grpSpPr bwMode="auto">
          <a:xfrm>
            <a:off x="3779838" y="1628775"/>
            <a:ext cx="1223962" cy="815975"/>
            <a:chOff x="6357950" y="428604"/>
            <a:chExt cx="2244714" cy="1714512"/>
          </a:xfrm>
        </p:grpSpPr>
        <p:grpSp>
          <p:nvGrpSpPr>
            <p:cNvPr id="4" name="Group 84"/>
            <p:cNvGrpSpPr>
              <a:grpSpLocks/>
            </p:cNvGrpSpPr>
            <p:nvPr/>
          </p:nvGrpSpPr>
          <p:grpSpPr bwMode="auto">
            <a:xfrm>
              <a:off x="6357950" y="428604"/>
              <a:ext cx="2244714" cy="1714512"/>
              <a:chOff x="748" y="2160"/>
              <a:chExt cx="1769" cy="1134"/>
            </a:xfrm>
          </p:grpSpPr>
          <p:sp>
            <p:nvSpPr>
              <p:cNvPr id="822394" name="Line 3"/>
              <p:cNvSpPr>
                <a:spLocks noChangeShapeType="1"/>
              </p:cNvSpPr>
              <p:nvPr/>
            </p:nvSpPr>
            <p:spPr bwMode="auto">
              <a:xfrm>
                <a:off x="748" y="2160"/>
                <a:ext cx="0" cy="1134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22395" name="Line 4"/>
              <p:cNvSpPr>
                <a:spLocks noChangeShapeType="1"/>
              </p:cNvSpPr>
              <p:nvPr/>
            </p:nvSpPr>
            <p:spPr bwMode="auto">
              <a:xfrm>
                <a:off x="748" y="3294"/>
                <a:ext cx="1769" cy="0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22396" name="Line 5"/>
              <p:cNvSpPr>
                <a:spLocks noChangeShapeType="1"/>
              </p:cNvSpPr>
              <p:nvPr/>
            </p:nvSpPr>
            <p:spPr bwMode="auto">
              <a:xfrm>
                <a:off x="2517" y="2160"/>
                <a:ext cx="0" cy="1134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22397" name="Line 6"/>
              <p:cNvSpPr>
                <a:spLocks noChangeShapeType="1"/>
              </p:cNvSpPr>
              <p:nvPr/>
            </p:nvSpPr>
            <p:spPr bwMode="auto">
              <a:xfrm>
                <a:off x="748" y="2160"/>
                <a:ext cx="1769" cy="0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</p:grpSp>
        <p:pic>
          <p:nvPicPr>
            <p:cNvPr id="82239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29387" y="500042"/>
              <a:ext cx="2143139" cy="1584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2399" name="Rectangle 144"/>
          <p:cNvSpPr>
            <a:spLocks noChangeArrowheads="1"/>
          </p:cNvSpPr>
          <p:nvPr/>
        </p:nvSpPr>
        <p:spPr bwMode="auto">
          <a:xfrm>
            <a:off x="6786563" y="87313"/>
            <a:ext cx="2266950" cy="141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" name="Group 128"/>
          <p:cNvGrpSpPr>
            <a:grpSpLocks/>
          </p:cNvGrpSpPr>
          <p:nvPr/>
        </p:nvGrpSpPr>
        <p:grpSpPr bwMode="auto">
          <a:xfrm>
            <a:off x="6786563" y="74613"/>
            <a:ext cx="2347912" cy="1381125"/>
            <a:chOff x="405" y="1132"/>
            <a:chExt cx="5736" cy="2836"/>
          </a:xfrm>
        </p:grpSpPr>
        <p:sp>
          <p:nvSpPr>
            <p:cNvPr id="822401" name="WordArt 1030"/>
            <p:cNvSpPr>
              <a:spLocks noChangeArrowheads="1" noChangeShapeType="1" noTextEdit="1"/>
            </p:cNvSpPr>
            <p:nvPr/>
          </p:nvSpPr>
          <p:spPr bwMode="auto">
            <a:xfrm>
              <a:off x="1837" y="2115"/>
              <a:ext cx="1859" cy="8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CO" sz="3600" i="1" kern="1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Arial Black"/>
                </a:rPr>
                <a:t>NoC</a:t>
              </a:r>
            </a:p>
          </p:txBody>
        </p:sp>
        <p:sp>
          <p:nvSpPr>
            <p:cNvPr id="822402" name="Text Box 1031"/>
            <p:cNvSpPr txBox="1">
              <a:spLocks noChangeArrowheads="1"/>
            </p:cNvSpPr>
            <p:nvPr/>
          </p:nvSpPr>
          <p:spPr bwMode="auto">
            <a:xfrm>
              <a:off x="3508" y="1253"/>
              <a:ext cx="113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/>
                <a:t>Topology</a:t>
              </a:r>
            </a:p>
          </p:txBody>
        </p:sp>
        <p:sp>
          <p:nvSpPr>
            <p:cNvPr id="822403" name="Text Box 1032"/>
            <p:cNvSpPr txBox="1">
              <a:spLocks noChangeArrowheads="1"/>
            </p:cNvSpPr>
            <p:nvPr/>
          </p:nvSpPr>
          <p:spPr bwMode="auto">
            <a:xfrm>
              <a:off x="521" y="1979"/>
              <a:ext cx="1179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Routing strategy</a:t>
              </a:r>
            </a:p>
          </p:txBody>
        </p:sp>
        <p:sp>
          <p:nvSpPr>
            <p:cNvPr id="822404" name="Text Box 1033"/>
            <p:cNvSpPr txBox="1">
              <a:spLocks noChangeArrowheads="1"/>
            </p:cNvSpPr>
            <p:nvPr/>
          </p:nvSpPr>
          <p:spPr bwMode="auto">
            <a:xfrm>
              <a:off x="405" y="2700"/>
              <a:ext cx="1532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Arbitration mechanism</a:t>
              </a:r>
            </a:p>
          </p:txBody>
        </p:sp>
        <p:sp>
          <p:nvSpPr>
            <p:cNvPr id="822405" name="Text Box 1034"/>
            <p:cNvSpPr txBox="1">
              <a:spLocks noChangeArrowheads="1"/>
            </p:cNvSpPr>
            <p:nvPr/>
          </p:nvSpPr>
          <p:spPr bwMode="auto">
            <a:xfrm>
              <a:off x="4787" y="2886"/>
              <a:ext cx="130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Buffer sizing</a:t>
              </a:r>
            </a:p>
          </p:txBody>
        </p:sp>
        <p:sp>
          <p:nvSpPr>
            <p:cNvPr id="822406" name="Text Box 1035"/>
            <p:cNvSpPr txBox="1">
              <a:spLocks noChangeArrowheads="1"/>
            </p:cNvSpPr>
            <p:nvPr/>
          </p:nvSpPr>
          <p:spPr bwMode="auto">
            <a:xfrm>
              <a:off x="2519" y="3384"/>
              <a:ext cx="15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Ports per router</a:t>
              </a:r>
            </a:p>
          </p:txBody>
        </p:sp>
        <p:sp>
          <p:nvSpPr>
            <p:cNvPr id="822407" name="Text Box 1036"/>
            <p:cNvSpPr txBox="1">
              <a:spLocks noChangeArrowheads="1"/>
            </p:cNvSpPr>
            <p:nvPr/>
          </p:nvSpPr>
          <p:spPr bwMode="auto">
            <a:xfrm>
              <a:off x="1747" y="1435"/>
              <a:ext cx="142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Link width</a:t>
              </a:r>
            </a:p>
          </p:txBody>
        </p:sp>
        <p:sp>
          <p:nvSpPr>
            <p:cNvPr id="822408" name="Text Box 1037"/>
            <p:cNvSpPr txBox="1">
              <a:spLocks noChangeArrowheads="1"/>
            </p:cNvSpPr>
            <p:nvPr/>
          </p:nvSpPr>
          <p:spPr bwMode="auto">
            <a:xfrm>
              <a:off x="4287" y="2524"/>
              <a:ext cx="997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Flow control</a:t>
              </a:r>
            </a:p>
          </p:txBody>
        </p:sp>
        <p:sp>
          <p:nvSpPr>
            <p:cNvPr id="822409" name="Text Box 1053"/>
            <p:cNvSpPr txBox="1">
              <a:spLocks noChangeArrowheads="1"/>
            </p:cNvSpPr>
            <p:nvPr/>
          </p:nvSpPr>
          <p:spPr bwMode="auto">
            <a:xfrm>
              <a:off x="4543" y="1706"/>
              <a:ext cx="1598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00" b="1">
                  <a:solidFill>
                    <a:schemeClr val="accent2"/>
                  </a:solidFill>
                </a:rPr>
                <a:t>Type:</a:t>
              </a:r>
            </a:p>
            <a:p>
              <a:r>
                <a:rPr lang="en-US" sz="600" b="1">
                  <a:solidFill>
                    <a:schemeClr val="accent2"/>
                  </a:solidFill>
                </a:rPr>
                <a:t>Homo/hetero</a:t>
              </a:r>
            </a:p>
          </p:txBody>
        </p:sp>
        <p:sp>
          <p:nvSpPr>
            <p:cNvPr id="822410" name="Text Box 1057"/>
            <p:cNvSpPr txBox="1">
              <a:spLocks noChangeArrowheads="1"/>
            </p:cNvSpPr>
            <p:nvPr/>
          </p:nvSpPr>
          <p:spPr bwMode="auto">
            <a:xfrm>
              <a:off x="855" y="3384"/>
              <a:ext cx="45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500"/>
            </a:p>
          </p:txBody>
        </p:sp>
        <p:sp>
          <p:nvSpPr>
            <p:cNvPr id="822411" name="Text Box 1058"/>
            <p:cNvSpPr txBox="1">
              <a:spLocks noChangeArrowheads="1"/>
            </p:cNvSpPr>
            <p:nvPr/>
          </p:nvSpPr>
          <p:spPr bwMode="auto">
            <a:xfrm>
              <a:off x="657" y="3153"/>
              <a:ext cx="966" cy="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500"/>
                <a:t>Arbitration configuration</a:t>
              </a:r>
            </a:p>
          </p:txBody>
        </p:sp>
        <p:sp>
          <p:nvSpPr>
            <p:cNvPr id="822412" name="Text Box 1059"/>
            <p:cNvSpPr txBox="1">
              <a:spLocks noChangeArrowheads="1"/>
            </p:cNvSpPr>
            <p:nvPr/>
          </p:nvSpPr>
          <p:spPr bwMode="auto">
            <a:xfrm>
              <a:off x="3744" y="3023"/>
              <a:ext cx="962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500"/>
                <a:t>Buffers per router</a:t>
              </a:r>
            </a:p>
          </p:txBody>
        </p:sp>
        <p:sp>
          <p:nvSpPr>
            <p:cNvPr id="822413" name="Text Box 29"/>
            <p:cNvSpPr txBox="1">
              <a:spLocks noChangeArrowheads="1"/>
            </p:cNvSpPr>
            <p:nvPr/>
          </p:nvSpPr>
          <p:spPr bwMode="auto">
            <a:xfrm>
              <a:off x="2879" y="1706"/>
              <a:ext cx="161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Switch technique</a:t>
              </a:r>
              <a:endParaRPr lang="en-US" sz="500"/>
            </a:p>
          </p:txBody>
        </p:sp>
        <p:sp>
          <p:nvSpPr>
            <p:cNvPr id="822414" name="Text Box 30"/>
            <p:cNvSpPr txBox="1">
              <a:spLocks noChangeArrowheads="1"/>
            </p:cNvSpPr>
            <p:nvPr/>
          </p:nvSpPr>
          <p:spPr bwMode="auto">
            <a:xfrm>
              <a:off x="704" y="1132"/>
              <a:ext cx="103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Mapping</a:t>
              </a:r>
              <a:endParaRPr lang="en-US" sz="500"/>
            </a:p>
          </p:txBody>
        </p:sp>
        <p:sp>
          <p:nvSpPr>
            <p:cNvPr id="822415" name="Text Box 31"/>
            <p:cNvSpPr txBox="1">
              <a:spLocks noChangeArrowheads="1"/>
            </p:cNvSpPr>
            <p:nvPr/>
          </p:nvSpPr>
          <p:spPr bwMode="auto">
            <a:xfrm>
              <a:off x="867" y="1494"/>
              <a:ext cx="87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Sizing</a:t>
              </a:r>
              <a:endParaRPr lang="en-US" sz="5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22206C5-E5D7-4BBC-973A-C864D4FA9988}" type="slidenum">
              <a:rPr lang="en-US" sz="1000"/>
              <a:pPr algn="r"/>
              <a:t>11</a:t>
            </a:fld>
            <a:endParaRPr lang="en-US" sz="1000"/>
          </a:p>
        </p:txBody>
      </p:sp>
      <p:sp>
        <p:nvSpPr>
          <p:cNvPr id="824323" name="Rectangle 2"/>
          <p:cNvSpPr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</a:p>
          <a:p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Switch technique 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(1)</a:t>
            </a:r>
            <a:endParaRPr lang="en-US" sz="2800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215"/>
          <p:cNvGrpSpPr>
            <a:grpSpLocks/>
          </p:cNvGrpSpPr>
          <p:nvPr/>
        </p:nvGrpSpPr>
        <p:grpSpPr bwMode="auto">
          <a:xfrm>
            <a:off x="2195513" y="2449513"/>
            <a:ext cx="5386387" cy="3067050"/>
            <a:chOff x="1428728" y="3036948"/>
            <a:chExt cx="5386043" cy="3066309"/>
          </a:xfrm>
        </p:grpSpPr>
        <p:sp>
          <p:nvSpPr>
            <p:cNvPr id="158" name="Octagon 157"/>
            <p:cNvSpPr/>
            <p:nvPr/>
          </p:nvSpPr>
          <p:spPr>
            <a:xfrm>
              <a:off x="1857356" y="3071810"/>
              <a:ext cx="3643338" cy="3000396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8100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6" name="Straight Arrow Connector 165"/>
            <p:cNvCxnSpPr>
              <a:stCxn id="0" idx="3"/>
            </p:cNvCxnSpPr>
            <p:nvPr/>
          </p:nvCxnSpPr>
          <p:spPr>
            <a:xfrm flipV="1">
              <a:off x="2968505" y="4098728"/>
              <a:ext cx="174614" cy="222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2285923" y="4143168"/>
              <a:ext cx="28573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Rectangle 159"/>
            <p:cNvSpPr/>
            <p:nvPr/>
          </p:nvSpPr>
          <p:spPr>
            <a:xfrm>
              <a:off x="2143108" y="4000504"/>
              <a:ext cx="187217" cy="4680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00298" y="4027601"/>
              <a:ext cx="468043" cy="187217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2285923" y="4357429"/>
              <a:ext cx="1071494" cy="1587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428728" y="4357429"/>
              <a:ext cx="714329" cy="1587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1428728" y="4141581"/>
              <a:ext cx="714329" cy="158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0" idx="3"/>
            </p:cNvCxnSpPr>
            <p:nvPr/>
          </p:nvCxnSpPr>
          <p:spPr>
            <a:xfrm flipV="1">
              <a:off x="2968505" y="4701833"/>
              <a:ext cx="174614" cy="222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2285923" y="4746272"/>
              <a:ext cx="28573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>
              <a:off x="2143108" y="4604032"/>
              <a:ext cx="187217" cy="4680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00298" y="4631129"/>
              <a:ext cx="468043" cy="187217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285923" y="4960533"/>
              <a:ext cx="1071494" cy="1587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428728" y="4960533"/>
              <a:ext cx="714329" cy="1587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428728" y="4744685"/>
              <a:ext cx="714329" cy="158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00"/>
            <p:cNvGrpSpPr>
              <a:grpSpLocks/>
            </p:cNvGrpSpPr>
            <p:nvPr/>
          </p:nvGrpSpPr>
          <p:grpSpPr bwMode="auto">
            <a:xfrm flipH="1">
              <a:off x="3929058" y="4000504"/>
              <a:ext cx="2062178" cy="1071570"/>
              <a:chOff x="1581128" y="1928802"/>
              <a:chExt cx="1928826" cy="1071570"/>
            </a:xfrm>
          </p:grpSpPr>
          <p:cxnSp>
            <p:nvCxnSpPr>
              <p:cNvPr id="187" name="Straight Arrow Connector 186"/>
              <p:cNvCxnSpPr>
                <a:stCxn id="0" idx="3"/>
              </p:cNvCxnSpPr>
              <p:nvPr/>
            </p:nvCxnSpPr>
            <p:spPr>
              <a:xfrm flipV="1">
                <a:off x="3121116" y="2027026"/>
                <a:ext cx="175200" cy="222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2438132" y="2071466"/>
                <a:ext cx="286556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2295508" y="192880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652698" y="1955899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2438132" y="2285727"/>
                <a:ext cx="1071988" cy="1587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581432" y="2285727"/>
                <a:ext cx="714164" cy="1587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1581432" y="2069879"/>
                <a:ext cx="714164" cy="1587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0" idx="3"/>
              </p:cNvCxnSpPr>
              <p:nvPr/>
            </p:nvCxnSpPr>
            <p:spPr>
              <a:xfrm flipV="1">
                <a:off x="3121116" y="2630130"/>
                <a:ext cx="175200" cy="222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2438132" y="2674570"/>
                <a:ext cx="286556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Rectangle 195"/>
              <p:cNvSpPr/>
              <p:nvPr/>
            </p:nvSpPr>
            <p:spPr>
              <a:xfrm>
                <a:off x="2295508" y="2532330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652698" y="2559427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2438132" y="2888831"/>
                <a:ext cx="1071988" cy="1587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581432" y="2888831"/>
                <a:ext cx="714164" cy="1587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581432" y="2672983"/>
                <a:ext cx="714164" cy="1587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/>
            <p:cNvSpPr/>
            <p:nvPr/>
          </p:nvSpPr>
          <p:spPr>
            <a:xfrm>
              <a:off x="3143240" y="3286124"/>
              <a:ext cx="1029692" cy="192882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000" dirty="0">
                  <a:solidFill>
                    <a:schemeClr val="tx1"/>
                  </a:solidFill>
                </a:rPr>
                <a:t>Switch core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Connector 204"/>
            <p:cNvCxnSpPr/>
            <p:nvPr/>
          </p:nvCxnSpPr>
          <p:spPr>
            <a:xfrm rot="5400000">
              <a:off x="3179647" y="5322396"/>
              <a:ext cx="214261" cy="1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>
              <a:off x="3965410" y="5320808"/>
              <a:ext cx="21426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Rectangle 201"/>
            <p:cNvSpPr/>
            <p:nvPr/>
          </p:nvSpPr>
          <p:spPr>
            <a:xfrm>
              <a:off x="2571736" y="5357826"/>
              <a:ext cx="1000132" cy="50006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chemeClr val="tx1"/>
                  </a:solidFill>
                </a:rPr>
                <a:t>Routing Logic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643306" y="5357826"/>
              <a:ext cx="1143008" cy="500066"/>
            </a:xfrm>
            <a:prstGeom prst="rect">
              <a:avLst/>
            </a:prstGeom>
            <a:solidFill>
              <a:srgbClr val="FF9900"/>
            </a:solidFill>
            <a:ln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chemeClr val="tx1"/>
                  </a:solidFill>
                </a:rPr>
                <a:t>Arbitration Logic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4384" name="TextBox 206"/>
            <p:cNvSpPr txBox="1">
              <a:spLocks noChangeArrowheads="1"/>
            </p:cNvSpPr>
            <p:nvPr/>
          </p:nvSpPr>
          <p:spPr bwMode="auto">
            <a:xfrm>
              <a:off x="6071869" y="4357429"/>
              <a:ext cx="742902" cy="457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Port</a:t>
              </a:r>
              <a:endParaRPr lang="en-US"/>
            </a:p>
          </p:txBody>
        </p:sp>
        <p:sp>
          <p:nvSpPr>
            <p:cNvPr id="824385" name="TextBox 207"/>
            <p:cNvSpPr txBox="1">
              <a:spLocks noChangeArrowheads="1"/>
            </p:cNvSpPr>
            <p:nvPr/>
          </p:nvSpPr>
          <p:spPr bwMode="auto">
            <a:xfrm>
              <a:off x="5357540" y="3071865"/>
              <a:ext cx="1258807" cy="396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>
                  <a:solidFill>
                    <a:schemeClr val="accent2"/>
                  </a:solidFill>
                </a:rPr>
                <a:t>Channels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4386" name="TextBox 208"/>
            <p:cNvSpPr txBox="1">
              <a:spLocks noChangeArrowheads="1"/>
            </p:cNvSpPr>
            <p:nvPr/>
          </p:nvSpPr>
          <p:spPr bwMode="auto">
            <a:xfrm>
              <a:off x="1500161" y="3143248"/>
              <a:ext cx="860370" cy="396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>
                  <a:solidFill>
                    <a:srgbClr val="00B050"/>
                  </a:solidFill>
                </a:rPr>
                <a:t>Buffer</a:t>
              </a:r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211" name="Straight Arrow Connector 210"/>
            <p:cNvCxnSpPr>
              <a:stCxn id="824386" idx="3"/>
            </p:cNvCxnSpPr>
            <p:nvPr/>
          </p:nvCxnSpPr>
          <p:spPr>
            <a:xfrm>
              <a:off x="2363705" y="3343261"/>
              <a:ext cx="344466" cy="67135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rot="10800000" flipV="1">
              <a:off x="5143241" y="3428965"/>
              <a:ext cx="515904" cy="428521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24389" name="Rectangle 86"/>
          <p:cNvSpPr>
            <a:spLocks noChangeArrowheads="1"/>
          </p:cNvSpPr>
          <p:nvPr/>
        </p:nvSpPr>
        <p:spPr bwMode="auto">
          <a:xfrm>
            <a:off x="6732588" y="44450"/>
            <a:ext cx="2266950" cy="141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6732588" y="31750"/>
            <a:ext cx="2325687" cy="1381125"/>
            <a:chOff x="405" y="1132"/>
            <a:chExt cx="5682" cy="2836"/>
          </a:xfrm>
        </p:grpSpPr>
        <p:sp>
          <p:nvSpPr>
            <p:cNvPr id="824391" name="WordArt 1030"/>
            <p:cNvSpPr>
              <a:spLocks noChangeArrowheads="1" noChangeShapeType="1" noTextEdit="1"/>
            </p:cNvSpPr>
            <p:nvPr/>
          </p:nvSpPr>
          <p:spPr bwMode="auto">
            <a:xfrm>
              <a:off x="1837" y="2115"/>
              <a:ext cx="1859" cy="8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CO" sz="3600" i="1" kern="1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Arial Black"/>
                </a:rPr>
                <a:t>NoC</a:t>
              </a:r>
            </a:p>
          </p:txBody>
        </p:sp>
        <p:sp>
          <p:nvSpPr>
            <p:cNvPr id="824392" name="Text Box 1031"/>
            <p:cNvSpPr txBox="1">
              <a:spLocks noChangeArrowheads="1"/>
            </p:cNvSpPr>
            <p:nvPr/>
          </p:nvSpPr>
          <p:spPr bwMode="auto">
            <a:xfrm>
              <a:off x="3508" y="1253"/>
              <a:ext cx="113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/>
                <a:t>Topology</a:t>
              </a:r>
            </a:p>
          </p:txBody>
        </p:sp>
        <p:sp>
          <p:nvSpPr>
            <p:cNvPr id="824393" name="Text Box 1032"/>
            <p:cNvSpPr txBox="1">
              <a:spLocks noChangeArrowheads="1"/>
            </p:cNvSpPr>
            <p:nvPr/>
          </p:nvSpPr>
          <p:spPr bwMode="auto">
            <a:xfrm>
              <a:off x="521" y="1979"/>
              <a:ext cx="1179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Routing strategy</a:t>
              </a:r>
            </a:p>
          </p:txBody>
        </p:sp>
        <p:sp>
          <p:nvSpPr>
            <p:cNvPr id="824394" name="Text Box 1033"/>
            <p:cNvSpPr txBox="1">
              <a:spLocks noChangeArrowheads="1"/>
            </p:cNvSpPr>
            <p:nvPr/>
          </p:nvSpPr>
          <p:spPr bwMode="auto">
            <a:xfrm>
              <a:off x="405" y="2700"/>
              <a:ext cx="1532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Arbitration mechanism</a:t>
              </a:r>
            </a:p>
          </p:txBody>
        </p:sp>
        <p:sp>
          <p:nvSpPr>
            <p:cNvPr id="824395" name="Text Box 1034"/>
            <p:cNvSpPr txBox="1">
              <a:spLocks noChangeArrowheads="1"/>
            </p:cNvSpPr>
            <p:nvPr/>
          </p:nvSpPr>
          <p:spPr bwMode="auto">
            <a:xfrm>
              <a:off x="4787" y="2886"/>
              <a:ext cx="130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Buffer sizing</a:t>
              </a:r>
            </a:p>
          </p:txBody>
        </p:sp>
        <p:sp>
          <p:nvSpPr>
            <p:cNvPr id="824396" name="Text Box 1035"/>
            <p:cNvSpPr txBox="1">
              <a:spLocks noChangeArrowheads="1"/>
            </p:cNvSpPr>
            <p:nvPr/>
          </p:nvSpPr>
          <p:spPr bwMode="auto">
            <a:xfrm>
              <a:off x="2519" y="3384"/>
              <a:ext cx="15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Ports per router</a:t>
              </a:r>
            </a:p>
          </p:txBody>
        </p:sp>
        <p:sp>
          <p:nvSpPr>
            <p:cNvPr id="824397" name="Text Box 1036"/>
            <p:cNvSpPr txBox="1">
              <a:spLocks noChangeArrowheads="1"/>
            </p:cNvSpPr>
            <p:nvPr/>
          </p:nvSpPr>
          <p:spPr bwMode="auto">
            <a:xfrm>
              <a:off x="1747" y="1435"/>
              <a:ext cx="142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Link width</a:t>
              </a:r>
            </a:p>
          </p:txBody>
        </p:sp>
        <p:sp>
          <p:nvSpPr>
            <p:cNvPr id="824398" name="Text Box 1037"/>
            <p:cNvSpPr txBox="1">
              <a:spLocks noChangeArrowheads="1"/>
            </p:cNvSpPr>
            <p:nvPr/>
          </p:nvSpPr>
          <p:spPr bwMode="auto">
            <a:xfrm>
              <a:off x="4287" y="2524"/>
              <a:ext cx="997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Flow control</a:t>
              </a:r>
            </a:p>
          </p:txBody>
        </p:sp>
        <p:sp>
          <p:nvSpPr>
            <p:cNvPr id="824399" name="Text Box 1053"/>
            <p:cNvSpPr txBox="1">
              <a:spLocks noChangeArrowheads="1"/>
            </p:cNvSpPr>
            <p:nvPr/>
          </p:nvSpPr>
          <p:spPr bwMode="auto">
            <a:xfrm>
              <a:off x="4543" y="1706"/>
              <a:ext cx="1338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Type:</a:t>
              </a:r>
            </a:p>
            <a:p>
              <a:r>
                <a:rPr lang="en-US" sz="500"/>
                <a:t>Homo/hetero</a:t>
              </a:r>
            </a:p>
          </p:txBody>
        </p:sp>
        <p:sp>
          <p:nvSpPr>
            <p:cNvPr id="824400" name="Text Box 1057"/>
            <p:cNvSpPr txBox="1">
              <a:spLocks noChangeArrowheads="1"/>
            </p:cNvSpPr>
            <p:nvPr/>
          </p:nvSpPr>
          <p:spPr bwMode="auto">
            <a:xfrm>
              <a:off x="855" y="3384"/>
              <a:ext cx="45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500"/>
            </a:p>
          </p:txBody>
        </p:sp>
        <p:sp>
          <p:nvSpPr>
            <p:cNvPr id="824401" name="Text Box 1058"/>
            <p:cNvSpPr txBox="1">
              <a:spLocks noChangeArrowheads="1"/>
            </p:cNvSpPr>
            <p:nvPr/>
          </p:nvSpPr>
          <p:spPr bwMode="auto">
            <a:xfrm>
              <a:off x="657" y="3153"/>
              <a:ext cx="966" cy="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500"/>
                <a:t>Arbitration configuration</a:t>
              </a:r>
            </a:p>
          </p:txBody>
        </p:sp>
        <p:sp>
          <p:nvSpPr>
            <p:cNvPr id="824402" name="Text Box 1059"/>
            <p:cNvSpPr txBox="1">
              <a:spLocks noChangeArrowheads="1"/>
            </p:cNvSpPr>
            <p:nvPr/>
          </p:nvSpPr>
          <p:spPr bwMode="auto">
            <a:xfrm>
              <a:off x="3744" y="3023"/>
              <a:ext cx="962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500"/>
                <a:t>Buffers per router</a:t>
              </a:r>
            </a:p>
          </p:txBody>
        </p:sp>
        <p:sp>
          <p:nvSpPr>
            <p:cNvPr id="824403" name="Text Box 29"/>
            <p:cNvSpPr txBox="1">
              <a:spLocks noChangeArrowheads="1"/>
            </p:cNvSpPr>
            <p:nvPr/>
          </p:nvSpPr>
          <p:spPr bwMode="auto">
            <a:xfrm>
              <a:off x="2879" y="1706"/>
              <a:ext cx="1975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600" b="1">
                  <a:solidFill>
                    <a:schemeClr val="accent2"/>
                  </a:solidFill>
                </a:rPr>
                <a:t>Switch technique</a:t>
              </a:r>
              <a:endParaRPr lang="en-US" sz="600" b="1">
                <a:solidFill>
                  <a:schemeClr val="accent2"/>
                </a:solidFill>
              </a:endParaRPr>
            </a:p>
          </p:txBody>
        </p:sp>
        <p:sp>
          <p:nvSpPr>
            <p:cNvPr id="824404" name="Text Box 30"/>
            <p:cNvSpPr txBox="1">
              <a:spLocks noChangeArrowheads="1"/>
            </p:cNvSpPr>
            <p:nvPr/>
          </p:nvSpPr>
          <p:spPr bwMode="auto">
            <a:xfrm>
              <a:off x="704" y="1132"/>
              <a:ext cx="103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Mapping</a:t>
              </a:r>
              <a:endParaRPr lang="en-US" sz="500"/>
            </a:p>
          </p:txBody>
        </p:sp>
        <p:sp>
          <p:nvSpPr>
            <p:cNvPr id="824405" name="Text Box 31"/>
            <p:cNvSpPr txBox="1">
              <a:spLocks noChangeArrowheads="1"/>
            </p:cNvSpPr>
            <p:nvPr/>
          </p:nvSpPr>
          <p:spPr bwMode="auto">
            <a:xfrm>
              <a:off x="867" y="1494"/>
              <a:ext cx="87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Sizing</a:t>
              </a:r>
              <a:endParaRPr lang="en-US" sz="5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Rounded Rectangle 414"/>
          <p:cNvSpPr/>
          <p:nvPr/>
        </p:nvSpPr>
        <p:spPr>
          <a:xfrm>
            <a:off x="928688" y="4572000"/>
            <a:ext cx="1571625" cy="1643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364" name="Straight Connector 363"/>
          <p:cNvCxnSpPr/>
          <p:nvPr/>
        </p:nvCxnSpPr>
        <p:spPr>
          <a:xfrm>
            <a:off x="5572125" y="5999163"/>
            <a:ext cx="1357313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572125" y="4500563"/>
            <a:ext cx="1357313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4000500" y="6000750"/>
            <a:ext cx="1357313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6374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7A60A2D-3BEB-4439-B13A-27310ED58BC3}" type="slidenum">
              <a:rPr lang="en-US" sz="1000"/>
              <a:pPr algn="r"/>
              <a:t>12</a:t>
            </a:fld>
            <a:endParaRPr lang="en-US" sz="1000"/>
          </a:p>
        </p:txBody>
      </p:sp>
      <p:sp>
        <p:nvSpPr>
          <p:cNvPr id="826375" name="Rectangle 2"/>
          <p:cNvSpPr>
            <a:spLocks noChangeArrowheads="1"/>
          </p:cNvSpPr>
          <p:nvPr/>
        </p:nvSpPr>
        <p:spPr bwMode="auto">
          <a:xfrm>
            <a:off x="914400" y="277813"/>
            <a:ext cx="4943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Switch technique 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(2)</a:t>
            </a:r>
            <a:endParaRPr lang="en-US" sz="4200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957888" y="428625"/>
            <a:ext cx="2913062" cy="1714500"/>
            <a:chOff x="2285984" y="2571744"/>
            <a:chExt cx="3519653" cy="2071702"/>
          </a:xfrm>
        </p:grpSpPr>
        <p:sp>
          <p:nvSpPr>
            <p:cNvPr id="46" name="Rectangle 45"/>
            <p:cNvSpPr/>
            <p:nvPr/>
          </p:nvSpPr>
          <p:spPr>
            <a:xfrm>
              <a:off x="2285984" y="2571744"/>
              <a:ext cx="3500472" cy="207170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2427921" y="2672567"/>
              <a:ext cx="3377716" cy="1937272"/>
              <a:chOff x="2427342" y="2646689"/>
              <a:chExt cx="5456312" cy="3129439"/>
            </a:xfrm>
          </p:grpSpPr>
          <p:sp>
            <p:nvSpPr>
              <p:cNvPr id="158" name="Octagon 157"/>
              <p:cNvSpPr/>
              <p:nvPr/>
            </p:nvSpPr>
            <p:spPr>
              <a:xfrm>
                <a:off x="2857488" y="2714620"/>
                <a:ext cx="3643338" cy="3000396"/>
              </a:xfrm>
              <a:prstGeom prst="oct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bg2">
                    <a:lumMod val="75000"/>
                    <a:lumOff val="2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66" name="Straight Arrow Connector 165"/>
              <p:cNvCxnSpPr>
                <a:stCxn id="0" idx="3"/>
              </p:cNvCxnSpPr>
              <p:nvPr/>
            </p:nvCxnSpPr>
            <p:spPr>
              <a:xfrm flipV="1">
                <a:off x="3967254" y="3741893"/>
                <a:ext cx="176611" cy="21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3285603" y="3785275"/>
                <a:ext cx="285054" cy="31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3143240" y="3643314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500430" y="3670411"/>
                <a:ext cx="468043" cy="187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285603" y="3999087"/>
                <a:ext cx="1072052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2427342" y="3999087"/>
                <a:ext cx="715733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427342" y="3785275"/>
                <a:ext cx="715733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stCxn id="0" idx="3"/>
              </p:cNvCxnSpPr>
              <p:nvPr/>
            </p:nvCxnSpPr>
            <p:spPr>
              <a:xfrm flipV="1">
                <a:off x="3967254" y="4346141"/>
                <a:ext cx="176611" cy="216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285603" y="4389523"/>
                <a:ext cx="2850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3143240" y="4246842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500430" y="4273939"/>
                <a:ext cx="468043" cy="1872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3285603" y="4603332"/>
                <a:ext cx="1072052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427342" y="4603332"/>
                <a:ext cx="715733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427342" y="4386423"/>
                <a:ext cx="715733" cy="310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oup 200"/>
              <p:cNvGrpSpPr>
                <a:grpSpLocks/>
              </p:cNvGrpSpPr>
              <p:nvPr/>
            </p:nvGrpSpPr>
            <p:grpSpPr bwMode="auto">
              <a:xfrm flipH="1">
                <a:off x="4929190" y="3643314"/>
                <a:ext cx="2062178" cy="1071570"/>
                <a:chOff x="1581128" y="1928802"/>
                <a:chExt cx="1928826" cy="1071570"/>
              </a:xfrm>
            </p:grpSpPr>
            <p:cxnSp>
              <p:nvCxnSpPr>
                <p:cNvPr id="187" name="Straight Arrow Connector 186"/>
                <p:cNvCxnSpPr>
                  <a:stCxn id="0" idx="3"/>
                </p:cNvCxnSpPr>
                <p:nvPr/>
              </p:nvCxnSpPr>
              <p:spPr>
                <a:xfrm flipV="1">
                  <a:off x="3122949" y="2027381"/>
                  <a:ext cx="173883" cy="21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2439008" y="2070762"/>
                  <a:ext cx="286907" cy="31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Rectangle 188"/>
                <p:cNvSpPr/>
                <p:nvPr/>
              </p:nvSpPr>
              <p:spPr>
                <a:xfrm>
                  <a:off x="2295508" y="1928802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2652698" y="1955899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2439008" y="2284574"/>
                  <a:ext cx="1072281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1581183" y="2284574"/>
                  <a:ext cx="715819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581183" y="2070762"/>
                  <a:ext cx="715819" cy="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0" idx="3"/>
                </p:cNvCxnSpPr>
                <p:nvPr/>
              </p:nvCxnSpPr>
              <p:spPr>
                <a:xfrm flipV="1">
                  <a:off x="3122949" y="2631628"/>
                  <a:ext cx="173883" cy="216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2439008" y="2675010"/>
                  <a:ext cx="286907" cy="30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Rectangle 195"/>
                <p:cNvSpPr/>
                <p:nvPr/>
              </p:nvSpPr>
              <p:spPr>
                <a:xfrm>
                  <a:off x="2295508" y="2532330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652698" y="2559427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439008" y="2888819"/>
                  <a:ext cx="1072281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581183" y="2888819"/>
                  <a:ext cx="715819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581183" y="2671910"/>
                  <a:ext cx="715819" cy="310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Rectangle 158"/>
              <p:cNvSpPr/>
              <p:nvPr/>
            </p:nvSpPr>
            <p:spPr>
              <a:xfrm>
                <a:off x="4143372" y="2928934"/>
                <a:ext cx="1029692" cy="192882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900" dirty="0">
                    <a:solidFill>
                      <a:schemeClr val="tx1"/>
                    </a:solidFill>
                  </a:rPr>
                  <a:t>Switch core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 rot="5400000">
                <a:off x="4176387" y="4964331"/>
                <a:ext cx="216909" cy="30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rot="5400000">
                <a:off x="4964935" y="4962781"/>
                <a:ext cx="213811" cy="30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Rectangle 201"/>
              <p:cNvSpPr/>
              <p:nvPr/>
            </p:nvSpPr>
            <p:spPr>
              <a:xfrm>
                <a:off x="3571868" y="5000636"/>
                <a:ext cx="1000132" cy="50006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33CC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Routing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643438" y="5000636"/>
                <a:ext cx="114300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Arbitration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6438" name="TextBox 206"/>
              <p:cNvSpPr txBox="1">
                <a:spLocks noChangeArrowheads="1"/>
              </p:cNvSpPr>
              <p:nvPr/>
            </p:nvSpPr>
            <p:spPr bwMode="auto">
              <a:xfrm>
                <a:off x="7071870" y="3999085"/>
                <a:ext cx="811784" cy="477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000"/>
                  <a:t>Port</a:t>
                </a:r>
                <a:endParaRPr lang="en-US" sz="1000"/>
              </a:p>
            </p:txBody>
          </p:sp>
          <p:sp>
            <p:nvSpPr>
              <p:cNvPr id="826439" name="TextBox 207"/>
              <p:cNvSpPr txBox="1">
                <a:spLocks noChangeArrowheads="1"/>
              </p:cNvSpPr>
              <p:nvPr/>
            </p:nvSpPr>
            <p:spPr bwMode="auto">
              <a:xfrm>
                <a:off x="6356135" y="2713125"/>
                <a:ext cx="1301334" cy="446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chemeClr val="accent2"/>
                    </a:solidFill>
                  </a:rPr>
                  <a:t>Channels</a:t>
                </a:r>
                <a:endParaRPr lang="en-US" sz="1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26440" name="TextBox 208"/>
              <p:cNvSpPr txBox="1">
                <a:spLocks noChangeArrowheads="1"/>
              </p:cNvSpPr>
              <p:nvPr/>
            </p:nvSpPr>
            <p:spPr bwMode="auto">
              <a:xfrm>
                <a:off x="2500298" y="2786058"/>
                <a:ext cx="961211" cy="450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rgbClr val="00B050"/>
                    </a:solidFill>
                  </a:rPr>
                  <a:t>Buffer</a:t>
                </a:r>
                <a:endParaRPr lang="en-US" sz="100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11" name="Straight Arrow Connector 210"/>
              <p:cNvCxnSpPr>
                <a:stCxn id="826440" idx="3"/>
              </p:cNvCxnSpPr>
              <p:nvPr/>
            </p:nvCxnSpPr>
            <p:spPr>
              <a:xfrm>
                <a:off x="3459114" y="3010600"/>
                <a:ext cx="247873" cy="647629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rot="10800000" flipV="1">
                <a:off x="6142343" y="3069477"/>
                <a:ext cx="517437" cy="430718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826443" name="Rectangle 47"/>
          <p:cNvSpPr>
            <a:spLocks noChangeArrowheads="1"/>
          </p:cNvSpPr>
          <p:nvPr/>
        </p:nvSpPr>
        <p:spPr bwMode="auto">
          <a:xfrm>
            <a:off x="857250" y="1643063"/>
            <a:ext cx="260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i="1">
                <a:solidFill>
                  <a:schemeClr val="accent2"/>
                </a:solidFill>
              </a:rPr>
              <a:t>1. Circuit  switch</a:t>
            </a:r>
            <a:endParaRPr lang="en-US" b="1" i="1">
              <a:solidFill>
                <a:schemeClr val="accent2"/>
              </a:solidFill>
            </a:endParaRPr>
          </a:p>
        </p:txBody>
      </p:sp>
      <p:sp>
        <p:nvSpPr>
          <p:cNvPr id="826444" name="Line 55"/>
          <p:cNvSpPr>
            <a:spLocks noChangeShapeType="1"/>
          </p:cNvSpPr>
          <p:nvPr/>
        </p:nvSpPr>
        <p:spPr bwMode="auto">
          <a:xfrm>
            <a:off x="3854450" y="3460750"/>
            <a:ext cx="0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445" name="Line 56"/>
          <p:cNvSpPr>
            <a:spLocks noChangeShapeType="1"/>
          </p:cNvSpPr>
          <p:nvPr/>
        </p:nvSpPr>
        <p:spPr bwMode="auto">
          <a:xfrm>
            <a:off x="5497513" y="3368675"/>
            <a:ext cx="0" cy="954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446" name="Line 57"/>
          <p:cNvSpPr>
            <a:spLocks noChangeShapeType="1"/>
          </p:cNvSpPr>
          <p:nvPr/>
        </p:nvSpPr>
        <p:spPr bwMode="auto">
          <a:xfrm>
            <a:off x="7140575" y="3368675"/>
            <a:ext cx="0" cy="954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447" name="Line 58"/>
          <p:cNvSpPr>
            <a:spLocks noChangeShapeType="1"/>
          </p:cNvSpPr>
          <p:nvPr/>
        </p:nvSpPr>
        <p:spPr bwMode="auto">
          <a:xfrm>
            <a:off x="3854450" y="4799013"/>
            <a:ext cx="0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448" name="Line 59"/>
          <p:cNvSpPr>
            <a:spLocks noChangeShapeType="1"/>
          </p:cNvSpPr>
          <p:nvPr/>
        </p:nvSpPr>
        <p:spPr bwMode="auto">
          <a:xfrm>
            <a:off x="5497513" y="4799013"/>
            <a:ext cx="0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449" name="Line 60"/>
          <p:cNvSpPr>
            <a:spLocks noChangeShapeType="1"/>
          </p:cNvSpPr>
          <p:nvPr/>
        </p:nvSpPr>
        <p:spPr bwMode="auto">
          <a:xfrm>
            <a:off x="7140575" y="4799013"/>
            <a:ext cx="0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450" name="Line 66"/>
          <p:cNvSpPr>
            <a:spLocks noChangeShapeType="1"/>
          </p:cNvSpPr>
          <p:nvPr/>
        </p:nvSpPr>
        <p:spPr bwMode="auto">
          <a:xfrm>
            <a:off x="5053013" y="2503488"/>
            <a:ext cx="187325" cy="19526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451" name="Rectangle 69"/>
          <p:cNvSpPr>
            <a:spLocks noChangeArrowheads="1"/>
          </p:cNvSpPr>
          <p:nvPr/>
        </p:nvSpPr>
        <p:spPr bwMode="auto">
          <a:xfrm>
            <a:off x="3071813" y="3841750"/>
            <a:ext cx="511175" cy="3825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sp>
        <p:nvSpPr>
          <p:cNvPr id="826452" name="Line 70"/>
          <p:cNvSpPr>
            <a:spLocks noChangeShapeType="1"/>
          </p:cNvSpPr>
          <p:nvPr/>
        </p:nvSpPr>
        <p:spPr bwMode="auto">
          <a:xfrm>
            <a:off x="3505200" y="4224338"/>
            <a:ext cx="212725" cy="1920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453" name="Rectangle 71"/>
          <p:cNvSpPr>
            <a:spLocks noChangeArrowheads="1"/>
          </p:cNvSpPr>
          <p:nvPr/>
        </p:nvSpPr>
        <p:spPr bwMode="auto">
          <a:xfrm>
            <a:off x="4718050" y="3841750"/>
            <a:ext cx="509588" cy="382588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6454" name="Line 72"/>
          <p:cNvSpPr>
            <a:spLocks noChangeShapeType="1"/>
          </p:cNvSpPr>
          <p:nvPr/>
        </p:nvSpPr>
        <p:spPr bwMode="auto">
          <a:xfrm>
            <a:off x="5149850" y="4224338"/>
            <a:ext cx="212725" cy="1920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455" name="Rectangle 75"/>
          <p:cNvSpPr>
            <a:spLocks noChangeArrowheads="1"/>
          </p:cNvSpPr>
          <p:nvPr/>
        </p:nvSpPr>
        <p:spPr bwMode="auto">
          <a:xfrm>
            <a:off x="3071813" y="5243513"/>
            <a:ext cx="511175" cy="3952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sp>
        <p:nvSpPr>
          <p:cNvPr id="826456" name="Line 76"/>
          <p:cNvSpPr>
            <a:spLocks noChangeShapeType="1"/>
          </p:cNvSpPr>
          <p:nvPr/>
        </p:nvSpPr>
        <p:spPr bwMode="auto">
          <a:xfrm>
            <a:off x="3505200" y="5638800"/>
            <a:ext cx="212725" cy="190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457" name="Rectangle 77"/>
          <p:cNvSpPr>
            <a:spLocks noChangeArrowheads="1"/>
          </p:cNvSpPr>
          <p:nvPr/>
        </p:nvSpPr>
        <p:spPr bwMode="auto">
          <a:xfrm>
            <a:off x="4718050" y="5243513"/>
            <a:ext cx="509588" cy="395287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6458" name="Line 78"/>
          <p:cNvSpPr>
            <a:spLocks noChangeShapeType="1"/>
          </p:cNvSpPr>
          <p:nvPr/>
        </p:nvSpPr>
        <p:spPr bwMode="auto">
          <a:xfrm>
            <a:off x="5149850" y="5638800"/>
            <a:ext cx="212725" cy="190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75" name="Octagon 74"/>
          <p:cNvSpPr/>
          <p:nvPr/>
        </p:nvSpPr>
        <p:spPr>
          <a:xfrm>
            <a:off x="3629749" y="5741654"/>
            <a:ext cx="531963" cy="473428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6" name="Octagon 75"/>
          <p:cNvSpPr/>
          <p:nvPr/>
        </p:nvSpPr>
        <p:spPr>
          <a:xfrm>
            <a:off x="5263653" y="5741654"/>
            <a:ext cx="531963" cy="473428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26465" name="Line 53"/>
          <p:cNvSpPr>
            <a:spLocks noChangeShapeType="1"/>
          </p:cNvSpPr>
          <p:nvPr/>
        </p:nvSpPr>
        <p:spPr bwMode="auto">
          <a:xfrm>
            <a:off x="4164013" y="3143250"/>
            <a:ext cx="752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466" name="Line 53"/>
          <p:cNvSpPr>
            <a:spLocks noChangeShapeType="1"/>
          </p:cNvSpPr>
          <p:nvPr/>
        </p:nvSpPr>
        <p:spPr bwMode="auto">
          <a:xfrm>
            <a:off x="5791200" y="3143250"/>
            <a:ext cx="750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467" name="Rectangle 63"/>
          <p:cNvSpPr>
            <a:spLocks noChangeArrowheads="1"/>
          </p:cNvSpPr>
          <p:nvPr/>
        </p:nvSpPr>
        <p:spPr bwMode="auto">
          <a:xfrm>
            <a:off x="2571750" y="3000375"/>
            <a:ext cx="511175" cy="382588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26468" name="Rectangle 65"/>
          <p:cNvSpPr>
            <a:spLocks noChangeArrowheads="1"/>
          </p:cNvSpPr>
          <p:nvPr/>
        </p:nvSpPr>
        <p:spPr bwMode="auto">
          <a:xfrm>
            <a:off x="4627563" y="2214563"/>
            <a:ext cx="511175" cy="3825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S</a:t>
            </a:r>
            <a:endParaRPr lang="en-US" sz="900"/>
          </a:p>
        </p:txBody>
      </p:sp>
      <p:sp>
        <p:nvSpPr>
          <p:cNvPr id="98" name="Oval Callout 97"/>
          <p:cNvSpPr/>
          <p:nvPr/>
        </p:nvSpPr>
        <p:spPr>
          <a:xfrm>
            <a:off x="1000125" y="2214563"/>
            <a:ext cx="1857375" cy="642937"/>
          </a:xfrm>
          <a:prstGeom prst="wedgeEllipseCallout">
            <a:avLst>
              <a:gd name="adj1" fmla="val 45222"/>
              <a:gd name="adj2" fmla="val 80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1143000" y="2428875"/>
            <a:ext cx="1571625" cy="214313"/>
            <a:chOff x="714348" y="3071810"/>
            <a:chExt cx="1571636" cy="214314"/>
          </a:xfrm>
        </p:grpSpPr>
        <p:sp>
          <p:nvSpPr>
            <p:cNvPr id="100" name="Rectangle 99"/>
            <p:cNvSpPr/>
            <p:nvPr/>
          </p:nvSpPr>
          <p:spPr>
            <a:xfrm>
              <a:off x="714348" y="3071810"/>
              <a:ext cx="285752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H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071671" y="3071810"/>
              <a:ext cx="214313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00100" y="3071810"/>
              <a:ext cx="1071571" cy="2143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213"/>
          <p:cNvGrpSpPr>
            <a:grpSpLocks/>
          </p:cNvGrpSpPr>
          <p:nvPr/>
        </p:nvGrpSpPr>
        <p:grpSpPr bwMode="auto">
          <a:xfrm>
            <a:off x="3373438" y="2786063"/>
            <a:ext cx="1055687" cy="857250"/>
            <a:chOff x="1857356" y="3071810"/>
            <a:chExt cx="3643338" cy="3000396"/>
          </a:xfrm>
        </p:grpSpPr>
        <p:sp>
          <p:nvSpPr>
            <p:cNvPr id="215" name="Octagon 214"/>
            <p:cNvSpPr/>
            <p:nvPr/>
          </p:nvSpPr>
          <p:spPr>
            <a:xfrm>
              <a:off x="1857356" y="3071810"/>
              <a:ext cx="3643338" cy="3000396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6" name="Straight Arrow Connector 215"/>
            <p:cNvCxnSpPr>
              <a:stCxn id="0" idx="3"/>
            </p:cNvCxnSpPr>
            <p:nvPr/>
          </p:nvCxnSpPr>
          <p:spPr>
            <a:xfrm flipV="1">
              <a:off x="2969532" y="4099722"/>
              <a:ext cx="175319" cy="2222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284695" y="4144172"/>
              <a:ext cx="284893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2143108" y="4000504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00298" y="4027601"/>
              <a:ext cx="468043" cy="1872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0" name="Straight Connector 219"/>
            <p:cNvCxnSpPr/>
            <p:nvPr/>
          </p:nvCxnSpPr>
          <p:spPr>
            <a:xfrm>
              <a:off x="2284695" y="4355311"/>
              <a:ext cx="1073826" cy="5558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0" idx="3"/>
            </p:cNvCxnSpPr>
            <p:nvPr/>
          </p:nvCxnSpPr>
          <p:spPr>
            <a:xfrm flipV="1">
              <a:off x="2969532" y="4699801"/>
              <a:ext cx="175319" cy="2222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284695" y="4744251"/>
              <a:ext cx="284893" cy="5558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2143108" y="4604032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500298" y="4631129"/>
              <a:ext cx="468043" cy="18721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2284695" y="4960948"/>
              <a:ext cx="1073826" cy="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200"/>
            <p:cNvGrpSpPr>
              <a:grpSpLocks/>
            </p:cNvGrpSpPr>
            <p:nvPr/>
          </p:nvGrpSpPr>
          <p:grpSpPr bwMode="auto">
            <a:xfrm flipH="1">
              <a:off x="3929057" y="4000504"/>
              <a:ext cx="1298409" cy="1071570"/>
              <a:chOff x="2295508" y="1928802"/>
              <a:chExt cx="1214446" cy="1071570"/>
            </a:xfrm>
          </p:grpSpPr>
          <p:cxnSp>
            <p:nvCxnSpPr>
              <p:cNvPr id="232" name="Straight Arrow Connector 231"/>
              <p:cNvCxnSpPr>
                <a:stCxn id="0" idx="3"/>
              </p:cNvCxnSpPr>
              <p:nvPr/>
            </p:nvCxnSpPr>
            <p:spPr>
              <a:xfrm flipV="1">
                <a:off x="3121199" y="2028021"/>
                <a:ext cx="174230" cy="22225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2439653" y="2072471"/>
                <a:ext cx="286967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4" name="Rectangle 233"/>
              <p:cNvSpPr/>
              <p:nvPr/>
            </p:nvSpPr>
            <p:spPr>
              <a:xfrm>
                <a:off x="2295508" y="192880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652698" y="1955899"/>
                <a:ext cx="468043" cy="187217"/>
              </a:xfrm>
              <a:prstGeom prst="rect">
                <a:avLst/>
              </a:prstGeom>
              <a:solidFill>
                <a:srgbClr val="00B050"/>
              </a:solidFill>
              <a:ln w="3175">
                <a:solidFill>
                  <a:srgbClr val="FFFF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6" name="Straight Connector 235"/>
              <p:cNvCxnSpPr/>
              <p:nvPr/>
            </p:nvCxnSpPr>
            <p:spPr>
              <a:xfrm>
                <a:off x="2439653" y="2283610"/>
                <a:ext cx="1071001" cy="5558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>
                <a:stCxn id="0" idx="3"/>
              </p:cNvCxnSpPr>
              <p:nvPr/>
            </p:nvCxnSpPr>
            <p:spPr>
              <a:xfrm flipV="1">
                <a:off x="3121199" y="2628099"/>
                <a:ext cx="174230" cy="22225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439653" y="2672550"/>
                <a:ext cx="286967" cy="5558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9" name="Rectangle 238"/>
              <p:cNvSpPr/>
              <p:nvPr/>
            </p:nvSpPr>
            <p:spPr>
              <a:xfrm>
                <a:off x="2295508" y="2532330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652698" y="2559427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/>
              <p:nvPr/>
            </p:nvCxnSpPr>
            <p:spPr>
              <a:xfrm>
                <a:off x="2439653" y="2889246"/>
                <a:ext cx="1071001" cy="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7" name="Rectangle 226"/>
            <p:cNvSpPr/>
            <p:nvPr/>
          </p:nvSpPr>
          <p:spPr>
            <a:xfrm>
              <a:off x="3143240" y="3286124"/>
              <a:ext cx="1029692" cy="192882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 rot="5400000">
              <a:off x="3181725" y="5322109"/>
              <a:ext cx="211139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3967922" y="5319369"/>
              <a:ext cx="211139" cy="5477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ectangle 229"/>
            <p:cNvSpPr/>
            <p:nvPr/>
          </p:nvSpPr>
          <p:spPr>
            <a:xfrm>
              <a:off x="2571736" y="5357826"/>
              <a:ext cx="1000132" cy="50006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643306" y="5357826"/>
              <a:ext cx="1143008" cy="500066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241"/>
          <p:cNvGrpSpPr>
            <a:grpSpLocks/>
          </p:cNvGrpSpPr>
          <p:nvPr/>
        </p:nvGrpSpPr>
        <p:grpSpPr bwMode="auto">
          <a:xfrm>
            <a:off x="4857750" y="2714625"/>
            <a:ext cx="1127125" cy="928688"/>
            <a:chOff x="1857356" y="3071810"/>
            <a:chExt cx="3643338" cy="3000396"/>
          </a:xfrm>
        </p:grpSpPr>
        <p:sp>
          <p:nvSpPr>
            <p:cNvPr id="243" name="Octagon 242"/>
            <p:cNvSpPr/>
            <p:nvPr/>
          </p:nvSpPr>
          <p:spPr>
            <a:xfrm>
              <a:off x="1857356" y="3071810"/>
              <a:ext cx="3643338" cy="3000396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4" name="Straight Arrow Connector 243"/>
            <p:cNvCxnSpPr>
              <a:stCxn id="0" idx="3"/>
            </p:cNvCxnSpPr>
            <p:nvPr/>
          </p:nvCxnSpPr>
          <p:spPr>
            <a:xfrm flipV="1">
              <a:off x="2970885" y="4097586"/>
              <a:ext cx="174470" cy="25646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288399" y="4143747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Rectangle 245"/>
            <p:cNvSpPr/>
            <p:nvPr/>
          </p:nvSpPr>
          <p:spPr>
            <a:xfrm>
              <a:off x="2143108" y="4000504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500298" y="4027601"/>
              <a:ext cx="468043" cy="1872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2288399" y="4359160"/>
              <a:ext cx="1067344" cy="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stCxn id="0" idx="3"/>
            </p:cNvCxnSpPr>
            <p:nvPr/>
          </p:nvCxnSpPr>
          <p:spPr>
            <a:xfrm flipV="1">
              <a:off x="2970885" y="4702794"/>
              <a:ext cx="174470" cy="20516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288399" y="4748955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Rectangle 250"/>
            <p:cNvSpPr/>
            <p:nvPr/>
          </p:nvSpPr>
          <p:spPr>
            <a:xfrm>
              <a:off x="2143108" y="4604032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00298" y="4631129"/>
              <a:ext cx="468043" cy="18721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2288399" y="4959238"/>
              <a:ext cx="1067344" cy="513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200"/>
            <p:cNvGrpSpPr>
              <a:grpSpLocks/>
            </p:cNvGrpSpPr>
            <p:nvPr/>
          </p:nvGrpSpPr>
          <p:grpSpPr bwMode="auto">
            <a:xfrm flipH="1">
              <a:off x="3929057" y="4000504"/>
              <a:ext cx="1298409" cy="1071570"/>
              <a:chOff x="2295508" y="1928802"/>
              <a:chExt cx="1214446" cy="1071570"/>
            </a:xfrm>
          </p:grpSpPr>
          <p:cxnSp>
            <p:nvCxnSpPr>
              <p:cNvPr id="260" name="Straight Arrow Connector 259"/>
              <p:cNvCxnSpPr>
                <a:stCxn id="0" idx="3"/>
              </p:cNvCxnSpPr>
              <p:nvPr/>
            </p:nvCxnSpPr>
            <p:spPr>
              <a:xfrm flipV="1">
                <a:off x="3119865" y="2025884"/>
                <a:ext cx="172787" cy="25646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438318" y="2072046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2" name="Rectangle 261"/>
              <p:cNvSpPr/>
              <p:nvPr/>
            </p:nvSpPr>
            <p:spPr>
              <a:xfrm>
                <a:off x="2295508" y="192880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2652698" y="1955899"/>
                <a:ext cx="468043" cy="187217"/>
              </a:xfrm>
              <a:prstGeom prst="rect">
                <a:avLst/>
              </a:pr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2438318" y="2287459"/>
                <a:ext cx="1070318" cy="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0" idx="3"/>
              </p:cNvCxnSpPr>
              <p:nvPr/>
            </p:nvCxnSpPr>
            <p:spPr>
              <a:xfrm flipV="1">
                <a:off x="3119865" y="2631092"/>
                <a:ext cx="172787" cy="20516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2438318" y="2677254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2295508" y="2532330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2652698" y="2559427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2438318" y="2887537"/>
                <a:ext cx="1070318" cy="513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5" name="Rectangle 254"/>
            <p:cNvSpPr/>
            <p:nvPr/>
          </p:nvSpPr>
          <p:spPr>
            <a:xfrm>
              <a:off x="3143240" y="3286124"/>
              <a:ext cx="1029692" cy="192882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rot="5400000">
              <a:off x="3178761" y="5320823"/>
              <a:ext cx="215413" cy="5133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3966439" y="5323390"/>
              <a:ext cx="215413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Rectangle 257"/>
            <p:cNvSpPr/>
            <p:nvPr/>
          </p:nvSpPr>
          <p:spPr>
            <a:xfrm>
              <a:off x="2571736" y="5357826"/>
              <a:ext cx="1000132" cy="50006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643306" y="5357826"/>
              <a:ext cx="1143008" cy="500066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2" name="Straight Connector 271"/>
          <p:cNvCxnSpPr/>
          <p:nvPr/>
        </p:nvCxnSpPr>
        <p:spPr>
          <a:xfrm>
            <a:off x="3071813" y="3214688"/>
            <a:ext cx="285750" cy="158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" name="Group 272"/>
          <p:cNvGrpSpPr>
            <a:grpSpLocks/>
          </p:cNvGrpSpPr>
          <p:nvPr/>
        </p:nvGrpSpPr>
        <p:grpSpPr bwMode="auto">
          <a:xfrm>
            <a:off x="6588125" y="2714625"/>
            <a:ext cx="1127125" cy="928688"/>
            <a:chOff x="1857356" y="3071810"/>
            <a:chExt cx="3643338" cy="3000396"/>
          </a:xfrm>
        </p:grpSpPr>
        <p:sp>
          <p:nvSpPr>
            <p:cNvPr id="274" name="Octagon 273"/>
            <p:cNvSpPr/>
            <p:nvPr/>
          </p:nvSpPr>
          <p:spPr>
            <a:xfrm>
              <a:off x="1857356" y="3071810"/>
              <a:ext cx="3643338" cy="3000396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5" name="Straight Arrow Connector 274"/>
            <p:cNvCxnSpPr>
              <a:stCxn id="0" idx="3"/>
            </p:cNvCxnSpPr>
            <p:nvPr/>
          </p:nvCxnSpPr>
          <p:spPr>
            <a:xfrm flipV="1">
              <a:off x="2970885" y="4097586"/>
              <a:ext cx="174470" cy="25646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2288399" y="4143747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7" name="Rectangle 276"/>
            <p:cNvSpPr/>
            <p:nvPr/>
          </p:nvSpPr>
          <p:spPr>
            <a:xfrm>
              <a:off x="2143108" y="4000504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00298" y="4027601"/>
              <a:ext cx="468043" cy="1872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9" name="Straight Connector 278"/>
            <p:cNvCxnSpPr/>
            <p:nvPr/>
          </p:nvCxnSpPr>
          <p:spPr>
            <a:xfrm>
              <a:off x="2288399" y="4359160"/>
              <a:ext cx="1067344" cy="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0" idx="3"/>
            </p:cNvCxnSpPr>
            <p:nvPr/>
          </p:nvCxnSpPr>
          <p:spPr>
            <a:xfrm flipV="1">
              <a:off x="2970885" y="4702794"/>
              <a:ext cx="174470" cy="20516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2288399" y="4748955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Rectangle 281"/>
            <p:cNvSpPr/>
            <p:nvPr/>
          </p:nvSpPr>
          <p:spPr>
            <a:xfrm>
              <a:off x="2143108" y="4604032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500298" y="4631129"/>
              <a:ext cx="468043" cy="18721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4" name="Straight Connector 283"/>
            <p:cNvCxnSpPr/>
            <p:nvPr/>
          </p:nvCxnSpPr>
          <p:spPr>
            <a:xfrm>
              <a:off x="2288399" y="4959238"/>
              <a:ext cx="1067344" cy="513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200"/>
            <p:cNvGrpSpPr>
              <a:grpSpLocks/>
            </p:cNvGrpSpPr>
            <p:nvPr/>
          </p:nvGrpSpPr>
          <p:grpSpPr bwMode="auto">
            <a:xfrm flipH="1">
              <a:off x="3929057" y="4000504"/>
              <a:ext cx="1298409" cy="1071570"/>
              <a:chOff x="2295508" y="1928802"/>
              <a:chExt cx="1214446" cy="1071570"/>
            </a:xfrm>
          </p:grpSpPr>
          <p:cxnSp>
            <p:nvCxnSpPr>
              <p:cNvPr id="291" name="Straight Arrow Connector 290"/>
              <p:cNvCxnSpPr>
                <a:stCxn id="0" idx="3"/>
              </p:cNvCxnSpPr>
              <p:nvPr/>
            </p:nvCxnSpPr>
            <p:spPr>
              <a:xfrm flipV="1">
                <a:off x="3119865" y="2025884"/>
                <a:ext cx="172787" cy="25646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438318" y="2072046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Rectangle 292"/>
              <p:cNvSpPr/>
              <p:nvPr/>
            </p:nvSpPr>
            <p:spPr>
              <a:xfrm>
                <a:off x="2295508" y="192880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2652698" y="1955899"/>
                <a:ext cx="468043" cy="187217"/>
              </a:xfrm>
              <a:prstGeom prst="rect">
                <a:avLst/>
              </a:pr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2438318" y="2287459"/>
                <a:ext cx="1070318" cy="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>
                <a:stCxn id="0" idx="3"/>
              </p:cNvCxnSpPr>
              <p:nvPr/>
            </p:nvCxnSpPr>
            <p:spPr>
              <a:xfrm flipV="1">
                <a:off x="3119865" y="2631092"/>
                <a:ext cx="172787" cy="20516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2438318" y="2677254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8" name="Rectangle 297"/>
              <p:cNvSpPr/>
              <p:nvPr/>
            </p:nvSpPr>
            <p:spPr>
              <a:xfrm>
                <a:off x="2295508" y="2532330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2652698" y="2559427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00" name="Straight Connector 299"/>
              <p:cNvCxnSpPr/>
              <p:nvPr/>
            </p:nvCxnSpPr>
            <p:spPr>
              <a:xfrm>
                <a:off x="2438318" y="2887537"/>
                <a:ext cx="1070318" cy="513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6" name="Rectangle 285"/>
            <p:cNvSpPr/>
            <p:nvPr/>
          </p:nvSpPr>
          <p:spPr>
            <a:xfrm>
              <a:off x="3143240" y="3286124"/>
              <a:ext cx="1029692" cy="192882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87" name="Straight Connector 286"/>
            <p:cNvCxnSpPr/>
            <p:nvPr/>
          </p:nvCxnSpPr>
          <p:spPr>
            <a:xfrm rot="5400000">
              <a:off x="3178761" y="5320823"/>
              <a:ext cx="215413" cy="5133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3966439" y="5323390"/>
              <a:ext cx="215413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9" name="Rectangle 288"/>
            <p:cNvSpPr/>
            <p:nvPr/>
          </p:nvSpPr>
          <p:spPr>
            <a:xfrm>
              <a:off x="2571736" y="5357826"/>
              <a:ext cx="1000132" cy="50006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643306" y="5357826"/>
              <a:ext cx="1143008" cy="500066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300"/>
          <p:cNvGrpSpPr>
            <a:grpSpLocks/>
          </p:cNvGrpSpPr>
          <p:nvPr/>
        </p:nvGrpSpPr>
        <p:grpSpPr bwMode="auto">
          <a:xfrm>
            <a:off x="6588125" y="4071938"/>
            <a:ext cx="1127125" cy="928687"/>
            <a:chOff x="1857356" y="3071810"/>
            <a:chExt cx="3643338" cy="3000396"/>
          </a:xfrm>
        </p:grpSpPr>
        <p:sp>
          <p:nvSpPr>
            <p:cNvPr id="302" name="Octagon 301"/>
            <p:cNvSpPr/>
            <p:nvPr/>
          </p:nvSpPr>
          <p:spPr>
            <a:xfrm>
              <a:off x="1857356" y="3071810"/>
              <a:ext cx="3643338" cy="3000396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3" name="Straight Arrow Connector 302"/>
            <p:cNvCxnSpPr>
              <a:stCxn id="0" idx="3"/>
            </p:cNvCxnSpPr>
            <p:nvPr/>
          </p:nvCxnSpPr>
          <p:spPr>
            <a:xfrm flipV="1">
              <a:off x="2970885" y="4097587"/>
              <a:ext cx="174470" cy="2564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2288399" y="4143745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Rectangle 304"/>
            <p:cNvSpPr/>
            <p:nvPr/>
          </p:nvSpPr>
          <p:spPr>
            <a:xfrm>
              <a:off x="2143108" y="4000504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500298" y="4027601"/>
              <a:ext cx="468043" cy="1872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7" name="Straight Connector 306"/>
            <p:cNvCxnSpPr/>
            <p:nvPr/>
          </p:nvCxnSpPr>
          <p:spPr>
            <a:xfrm>
              <a:off x="2288399" y="4359158"/>
              <a:ext cx="1067344" cy="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stCxn id="0" idx="3"/>
            </p:cNvCxnSpPr>
            <p:nvPr/>
          </p:nvCxnSpPr>
          <p:spPr>
            <a:xfrm flipV="1">
              <a:off x="2970885" y="4702795"/>
              <a:ext cx="174470" cy="20516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2288399" y="4748954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0" name="Rectangle 309"/>
            <p:cNvSpPr/>
            <p:nvPr/>
          </p:nvSpPr>
          <p:spPr>
            <a:xfrm>
              <a:off x="2143108" y="4604032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500298" y="4631129"/>
              <a:ext cx="468043" cy="18721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2" name="Straight Connector 311"/>
            <p:cNvCxnSpPr/>
            <p:nvPr/>
          </p:nvCxnSpPr>
          <p:spPr>
            <a:xfrm>
              <a:off x="2288399" y="4959240"/>
              <a:ext cx="1067344" cy="5127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200"/>
            <p:cNvGrpSpPr>
              <a:grpSpLocks/>
            </p:cNvGrpSpPr>
            <p:nvPr/>
          </p:nvGrpSpPr>
          <p:grpSpPr bwMode="auto">
            <a:xfrm flipH="1">
              <a:off x="3929057" y="4000504"/>
              <a:ext cx="1298409" cy="1071570"/>
              <a:chOff x="2295508" y="1928802"/>
              <a:chExt cx="1214446" cy="1071570"/>
            </a:xfrm>
          </p:grpSpPr>
          <p:cxnSp>
            <p:nvCxnSpPr>
              <p:cNvPr id="319" name="Straight Arrow Connector 318"/>
              <p:cNvCxnSpPr>
                <a:stCxn id="0" idx="3"/>
              </p:cNvCxnSpPr>
              <p:nvPr/>
            </p:nvCxnSpPr>
            <p:spPr>
              <a:xfrm flipV="1">
                <a:off x="3119865" y="2025884"/>
                <a:ext cx="172787" cy="25643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2438318" y="2072042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1" name="Rectangle 320"/>
              <p:cNvSpPr/>
              <p:nvPr/>
            </p:nvSpPr>
            <p:spPr>
              <a:xfrm>
                <a:off x="2295508" y="192880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2652698" y="1955899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23" name="Straight Connector 322"/>
              <p:cNvCxnSpPr/>
              <p:nvPr/>
            </p:nvCxnSpPr>
            <p:spPr>
              <a:xfrm>
                <a:off x="2438318" y="2287456"/>
                <a:ext cx="1070318" cy="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>
                <a:stCxn id="0" idx="3"/>
              </p:cNvCxnSpPr>
              <p:nvPr/>
            </p:nvCxnSpPr>
            <p:spPr>
              <a:xfrm flipV="1">
                <a:off x="3119865" y="2631092"/>
                <a:ext cx="172787" cy="20516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2438318" y="2677251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6" name="Rectangle 325"/>
              <p:cNvSpPr/>
              <p:nvPr/>
            </p:nvSpPr>
            <p:spPr>
              <a:xfrm>
                <a:off x="2295508" y="2532330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2652698" y="2559427"/>
                <a:ext cx="468043" cy="187217"/>
              </a:xfrm>
              <a:prstGeom prst="rect">
                <a:avLst/>
              </a:pr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28" name="Straight Connector 327"/>
              <p:cNvCxnSpPr/>
              <p:nvPr/>
            </p:nvCxnSpPr>
            <p:spPr>
              <a:xfrm>
                <a:off x="2438318" y="2887537"/>
                <a:ext cx="1070318" cy="5127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4" name="Rectangle 313"/>
            <p:cNvSpPr/>
            <p:nvPr/>
          </p:nvSpPr>
          <p:spPr>
            <a:xfrm>
              <a:off x="3143240" y="3286124"/>
              <a:ext cx="1029692" cy="192882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15" name="Straight Connector 314"/>
            <p:cNvCxnSpPr/>
            <p:nvPr/>
          </p:nvCxnSpPr>
          <p:spPr>
            <a:xfrm rot="5400000">
              <a:off x="3178761" y="5320826"/>
              <a:ext cx="215413" cy="5133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3966439" y="5323392"/>
              <a:ext cx="215413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2571736" y="5357826"/>
              <a:ext cx="1000132" cy="50006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3643306" y="5357826"/>
              <a:ext cx="1143008" cy="500066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328"/>
          <p:cNvGrpSpPr>
            <a:grpSpLocks/>
          </p:cNvGrpSpPr>
          <p:nvPr/>
        </p:nvGrpSpPr>
        <p:grpSpPr bwMode="auto">
          <a:xfrm>
            <a:off x="6588125" y="5500688"/>
            <a:ext cx="1127125" cy="928687"/>
            <a:chOff x="1857356" y="3071810"/>
            <a:chExt cx="3643338" cy="3000396"/>
          </a:xfrm>
        </p:grpSpPr>
        <p:sp>
          <p:nvSpPr>
            <p:cNvPr id="330" name="Octagon 329"/>
            <p:cNvSpPr/>
            <p:nvPr/>
          </p:nvSpPr>
          <p:spPr>
            <a:xfrm>
              <a:off x="1857356" y="3071810"/>
              <a:ext cx="3643338" cy="3000396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1" name="Straight Arrow Connector 330"/>
            <p:cNvCxnSpPr>
              <a:stCxn id="0" idx="3"/>
            </p:cNvCxnSpPr>
            <p:nvPr/>
          </p:nvCxnSpPr>
          <p:spPr>
            <a:xfrm flipV="1">
              <a:off x="2970885" y="4097587"/>
              <a:ext cx="174470" cy="2564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2288399" y="4143745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Rectangle 332"/>
            <p:cNvSpPr/>
            <p:nvPr/>
          </p:nvSpPr>
          <p:spPr>
            <a:xfrm>
              <a:off x="2143108" y="4000504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500298" y="4027601"/>
              <a:ext cx="468043" cy="1872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5" name="Straight Connector 334"/>
            <p:cNvCxnSpPr/>
            <p:nvPr/>
          </p:nvCxnSpPr>
          <p:spPr>
            <a:xfrm>
              <a:off x="2288399" y="4359158"/>
              <a:ext cx="1067344" cy="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0" idx="3"/>
            </p:cNvCxnSpPr>
            <p:nvPr/>
          </p:nvCxnSpPr>
          <p:spPr>
            <a:xfrm flipV="1">
              <a:off x="2970885" y="4702795"/>
              <a:ext cx="174470" cy="20516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2288399" y="4748954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Rectangle 337"/>
            <p:cNvSpPr/>
            <p:nvPr/>
          </p:nvSpPr>
          <p:spPr>
            <a:xfrm>
              <a:off x="2143108" y="4604032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2500298" y="4631129"/>
              <a:ext cx="468043" cy="18721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0" name="Straight Connector 339"/>
            <p:cNvCxnSpPr/>
            <p:nvPr/>
          </p:nvCxnSpPr>
          <p:spPr>
            <a:xfrm>
              <a:off x="2288399" y="4959240"/>
              <a:ext cx="1067344" cy="5127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200"/>
            <p:cNvGrpSpPr>
              <a:grpSpLocks/>
            </p:cNvGrpSpPr>
            <p:nvPr/>
          </p:nvGrpSpPr>
          <p:grpSpPr bwMode="auto">
            <a:xfrm flipH="1">
              <a:off x="3929057" y="4000504"/>
              <a:ext cx="1298409" cy="1071570"/>
              <a:chOff x="2295508" y="1928802"/>
              <a:chExt cx="1214446" cy="1071570"/>
            </a:xfrm>
          </p:grpSpPr>
          <p:cxnSp>
            <p:nvCxnSpPr>
              <p:cNvPr id="347" name="Straight Arrow Connector 346"/>
              <p:cNvCxnSpPr>
                <a:stCxn id="0" idx="3"/>
              </p:cNvCxnSpPr>
              <p:nvPr/>
            </p:nvCxnSpPr>
            <p:spPr>
              <a:xfrm flipV="1">
                <a:off x="3119865" y="2025884"/>
                <a:ext cx="172787" cy="25643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2438318" y="2072042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9" name="Rectangle 348"/>
              <p:cNvSpPr/>
              <p:nvPr/>
            </p:nvSpPr>
            <p:spPr>
              <a:xfrm>
                <a:off x="2295508" y="192880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2652698" y="1955899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1" name="Straight Connector 350"/>
              <p:cNvCxnSpPr/>
              <p:nvPr/>
            </p:nvCxnSpPr>
            <p:spPr>
              <a:xfrm>
                <a:off x="2438318" y="2287456"/>
                <a:ext cx="1070318" cy="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>
                <a:stCxn id="0" idx="3"/>
              </p:cNvCxnSpPr>
              <p:nvPr/>
            </p:nvCxnSpPr>
            <p:spPr>
              <a:xfrm flipV="1">
                <a:off x="3119865" y="2631092"/>
                <a:ext cx="172787" cy="20516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2438318" y="2677251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4" name="Rectangle 353"/>
              <p:cNvSpPr/>
              <p:nvPr/>
            </p:nvSpPr>
            <p:spPr>
              <a:xfrm>
                <a:off x="2295508" y="2532330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2652698" y="2559427"/>
                <a:ext cx="468043" cy="187217"/>
              </a:xfrm>
              <a:prstGeom prst="rect">
                <a:avLst/>
              </a:pr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2438318" y="2887537"/>
                <a:ext cx="1070318" cy="5127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2" name="Rectangle 341"/>
            <p:cNvSpPr/>
            <p:nvPr/>
          </p:nvSpPr>
          <p:spPr>
            <a:xfrm>
              <a:off x="3143240" y="3286124"/>
              <a:ext cx="1029692" cy="192882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43" name="Straight Connector 342"/>
            <p:cNvCxnSpPr/>
            <p:nvPr/>
          </p:nvCxnSpPr>
          <p:spPr>
            <a:xfrm rot="5400000">
              <a:off x="3178761" y="5320826"/>
              <a:ext cx="215413" cy="5133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5400000">
              <a:off x="3966439" y="5323392"/>
              <a:ext cx="215413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5" name="Rectangle 344"/>
            <p:cNvSpPr/>
            <p:nvPr/>
          </p:nvSpPr>
          <p:spPr>
            <a:xfrm>
              <a:off x="2571736" y="5357826"/>
              <a:ext cx="1000132" cy="50006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3643306" y="5357826"/>
              <a:ext cx="1143008" cy="500066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7" name="Straight Connector 356"/>
          <p:cNvCxnSpPr/>
          <p:nvPr/>
        </p:nvCxnSpPr>
        <p:spPr>
          <a:xfrm>
            <a:off x="7715250" y="3143250"/>
            <a:ext cx="285750" cy="1588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7715250" y="4500563"/>
            <a:ext cx="285750" cy="158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7715250" y="5929313"/>
            <a:ext cx="285750" cy="158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6738" name="Rectangle 67"/>
          <p:cNvSpPr>
            <a:spLocks noChangeArrowheads="1"/>
          </p:cNvSpPr>
          <p:nvPr/>
        </p:nvSpPr>
        <p:spPr bwMode="auto">
          <a:xfrm>
            <a:off x="7929563" y="2903538"/>
            <a:ext cx="511175" cy="382587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26739" name="Rectangle 73"/>
          <p:cNvSpPr>
            <a:spLocks noChangeArrowheads="1"/>
          </p:cNvSpPr>
          <p:nvPr/>
        </p:nvSpPr>
        <p:spPr bwMode="auto">
          <a:xfrm>
            <a:off x="7926388" y="4332288"/>
            <a:ext cx="511175" cy="382587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6740" name="Rectangle 79"/>
          <p:cNvSpPr>
            <a:spLocks noChangeArrowheads="1"/>
          </p:cNvSpPr>
          <p:nvPr/>
        </p:nvSpPr>
        <p:spPr bwMode="auto">
          <a:xfrm>
            <a:off x="7926388" y="5748338"/>
            <a:ext cx="511175" cy="3952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cxnSp>
        <p:nvCxnSpPr>
          <p:cNvPr id="362" name="Straight Connector 361"/>
          <p:cNvCxnSpPr/>
          <p:nvPr/>
        </p:nvCxnSpPr>
        <p:spPr>
          <a:xfrm>
            <a:off x="4071938" y="4500563"/>
            <a:ext cx="1357312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Octagon 78"/>
          <p:cNvSpPr/>
          <p:nvPr/>
        </p:nvSpPr>
        <p:spPr>
          <a:xfrm>
            <a:off x="5263653" y="4321366"/>
            <a:ext cx="531963" cy="473428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78" name="Octagon 77"/>
          <p:cNvSpPr/>
          <p:nvPr/>
        </p:nvSpPr>
        <p:spPr>
          <a:xfrm>
            <a:off x="3629749" y="4321366"/>
            <a:ext cx="531963" cy="473428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cxnSp>
        <p:nvCxnSpPr>
          <p:cNvPr id="367" name="Straight Arrow Connector 366"/>
          <p:cNvCxnSpPr/>
          <p:nvPr/>
        </p:nvCxnSpPr>
        <p:spPr>
          <a:xfrm rot="10800000" flipH="1">
            <a:off x="5273675" y="3141663"/>
            <a:ext cx="298450" cy="1587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/>
          <p:nvPr/>
        </p:nvCxnSpPr>
        <p:spPr>
          <a:xfrm rot="10800000" flipH="1">
            <a:off x="3714750" y="3143250"/>
            <a:ext cx="298450" cy="1588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/>
          <p:nvPr/>
        </p:nvCxnSpPr>
        <p:spPr>
          <a:xfrm rot="10800000" flipH="1">
            <a:off x="7000875" y="3143250"/>
            <a:ext cx="298450" cy="1588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/>
          <p:nvPr/>
        </p:nvCxnSpPr>
        <p:spPr>
          <a:xfrm rot="5400000">
            <a:off x="7002462" y="4427538"/>
            <a:ext cx="284163" cy="1588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>
            <a:off x="7000875" y="5927725"/>
            <a:ext cx="285750" cy="1588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753" name="Line 53"/>
          <p:cNvSpPr>
            <a:spLocks noChangeShapeType="1"/>
          </p:cNvSpPr>
          <p:nvPr/>
        </p:nvSpPr>
        <p:spPr bwMode="auto">
          <a:xfrm>
            <a:off x="1446213" y="5530850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54" name="Line 54"/>
          <p:cNvSpPr>
            <a:spLocks noChangeShapeType="1"/>
          </p:cNvSpPr>
          <p:nvPr/>
        </p:nvSpPr>
        <p:spPr bwMode="auto">
          <a:xfrm>
            <a:off x="1785938" y="5530850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55" name="Line 55"/>
          <p:cNvSpPr>
            <a:spLocks noChangeShapeType="1"/>
          </p:cNvSpPr>
          <p:nvPr/>
        </p:nvSpPr>
        <p:spPr bwMode="auto">
          <a:xfrm>
            <a:off x="1362075" y="5253038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56" name="Line 56"/>
          <p:cNvSpPr>
            <a:spLocks noChangeShapeType="1"/>
          </p:cNvSpPr>
          <p:nvPr/>
        </p:nvSpPr>
        <p:spPr bwMode="auto">
          <a:xfrm>
            <a:off x="1700213" y="5227638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57" name="Line 57"/>
          <p:cNvSpPr>
            <a:spLocks noChangeShapeType="1"/>
          </p:cNvSpPr>
          <p:nvPr/>
        </p:nvSpPr>
        <p:spPr bwMode="auto">
          <a:xfrm>
            <a:off x="2041525" y="5227638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58" name="Line 58"/>
          <p:cNvSpPr>
            <a:spLocks noChangeShapeType="1"/>
          </p:cNvSpPr>
          <p:nvPr/>
        </p:nvSpPr>
        <p:spPr bwMode="auto">
          <a:xfrm>
            <a:off x="1362075" y="5605463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59" name="Line 59"/>
          <p:cNvSpPr>
            <a:spLocks noChangeShapeType="1"/>
          </p:cNvSpPr>
          <p:nvPr/>
        </p:nvSpPr>
        <p:spPr bwMode="auto">
          <a:xfrm>
            <a:off x="1700213" y="5605463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60" name="Line 60"/>
          <p:cNvSpPr>
            <a:spLocks noChangeShapeType="1"/>
          </p:cNvSpPr>
          <p:nvPr/>
        </p:nvSpPr>
        <p:spPr bwMode="auto">
          <a:xfrm>
            <a:off x="2041525" y="5605463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61" name="Line 61"/>
          <p:cNvSpPr>
            <a:spLocks noChangeShapeType="1"/>
          </p:cNvSpPr>
          <p:nvPr/>
        </p:nvSpPr>
        <p:spPr bwMode="auto">
          <a:xfrm>
            <a:off x="1446213" y="5908675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62" name="Line 62"/>
          <p:cNvSpPr>
            <a:spLocks noChangeShapeType="1"/>
          </p:cNvSpPr>
          <p:nvPr/>
        </p:nvSpPr>
        <p:spPr bwMode="auto">
          <a:xfrm>
            <a:off x="1785938" y="5908675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86" name="Line 64"/>
          <p:cNvSpPr>
            <a:spLocks noChangeShapeType="1"/>
          </p:cNvSpPr>
          <p:nvPr/>
        </p:nvSpPr>
        <p:spPr bwMode="auto">
          <a:xfrm>
            <a:off x="1246188" y="5103813"/>
            <a:ext cx="47625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387" name="Line 66"/>
          <p:cNvSpPr>
            <a:spLocks noChangeShapeType="1"/>
          </p:cNvSpPr>
          <p:nvPr/>
        </p:nvSpPr>
        <p:spPr bwMode="auto">
          <a:xfrm>
            <a:off x="1582738" y="5103813"/>
            <a:ext cx="5080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388" name="Line 68"/>
          <p:cNvSpPr>
            <a:spLocks noChangeShapeType="1"/>
          </p:cNvSpPr>
          <p:nvPr/>
        </p:nvSpPr>
        <p:spPr bwMode="auto">
          <a:xfrm>
            <a:off x="1920875" y="5103813"/>
            <a:ext cx="52388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826766" name="Rectangle 69"/>
          <p:cNvSpPr>
            <a:spLocks noChangeArrowheads="1"/>
          </p:cNvSpPr>
          <p:nvPr/>
        </p:nvSpPr>
        <p:spPr bwMode="auto">
          <a:xfrm>
            <a:off x="1154113" y="5353050"/>
            <a:ext cx="134937" cy="101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S</a:t>
            </a:r>
            <a:endParaRPr lang="en-US" sz="800"/>
          </a:p>
        </p:txBody>
      </p:sp>
      <p:sp>
        <p:nvSpPr>
          <p:cNvPr id="826767" name="Line 70"/>
          <p:cNvSpPr>
            <a:spLocks noChangeShapeType="1"/>
          </p:cNvSpPr>
          <p:nvPr/>
        </p:nvSpPr>
        <p:spPr bwMode="auto">
          <a:xfrm>
            <a:off x="1268413" y="5454650"/>
            <a:ext cx="5715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68" name="Rectangle 71"/>
          <p:cNvSpPr>
            <a:spLocks noChangeArrowheads="1"/>
          </p:cNvSpPr>
          <p:nvPr/>
        </p:nvSpPr>
        <p:spPr bwMode="auto">
          <a:xfrm>
            <a:off x="1495425" y="5353050"/>
            <a:ext cx="134938" cy="101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M</a:t>
            </a:r>
            <a:endParaRPr lang="en-US" sz="800"/>
          </a:p>
        </p:txBody>
      </p:sp>
      <p:sp>
        <p:nvSpPr>
          <p:cNvPr id="826769" name="Line 72"/>
          <p:cNvSpPr>
            <a:spLocks noChangeShapeType="1"/>
          </p:cNvSpPr>
          <p:nvPr/>
        </p:nvSpPr>
        <p:spPr bwMode="auto">
          <a:xfrm>
            <a:off x="1609725" y="5454650"/>
            <a:ext cx="55563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70" name="Rectangle 73"/>
          <p:cNvSpPr>
            <a:spLocks noChangeArrowheads="1"/>
          </p:cNvSpPr>
          <p:nvPr/>
        </p:nvSpPr>
        <p:spPr bwMode="auto">
          <a:xfrm>
            <a:off x="1833563" y="5353050"/>
            <a:ext cx="134937" cy="101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M</a:t>
            </a:r>
            <a:endParaRPr lang="en-US" sz="800"/>
          </a:p>
        </p:txBody>
      </p:sp>
      <p:sp>
        <p:nvSpPr>
          <p:cNvPr id="826771" name="Line 74"/>
          <p:cNvSpPr>
            <a:spLocks noChangeShapeType="1"/>
          </p:cNvSpPr>
          <p:nvPr/>
        </p:nvSpPr>
        <p:spPr bwMode="auto">
          <a:xfrm>
            <a:off x="1947863" y="5454650"/>
            <a:ext cx="5715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72" name="Rectangle 75"/>
          <p:cNvSpPr>
            <a:spLocks noChangeArrowheads="1"/>
          </p:cNvSpPr>
          <p:nvPr/>
        </p:nvSpPr>
        <p:spPr bwMode="auto">
          <a:xfrm>
            <a:off x="1154113" y="5722938"/>
            <a:ext cx="134937" cy="1047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S</a:t>
            </a:r>
            <a:endParaRPr lang="en-US" sz="800"/>
          </a:p>
        </p:txBody>
      </p:sp>
      <p:sp>
        <p:nvSpPr>
          <p:cNvPr id="826773" name="Line 76"/>
          <p:cNvSpPr>
            <a:spLocks noChangeShapeType="1"/>
          </p:cNvSpPr>
          <p:nvPr/>
        </p:nvSpPr>
        <p:spPr bwMode="auto">
          <a:xfrm>
            <a:off x="1268413" y="5827713"/>
            <a:ext cx="5715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74" name="Rectangle 77"/>
          <p:cNvSpPr>
            <a:spLocks noChangeArrowheads="1"/>
          </p:cNvSpPr>
          <p:nvPr/>
        </p:nvSpPr>
        <p:spPr bwMode="auto">
          <a:xfrm>
            <a:off x="1495425" y="5722938"/>
            <a:ext cx="134938" cy="10477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M</a:t>
            </a:r>
            <a:endParaRPr lang="en-US" sz="800"/>
          </a:p>
        </p:txBody>
      </p:sp>
      <p:sp>
        <p:nvSpPr>
          <p:cNvPr id="826775" name="Line 78"/>
          <p:cNvSpPr>
            <a:spLocks noChangeShapeType="1"/>
          </p:cNvSpPr>
          <p:nvPr/>
        </p:nvSpPr>
        <p:spPr bwMode="auto">
          <a:xfrm>
            <a:off x="1609725" y="5827713"/>
            <a:ext cx="55563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776" name="Rectangle 79"/>
          <p:cNvSpPr>
            <a:spLocks noChangeArrowheads="1"/>
          </p:cNvSpPr>
          <p:nvPr/>
        </p:nvSpPr>
        <p:spPr bwMode="auto">
          <a:xfrm>
            <a:off x="1833563" y="5722938"/>
            <a:ext cx="134937" cy="1047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S</a:t>
            </a:r>
            <a:endParaRPr lang="en-US" sz="800"/>
          </a:p>
        </p:txBody>
      </p:sp>
      <p:sp>
        <p:nvSpPr>
          <p:cNvPr id="826777" name="Line 80"/>
          <p:cNvSpPr>
            <a:spLocks noChangeShapeType="1"/>
          </p:cNvSpPr>
          <p:nvPr/>
        </p:nvSpPr>
        <p:spPr bwMode="auto">
          <a:xfrm>
            <a:off x="1947863" y="5827713"/>
            <a:ext cx="5715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01" name="Octagon 400"/>
          <p:cNvSpPr/>
          <p:nvPr/>
        </p:nvSpPr>
        <p:spPr>
          <a:xfrm>
            <a:off x="1302118" y="5854754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02" name="Octagon 401"/>
          <p:cNvSpPr/>
          <p:nvPr/>
        </p:nvSpPr>
        <p:spPr>
          <a:xfrm>
            <a:off x="1639029" y="5854754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03" name="Octagon 402"/>
          <p:cNvSpPr/>
          <p:nvPr/>
        </p:nvSpPr>
        <p:spPr>
          <a:xfrm>
            <a:off x="1975940" y="5854754"/>
            <a:ext cx="140379" cy="124932"/>
          </a:xfrm>
          <a:prstGeom prst="octagon">
            <a:avLst/>
          </a:prstGeom>
          <a:solidFill>
            <a:srgbClr val="00B0F0"/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04" name="Octagon 403"/>
          <p:cNvSpPr/>
          <p:nvPr/>
        </p:nvSpPr>
        <p:spPr>
          <a:xfrm>
            <a:off x="1302118" y="5479956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405" name="Octagon 404"/>
          <p:cNvSpPr/>
          <p:nvPr/>
        </p:nvSpPr>
        <p:spPr>
          <a:xfrm>
            <a:off x="1639029" y="5479956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406" name="Octagon 405"/>
          <p:cNvSpPr/>
          <p:nvPr/>
        </p:nvSpPr>
        <p:spPr>
          <a:xfrm>
            <a:off x="1975940" y="5479956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407" name="Octagon 406"/>
          <p:cNvSpPr/>
          <p:nvPr/>
        </p:nvSpPr>
        <p:spPr>
          <a:xfrm>
            <a:off x="1302118" y="5130145"/>
            <a:ext cx="140379" cy="124932"/>
          </a:xfrm>
          <a:prstGeom prst="octagon">
            <a:avLst/>
          </a:prstGeom>
          <a:solidFill>
            <a:srgbClr val="00B0F0"/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08" name="Octagon 407"/>
          <p:cNvSpPr/>
          <p:nvPr/>
        </p:nvSpPr>
        <p:spPr>
          <a:xfrm>
            <a:off x="1639029" y="5130145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09" name="Octagon 408"/>
          <p:cNvSpPr/>
          <p:nvPr/>
        </p:nvSpPr>
        <p:spPr>
          <a:xfrm>
            <a:off x="1975940" y="5130145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826805" name="Line 53"/>
          <p:cNvSpPr>
            <a:spLocks noChangeShapeType="1"/>
          </p:cNvSpPr>
          <p:nvPr/>
        </p:nvSpPr>
        <p:spPr bwMode="auto">
          <a:xfrm>
            <a:off x="1443038" y="5178425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806" name="Line 53"/>
          <p:cNvSpPr>
            <a:spLocks noChangeShapeType="1"/>
          </p:cNvSpPr>
          <p:nvPr/>
        </p:nvSpPr>
        <p:spPr bwMode="auto">
          <a:xfrm>
            <a:off x="1778000" y="5178425"/>
            <a:ext cx="1984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6807" name="Rectangle 63"/>
          <p:cNvSpPr>
            <a:spLocks noChangeArrowheads="1"/>
          </p:cNvSpPr>
          <p:nvPr/>
        </p:nvSpPr>
        <p:spPr bwMode="auto">
          <a:xfrm>
            <a:off x="1168400" y="5027613"/>
            <a:ext cx="134938" cy="101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700"/>
              <a:t>M</a:t>
            </a:r>
            <a:endParaRPr lang="en-US" sz="700"/>
          </a:p>
        </p:txBody>
      </p:sp>
      <p:sp>
        <p:nvSpPr>
          <p:cNvPr id="826808" name="Rectangle 65"/>
          <p:cNvSpPr>
            <a:spLocks noChangeArrowheads="1"/>
          </p:cNvSpPr>
          <p:nvPr/>
        </p:nvSpPr>
        <p:spPr bwMode="auto">
          <a:xfrm>
            <a:off x="1471613" y="5027613"/>
            <a:ext cx="134937" cy="101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700"/>
              <a:t>S</a:t>
            </a:r>
            <a:endParaRPr lang="en-US" sz="700"/>
          </a:p>
        </p:txBody>
      </p:sp>
      <p:sp>
        <p:nvSpPr>
          <p:cNvPr id="826809" name="Rectangle 67"/>
          <p:cNvSpPr>
            <a:spLocks noChangeArrowheads="1"/>
          </p:cNvSpPr>
          <p:nvPr/>
        </p:nvSpPr>
        <p:spPr bwMode="auto">
          <a:xfrm>
            <a:off x="1841500" y="5027613"/>
            <a:ext cx="134938" cy="101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700"/>
              <a:t>M</a:t>
            </a:r>
            <a:endParaRPr lang="en-US" sz="700"/>
          </a:p>
        </p:txBody>
      </p:sp>
      <p:cxnSp>
        <p:nvCxnSpPr>
          <p:cNvPr id="417" name="Straight Connector 416"/>
          <p:cNvCxnSpPr/>
          <p:nvPr/>
        </p:nvCxnSpPr>
        <p:spPr>
          <a:xfrm>
            <a:off x="1285875" y="4857750"/>
            <a:ext cx="928688" cy="1588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/>
          <p:nvPr/>
        </p:nvCxnSpPr>
        <p:spPr>
          <a:xfrm rot="5400000">
            <a:off x="1712912" y="5357813"/>
            <a:ext cx="1001713" cy="1588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4429125" y="2714625"/>
            <a:ext cx="285750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6143625" y="2714625"/>
            <a:ext cx="285750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7286625" y="3714750"/>
            <a:ext cx="285750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7286625" y="5143500"/>
            <a:ext cx="285750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Rounded Rectangle 414"/>
          <p:cNvSpPr/>
          <p:nvPr/>
        </p:nvSpPr>
        <p:spPr>
          <a:xfrm>
            <a:off x="928688" y="4572000"/>
            <a:ext cx="1571625" cy="1643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364" name="Straight Connector 363"/>
          <p:cNvCxnSpPr/>
          <p:nvPr/>
        </p:nvCxnSpPr>
        <p:spPr>
          <a:xfrm>
            <a:off x="5572125" y="5999163"/>
            <a:ext cx="1357313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572125" y="4500563"/>
            <a:ext cx="1357313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4000500" y="6000750"/>
            <a:ext cx="1357313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8422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B6E3F33-41A5-462D-BC6C-E0C6245C5848}" type="slidenum">
              <a:rPr lang="en-US" sz="1000"/>
              <a:pPr algn="r"/>
              <a:t>13</a:t>
            </a:fld>
            <a:endParaRPr lang="en-US" sz="1000"/>
          </a:p>
        </p:txBody>
      </p:sp>
      <p:sp>
        <p:nvSpPr>
          <p:cNvPr id="828423" name="Rectangle 2"/>
          <p:cNvSpPr>
            <a:spLocks noChangeArrowheads="1"/>
          </p:cNvSpPr>
          <p:nvPr/>
        </p:nvSpPr>
        <p:spPr bwMode="auto">
          <a:xfrm>
            <a:off x="914400" y="277813"/>
            <a:ext cx="4943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Switch technique 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(3)</a:t>
            </a:r>
            <a:endParaRPr lang="en-US" sz="4200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957888" y="428625"/>
            <a:ext cx="2913062" cy="1714500"/>
            <a:chOff x="2285984" y="2571744"/>
            <a:chExt cx="3519653" cy="2071702"/>
          </a:xfrm>
        </p:grpSpPr>
        <p:sp>
          <p:nvSpPr>
            <p:cNvPr id="46" name="Rectangle 45"/>
            <p:cNvSpPr/>
            <p:nvPr/>
          </p:nvSpPr>
          <p:spPr>
            <a:xfrm>
              <a:off x="2285984" y="2571744"/>
              <a:ext cx="3500472" cy="207170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2427921" y="2672567"/>
              <a:ext cx="3377716" cy="1937272"/>
              <a:chOff x="2427342" y="2646689"/>
              <a:chExt cx="5456312" cy="3129439"/>
            </a:xfrm>
          </p:grpSpPr>
          <p:sp>
            <p:nvSpPr>
              <p:cNvPr id="158" name="Octagon 157"/>
              <p:cNvSpPr/>
              <p:nvPr/>
            </p:nvSpPr>
            <p:spPr>
              <a:xfrm>
                <a:off x="2857488" y="2714620"/>
                <a:ext cx="3643338" cy="3000396"/>
              </a:xfrm>
              <a:prstGeom prst="oct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bg2">
                    <a:lumMod val="75000"/>
                    <a:lumOff val="2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66" name="Straight Arrow Connector 165"/>
              <p:cNvCxnSpPr>
                <a:stCxn id="0" idx="3"/>
              </p:cNvCxnSpPr>
              <p:nvPr/>
            </p:nvCxnSpPr>
            <p:spPr>
              <a:xfrm flipV="1">
                <a:off x="3967254" y="3741893"/>
                <a:ext cx="176611" cy="21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3285603" y="3785275"/>
                <a:ext cx="285054" cy="31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3143240" y="3643314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500430" y="3670411"/>
                <a:ext cx="468043" cy="187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285603" y="3999087"/>
                <a:ext cx="1072052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2427342" y="3999087"/>
                <a:ext cx="715733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427342" y="3785275"/>
                <a:ext cx="715733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stCxn id="0" idx="3"/>
              </p:cNvCxnSpPr>
              <p:nvPr/>
            </p:nvCxnSpPr>
            <p:spPr>
              <a:xfrm flipV="1">
                <a:off x="3967254" y="4346141"/>
                <a:ext cx="176611" cy="216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285603" y="4389523"/>
                <a:ext cx="2850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3143240" y="4246842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500430" y="4273939"/>
                <a:ext cx="468043" cy="1872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3285603" y="4603332"/>
                <a:ext cx="1072052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427342" y="4603332"/>
                <a:ext cx="715733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427342" y="4386423"/>
                <a:ext cx="715733" cy="310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oup 200"/>
              <p:cNvGrpSpPr>
                <a:grpSpLocks/>
              </p:cNvGrpSpPr>
              <p:nvPr/>
            </p:nvGrpSpPr>
            <p:grpSpPr bwMode="auto">
              <a:xfrm flipH="1">
                <a:off x="4929190" y="3643314"/>
                <a:ext cx="2062178" cy="1071570"/>
                <a:chOff x="1581128" y="1928802"/>
                <a:chExt cx="1928826" cy="1071570"/>
              </a:xfrm>
            </p:grpSpPr>
            <p:cxnSp>
              <p:nvCxnSpPr>
                <p:cNvPr id="187" name="Straight Arrow Connector 186"/>
                <p:cNvCxnSpPr>
                  <a:stCxn id="0" idx="3"/>
                </p:cNvCxnSpPr>
                <p:nvPr/>
              </p:nvCxnSpPr>
              <p:spPr>
                <a:xfrm flipV="1">
                  <a:off x="3122949" y="2027381"/>
                  <a:ext cx="173883" cy="21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2439008" y="2070762"/>
                  <a:ext cx="286907" cy="31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Rectangle 188"/>
                <p:cNvSpPr/>
                <p:nvPr/>
              </p:nvSpPr>
              <p:spPr>
                <a:xfrm>
                  <a:off x="2295508" y="1928802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2652698" y="1955899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2439008" y="2284574"/>
                  <a:ext cx="1072281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1581183" y="2284574"/>
                  <a:ext cx="715819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581183" y="2070762"/>
                  <a:ext cx="715819" cy="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0" idx="3"/>
                </p:cNvCxnSpPr>
                <p:nvPr/>
              </p:nvCxnSpPr>
              <p:spPr>
                <a:xfrm flipV="1">
                  <a:off x="3122949" y="2631628"/>
                  <a:ext cx="173883" cy="216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2439008" y="2675010"/>
                  <a:ext cx="286907" cy="30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Rectangle 195"/>
                <p:cNvSpPr/>
                <p:nvPr/>
              </p:nvSpPr>
              <p:spPr>
                <a:xfrm>
                  <a:off x="2295508" y="2532330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652698" y="2559427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439008" y="2888819"/>
                  <a:ext cx="1072281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581183" y="2888819"/>
                  <a:ext cx="715819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581183" y="2671910"/>
                  <a:ext cx="715819" cy="310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Rectangle 158"/>
              <p:cNvSpPr/>
              <p:nvPr/>
            </p:nvSpPr>
            <p:spPr>
              <a:xfrm>
                <a:off x="4143372" y="2928934"/>
                <a:ext cx="1029692" cy="192882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900" dirty="0">
                    <a:solidFill>
                      <a:schemeClr val="tx1"/>
                    </a:solidFill>
                  </a:rPr>
                  <a:t>Switch core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 rot="5400000">
                <a:off x="4176387" y="4964331"/>
                <a:ext cx="216909" cy="30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rot="5400000">
                <a:off x="4964935" y="4962781"/>
                <a:ext cx="213811" cy="30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Rectangle 201"/>
              <p:cNvSpPr/>
              <p:nvPr/>
            </p:nvSpPr>
            <p:spPr>
              <a:xfrm>
                <a:off x="3571868" y="5000636"/>
                <a:ext cx="1000132" cy="50006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33CC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Routing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643438" y="5000636"/>
                <a:ext cx="114300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Arbitration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8486" name="TextBox 206"/>
              <p:cNvSpPr txBox="1">
                <a:spLocks noChangeArrowheads="1"/>
              </p:cNvSpPr>
              <p:nvPr/>
            </p:nvSpPr>
            <p:spPr bwMode="auto">
              <a:xfrm>
                <a:off x="7071870" y="3999085"/>
                <a:ext cx="811784" cy="477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000"/>
                  <a:t>Port</a:t>
                </a:r>
                <a:endParaRPr lang="en-US" sz="1000"/>
              </a:p>
            </p:txBody>
          </p:sp>
          <p:sp>
            <p:nvSpPr>
              <p:cNvPr id="828487" name="TextBox 207"/>
              <p:cNvSpPr txBox="1">
                <a:spLocks noChangeArrowheads="1"/>
              </p:cNvSpPr>
              <p:nvPr/>
            </p:nvSpPr>
            <p:spPr bwMode="auto">
              <a:xfrm>
                <a:off x="6356135" y="2713125"/>
                <a:ext cx="1301334" cy="446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chemeClr val="accent2"/>
                    </a:solidFill>
                  </a:rPr>
                  <a:t>Channels</a:t>
                </a:r>
                <a:endParaRPr lang="en-US" sz="1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28488" name="TextBox 208"/>
              <p:cNvSpPr txBox="1">
                <a:spLocks noChangeArrowheads="1"/>
              </p:cNvSpPr>
              <p:nvPr/>
            </p:nvSpPr>
            <p:spPr bwMode="auto">
              <a:xfrm>
                <a:off x="2500298" y="2786058"/>
                <a:ext cx="961211" cy="450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rgbClr val="00B050"/>
                    </a:solidFill>
                  </a:rPr>
                  <a:t>Buffer</a:t>
                </a:r>
                <a:endParaRPr lang="en-US" sz="100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11" name="Straight Arrow Connector 210"/>
              <p:cNvCxnSpPr>
                <a:stCxn id="828488" idx="3"/>
              </p:cNvCxnSpPr>
              <p:nvPr/>
            </p:nvCxnSpPr>
            <p:spPr>
              <a:xfrm>
                <a:off x="3459114" y="3010600"/>
                <a:ext cx="247873" cy="647629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rot="10800000" flipV="1">
                <a:off x="6142343" y="3069477"/>
                <a:ext cx="517437" cy="430718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828491" name="Rectangle 47"/>
          <p:cNvSpPr>
            <a:spLocks noChangeArrowheads="1"/>
          </p:cNvSpPr>
          <p:nvPr/>
        </p:nvSpPr>
        <p:spPr bwMode="auto">
          <a:xfrm>
            <a:off x="857250" y="1643063"/>
            <a:ext cx="260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i="1">
                <a:solidFill>
                  <a:schemeClr val="accent2"/>
                </a:solidFill>
              </a:rPr>
              <a:t>1. Circuit  switch</a:t>
            </a:r>
            <a:endParaRPr lang="en-US" b="1" i="1">
              <a:solidFill>
                <a:schemeClr val="accent2"/>
              </a:solidFill>
            </a:endParaRPr>
          </a:p>
        </p:txBody>
      </p:sp>
      <p:sp>
        <p:nvSpPr>
          <p:cNvPr id="828492" name="Line 55"/>
          <p:cNvSpPr>
            <a:spLocks noChangeShapeType="1"/>
          </p:cNvSpPr>
          <p:nvPr/>
        </p:nvSpPr>
        <p:spPr bwMode="auto">
          <a:xfrm>
            <a:off x="3854450" y="3460750"/>
            <a:ext cx="0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493" name="Line 56"/>
          <p:cNvSpPr>
            <a:spLocks noChangeShapeType="1"/>
          </p:cNvSpPr>
          <p:nvPr/>
        </p:nvSpPr>
        <p:spPr bwMode="auto">
          <a:xfrm>
            <a:off x="5497513" y="3368675"/>
            <a:ext cx="0" cy="954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494" name="Line 57"/>
          <p:cNvSpPr>
            <a:spLocks noChangeShapeType="1"/>
          </p:cNvSpPr>
          <p:nvPr/>
        </p:nvSpPr>
        <p:spPr bwMode="auto">
          <a:xfrm>
            <a:off x="7140575" y="3368675"/>
            <a:ext cx="0" cy="954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495" name="Line 58"/>
          <p:cNvSpPr>
            <a:spLocks noChangeShapeType="1"/>
          </p:cNvSpPr>
          <p:nvPr/>
        </p:nvSpPr>
        <p:spPr bwMode="auto">
          <a:xfrm>
            <a:off x="3854450" y="4799013"/>
            <a:ext cx="0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496" name="Line 59"/>
          <p:cNvSpPr>
            <a:spLocks noChangeShapeType="1"/>
          </p:cNvSpPr>
          <p:nvPr/>
        </p:nvSpPr>
        <p:spPr bwMode="auto">
          <a:xfrm>
            <a:off x="5497513" y="4799013"/>
            <a:ext cx="0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497" name="Line 60"/>
          <p:cNvSpPr>
            <a:spLocks noChangeShapeType="1"/>
          </p:cNvSpPr>
          <p:nvPr/>
        </p:nvSpPr>
        <p:spPr bwMode="auto">
          <a:xfrm>
            <a:off x="7140575" y="4799013"/>
            <a:ext cx="0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498" name="Line 66"/>
          <p:cNvSpPr>
            <a:spLocks noChangeShapeType="1"/>
          </p:cNvSpPr>
          <p:nvPr/>
        </p:nvSpPr>
        <p:spPr bwMode="auto">
          <a:xfrm>
            <a:off x="5053013" y="2503488"/>
            <a:ext cx="187325" cy="19526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499" name="Rectangle 69"/>
          <p:cNvSpPr>
            <a:spLocks noChangeArrowheads="1"/>
          </p:cNvSpPr>
          <p:nvPr/>
        </p:nvSpPr>
        <p:spPr bwMode="auto">
          <a:xfrm>
            <a:off x="3071813" y="3841750"/>
            <a:ext cx="511175" cy="3825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sp>
        <p:nvSpPr>
          <p:cNvPr id="828500" name="Line 70"/>
          <p:cNvSpPr>
            <a:spLocks noChangeShapeType="1"/>
          </p:cNvSpPr>
          <p:nvPr/>
        </p:nvSpPr>
        <p:spPr bwMode="auto">
          <a:xfrm>
            <a:off x="3505200" y="4224338"/>
            <a:ext cx="212725" cy="1920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501" name="Rectangle 71"/>
          <p:cNvSpPr>
            <a:spLocks noChangeArrowheads="1"/>
          </p:cNvSpPr>
          <p:nvPr/>
        </p:nvSpPr>
        <p:spPr bwMode="auto">
          <a:xfrm>
            <a:off x="4718050" y="3841750"/>
            <a:ext cx="509588" cy="382588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8502" name="Line 72"/>
          <p:cNvSpPr>
            <a:spLocks noChangeShapeType="1"/>
          </p:cNvSpPr>
          <p:nvPr/>
        </p:nvSpPr>
        <p:spPr bwMode="auto">
          <a:xfrm>
            <a:off x="5149850" y="4224338"/>
            <a:ext cx="212725" cy="1920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503" name="Rectangle 75"/>
          <p:cNvSpPr>
            <a:spLocks noChangeArrowheads="1"/>
          </p:cNvSpPr>
          <p:nvPr/>
        </p:nvSpPr>
        <p:spPr bwMode="auto">
          <a:xfrm>
            <a:off x="3071813" y="5243513"/>
            <a:ext cx="511175" cy="3952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sp>
        <p:nvSpPr>
          <p:cNvPr id="828504" name="Line 76"/>
          <p:cNvSpPr>
            <a:spLocks noChangeShapeType="1"/>
          </p:cNvSpPr>
          <p:nvPr/>
        </p:nvSpPr>
        <p:spPr bwMode="auto">
          <a:xfrm>
            <a:off x="3505200" y="5638800"/>
            <a:ext cx="212725" cy="190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505" name="Rectangle 77"/>
          <p:cNvSpPr>
            <a:spLocks noChangeArrowheads="1"/>
          </p:cNvSpPr>
          <p:nvPr/>
        </p:nvSpPr>
        <p:spPr bwMode="auto">
          <a:xfrm>
            <a:off x="4718050" y="5243513"/>
            <a:ext cx="509588" cy="395287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8506" name="Line 78"/>
          <p:cNvSpPr>
            <a:spLocks noChangeShapeType="1"/>
          </p:cNvSpPr>
          <p:nvPr/>
        </p:nvSpPr>
        <p:spPr bwMode="auto">
          <a:xfrm>
            <a:off x="5149850" y="5638800"/>
            <a:ext cx="212725" cy="190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75" name="Octagon 74"/>
          <p:cNvSpPr/>
          <p:nvPr/>
        </p:nvSpPr>
        <p:spPr>
          <a:xfrm>
            <a:off x="3629749" y="5741654"/>
            <a:ext cx="531963" cy="473428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6" name="Octagon 75"/>
          <p:cNvSpPr/>
          <p:nvPr/>
        </p:nvSpPr>
        <p:spPr>
          <a:xfrm>
            <a:off x="5263653" y="5741654"/>
            <a:ext cx="531963" cy="473428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28513" name="Line 53"/>
          <p:cNvSpPr>
            <a:spLocks noChangeShapeType="1"/>
          </p:cNvSpPr>
          <p:nvPr/>
        </p:nvSpPr>
        <p:spPr bwMode="auto">
          <a:xfrm>
            <a:off x="4164013" y="3143250"/>
            <a:ext cx="752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514" name="Line 53"/>
          <p:cNvSpPr>
            <a:spLocks noChangeShapeType="1"/>
          </p:cNvSpPr>
          <p:nvPr/>
        </p:nvSpPr>
        <p:spPr bwMode="auto">
          <a:xfrm>
            <a:off x="5791200" y="3143250"/>
            <a:ext cx="750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515" name="Rectangle 63"/>
          <p:cNvSpPr>
            <a:spLocks noChangeArrowheads="1"/>
          </p:cNvSpPr>
          <p:nvPr/>
        </p:nvSpPr>
        <p:spPr bwMode="auto">
          <a:xfrm>
            <a:off x="2571750" y="3000375"/>
            <a:ext cx="511175" cy="382588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28516" name="Rectangle 65"/>
          <p:cNvSpPr>
            <a:spLocks noChangeArrowheads="1"/>
          </p:cNvSpPr>
          <p:nvPr/>
        </p:nvSpPr>
        <p:spPr bwMode="auto">
          <a:xfrm>
            <a:off x="4627563" y="2214563"/>
            <a:ext cx="511175" cy="3825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S</a:t>
            </a:r>
            <a:endParaRPr lang="en-US" sz="900"/>
          </a:p>
        </p:txBody>
      </p:sp>
      <p:sp>
        <p:nvSpPr>
          <p:cNvPr id="98" name="Oval Callout 97"/>
          <p:cNvSpPr/>
          <p:nvPr/>
        </p:nvSpPr>
        <p:spPr>
          <a:xfrm>
            <a:off x="1000125" y="2214563"/>
            <a:ext cx="1857375" cy="642937"/>
          </a:xfrm>
          <a:prstGeom prst="wedgeEllipseCallout">
            <a:avLst>
              <a:gd name="adj1" fmla="val 45222"/>
              <a:gd name="adj2" fmla="val 80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1143000" y="2428875"/>
            <a:ext cx="1571625" cy="214313"/>
            <a:chOff x="714348" y="3071810"/>
            <a:chExt cx="1571636" cy="214314"/>
          </a:xfrm>
        </p:grpSpPr>
        <p:sp>
          <p:nvSpPr>
            <p:cNvPr id="100" name="Rectangle 99"/>
            <p:cNvSpPr/>
            <p:nvPr/>
          </p:nvSpPr>
          <p:spPr>
            <a:xfrm>
              <a:off x="714348" y="3071810"/>
              <a:ext cx="285752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H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071671" y="3071810"/>
              <a:ext cx="214313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00100" y="3071810"/>
              <a:ext cx="1071571" cy="2143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213"/>
          <p:cNvGrpSpPr>
            <a:grpSpLocks/>
          </p:cNvGrpSpPr>
          <p:nvPr/>
        </p:nvGrpSpPr>
        <p:grpSpPr bwMode="auto">
          <a:xfrm>
            <a:off x="3373438" y="2786063"/>
            <a:ext cx="1055687" cy="857250"/>
            <a:chOff x="1857356" y="3071810"/>
            <a:chExt cx="3643338" cy="3000396"/>
          </a:xfrm>
        </p:grpSpPr>
        <p:sp>
          <p:nvSpPr>
            <p:cNvPr id="215" name="Octagon 214"/>
            <p:cNvSpPr/>
            <p:nvPr/>
          </p:nvSpPr>
          <p:spPr>
            <a:xfrm>
              <a:off x="1857356" y="3071810"/>
              <a:ext cx="3643338" cy="3000396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6" name="Straight Arrow Connector 215"/>
            <p:cNvCxnSpPr>
              <a:stCxn id="0" idx="3"/>
            </p:cNvCxnSpPr>
            <p:nvPr/>
          </p:nvCxnSpPr>
          <p:spPr>
            <a:xfrm flipV="1">
              <a:off x="2969532" y="4099722"/>
              <a:ext cx="175319" cy="2222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284695" y="4144172"/>
              <a:ext cx="284893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2143108" y="4000504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00298" y="4027601"/>
              <a:ext cx="468043" cy="187217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0" name="Straight Connector 219"/>
            <p:cNvCxnSpPr/>
            <p:nvPr/>
          </p:nvCxnSpPr>
          <p:spPr>
            <a:xfrm>
              <a:off x="2284695" y="4355311"/>
              <a:ext cx="1073826" cy="5558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0" idx="3"/>
            </p:cNvCxnSpPr>
            <p:nvPr/>
          </p:nvCxnSpPr>
          <p:spPr>
            <a:xfrm flipV="1">
              <a:off x="2969532" y="4699801"/>
              <a:ext cx="175319" cy="2222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284695" y="4744251"/>
              <a:ext cx="284893" cy="5558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2143108" y="4604032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500298" y="4631129"/>
              <a:ext cx="468043" cy="18721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2284695" y="4960948"/>
              <a:ext cx="1073826" cy="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200"/>
            <p:cNvGrpSpPr>
              <a:grpSpLocks/>
            </p:cNvGrpSpPr>
            <p:nvPr/>
          </p:nvGrpSpPr>
          <p:grpSpPr bwMode="auto">
            <a:xfrm flipH="1">
              <a:off x="3929057" y="4000504"/>
              <a:ext cx="1298409" cy="1071570"/>
              <a:chOff x="2295508" y="1928802"/>
              <a:chExt cx="1214446" cy="1071570"/>
            </a:xfrm>
          </p:grpSpPr>
          <p:cxnSp>
            <p:nvCxnSpPr>
              <p:cNvPr id="232" name="Straight Arrow Connector 231"/>
              <p:cNvCxnSpPr>
                <a:stCxn id="0" idx="3"/>
              </p:cNvCxnSpPr>
              <p:nvPr/>
            </p:nvCxnSpPr>
            <p:spPr>
              <a:xfrm flipV="1">
                <a:off x="3121199" y="2028021"/>
                <a:ext cx="174230" cy="22225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2439653" y="2072471"/>
                <a:ext cx="286967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4" name="Rectangle 233"/>
              <p:cNvSpPr/>
              <p:nvPr/>
            </p:nvSpPr>
            <p:spPr>
              <a:xfrm>
                <a:off x="2295508" y="192880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652698" y="1955899"/>
                <a:ext cx="468043" cy="187217"/>
              </a:xfrm>
              <a:prstGeom prst="rect">
                <a:avLst/>
              </a:prstGeom>
              <a:solidFill>
                <a:srgbClr val="00B050"/>
              </a:solidFill>
              <a:ln w="3175">
                <a:solidFill>
                  <a:srgbClr val="FFFF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6" name="Straight Connector 235"/>
              <p:cNvCxnSpPr/>
              <p:nvPr/>
            </p:nvCxnSpPr>
            <p:spPr>
              <a:xfrm>
                <a:off x="2439653" y="2283610"/>
                <a:ext cx="1071001" cy="5558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>
                <a:stCxn id="0" idx="3"/>
              </p:cNvCxnSpPr>
              <p:nvPr/>
            </p:nvCxnSpPr>
            <p:spPr>
              <a:xfrm flipV="1">
                <a:off x="3121199" y="2628099"/>
                <a:ext cx="174230" cy="22225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439653" y="2672550"/>
                <a:ext cx="286967" cy="5558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9" name="Rectangle 238"/>
              <p:cNvSpPr/>
              <p:nvPr/>
            </p:nvSpPr>
            <p:spPr>
              <a:xfrm>
                <a:off x="2295508" y="2532330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652698" y="2559427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/>
              <p:nvPr/>
            </p:nvCxnSpPr>
            <p:spPr>
              <a:xfrm>
                <a:off x="2439653" y="2889246"/>
                <a:ext cx="1071001" cy="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7" name="Rectangle 226"/>
            <p:cNvSpPr/>
            <p:nvPr/>
          </p:nvSpPr>
          <p:spPr>
            <a:xfrm>
              <a:off x="3143240" y="3286124"/>
              <a:ext cx="1029692" cy="192882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 rot="5400000">
              <a:off x="3181725" y="5322109"/>
              <a:ext cx="211139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3967922" y="5319369"/>
              <a:ext cx="211139" cy="5477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ectangle 229"/>
            <p:cNvSpPr/>
            <p:nvPr/>
          </p:nvSpPr>
          <p:spPr>
            <a:xfrm>
              <a:off x="2571736" y="5357826"/>
              <a:ext cx="1000132" cy="50006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643306" y="5357826"/>
              <a:ext cx="1143008" cy="500066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241"/>
          <p:cNvGrpSpPr>
            <a:grpSpLocks/>
          </p:cNvGrpSpPr>
          <p:nvPr/>
        </p:nvGrpSpPr>
        <p:grpSpPr bwMode="auto">
          <a:xfrm>
            <a:off x="4857750" y="2714625"/>
            <a:ext cx="1127125" cy="928688"/>
            <a:chOff x="1857356" y="3071810"/>
            <a:chExt cx="3643338" cy="3000396"/>
          </a:xfrm>
        </p:grpSpPr>
        <p:sp>
          <p:nvSpPr>
            <p:cNvPr id="243" name="Octagon 242"/>
            <p:cNvSpPr/>
            <p:nvPr/>
          </p:nvSpPr>
          <p:spPr>
            <a:xfrm>
              <a:off x="1857356" y="3071810"/>
              <a:ext cx="3643338" cy="3000396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4" name="Straight Arrow Connector 243"/>
            <p:cNvCxnSpPr>
              <a:stCxn id="0" idx="3"/>
            </p:cNvCxnSpPr>
            <p:nvPr/>
          </p:nvCxnSpPr>
          <p:spPr>
            <a:xfrm flipV="1">
              <a:off x="2970885" y="4097586"/>
              <a:ext cx="174470" cy="25646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288399" y="4143747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Rectangle 245"/>
            <p:cNvSpPr/>
            <p:nvPr/>
          </p:nvSpPr>
          <p:spPr>
            <a:xfrm>
              <a:off x="2143108" y="4000504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500298" y="4027601"/>
              <a:ext cx="468043" cy="1872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2288399" y="4359160"/>
              <a:ext cx="1067344" cy="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stCxn id="0" idx="3"/>
            </p:cNvCxnSpPr>
            <p:nvPr/>
          </p:nvCxnSpPr>
          <p:spPr>
            <a:xfrm flipV="1">
              <a:off x="2970885" y="4702794"/>
              <a:ext cx="174470" cy="20516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288399" y="4748955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Rectangle 250"/>
            <p:cNvSpPr/>
            <p:nvPr/>
          </p:nvSpPr>
          <p:spPr>
            <a:xfrm>
              <a:off x="2143108" y="4604032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00298" y="4631129"/>
              <a:ext cx="468043" cy="18721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2288399" y="4959238"/>
              <a:ext cx="1067344" cy="513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200"/>
            <p:cNvGrpSpPr>
              <a:grpSpLocks/>
            </p:cNvGrpSpPr>
            <p:nvPr/>
          </p:nvGrpSpPr>
          <p:grpSpPr bwMode="auto">
            <a:xfrm flipH="1">
              <a:off x="3929057" y="4000504"/>
              <a:ext cx="1298409" cy="1071570"/>
              <a:chOff x="2295508" y="1928802"/>
              <a:chExt cx="1214446" cy="1071570"/>
            </a:xfrm>
          </p:grpSpPr>
          <p:cxnSp>
            <p:nvCxnSpPr>
              <p:cNvPr id="260" name="Straight Arrow Connector 259"/>
              <p:cNvCxnSpPr>
                <a:stCxn id="0" idx="3"/>
              </p:cNvCxnSpPr>
              <p:nvPr/>
            </p:nvCxnSpPr>
            <p:spPr>
              <a:xfrm flipV="1">
                <a:off x="3119865" y="2025884"/>
                <a:ext cx="172787" cy="25646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438318" y="2072046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2" name="Rectangle 261"/>
              <p:cNvSpPr/>
              <p:nvPr/>
            </p:nvSpPr>
            <p:spPr>
              <a:xfrm>
                <a:off x="2295508" y="192880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2652698" y="1955899"/>
                <a:ext cx="468043" cy="187217"/>
              </a:xfrm>
              <a:prstGeom prst="rect">
                <a:avLst/>
              </a:pr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2438318" y="2287459"/>
                <a:ext cx="1070318" cy="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0" idx="3"/>
              </p:cNvCxnSpPr>
              <p:nvPr/>
            </p:nvCxnSpPr>
            <p:spPr>
              <a:xfrm flipV="1">
                <a:off x="3119865" y="2631092"/>
                <a:ext cx="172787" cy="20516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2438318" y="2677254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2295508" y="2532330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2652698" y="2559427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2438318" y="2887537"/>
                <a:ext cx="1070318" cy="513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5" name="Rectangle 254"/>
            <p:cNvSpPr/>
            <p:nvPr/>
          </p:nvSpPr>
          <p:spPr>
            <a:xfrm>
              <a:off x="3143240" y="3286124"/>
              <a:ext cx="1029692" cy="192882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rot="5400000">
              <a:off x="3178761" y="5320823"/>
              <a:ext cx="215413" cy="5133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3966439" y="5323390"/>
              <a:ext cx="215413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Rectangle 257"/>
            <p:cNvSpPr/>
            <p:nvPr/>
          </p:nvSpPr>
          <p:spPr>
            <a:xfrm>
              <a:off x="2571736" y="5357826"/>
              <a:ext cx="1000132" cy="50006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643306" y="5357826"/>
              <a:ext cx="1143008" cy="500066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2" name="Straight Connector 271"/>
          <p:cNvCxnSpPr/>
          <p:nvPr/>
        </p:nvCxnSpPr>
        <p:spPr>
          <a:xfrm>
            <a:off x="3071813" y="3214688"/>
            <a:ext cx="285750" cy="158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" name="Group 272"/>
          <p:cNvGrpSpPr>
            <a:grpSpLocks/>
          </p:cNvGrpSpPr>
          <p:nvPr/>
        </p:nvGrpSpPr>
        <p:grpSpPr bwMode="auto">
          <a:xfrm>
            <a:off x="6588125" y="2714625"/>
            <a:ext cx="1127125" cy="928688"/>
            <a:chOff x="1857356" y="3071810"/>
            <a:chExt cx="3643338" cy="3000396"/>
          </a:xfrm>
        </p:grpSpPr>
        <p:sp>
          <p:nvSpPr>
            <p:cNvPr id="274" name="Octagon 273"/>
            <p:cNvSpPr/>
            <p:nvPr/>
          </p:nvSpPr>
          <p:spPr>
            <a:xfrm>
              <a:off x="1857356" y="3071810"/>
              <a:ext cx="3643338" cy="3000396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5" name="Straight Arrow Connector 274"/>
            <p:cNvCxnSpPr>
              <a:stCxn id="0" idx="3"/>
            </p:cNvCxnSpPr>
            <p:nvPr/>
          </p:nvCxnSpPr>
          <p:spPr>
            <a:xfrm flipV="1">
              <a:off x="2970885" y="4097586"/>
              <a:ext cx="174470" cy="25646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2288399" y="4143747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7" name="Rectangle 276"/>
            <p:cNvSpPr/>
            <p:nvPr/>
          </p:nvSpPr>
          <p:spPr>
            <a:xfrm>
              <a:off x="2143108" y="4000504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00298" y="4027601"/>
              <a:ext cx="468043" cy="1872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9" name="Straight Connector 278"/>
            <p:cNvCxnSpPr/>
            <p:nvPr/>
          </p:nvCxnSpPr>
          <p:spPr>
            <a:xfrm>
              <a:off x="2288399" y="4359160"/>
              <a:ext cx="1067344" cy="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0" idx="3"/>
            </p:cNvCxnSpPr>
            <p:nvPr/>
          </p:nvCxnSpPr>
          <p:spPr>
            <a:xfrm flipV="1">
              <a:off x="2970885" y="4702794"/>
              <a:ext cx="174470" cy="20516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2288399" y="4748955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Rectangle 281"/>
            <p:cNvSpPr/>
            <p:nvPr/>
          </p:nvSpPr>
          <p:spPr>
            <a:xfrm>
              <a:off x="2143108" y="4604032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500298" y="4631129"/>
              <a:ext cx="468043" cy="18721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4" name="Straight Connector 283"/>
            <p:cNvCxnSpPr/>
            <p:nvPr/>
          </p:nvCxnSpPr>
          <p:spPr>
            <a:xfrm>
              <a:off x="2288399" y="4959238"/>
              <a:ext cx="1067344" cy="513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200"/>
            <p:cNvGrpSpPr>
              <a:grpSpLocks/>
            </p:cNvGrpSpPr>
            <p:nvPr/>
          </p:nvGrpSpPr>
          <p:grpSpPr bwMode="auto">
            <a:xfrm flipH="1">
              <a:off x="3929057" y="4000504"/>
              <a:ext cx="1298409" cy="1071570"/>
              <a:chOff x="2295508" y="1928802"/>
              <a:chExt cx="1214446" cy="1071570"/>
            </a:xfrm>
          </p:grpSpPr>
          <p:cxnSp>
            <p:nvCxnSpPr>
              <p:cNvPr id="291" name="Straight Arrow Connector 290"/>
              <p:cNvCxnSpPr>
                <a:stCxn id="0" idx="3"/>
              </p:cNvCxnSpPr>
              <p:nvPr/>
            </p:nvCxnSpPr>
            <p:spPr>
              <a:xfrm flipV="1">
                <a:off x="3119865" y="2025884"/>
                <a:ext cx="172787" cy="25646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438318" y="2072046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Rectangle 292"/>
              <p:cNvSpPr/>
              <p:nvPr/>
            </p:nvSpPr>
            <p:spPr>
              <a:xfrm>
                <a:off x="2295508" y="192880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2652698" y="1955899"/>
                <a:ext cx="468043" cy="187217"/>
              </a:xfrm>
              <a:prstGeom prst="rect">
                <a:avLst/>
              </a:pr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2438318" y="2287459"/>
                <a:ext cx="1070318" cy="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>
                <a:stCxn id="0" idx="3"/>
              </p:cNvCxnSpPr>
              <p:nvPr/>
            </p:nvCxnSpPr>
            <p:spPr>
              <a:xfrm flipV="1">
                <a:off x="3119865" y="2631092"/>
                <a:ext cx="172787" cy="20516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2438318" y="2677254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8" name="Rectangle 297"/>
              <p:cNvSpPr/>
              <p:nvPr/>
            </p:nvSpPr>
            <p:spPr>
              <a:xfrm>
                <a:off x="2295508" y="2532330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2652698" y="2559427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00" name="Straight Connector 299"/>
              <p:cNvCxnSpPr/>
              <p:nvPr/>
            </p:nvCxnSpPr>
            <p:spPr>
              <a:xfrm>
                <a:off x="2438318" y="2887537"/>
                <a:ext cx="1070318" cy="513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6" name="Rectangle 285"/>
            <p:cNvSpPr/>
            <p:nvPr/>
          </p:nvSpPr>
          <p:spPr>
            <a:xfrm>
              <a:off x="3143240" y="3286124"/>
              <a:ext cx="1029692" cy="192882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87" name="Straight Connector 286"/>
            <p:cNvCxnSpPr/>
            <p:nvPr/>
          </p:nvCxnSpPr>
          <p:spPr>
            <a:xfrm rot="5400000">
              <a:off x="3178761" y="5320823"/>
              <a:ext cx="215413" cy="5133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3966439" y="5323390"/>
              <a:ext cx="215413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9" name="Rectangle 288"/>
            <p:cNvSpPr/>
            <p:nvPr/>
          </p:nvSpPr>
          <p:spPr>
            <a:xfrm>
              <a:off x="2571736" y="5357826"/>
              <a:ext cx="1000132" cy="50006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643306" y="5357826"/>
              <a:ext cx="1143008" cy="500066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300"/>
          <p:cNvGrpSpPr>
            <a:grpSpLocks/>
          </p:cNvGrpSpPr>
          <p:nvPr/>
        </p:nvGrpSpPr>
        <p:grpSpPr bwMode="auto">
          <a:xfrm>
            <a:off x="6588125" y="4071938"/>
            <a:ext cx="1127125" cy="928687"/>
            <a:chOff x="1857356" y="3071810"/>
            <a:chExt cx="3643338" cy="3000396"/>
          </a:xfrm>
        </p:grpSpPr>
        <p:sp>
          <p:nvSpPr>
            <p:cNvPr id="302" name="Octagon 301"/>
            <p:cNvSpPr/>
            <p:nvPr/>
          </p:nvSpPr>
          <p:spPr>
            <a:xfrm>
              <a:off x="1857356" y="3071810"/>
              <a:ext cx="3643338" cy="3000396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3" name="Straight Arrow Connector 302"/>
            <p:cNvCxnSpPr>
              <a:stCxn id="0" idx="3"/>
            </p:cNvCxnSpPr>
            <p:nvPr/>
          </p:nvCxnSpPr>
          <p:spPr>
            <a:xfrm flipV="1">
              <a:off x="2970885" y="4097587"/>
              <a:ext cx="174470" cy="2564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2288399" y="4143745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Rectangle 304"/>
            <p:cNvSpPr/>
            <p:nvPr/>
          </p:nvSpPr>
          <p:spPr>
            <a:xfrm>
              <a:off x="2143108" y="4000504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500298" y="4027601"/>
              <a:ext cx="468043" cy="1872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7" name="Straight Connector 306"/>
            <p:cNvCxnSpPr/>
            <p:nvPr/>
          </p:nvCxnSpPr>
          <p:spPr>
            <a:xfrm>
              <a:off x="2288399" y="4359158"/>
              <a:ext cx="1067344" cy="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stCxn id="0" idx="3"/>
            </p:cNvCxnSpPr>
            <p:nvPr/>
          </p:nvCxnSpPr>
          <p:spPr>
            <a:xfrm flipV="1">
              <a:off x="2970885" y="4702795"/>
              <a:ext cx="174470" cy="20516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2288399" y="4748954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0" name="Rectangle 309"/>
            <p:cNvSpPr/>
            <p:nvPr/>
          </p:nvSpPr>
          <p:spPr>
            <a:xfrm>
              <a:off x="2143108" y="4604032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500298" y="4631129"/>
              <a:ext cx="468043" cy="18721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2" name="Straight Connector 311"/>
            <p:cNvCxnSpPr/>
            <p:nvPr/>
          </p:nvCxnSpPr>
          <p:spPr>
            <a:xfrm>
              <a:off x="2288399" y="4959240"/>
              <a:ext cx="1067344" cy="5127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200"/>
            <p:cNvGrpSpPr>
              <a:grpSpLocks/>
            </p:cNvGrpSpPr>
            <p:nvPr/>
          </p:nvGrpSpPr>
          <p:grpSpPr bwMode="auto">
            <a:xfrm flipH="1">
              <a:off x="3929057" y="4000504"/>
              <a:ext cx="1298409" cy="1071570"/>
              <a:chOff x="2295508" y="1928802"/>
              <a:chExt cx="1214446" cy="1071570"/>
            </a:xfrm>
          </p:grpSpPr>
          <p:cxnSp>
            <p:nvCxnSpPr>
              <p:cNvPr id="319" name="Straight Arrow Connector 318"/>
              <p:cNvCxnSpPr>
                <a:stCxn id="0" idx="3"/>
              </p:cNvCxnSpPr>
              <p:nvPr/>
            </p:nvCxnSpPr>
            <p:spPr>
              <a:xfrm flipV="1">
                <a:off x="3119865" y="2025884"/>
                <a:ext cx="172787" cy="25643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2438318" y="2072042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1" name="Rectangle 320"/>
              <p:cNvSpPr/>
              <p:nvPr/>
            </p:nvSpPr>
            <p:spPr>
              <a:xfrm>
                <a:off x="2295508" y="192880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2652698" y="1955899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23" name="Straight Connector 322"/>
              <p:cNvCxnSpPr/>
              <p:nvPr/>
            </p:nvCxnSpPr>
            <p:spPr>
              <a:xfrm>
                <a:off x="2438318" y="2287456"/>
                <a:ext cx="1070318" cy="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>
                <a:stCxn id="0" idx="3"/>
              </p:cNvCxnSpPr>
              <p:nvPr/>
            </p:nvCxnSpPr>
            <p:spPr>
              <a:xfrm flipV="1">
                <a:off x="3119865" y="2631092"/>
                <a:ext cx="172787" cy="20516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2438318" y="2677251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6" name="Rectangle 325"/>
              <p:cNvSpPr/>
              <p:nvPr/>
            </p:nvSpPr>
            <p:spPr>
              <a:xfrm>
                <a:off x="2295508" y="2532330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2652698" y="2559427"/>
                <a:ext cx="468043" cy="187217"/>
              </a:xfrm>
              <a:prstGeom prst="rect">
                <a:avLst/>
              </a:pr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28" name="Straight Connector 327"/>
              <p:cNvCxnSpPr/>
              <p:nvPr/>
            </p:nvCxnSpPr>
            <p:spPr>
              <a:xfrm>
                <a:off x="2438318" y="2887537"/>
                <a:ext cx="1070318" cy="5127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4" name="Rectangle 313"/>
            <p:cNvSpPr/>
            <p:nvPr/>
          </p:nvSpPr>
          <p:spPr>
            <a:xfrm>
              <a:off x="3143240" y="3286124"/>
              <a:ext cx="1029692" cy="192882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15" name="Straight Connector 314"/>
            <p:cNvCxnSpPr/>
            <p:nvPr/>
          </p:nvCxnSpPr>
          <p:spPr>
            <a:xfrm rot="5400000">
              <a:off x="3178761" y="5320826"/>
              <a:ext cx="215413" cy="5133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3966439" y="5323392"/>
              <a:ext cx="215413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2571736" y="5357826"/>
              <a:ext cx="1000132" cy="50006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3643306" y="5357826"/>
              <a:ext cx="1143008" cy="500066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328"/>
          <p:cNvGrpSpPr>
            <a:grpSpLocks/>
          </p:cNvGrpSpPr>
          <p:nvPr/>
        </p:nvGrpSpPr>
        <p:grpSpPr bwMode="auto">
          <a:xfrm>
            <a:off x="6588125" y="5500688"/>
            <a:ext cx="1127125" cy="928687"/>
            <a:chOff x="1857356" y="3071810"/>
            <a:chExt cx="3643338" cy="3000396"/>
          </a:xfrm>
        </p:grpSpPr>
        <p:sp>
          <p:nvSpPr>
            <p:cNvPr id="330" name="Octagon 329"/>
            <p:cNvSpPr/>
            <p:nvPr/>
          </p:nvSpPr>
          <p:spPr>
            <a:xfrm>
              <a:off x="1857356" y="3071810"/>
              <a:ext cx="3643338" cy="3000396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1" name="Straight Arrow Connector 330"/>
            <p:cNvCxnSpPr>
              <a:stCxn id="0" idx="3"/>
            </p:cNvCxnSpPr>
            <p:nvPr/>
          </p:nvCxnSpPr>
          <p:spPr>
            <a:xfrm flipV="1">
              <a:off x="2970885" y="4097587"/>
              <a:ext cx="174470" cy="2564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2288399" y="4143745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Rectangle 332"/>
            <p:cNvSpPr/>
            <p:nvPr/>
          </p:nvSpPr>
          <p:spPr>
            <a:xfrm>
              <a:off x="2143108" y="4000504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500298" y="4027601"/>
              <a:ext cx="468043" cy="1872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5" name="Straight Connector 334"/>
            <p:cNvCxnSpPr/>
            <p:nvPr/>
          </p:nvCxnSpPr>
          <p:spPr>
            <a:xfrm>
              <a:off x="2288399" y="4359158"/>
              <a:ext cx="1067344" cy="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0" idx="3"/>
            </p:cNvCxnSpPr>
            <p:nvPr/>
          </p:nvCxnSpPr>
          <p:spPr>
            <a:xfrm flipV="1">
              <a:off x="2970885" y="4702795"/>
              <a:ext cx="174470" cy="20516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2288399" y="4748954"/>
              <a:ext cx="282232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Rectangle 337"/>
            <p:cNvSpPr/>
            <p:nvPr/>
          </p:nvSpPr>
          <p:spPr>
            <a:xfrm>
              <a:off x="2143108" y="4604032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2500298" y="4631129"/>
              <a:ext cx="468043" cy="18721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0" name="Straight Connector 339"/>
            <p:cNvCxnSpPr/>
            <p:nvPr/>
          </p:nvCxnSpPr>
          <p:spPr>
            <a:xfrm>
              <a:off x="2288399" y="4959240"/>
              <a:ext cx="1067344" cy="5127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200"/>
            <p:cNvGrpSpPr>
              <a:grpSpLocks/>
            </p:cNvGrpSpPr>
            <p:nvPr/>
          </p:nvGrpSpPr>
          <p:grpSpPr bwMode="auto">
            <a:xfrm flipH="1">
              <a:off x="3929057" y="4000504"/>
              <a:ext cx="1298409" cy="1071570"/>
              <a:chOff x="2295508" y="1928802"/>
              <a:chExt cx="1214446" cy="1071570"/>
            </a:xfrm>
          </p:grpSpPr>
          <p:cxnSp>
            <p:nvCxnSpPr>
              <p:cNvPr id="347" name="Straight Arrow Connector 346"/>
              <p:cNvCxnSpPr>
                <a:stCxn id="0" idx="3"/>
              </p:cNvCxnSpPr>
              <p:nvPr/>
            </p:nvCxnSpPr>
            <p:spPr>
              <a:xfrm flipV="1">
                <a:off x="3119865" y="2025884"/>
                <a:ext cx="172787" cy="25643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2438318" y="2072042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9" name="Rectangle 348"/>
              <p:cNvSpPr/>
              <p:nvPr/>
            </p:nvSpPr>
            <p:spPr>
              <a:xfrm>
                <a:off x="2295508" y="192880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2652698" y="1955899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1" name="Straight Connector 350"/>
              <p:cNvCxnSpPr/>
              <p:nvPr/>
            </p:nvCxnSpPr>
            <p:spPr>
              <a:xfrm>
                <a:off x="2438318" y="2287456"/>
                <a:ext cx="1070318" cy="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>
                <a:stCxn id="0" idx="3"/>
              </p:cNvCxnSpPr>
              <p:nvPr/>
            </p:nvCxnSpPr>
            <p:spPr>
              <a:xfrm flipV="1">
                <a:off x="3119865" y="2631092"/>
                <a:ext cx="172787" cy="20516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2438318" y="2677251"/>
                <a:ext cx="283179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4" name="Rectangle 353"/>
              <p:cNvSpPr/>
              <p:nvPr/>
            </p:nvSpPr>
            <p:spPr>
              <a:xfrm>
                <a:off x="2295508" y="2532330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2652698" y="2559427"/>
                <a:ext cx="468043" cy="187217"/>
              </a:xfrm>
              <a:prstGeom prst="rect">
                <a:avLst/>
              </a:pr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2438318" y="2887537"/>
                <a:ext cx="1070318" cy="5127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2" name="Rectangle 341"/>
            <p:cNvSpPr/>
            <p:nvPr/>
          </p:nvSpPr>
          <p:spPr>
            <a:xfrm>
              <a:off x="3143240" y="3286124"/>
              <a:ext cx="1029692" cy="192882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43" name="Straight Connector 342"/>
            <p:cNvCxnSpPr/>
            <p:nvPr/>
          </p:nvCxnSpPr>
          <p:spPr>
            <a:xfrm rot="5400000">
              <a:off x="3178761" y="5320826"/>
              <a:ext cx="215413" cy="5133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5400000">
              <a:off x="3966439" y="5323392"/>
              <a:ext cx="215413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5" name="Rectangle 344"/>
            <p:cNvSpPr/>
            <p:nvPr/>
          </p:nvSpPr>
          <p:spPr>
            <a:xfrm>
              <a:off x="2571736" y="5357826"/>
              <a:ext cx="1000132" cy="50006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3643306" y="5357826"/>
              <a:ext cx="1143008" cy="500066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7" name="Straight Connector 356"/>
          <p:cNvCxnSpPr/>
          <p:nvPr/>
        </p:nvCxnSpPr>
        <p:spPr>
          <a:xfrm>
            <a:off x="7715250" y="3143250"/>
            <a:ext cx="285750" cy="1588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7715250" y="4500563"/>
            <a:ext cx="285750" cy="158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7715250" y="5929313"/>
            <a:ext cx="285750" cy="158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8786" name="Rectangle 67"/>
          <p:cNvSpPr>
            <a:spLocks noChangeArrowheads="1"/>
          </p:cNvSpPr>
          <p:nvPr/>
        </p:nvSpPr>
        <p:spPr bwMode="auto">
          <a:xfrm>
            <a:off x="7929563" y="2903538"/>
            <a:ext cx="511175" cy="382587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28787" name="Rectangle 73"/>
          <p:cNvSpPr>
            <a:spLocks noChangeArrowheads="1"/>
          </p:cNvSpPr>
          <p:nvPr/>
        </p:nvSpPr>
        <p:spPr bwMode="auto">
          <a:xfrm>
            <a:off x="7926388" y="4332288"/>
            <a:ext cx="511175" cy="382587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8788" name="Rectangle 79"/>
          <p:cNvSpPr>
            <a:spLocks noChangeArrowheads="1"/>
          </p:cNvSpPr>
          <p:nvPr/>
        </p:nvSpPr>
        <p:spPr bwMode="auto">
          <a:xfrm>
            <a:off x="7926388" y="5748338"/>
            <a:ext cx="511175" cy="3952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cxnSp>
        <p:nvCxnSpPr>
          <p:cNvPr id="362" name="Straight Connector 361"/>
          <p:cNvCxnSpPr/>
          <p:nvPr/>
        </p:nvCxnSpPr>
        <p:spPr>
          <a:xfrm>
            <a:off x="4071938" y="4500563"/>
            <a:ext cx="1357312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Octagon 78"/>
          <p:cNvSpPr/>
          <p:nvPr/>
        </p:nvSpPr>
        <p:spPr>
          <a:xfrm>
            <a:off x="5263653" y="4321366"/>
            <a:ext cx="531963" cy="473428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78" name="Octagon 77"/>
          <p:cNvSpPr/>
          <p:nvPr/>
        </p:nvSpPr>
        <p:spPr>
          <a:xfrm>
            <a:off x="3629749" y="4321366"/>
            <a:ext cx="531963" cy="473428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cxnSp>
        <p:nvCxnSpPr>
          <p:cNvPr id="367" name="Straight Arrow Connector 366"/>
          <p:cNvCxnSpPr/>
          <p:nvPr/>
        </p:nvCxnSpPr>
        <p:spPr>
          <a:xfrm rot="10800000" flipH="1">
            <a:off x="5273675" y="3141663"/>
            <a:ext cx="298450" cy="1587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/>
          <p:nvPr/>
        </p:nvCxnSpPr>
        <p:spPr>
          <a:xfrm rot="10800000" flipH="1">
            <a:off x="3714750" y="3143250"/>
            <a:ext cx="298450" cy="1588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/>
          <p:nvPr/>
        </p:nvCxnSpPr>
        <p:spPr>
          <a:xfrm rot="10800000" flipH="1">
            <a:off x="7000875" y="3143250"/>
            <a:ext cx="298450" cy="1588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/>
          <p:nvPr/>
        </p:nvCxnSpPr>
        <p:spPr>
          <a:xfrm rot="5400000">
            <a:off x="7002462" y="4427538"/>
            <a:ext cx="284163" cy="1588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>
            <a:off x="7000875" y="5927725"/>
            <a:ext cx="285750" cy="1588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801" name="Line 53"/>
          <p:cNvSpPr>
            <a:spLocks noChangeShapeType="1"/>
          </p:cNvSpPr>
          <p:nvPr/>
        </p:nvSpPr>
        <p:spPr bwMode="auto">
          <a:xfrm>
            <a:off x="1446213" y="5530850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02" name="Line 54"/>
          <p:cNvSpPr>
            <a:spLocks noChangeShapeType="1"/>
          </p:cNvSpPr>
          <p:nvPr/>
        </p:nvSpPr>
        <p:spPr bwMode="auto">
          <a:xfrm>
            <a:off x="1785938" y="5530850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03" name="Line 55"/>
          <p:cNvSpPr>
            <a:spLocks noChangeShapeType="1"/>
          </p:cNvSpPr>
          <p:nvPr/>
        </p:nvSpPr>
        <p:spPr bwMode="auto">
          <a:xfrm>
            <a:off x="1362075" y="5253038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04" name="Line 56"/>
          <p:cNvSpPr>
            <a:spLocks noChangeShapeType="1"/>
          </p:cNvSpPr>
          <p:nvPr/>
        </p:nvSpPr>
        <p:spPr bwMode="auto">
          <a:xfrm>
            <a:off x="1700213" y="5227638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05" name="Line 57"/>
          <p:cNvSpPr>
            <a:spLocks noChangeShapeType="1"/>
          </p:cNvSpPr>
          <p:nvPr/>
        </p:nvSpPr>
        <p:spPr bwMode="auto">
          <a:xfrm>
            <a:off x="2041525" y="5227638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06" name="Line 58"/>
          <p:cNvSpPr>
            <a:spLocks noChangeShapeType="1"/>
          </p:cNvSpPr>
          <p:nvPr/>
        </p:nvSpPr>
        <p:spPr bwMode="auto">
          <a:xfrm>
            <a:off x="1362075" y="5605463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07" name="Line 59"/>
          <p:cNvSpPr>
            <a:spLocks noChangeShapeType="1"/>
          </p:cNvSpPr>
          <p:nvPr/>
        </p:nvSpPr>
        <p:spPr bwMode="auto">
          <a:xfrm>
            <a:off x="1700213" y="5605463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08" name="Line 60"/>
          <p:cNvSpPr>
            <a:spLocks noChangeShapeType="1"/>
          </p:cNvSpPr>
          <p:nvPr/>
        </p:nvSpPr>
        <p:spPr bwMode="auto">
          <a:xfrm>
            <a:off x="2041525" y="5605463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09" name="Line 61"/>
          <p:cNvSpPr>
            <a:spLocks noChangeShapeType="1"/>
          </p:cNvSpPr>
          <p:nvPr/>
        </p:nvSpPr>
        <p:spPr bwMode="auto">
          <a:xfrm>
            <a:off x="1446213" y="5908675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10" name="Line 62"/>
          <p:cNvSpPr>
            <a:spLocks noChangeShapeType="1"/>
          </p:cNvSpPr>
          <p:nvPr/>
        </p:nvSpPr>
        <p:spPr bwMode="auto">
          <a:xfrm>
            <a:off x="1785938" y="5908675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86" name="Line 64"/>
          <p:cNvSpPr>
            <a:spLocks noChangeShapeType="1"/>
          </p:cNvSpPr>
          <p:nvPr/>
        </p:nvSpPr>
        <p:spPr bwMode="auto">
          <a:xfrm>
            <a:off x="1246188" y="5103813"/>
            <a:ext cx="47625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387" name="Line 66"/>
          <p:cNvSpPr>
            <a:spLocks noChangeShapeType="1"/>
          </p:cNvSpPr>
          <p:nvPr/>
        </p:nvSpPr>
        <p:spPr bwMode="auto">
          <a:xfrm>
            <a:off x="1582738" y="5103813"/>
            <a:ext cx="5080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388" name="Line 68"/>
          <p:cNvSpPr>
            <a:spLocks noChangeShapeType="1"/>
          </p:cNvSpPr>
          <p:nvPr/>
        </p:nvSpPr>
        <p:spPr bwMode="auto">
          <a:xfrm>
            <a:off x="1920875" y="5103813"/>
            <a:ext cx="52388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828814" name="Rectangle 69"/>
          <p:cNvSpPr>
            <a:spLocks noChangeArrowheads="1"/>
          </p:cNvSpPr>
          <p:nvPr/>
        </p:nvSpPr>
        <p:spPr bwMode="auto">
          <a:xfrm>
            <a:off x="1154113" y="5353050"/>
            <a:ext cx="134937" cy="101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S</a:t>
            </a:r>
            <a:endParaRPr lang="en-US" sz="800"/>
          </a:p>
        </p:txBody>
      </p:sp>
      <p:sp>
        <p:nvSpPr>
          <p:cNvPr id="828815" name="Line 70"/>
          <p:cNvSpPr>
            <a:spLocks noChangeShapeType="1"/>
          </p:cNvSpPr>
          <p:nvPr/>
        </p:nvSpPr>
        <p:spPr bwMode="auto">
          <a:xfrm>
            <a:off x="1268413" y="5454650"/>
            <a:ext cx="5715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16" name="Rectangle 71"/>
          <p:cNvSpPr>
            <a:spLocks noChangeArrowheads="1"/>
          </p:cNvSpPr>
          <p:nvPr/>
        </p:nvSpPr>
        <p:spPr bwMode="auto">
          <a:xfrm>
            <a:off x="1495425" y="5353050"/>
            <a:ext cx="134938" cy="101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M</a:t>
            </a:r>
            <a:endParaRPr lang="en-US" sz="800"/>
          </a:p>
        </p:txBody>
      </p:sp>
      <p:sp>
        <p:nvSpPr>
          <p:cNvPr id="828817" name="Line 72"/>
          <p:cNvSpPr>
            <a:spLocks noChangeShapeType="1"/>
          </p:cNvSpPr>
          <p:nvPr/>
        </p:nvSpPr>
        <p:spPr bwMode="auto">
          <a:xfrm>
            <a:off x="1609725" y="5454650"/>
            <a:ext cx="55563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18" name="Rectangle 73"/>
          <p:cNvSpPr>
            <a:spLocks noChangeArrowheads="1"/>
          </p:cNvSpPr>
          <p:nvPr/>
        </p:nvSpPr>
        <p:spPr bwMode="auto">
          <a:xfrm>
            <a:off x="1833563" y="5353050"/>
            <a:ext cx="134937" cy="101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M</a:t>
            </a:r>
            <a:endParaRPr lang="en-US" sz="800"/>
          </a:p>
        </p:txBody>
      </p:sp>
      <p:sp>
        <p:nvSpPr>
          <p:cNvPr id="828819" name="Line 74"/>
          <p:cNvSpPr>
            <a:spLocks noChangeShapeType="1"/>
          </p:cNvSpPr>
          <p:nvPr/>
        </p:nvSpPr>
        <p:spPr bwMode="auto">
          <a:xfrm>
            <a:off x="1947863" y="5454650"/>
            <a:ext cx="5715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20" name="Rectangle 75"/>
          <p:cNvSpPr>
            <a:spLocks noChangeArrowheads="1"/>
          </p:cNvSpPr>
          <p:nvPr/>
        </p:nvSpPr>
        <p:spPr bwMode="auto">
          <a:xfrm>
            <a:off x="1154113" y="5722938"/>
            <a:ext cx="134937" cy="1047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S</a:t>
            </a:r>
            <a:endParaRPr lang="en-US" sz="800"/>
          </a:p>
        </p:txBody>
      </p:sp>
      <p:sp>
        <p:nvSpPr>
          <p:cNvPr id="828821" name="Line 76"/>
          <p:cNvSpPr>
            <a:spLocks noChangeShapeType="1"/>
          </p:cNvSpPr>
          <p:nvPr/>
        </p:nvSpPr>
        <p:spPr bwMode="auto">
          <a:xfrm>
            <a:off x="1268413" y="5827713"/>
            <a:ext cx="5715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22" name="Rectangle 77"/>
          <p:cNvSpPr>
            <a:spLocks noChangeArrowheads="1"/>
          </p:cNvSpPr>
          <p:nvPr/>
        </p:nvSpPr>
        <p:spPr bwMode="auto">
          <a:xfrm>
            <a:off x="1495425" y="5722938"/>
            <a:ext cx="134938" cy="10477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M</a:t>
            </a:r>
            <a:endParaRPr lang="en-US" sz="800"/>
          </a:p>
        </p:txBody>
      </p:sp>
      <p:sp>
        <p:nvSpPr>
          <p:cNvPr id="828823" name="Line 78"/>
          <p:cNvSpPr>
            <a:spLocks noChangeShapeType="1"/>
          </p:cNvSpPr>
          <p:nvPr/>
        </p:nvSpPr>
        <p:spPr bwMode="auto">
          <a:xfrm>
            <a:off x="1609725" y="5827713"/>
            <a:ext cx="55563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24" name="Rectangle 79"/>
          <p:cNvSpPr>
            <a:spLocks noChangeArrowheads="1"/>
          </p:cNvSpPr>
          <p:nvPr/>
        </p:nvSpPr>
        <p:spPr bwMode="auto">
          <a:xfrm>
            <a:off x="1833563" y="5722938"/>
            <a:ext cx="134937" cy="1047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S</a:t>
            </a:r>
            <a:endParaRPr lang="en-US" sz="800"/>
          </a:p>
        </p:txBody>
      </p:sp>
      <p:sp>
        <p:nvSpPr>
          <p:cNvPr id="828825" name="Line 80"/>
          <p:cNvSpPr>
            <a:spLocks noChangeShapeType="1"/>
          </p:cNvSpPr>
          <p:nvPr/>
        </p:nvSpPr>
        <p:spPr bwMode="auto">
          <a:xfrm>
            <a:off x="1947863" y="5827713"/>
            <a:ext cx="5715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01" name="Octagon 400"/>
          <p:cNvSpPr/>
          <p:nvPr/>
        </p:nvSpPr>
        <p:spPr>
          <a:xfrm>
            <a:off x="1302118" y="5854754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02" name="Octagon 401"/>
          <p:cNvSpPr/>
          <p:nvPr/>
        </p:nvSpPr>
        <p:spPr>
          <a:xfrm>
            <a:off x="1639029" y="5854754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03" name="Octagon 402"/>
          <p:cNvSpPr/>
          <p:nvPr/>
        </p:nvSpPr>
        <p:spPr>
          <a:xfrm>
            <a:off x="1975940" y="5854754"/>
            <a:ext cx="140379" cy="124932"/>
          </a:xfrm>
          <a:prstGeom prst="octagon">
            <a:avLst/>
          </a:prstGeom>
          <a:solidFill>
            <a:srgbClr val="00B0F0"/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04" name="Octagon 403"/>
          <p:cNvSpPr/>
          <p:nvPr/>
        </p:nvSpPr>
        <p:spPr>
          <a:xfrm>
            <a:off x="1302118" y="5479956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405" name="Octagon 404"/>
          <p:cNvSpPr/>
          <p:nvPr/>
        </p:nvSpPr>
        <p:spPr>
          <a:xfrm>
            <a:off x="1639029" y="5479956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406" name="Octagon 405"/>
          <p:cNvSpPr/>
          <p:nvPr/>
        </p:nvSpPr>
        <p:spPr>
          <a:xfrm>
            <a:off x="1975940" y="5479956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407" name="Octagon 406"/>
          <p:cNvSpPr/>
          <p:nvPr/>
        </p:nvSpPr>
        <p:spPr>
          <a:xfrm>
            <a:off x="1302118" y="5130145"/>
            <a:ext cx="140379" cy="124932"/>
          </a:xfrm>
          <a:prstGeom prst="octagon">
            <a:avLst/>
          </a:prstGeom>
          <a:solidFill>
            <a:srgbClr val="00B0F0"/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08" name="Octagon 407"/>
          <p:cNvSpPr/>
          <p:nvPr/>
        </p:nvSpPr>
        <p:spPr>
          <a:xfrm>
            <a:off x="1639029" y="5130145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09" name="Octagon 408"/>
          <p:cNvSpPr/>
          <p:nvPr/>
        </p:nvSpPr>
        <p:spPr>
          <a:xfrm>
            <a:off x="1975940" y="5130145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828853" name="Line 53"/>
          <p:cNvSpPr>
            <a:spLocks noChangeShapeType="1"/>
          </p:cNvSpPr>
          <p:nvPr/>
        </p:nvSpPr>
        <p:spPr bwMode="auto">
          <a:xfrm>
            <a:off x="1443038" y="5178425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54" name="Line 53"/>
          <p:cNvSpPr>
            <a:spLocks noChangeShapeType="1"/>
          </p:cNvSpPr>
          <p:nvPr/>
        </p:nvSpPr>
        <p:spPr bwMode="auto">
          <a:xfrm>
            <a:off x="1778000" y="5178425"/>
            <a:ext cx="1984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8855" name="Rectangle 63"/>
          <p:cNvSpPr>
            <a:spLocks noChangeArrowheads="1"/>
          </p:cNvSpPr>
          <p:nvPr/>
        </p:nvSpPr>
        <p:spPr bwMode="auto">
          <a:xfrm>
            <a:off x="1168400" y="5027613"/>
            <a:ext cx="134938" cy="101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700"/>
              <a:t>M</a:t>
            </a:r>
            <a:endParaRPr lang="en-US" sz="700"/>
          </a:p>
        </p:txBody>
      </p:sp>
      <p:sp>
        <p:nvSpPr>
          <p:cNvPr id="828856" name="Rectangle 65"/>
          <p:cNvSpPr>
            <a:spLocks noChangeArrowheads="1"/>
          </p:cNvSpPr>
          <p:nvPr/>
        </p:nvSpPr>
        <p:spPr bwMode="auto">
          <a:xfrm>
            <a:off x="1471613" y="5027613"/>
            <a:ext cx="134937" cy="101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700"/>
              <a:t>S</a:t>
            </a:r>
            <a:endParaRPr lang="en-US" sz="700"/>
          </a:p>
        </p:txBody>
      </p:sp>
      <p:sp>
        <p:nvSpPr>
          <p:cNvPr id="828857" name="Rectangle 67"/>
          <p:cNvSpPr>
            <a:spLocks noChangeArrowheads="1"/>
          </p:cNvSpPr>
          <p:nvPr/>
        </p:nvSpPr>
        <p:spPr bwMode="auto">
          <a:xfrm>
            <a:off x="1841500" y="5027613"/>
            <a:ext cx="134938" cy="101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700"/>
              <a:t>M</a:t>
            </a:r>
            <a:endParaRPr lang="en-US" sz="700"/>
          </a:p>
        </p:txBody>
      </p:sp>
      <p:cxnSp>
        <p:nvCxnSpPr>
          <p:cNvPr id="417" name="Straight Connector 416"/>
          <p:cNvCxnSpPr/>
          <p:nvPr/>
        </p:nvCxnSpPr>
        <p:spPr>
          <a:xfrm>
            <a:off x="1285875" y="4857750"/>
            <a:ext cx="928688" cy="1588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/>
          <p:nvPr/>
        </p:nvCxnSpPr>
        <p:spPr>
          <a:xfrm rot="5400000">
            <a:off x="1712912" y="5357813"/>
            <a:ext cx="1001713" cy="1588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7643813" y="5357813"/>
            <a:ext cx="285750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5786438" y="2357438"/>
            <a:ext cx="1071562" cy="214312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4214813" y="2357438"/>
            <a:ext cx="214312" cy="214312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Straight Connector 451"/>
          <p:cNvCxnSpPr/>
          <p:nvPr/>
        </p:nvCxnSpPr>
        <p:spPr>
          <a:xfrm>
            <a:off x="5357813" y="4071938"/>
            <a:ext cx="1938337" cy="7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0467" name="Line 55"/>
          <p:cNvSpPr>
            <a:spLocks noChangeShapeType="1"/>
          </p:cNvSpPr>
          <p:nvPr/>
        </p:nvSpPr>
        <p:spPr bwMode="auto">
          <a:xfrm>
            <a:off x="7500938" y="4340225"/>
            <a:ext cx="46037" cy="1455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468" name="Rectangle 2"/>
          <p:cNvSpPr>
            <a:spLocks noChangeArrowheads="1"/>
          </p:cNvSpPr>
          <p:nvPr/>
        </p:nvSpPr>
        <p:spPr bwMode="auto">
          <a:xfrm>
            <a:off x="914400" y="277813"/>
            <a:ext cx="4943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Switch technique	 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(4)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4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957888" y="428625"/>
            <a:ext cx="2913062" cy="1714500"/>
            <a:chOff x="2285984" y="2571744"/>
            <a:chExt cx="3519653" cy="2071702"/>
          </a:xfrm>
        </p:grpSpPr>
        <p:sp>
          <p:nvSpPr>
            <p:cNvPr id="46" name="Rectangle 45"/>
            <p:cNvSpPr/>
            <p:nvPr/>
          </p:nvSpPr>
          <p:spPr>
            <a:xfrm>
              <a:off x="2285984" y="2571744"/>
              <a:ext cx="3500472" cy="207170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2427921" y="2672567"/>
              <a:ext cx="3377716" cy="1937272"/>
              <a:chOff x="2427342" y="2646689"/>
              <a:chExt cx="5456312" cy="3129439"/>
            </a:xfrm>
          </p:grpSpPr>
          <p:sp>
            <p:nvSpPr>
              <p:cNvPr id="158" name="Octagon 157"/>
              <p:cNvSpPr/>
              <p:nvPr/>
            </p:nvSpPr>
            <p:spPr>
              <a:xfrm>
                <a:off x="2857488" y="2714620"/>
                <a:ext cx="3643338" cy="3000396"/>
              </a:xfrm>
              <a:prstGeom prst="oct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bg2">
                    <a:lumMod val="75000"/>
                    <a:lumOff val="2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66" name="Straight Arrow Connector 165"/>
              <p:cNvCxnSpPr>
                <a:stCxn id="0" idx="3"/>
              </p:cNvCxnSpPr>
              <p:nvPr/>
            </p:nvCxnSpPr>
            <p:spPr>
              <a:xfrm flipV="1">
                <a:off x="3967254" y="3741893"/>
                <a:ext cx="176611" cy="21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3285603" y="3785275"/>
                <a:ext cx="285054" cy="31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3143240" y="3643314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500430" y="3670411"/>
                <a:ext cx="468043" cy="187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285603" y="3999087"/>
                <a:ext cx="1072052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2427342" y="3999087"/>
                <a:ext cx="715733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427342" y="3785275"/>
                <a:ext cx="715733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stCxn id="0" idx="3"/>
              </p:cNvCxnSpPr>
              <p:nvPr/>
            </p:nvCxnSpPr>
            <p:spPr>
              <a:xfrm flipV="1">
                <a:off x="3967254" y="4346141"/>
                <a:ext cx="176611" cy="216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285603" y="4389523"/>
                <a:ext cx="2850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3143240" y="4246842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500430" y="4273939"/>
                <a:ext cx="468043" cy="1872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3285603" y="4603332"/>
                <a:ext cx="1072052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427342" y="4603332"/>
                <a:ext cx="715733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427342" y="4386423"/>
                <a:ext cx="715733" cy="310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oup 200"/>
              <p:cNvGrpSpPr>
                <a:grpSpLocks/>
              </p:cNvGrpSpPr>
              <p:nvPr/>
            </p:nvGrpSpPr>
            <p:grpSpPr bwMode="auto">
              <a:xfrm flipH="1">
                <a:off x="4929190" y="3643314"/>
                <a:ext cx="2062178" cy="1071570"/>
                <a:chOff x="1581128" y="1928802"/>
                <a:chExt cx="1928826" cy="1071570"/>
              </a:xfrm>
            </p:grpSpPr>
            <p:cxnSp>
              <p:nvCxnSpPr>
                <p:cNvPr id="187" name="Straight Arrow Connector 186"/>
                <p:cNvCxnSpPr>
                  <a:stCxn id="0" idx="3"/>
                </p:cNvCxnSpPr>
                <p:nvPr/>
              </p:nvCxnSpPr>
              <p:spPr>
                <a:xfrm flipV="1">
                  <a:off x="3122949" y="2027381"/>
                  <a:ext cx="173883" cy="21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2439008" y="2070762"/>
                  <a:ext cx="286907" cy="31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Rectangle 188"/>
                <p:cNvSpPr/>
                <p:nvPr/>
              </p:nvSpPr>
              <p:spPr>
                <a:xfrm>
                  <a:off x="2295508" y="1928802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2652698" y="1955899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2439008" y="2284574"/>
                  <a:ext cx="1072281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1581183" y="2284574"/>
                  <a:ext cx="715819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581183" y="2070762"/>
                  <a:ext cx="715819" cy="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0" idx="3"/>
                </p:cNvCxnSpPr>
                <p:nvPr/>
              </p:nvCxnSpPr>
              <p:spPr>
                <a:xfrm flipV="1">
                  <a:off x="3122949" y="2631628"/>
                  <a:ext cx="173883" cy="216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2439008" y="2675010"/>
                  <a:ext cx="286907" cy="30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Rectangle 195"/>
                <p:cNvSpPr/>
                <p:nvPr/>
              </p:nvSpPr>
              <p:spPr>
                <a:xfrm>
                  <a:off x="2295508" y="2532330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652698" y="2559427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439008" y="2888819"/>
                  <a:ext cx="1072281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581183" y="2888819"/>
                  <a:ext cx="715819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581183" y="2671910"/>
                  <a:ext cx="715819" cy="310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Rectangle 158"/>
              <p:cNvSpPr/>
              <p:nvPr/>
            </p:nvSpPr>
            <p:spPr>
              <a:xfrm>
                <a:off x="4143372" y="2928934"/>
                <a:ext cx="1029692" cy="192882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900" dirty="0">
                    <a:solidFill>
                      <a:schemeClr val="tx1"/>
                    </a:solidFill>
                  </a:rPr>
                  <a:t>Switch core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 rot="5400000">
                <a:off x="4176387" y="4964331"/>
                <a:ext cx="216909" cy="30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rot="5400000">
                <a:off x="4964935" y="4962781"/>
                <a:ext cx="213811" cy="30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Rectangle 201"/>
              <p:cNvSpPr/>
              <p:nvPr/>
            </p:nvSpPr>
            <p:spPr>
              <a:xfrm>
                <a:off x="3571868" y="5000636"/>
                <a:ext cx="1000132" cy="50006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33CC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Routing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643438" y="5000636"/>
                <a:ext cx="114300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Arbitration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0531" name="TextBox 206"/>
              <p:cNvSpPr txBox="1">
                <a:spLocks noChangeArrowheads="1"/>
              </p:cNvSpPr>
              <p:nvPr/>
            </p:nvSpPr>
            <p:spPr bwMode="auto">
              <a:xfrm>
                <a:off x="7071870" y="3999085"/>
                <a:ext cx="811784" cy="477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000"/>
                  <a:t>Port</a:t>
                </a:r>
                <a:endParaRPr lang="en-US" sz="1000"/>
              </a:p>
            </p:txBody>
          </p:sp>
          <p:sp>
            <p:nvSpPr>
              <p:cNvPr id="830532" name="TextBox 207"/>
              <p:cNvSpPr txBox="1">
                <a:spLocks noChangeArrowheads="1"/>
              </p:cNvSpPr>
              <p:nvPr/>
            </p:nvSpPr>
            <p:spPr bwMode="auto">
              <a:xfrm>
                <a:off x="6356135" y="2713125"/>
                <a:ext cx="1301334" cy="446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chemeClr val="accent2"/>
                    </a:solidFill>
                  </a:rPr>
                  <a:t>Channels</a:t>
                </a:r>
                <a:endParaRPr lang="en-US" sz="1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30533" name="TextBox 208"/>
              <p:cNvSpPr txBox="1">
                <a:spLocks noChangeArrowheads="1"/>
              </p:cNvSpPr>
              <p:nvPr/>
            </p:nvSpPr>
            <p:spPr bwMode="auto">
              <a:xfrm>
                <a:off x="2500298" y="2786058"/>
                <a:ext cx="961211" cy="450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rgbClr val="00B050"/>
                    </a:solidFill>
                  </a:rPr>
                  <a:t>Buffer</a:t>
                </a:r>
                <a:endParaRPr lang="en-US" sz="100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11" name="Straight Arrow Connector 210"/>
              <p:cNvCxnSpPr>
                <a:stCxn id="830533" idx="3"/>
              </p:cNvCxnSpPr>
              <p:nvPr/>
            </p:nvCxnSpPr>
            <p:spPr>
              <a:xfrm>
                <a:off x="3459114" y="3010600"/>
                <a:ext cx="247873" cy="647629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rot="10800000" flipV="1">
                <a:off x="6142343" y="3069477"/>
                <a:ext cx="517437" cy="430718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830536" name="Rectangle 47"/>
          <p:cNvSpPr>
            <a:spLocks noChangeArrowheads="1"/>
          </p:cNvSpPr>
          <p:nvPr/>
        </p:nvSpPr>
        <p:spPr bwMode="auto">
          <a:xfrm>
            <a:off x="857250" y="1571625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i="1">
                <a:solidFill>
                  <a:schemeClr val="accent2"/>
                </a:solidFill>
              </a:rPr>
              <a:t>2. Packet  switch</a:t>
            </a:r>
            <a:endParaRPr lang="en-US" b="1" i="1">
              <a:solidFill>
                <a:schemeClr val="accent2"/>
              </a:solidFill>
            </a:endParaRPr>
          </a:p>
        </p:txBody>
      </p:sp>
      <p:sp>
        <p:nvSpPr>
          <p:cNvPr id="830537" name="Line 55"/>
          <p:cNvSpPr>
            <a:spLocks noChangeShapeType="1"/>
          </p:cNvSpPr>
          <p:nvPr/>
        </p:nvSpPr>
        <p:spPr bwMode="auto">
          <a:xfrm>
            <a:off x="5072063" y="4187825"/>
            <a:ext cx="46037" cy="1455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538" name="Line 66"/>
          <p:cNvSpPr>
            <a:spLocks noChangeShapeType="1"/>
          </p:cNvSpPr>
          <p:nvPr/>
        </p:nvSpPr>
        <p:spPr bwMode="auto">
          <a:xfrm>
            <a:off x="7083425" y="3429000"/>
            <a:ext cx="187325" cy="1952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539" name="Line 53"/>
          <p:cNvSpPr>
            <a:spLocks noChangeShapeType="1"/>
          </p:cNvSpPr>
          <p:nvPr/>
        </p:nvSpPr>
        <p:spPr bwMode="auto">
          <a:xfrm>
            <a:off x="7820025" y="4068763"/>
            <a:ext cx="752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540" name="Rectangle 63"/>
          <p:cNvSpPr>
            <a:spLocks noChangeArrowheads="1"/>
          </p:cNvSpPr>
          <p:nvPr/>
        </p:nvSpPr>
        <p:spPr bwMode="auto">
          <a:xfrm>
            <a:off x="3733800" y="3925888"/>
            <a:ext cx="511175" cy="38417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30541" name="Rectangle 65"/>
          <p:cNvSpPr>
            <a:spLocks noChangeArrowheads="1"/>
          </p:cNvSpPr>
          <p:nvPr/>
        </p:nvSpPr>
        <p:spPr bwMode="auto">
          <a:xfrm>
            <a:off x="6657975" y="3140075"/>
            <a:ext cx="509588" cy="3841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S</a:t>
            </a:r>
            <a:endParaRPr lang="en-US" sz="900"/>
          </a:p>
        </p:txBody>
      </p:sp>
      <p:grpSp>
        <p:nvGrpSpPr>
          <p:cNvPr id="5" name="Group 213"/>
          <p:cNvGrpSpPr>
            <a:grpSpLocks/>
          </p:cNvGrpSpPr>
          <p:nvPr/>
        </p:nvGrpSpPr>
        <p:grpSpPr bwMode="auto">
          <a:xfrm>
            <a:off x="4535488" y="3711575"/>
            <a:ext cx="1055687" cy="857250"/>
            <a:chOff x="1857356" y="3071810"/>
            <a:chExt cx="3643338" cy="3000396"/>
          </a:xfrm>
        </p:grpSpPr>
        <p:sp>
          <p:nvSpPr>
            <p:cNvPr id="215" name="Octagon 214"/>
            <p:cNvSpPr/>
            <p:nvPr/>
          </p:nvSpPr>
          <p:spPr>
            <a:xfrm>
              <a:off x="1857356" y="3071810"/>
              <a:ext cx="3643338" cy="3000396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6" name="Straight Arrow Connector 215"/>
            <p:cNvCxnSpPr>
              <a:stCxn id="0" idx="3"/>
            </p:cNvCxnSpPr>
            <p:nvPr/>
          </p:nvCxnSpPr>
          <p:spPr>
            <a:xfrm flipV="1">
              <a:off x="2969532" y="4099725"/>
              <a:ext cx="175319" cy="2222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284695" y="4144176"/>
              <a:ext cx="284893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2143108" y="4000504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00298" y="4027601"/>
              <a:ext cx="468043" cy="1872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0" name="Straight Connector 219"/>
            <p:cNvCxnSpPr/>
            <p:nvPr/>
          </p:nvCxnSpPr>
          <p:spPr>
            <a:xfrm>
              <a:off x="2284695" y="4355314"/>
              <a:ext cx="1073826" cy="5555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0" idx="3"/>
            </p:cNvCxnSpPr>
            <p:nvPr/>
          </p:nvCxnSpPr>
          <p:spPr>
            <a:xfrm flipV="1">
              <a:off x="2969532" y="4699804"/>
              <a:ext cx="175319" cy="2222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284695" y="4744255"/>
              <a:ext cx="284893" cy="555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2143108" y="4604032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500298" y="4631129"/>
              <a:ext cx="468043" cy="18721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2284695" y="4960948"/>
              <a:ext cx="1073826" cy="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200"/>
            <p:cNvGrpSpPr>
              <a:grpSpLocks/>
            </p:cNvGrpSpPr>
            <p:nvPr/>
          </p:nvGrpSpPr>
          <p:grpSpPr bwMode="auto">
            <a:xfrm flipH="1">
              <a:off x="3929057" y="4000504"/>
              <a:ext cx="1298409" cy="1071570"/>
              <a:chOff x="2295508" y="1928802"/>
              <a:chExt cx="1214446" cy="1071570"/>
            </a:xfrm>
          </p:grpSpPr>
          <p:cxnSp>
            <p:nvCxnSpPr>
              <p:cNvPr id="232" name="Straight Arrow Connector 231"/>
              <p:cNvCxnSpPr>
                <a:stCxn id="0" idx="3"/>
              </p:cNvCxnSpPr>
              <p:nvPr/>
            </p:nvCxnSpPr>
            <p:spPr>
              <a:xfrm flipV="1">
                <a:off x="3121199" y="2028024"/>
                <a:ext cx="174230" cy="22225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2439653" y="2072474"/>
                <a:ext cx="286967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4" name="Rectangle 233"/>
              <p:cNvSpPr/>
              <p:nvPr/>
            </p:nvSpPr>
            <p:spPr>
              <a:xfrm>
                <a:off x="2295508" y="192880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652698" y="1955899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rgbClr val="FFFF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6" name="Straight Connector 235"/>
              <p:cNvCxnSpPr/>
              <p:nvPr/>
            </p:nvCxnSpPr>
            <p:spPr>
              <a:xfrm>
                <a:off x="2439653" y="2283613"/>
                <a:ext cx="1071001" cy="5555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>
                <a:stCxn id="0" idx="3"/>
              </p:cNvCxnSpPr>
              <p:nvPr/>
            </p:nvCxnSpPr>
            <p:spPr>
              <a:xfrm flipV="1">
                <a:off x="3121199" y="2628103"/>
                <a:ext cx="174230" cy="22225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439653" y="2672553"/>
                <a:ext cx="286967" cy="5555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9" name="Rectangle 238"/>
              <p:cNvSpPr/>
              <p:nvPr/>
            </p:nvSpPr>
            <p:spPr>
              <a:xfrm>
                <a:off x="2295508" y="2532330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652698" y="2559427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/>
              <p:nvPr/>
            </p:nvCxnSpPr>
            <p:spPr>
              <a:xfrm>
                <a:off x="2439653" y="2889246"/>
                <a:ext cx="1071001" cy="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7" name="Rectangle 226"/>
            <p:cNvSpPr/>
            <p:nvPr/>
          </p:nvSpPr>
          <p:spPr>
            <a:xfrm>
              <a:off x="3143240" y="3286124"/>
              <a:ext cx="1029692" cy="192882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 rot="5400000">
              <a:off x="3181725" y="5322109"/>
              <a:ext cx="211139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3967922" y="5319369"/>
              <a:ext cx="211139" cy="5477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ectangle 229"/>
            <p:cNvSpPr/>
            <p:nvPr/>
          </p:nvSpPr>
          <p:spPr>
            <a:xfrm>
              <a:off x="2571736" y="5357826"/>
              <a:ext cx="1000132" cy="50006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643306" y="5357826"/>
              <a:ext cx="1143008" cy="500066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41"/>
          <p:cNvGrpSpPr>
            <a:grpSpLocks/>
          </p:cNvGrpSpPr>
          <p:nvPr/>
        </p:nvGrpSpPr>
        <p:grpSpPr bwMode="auto">
          <a:xfrm>
            <a:off x="6888163" y="3640138"/>
            <a:ext cx="1127125" cy="928687"/>
            <a:chOff x="1857356" y="3071810"/>
            <a:chExt cx="3643338" cy="3000396"/>
          </a:xfrm>
        </p:grpSpPr>
        <p:sp>
          <p:nvSpPr>
            <p:cNvPr id="243" name="Octagon 242"/>
            <p:cNvSpPr/>
            <p:nvPr/>
          </p:nvSpPr>
          <p:spPr>
            <a:xfrm>
              <a:off x="1857356" y="3071810"/>
              <a:ext cx="3643338" cy="3000396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4" name="Straight Arrow Connector 243"/>
            <p:cNvCxnSpPr>
              <a:stCxn id="0" idx="3"/>
            </p:cNvCxnSpPr>
            <p:nvPr/>
          </p:nvCxnSpPr>
          <p:spPr>
            <a:xfrm flipV="1">
              <a:off x="2970882" y="4097587"/>
              <a:ext cx="174470" cy="2564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288399" y="4143745"/>
              <a:ext cx="282229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Rectangle 245"/>
            <p:cNvSpPr/>
            <p:nvPr/>
          </p:nvSpPr>
          <p:spPr>
            <a:xfrm>
              <a:off x="2143108" y="4000504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500298" y="4027601"/>
              <a:ext cx="468043" cy="1872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2288399" y="4359158"/>
              <a:ext cx="1067344" cy="0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stCxn id="0" idx="3"/>
            </p:cNvCxnSpPr>
            <p:nvPr/>
          </p:nvCxnSpPr>
          <p:spPr>
            <a:xfrm flipV="1">
              <a:off x="2970882" y="4702795"/>
              <a:ext cx="174470" cy="20516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288399" y="4748954"/>
              <a:ext cx="282229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Rectangle 250"/>
            <p:cNvSpPr/>
            <p:nvPr/>
          </p:nvSpPr>
          <p:spPr>
            <a:xfrm>
              <a:off x="2143108" y="4604032"/>
              <a:ext cx="187217" cy="46804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00298" y="4631129"/>
              <a:ext cx="468043" cy="18721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2288399" y="4959240"/>
              <a:ext cx="1067344" cy="5127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200"/>
            <p:cNvGrpSpPr>
              <a:grpSpLocks/>
            </p:cNvGrpSpPr>
            <p:nvPr/>
          </p:nvGrpSpPr>
          <p:grpSpPr bwMode="auto">
            <a:xfrm flipH="1">
              <a:off x="3929057" y="4000504"/>
              <a:ext cx="1298409" cy="1071570"/>
              <a:chOff x="2295508" y="1928802"/>
              <a:chExt cx="1214446" cy="1071570"/>
            </a:xfrm>
          </p:grpSpPr>
          <p:cxnSp>
            <p:nvCxnSpPr>
              <p:cNvPr id="260" name="Straight Arrow Connector 259"/>
              <p:cNvCxnSpPr>
                <a:stCxn id="0" idx="3"/>
              </p:cNvCxnSpPr>
              <p:nvPr/>
            </p:nvCxnSpPr>
            <p:spPr>
              <a:xfrm flipV="1">
                <a:off x="3119868" y="2025884"/>
                <a:ext cx="172787" cy="25643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438321" y="2072042"/>
                <a:ext cx="283176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2" name="Rectangle 261"/>
              <p:cNvSpPr/>
              <p:nvPr/>
            </p:nvSpPr>
            <p:spPr>
              <a:xfrm>
                <a:off x="2295508" y="192880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2652698" y="1955899"/>
                <a:ext cx="468043" cy="187217"/>
              </a:xfrm>
              <a:prstGeom prst="rect">
                <a:avLst/>
              </a:prstGeom>
              <a:solidFill>
                <a:srgbClr val="99FF33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2438321" y="2287456"/>
                <a:ext cx="1070315" cy="0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0" idx="3"/>
              </p:cNvCxnSpPr>
              <p:nvPr/>
            </p:nvCxnSpPr>
            <p:spPr>
              <a:xfrm flipV="1">
                <a:off x="3119868" y="2631092"/>
                <a:ext cx="172787" cy="20516"/>
              </a:xfrm>
              <a:prstGeom prst="straightConnector1">
                <a:avLst/>
              </a:prstGeom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2438321" y="2677251"/>
                <a:ext cx="283176" cy="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2295508" y="2532330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2652698" y="2559427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2438321" y="2887537"/>
                <a:ext cx="1070315" cy="5127"/>
              </a:xfrm>
              <a:prstGeom prst="line">
                <a:avLst/>
              </a:prstGeom>
              <a:ln w="3175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5" name="Rectangle 254"/>
            <p:cNvSpPr/>
            <p:nvPr/>
          </p:nvSpPr>
          <p:spPr>
            <a:xfrm>
              <a:off x="3143240" y="3286124"/>
              <a:ext cx="1029692" cy="192882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rot="5400000">
              <a:off x="3178761" y="5320826"/>
              <a:ext cx="215413" cy="513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3966439" y="5323392"/>
              <a:ext cx="215413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Rectangle 257"/>
            <p:cNvSpPr/>
            <p:nvPr/>
          </p:nvSpPr>
          <p:spPr>
            <a:xfrm>
              <a:off x="2571736" y="5357826"/>
              <a:ext cx="1000132" cy="50006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643306" y="5357826"/>
              <a:ext cx="1143008" cy="500066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2" name="Straight Connector 271"/>
          <p:cNvCxnSpPr/>
          <p:nvPr/>
        </p:nvCxnSpPr>
        <p:spPr>
          <a:xfrm>
            <a:off x="4233863" y="4140200"/>
            <a:ext cx="285750" cy="1588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4" name="Rectangle 433"/>
          <p:cNvSpPr/>
          <p:nvPr/>
        </p:nvSpPr>
        <p:spPr>
          <a:xfrm>
            <a:off x="4643438" y="3357563"/>
            <a:ext cx="214312" cy="214312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4071938" y="3357563"/>
            <a:ext cx="285750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4357688" y="3357563"/>
            <a:ext cx="285750" cy="214312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6429375" y="3643313"/>
            <a:ext cx="214313" cy="214312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5857875" y="3643313"/>
            <a:ext cx="285750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6143625" y="3643313"/>
            <a:ext cx="285750" cy="214312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786438" y="5000625"/>
            <a:ext cx="214312" cy="214313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5214938" y="5000625"/>
            <a:ext cx="285750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5500688" y="5000625"/>
            <a:ext cx="285750" cy="214313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0656" name="Rectangle 69"/>
          <p:cNvSpPr>
            <a:spLocks noChangeArrowheads="1"/>
          </p:cNvSpPr>
          <p:nvPr/>
        </p:nvSpPr>
        <p:spPr bwMode="auto">
          <a:xfrm>
            <a:off x="4276725" y="5119688"/>
            <a:ext cx="511175" cy="3825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sp>
        <p:nvSpPr>
          <p:cNvPr id="830657" name="Line 70"/>
          <p:cNvSpPr>
            <a:spLocks noChangeShapeType="1"/>
          </p:cNvSpPr>
          <p:nvPr/>
        </p:nvSpPr>
        <p:spPr bwMode="auto">
          <a:xfrm>
            <a:off x="4710113" y="5502275"/>
            <a:ext cx="212725" cy="190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658" name="Rectangle 71"/>
          <p:cNvSpPr>
            <a:spLocks noChangeArrowheads="1"/>
          </p:cNvSpPr>
          <p:nvPr/>
        </p:nvSpPr>
        <p:spPr bwMode="auto">
          <a:xfrm>
            <a:off x="6708775" y="5119688"/>
            <a:ext cx="511175" cy="382587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30659" name="Line 72"/>
          <p:cNvSpPr>
            <a:spLocks noChangeShapeType="1"/>
          </p:cNvSpPr>
          <p:nvPr/>
        </p:nvSpPr>
        <p:spPr bwMode="auto">
          <a:xfrm>
            <a:off x="7140575" y="5502275"/>
            <a:ext cx="212725" cy="190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cxnSp>
        <p:nvCxnSpPr>
          <p:cNvPr id="447" name="Straight Connector 446"/>
          <p:cNvCxnSpPr/>
          <p:nvPr/>
        </p:nvCxnSpPr>
        <p:spPr>
          <a:xfrm>
            <a:off x="5276850" y="5778500"/>
            <a:ext cx="1938338" cy="7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8" name="Octagon 447"/>
          <p:cNvSpPr/>
          <p:nvPr/>
        </p:nvSpPr>
        <p:spPr>
          <a:xfrm>
            <a:off x="7254747" y="5598778"/>
            <a:ext cx="531963" cy="473428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49" name="Octagon 448"/>
          <p:cNvSpPr/>
          <p:nvPr/>
        </p:nvSpPr>
        <p:spPr>
          <a:xfrm>
            <a:off x="4835025" y="5598778"/>
            <a:ext cx="531963" cy="473428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830667" name="Line 53"/>
          <p:cNvSpPr>
            <a:spLocks noChangeShapeType="1"/>
          </p:cNvSpPr>
          <p:nvPr/>
        </p:nvSpPr>
        <p:spPr bwMode="auto">
          <a:xfrm>
            <a:off x="7786688" y="5786438"/>
            <a:ext cx="752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98" name="Oval Callout 497"/>
          <p:cNvSpPr/>
          <p:nvPr/>
        </p:nvSpPr>
        <p:spPr>
          <a:xfrm>
            <a:off x="571500" y="2786063"/>
            <a:ext cx="3429000" cy="1214437"/>
          </a:xfrm>
          <a:prstGeom prst="wedgeEllipseCallout">
            <a:avLst>
              <a:gd name="adj1" fmla="val 48954"/>
              <a:gd name="adj2" fmla="val 59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928688" y="3071813"/>
            <a:ext cx="2012950" cy="214312"/>
            <a:chOff x="714348" y="3071810"/>
            <a:chExt cx="1571636" cy="214314"/>
          </a:xfrm>
        </p:grpSpPr>
        <p:sp>
          <p:nvSpPr>
            <p:cNvPr id="500" name="Rectangle 499"/>
            <p:cNvSpPr/>
            <p:nvPr/>
          </p:nvSpPr>
          <p:spPr>
            <a:xfrm>
              <a:off x="714348" y="3071810"/>
              <a:ext cx="286315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H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2071557" y="3071810"/>
              <a:ext cx="214427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00663" y="3071810"/>
              <a:ext cx="1070894" cy="2143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4" name="Rectangle 543"/>
          <p:cNvSpPr/>
          <p:nvPr/>
        </p:nvSpPr>
        <p:spPr>
          <a:xfrm>
            <a:off x="1428750" y="3500438"/>
            <a:ext cx="274638" cy="214312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857250" y="3500438"/>
            <a:ext cx="366713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46" name="Rectangle 545"/>
          <p:cNvSpPr/>
          <p:nvPr/>
        </p:nvSpPr>
        <p:spPr>
          <a:xfrm>
            <a:off x="1143000" y="3500438"/>
            <a:ext cx="366713" cy="214312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2357438" y="3500438"/>
            <a:ext cx="274637" cy="214312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48" name="Rectangle 547"/>
          <p:cNvSpPr/>
          <p:nvPr/>
        </p:nvSpPr>
        <p:spPr>
          <a:xfrm>
            <a:off x="1785938" y="3500438"/>
            <a:ext cx="366712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2071688" y="3500438"/>
            <a:ext cx="366712" cy="214312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50" name="Rounded Rectangle 549"/>
          <p:cNvSpPr/>
          <p:nvPr/>
        </p:nvSpPr>
        <p:spPr>
          <a:xfrm>
            <a:off x="928688" y="4572000"/>
            <a:ext cx="1571625" cy="1643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30680" name="Line 53"/>
          <p:cNvSpPr>
            <a:spLocks noChangeShapeType="1"/>
          </p:cNvSpPr>
          <p:nvPr/>
        </p:nvSpPr>
        <p:spPr bwMode="auto">
          <a:xfrm>
            <a:off x="1446213" y="5530850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681" name="Line 54"/>
          <p:cNvSpPr>
            <a:spLocks noChangeShapeType="1"/>
          </p:cNvSpPr>
          <p:nvPr/>
        </p:nvSpPr>
        <p:spPr bwMode="auto">
          <a:xfrm>
            <a:off x="1785938" y="5530850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682" name="Line 55"/>
          <p:cNvSpPr>
            <a:spLocks noChangeShapeType="1"/>
          </p:cNvSpPr>
          <p:nvPr/>
        </p:nvSpPr>
        <p:spPr bwMode="auto">
          <a:xfrm>
            <a:off x="1362075" y="5253038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683" name="Line 56"/>
          <p:cNvSpPr>
            <a:spLocks noChangeShapeType="1"/>
          </p:cNvSpPr>
          <p:nvPr/>
        </p:nvSpPr>
        <p:spPr bwMode="auto">
          <a:xfrm>
            <a:off x="1700213" y="5227638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684" name="Line 57"/>
          <p:cNvSpPr>
            <a:spLocks noChangeShapeType="1"/>
          </p:cNvSpPr>
          <p:nvPr/>
        </p:nvSpPr>
        <p:spPr bwMode="auto">
          <a:xfrm>
            <a:off x="2041525" y="5227638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685" name="Line 58"/>
          <p:cNvSpPr>
            <a:spLocks noChangeShapeType="1"/>
          </p:cNvSpPr>
          <p:nvPr/>
        </p:nvSpPr>
        <p:spPr bwMode="auto">
          <a:xfrm>
            <a:off x="1362075" y="5605463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686" name="Line 59"/>
          <p:cNvSpPr>
            <a:spLocks noChangeShapeType="1"/>
          </p:cNvSpPr>
          <p:nvPr/>
        </p:nvSpPr>
        <p:spPr bwMode="auto">
          <a:xfrm>
            <a:off x="1700213" y="5605463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687" name="Line 60"/>
          <p:cNvSpPr>
            <a:spLocks noChangeShapeType="1"/>
          </p:cNvSpPr>
          <p:nvPr/>
        </p:nvSpPr>
        <p:spPr bwMode="auto">
          <a:xfrm>
            <a:off x="2041525" y="5605463"/>
            <a:ext cx="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688" name="Line 61"/>
          <p:cNvSpPr>
            <a:spLocks noChangeShapeType="1"/>
          </p:cNvSpPr>
          <p:nvPr/>
        </p:nvSpPr>
        <p:spPr bwMode="auto">
          <a:xfrm>
            <a:off x="1446213" y="5908675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689" name="Line 62"/>
          <p:cNvSpPr>
            <a:spLocks noChangeShapeType="1"/>
          </p:cNvSpPr>
          <p:nvPr/>
        </p:nvSpPr>
        <p:spPr bwMode="auto">
          <a:xfrm>
            <a:off x="1785938" y="5908675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561" name="Line 64"/>
          <p:cNvSpPr>
            <a:spLocks noChangeShapeType="1"/>
          </p:cNvSpPr>
          <p:nvPr/>
        </p:nvSpPr>
        <p:spPr bwMode="auto">
          <a:xfrm>
            <a:off x="1246188" y="5103813"/>
            <a:ext cx="47625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562" name="Line 66"/>
          <p:cNvSpPr>
            <a:spLocks noChangeShapeType="1"/>
          </p:cNvSpPr>
          <p:nvPr/>
        </p:nvSpPr>
        <p:spPr bwMode="auto">
          <a:xfrm>
            <a:off x="1582738" y="5103813"/>
            <a:ext cx="5080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563" name="Line 68"/>
          <p:cNvSpPr>
            <a:spLocks noChangeShapeType="1"/>
          </p:cNvSpPr>
          <p:nvPr/>
        </p:nvSpPr>
        <p:spPr bwMode="auto">
          <a:xfrm>
            <a:off x="1920875" y="5103813"/>
            <a:ext cx="52388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830693" name="Rectangle 69"/>
          <p:cNvSpPr>
            <a:spLocks noChangeArrowheads="1"/>
          </p:cNvSpPr>
          <p:nvPr/>
        </p:nvSpPr>
        <p:spPr bwMode="auto">
          <a:xfrm>
            <a:off x="1154113" y="5353050"/>
            <a:ext cx="134937" cy="101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S</a:t>
            </a:r>
            <a:endParaRPr lang="en-US" sz="800"/>
          </a:p>
        </p:txBody>
      </p:sp>
      <p:sp>
        <p:nvSpPr>
          <p:cNvPr id="830694" name="Line 70"/>
          <p:cNvSpPr>
            <a:spLocks noChangeShapeType="1"/>
          </p:cNvSpPr>
          <p:nvPr/>
        </p:nvSpPr>
        <p:spPr bwMode="auto">
          <a:xfrm>
            <a:off x="1268413" y="5454650"/>
            <a:ext cx="5715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695" name="Rectangle 71"/>
          <p:cNvSpPr>
            <a:spLocks noChangeArrowheads="1"/>
          </p:cNvSpPr>
          <p:nvPr/>
        </p:nvSpPr>
        <p:spPr bwMode="auto">
          <a:xfrm>
            <a:off x="1495425" y="5353050"/>
            <a:ext cx="134938" cy="101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M</a:t>
            </a:r>
            <a:endParaRPr lang="en-US" sz="800"/>
          </a:p>
        </p:txBody>
      </p:sp>
      <p:sp>
        <p:nvSpPr>
          <p:cNvPr id="830696" name="Line 72"/>
          <p:cNvSpPr>
            <a:spLocks noChangeShapeType="1"/>
          </p:cNvSpPr>
          <p:nvPr/>
        </p:nvSpPr>
        <p:spPr bwMode="auto">
          <a:xfrm>
            <a:off x="1609725" y="5454650"/>
            <a:ext cx="55563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697" name="Rectangle 73"/>
          <p:cNvSpPr>
            <a:spLocks noChangeArrowheads="1"/>
          </p:cNvSpPr>
          <p:nvPr/>
        </p:nvSpPr>
        <p:spPr bwMode="auto">
          <a:xfrm>
            <a:off x="1833563" y="5353050"/>
            <a:ext cx="134937" cy="101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M</a:t>
            </a:r>
            <a:endParaRPr lang="en-US" sz="800"/>
          </a:p>
        </p:txBody>
      </p:sp>
      <p:sp>
        <p:nvSpPr>
          <p:cNvPr id="830698" name="Line 74"/>
          <p:cNvSpPr>
            <a:spLocks noChangeShapeType="1"/>
          </p:cNvSpPr>
          <p:nvPr/>
        </p:nvSpPr>
        <p:spPr bwMode="auto">
          <a:xfrm>
            <a:off x="1947863" y="5454650"/>
            <a:ext cx="5715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699" name="Rectangle 75"/>
          <p:cNvSpPr>
            <a:spLocks noChangeArrowheads="1"/>
          </p:cNvSpPr>
          <p:nvPr/>
        </p:nvSpPr>
        <p:spPr bwMode="auto">
          <a:xfrm>
            <a:off x="1154113" y="5722938"/>
            <a:ext cx="134937" cy="1047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S</a:t>
            </a:r>
            <a:endParaRPr lang="en-US" sz="800"/>
          </a:p>
        </p:txBody>
      </p:sp>
      <p:sp>
        <p:nvSpPr>
          <p:cNvPr id="830700" name="Line 76"/>
          <p:cNvSpPr>
            <a:spLocks noChangeShapeType="1"/>
          </p:cNvSpPr>
          <p:nvPr/>
        </p:nvSpPr>
        <p:spPr bwMode="auto">
          <a:xfrm>
            <a:off x="1268413" y="5827713"/>
            <a:ext cx="5715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701" name="Rectangle 77"/>
          <p:cNvSpPr>
            <a:spLocks noChangeArrowheads="1"/>
          </p:cNvSpPr>
          <p:nvPr/>
        </p:nvSpPr>
        <p:spPr bwMode="auto">
          <a:xfrm>
            <a:off x="1495425" y="5722938"/>
            <a:ext cx="134938" cy="10477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M</a:t>
            </a:r>
            <a:endParaRPr lang="en-US" sz="800"/>
          </a:p>
        </p:txBody>
      </p:sp>
      <p:sp>
        <p:nvSpPr>
          <p:cNvPr id="830702" name="Line 78"/>
          <p:cNvSpPr>
            <a:spLocks noChangeShapeType="1"/>
          </p:cNvSpPr>
          <p:nvPr/>
        </p:nvSpPr>
        <p:spPr bwMode="auto">
          <a:xfrm>
            <a:off x="1609725" y="5827713"/>
            <a:ext cx="55563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703" name="Rectangle 79"/>
          <p:cNvSpPr>
            <a:spLocks noChangeArrowheads="1"/>
          </p:cNvSpPr>
          <p:nvPr/>
        </p:nvSpPr>
        <p:spPr bwMode="auto">
          <a:xfrm>
            <a:off x="1833563" y="5722938"/>
            <a:ext cx="134937" cy="1047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800"/>
              <a:t>S</a:t>
            </a:r>
            <a:endParaRPr lang="en-US" sz="800"/>
          </a:p>
        </p:txBody>
      </p:sp>
      <p:sp>
        <p:nvSpPr>
          <p:cNvPr id="830704" name="Line 80"/>
          <p:cNvSpPr>
            <a:spLocks noChangeShapeType="1"/>
          </p:cNvSpPr>
          <p:nvPr/>
        </p:nvSpPr>
        <p:spPr bwMode="auto">
          <a:xfrm>
            <a:off x="1947863" y="5827713"/>
            <a:ext cx="57150" cy="5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576" name="Octagon 575"/>
          <p:cNvSpPr/>
          <p:nvPr/>
        </p:nvSpPr>
        <p:spPr>
          <a:xfrm>
            <a:off x="1302118" y="5854754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577" name="Octagon 576"/>
          <p:cNvSpPr/>
          <p:nvPr/>
        </p:nvSpPr>
        <p:spPr>
          <a:xfrm>
            <a:off x="1639029" y="5854754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578" name="Octagon 577"/>
          <p:cNvSpPr/>
          <p:nvPr/>
        </p:nvSpPr>
        <p:spPr>
          <a:xfrm>
            <a:off x="1975940" y="5854754"/>
            <a:ext cx="140379" cy="124932"/>
          </a:xfrm>
          <a:prstGeom prst="octagon">
            <a:avLst/>
          </a:prstGeom>
          <a:solidFill>
            <a:srgbClr val="00B0F0"/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579" name="Octagon 578"/>
          <p:cNvSpPr/>
          <p:nvPr/>
        </p:nvSpPr>
        <p:spPr>
          <a:xfrm>
            <a:off x="1302118" y="5479956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580" name="Octagon 579"/>
          <p:cNvSpPr/>
          <p:nvPr/>
        </p:nvSpPr>
        <p:spPr>
          <a:xfrm>
            <a:off x="1639029" y="5479956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581" name="Octagon 580"/>
          <p:cNvSpPr/>
          <p:nvPr/>
        </p:nvSpPr>
        <p:spPr>
          <a:xfrm>
            <a:off x="1975940" y="5479956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/>
          </a:p>
        </p:txBody>
      </p:sp>
      <p:sp>
        <p:nvSpPr>
          <p:cNvPr id="582" name="Octagon 581"/>
          <p:cNvSpPr/>
          <p:nvPr/>
        </p:nvSpPr>
        <p:spPr>
          <a:xfrm>
            <a:off x="1302118" y="5130145"/>
            <a:ext cx="140379" cy="124932"/>
          </a:xfrm>
          <a:prstGeom prst="octagon">
            <a:avLst/>
          </a:prstGeom>
          <a:solidFill>
            <a:srgbClr val="00B0F0"/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583" name="Octagon 582"/>
          <p:cNvSpPr/>
          <p:nvPr/>
        </p:nvSpPr>
        <p:spPr>
          <a:xfrm>
            <a:off x="1639029" y="5130145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584" name="Octagon 583"/>
          <p:cNvSpPr/>
          <p:nvPr/>
        </p:nvSpPr>
        <p:spPr>
          <a:xfrm>
            <a:off x="1975940" y="5130145"/>
            <a:ext cx="140379" cy="124932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830732" name="Line 53"/>
          <p:cNvSpPr>
            <a:spLocks noChangeShapeType="1"/>
          </p:cNvSpPr>
          <p:nvPr/>
        </p:nvSpPr>
        <p:spPr bwMode="auto">
          <a:xfrm>
            <a:off x="1443038" y="5178425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733" name="Line 53"/>
          <p:cNvSpPr>
            <a:spLocks noChangeShapeType="1"/>
          </p:cNvSpPr>
          <p:nvPr/>
        </p:nvSpPr>
        <p:spPr bwMode="auto">
          <a:xfrm>
            <a:off x="1778000" y="5178425"/>
            <a:ext cx="1984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0734" name="Rectangle 63"/>
          <p:cNvSpPr>
            <a:spLocks noChangeArrowheads="1"/>
          </p:cNvSpPr>
          <p:nvPr/>
        </p:nvSpPr>
        <p:spPr bwMode="auto">
          <a:xfrm>
            <a:off x="1168400" y="5027613"/>
            <a:ext cx="134938" cy="101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700"/>
              <a:t>M</a:t>
            </a:r>
            <a:endParaRPr lang="en-US" sz="700"/>
          </a:p>
        </p:txBody>
      </p:sp>
      <p:sp>
        <p:nvSpPr>
          <p:cNvPr id="830735" name="Rectangle 65"/>
          <p:cNvSpPr>
            <a:spLocks noChangeArrowheads="1"/>
          </p:cNvSpPr>
          <p:nvPr/>
        </p:nvSpPr>
        <p:spPr bwMode="auto">
          <a:xfrm>
            <a:off x="1471613" y="5027613"/>
            <a:ext cx="134937" cy="101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700"/>
              <a:t>S</a:t>
            </a:r>
            <a:endParaRPr lang="en-US" sz="700"/>
          </a:p>
        </p:txBody>
      </p:sp>
      <p:sp>
        <p:nvSpPr>
          <p:cNvPr id="830736" name="Rectangle 67"/>
          <p:cNvSpPr>
            <a:spLocks noChangeArrowheads="1"/>
          </p:cNvSpPr>
          <p:nvPr/>
        </p:nvSpPr>
        <p:spPr bwMode="auto">
          <a:xfrm>
            <a:off x="1841500" y="5027613"/>
            <a:ext cx="134938" cy="101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700"/>
              <a:t>M</a:t>
            </a:r>
            <a:endParaRPr lang="en-US" sz="700"/>
          </a:p>
        </p:txBody>
      </p:sp>
      <p:cxnSp>
        <p:nvCxnSpPr>
          <p:cNvPr id="590" name="Straight Connector 589"/>
          <p:cNvCxnSpPr/>
          <p:nvPr/>
        </p:nvCxnSpPr>
        <p:spPr>
          <a:xfrm>
            <a:off x="1285875" y="4857750"/>
            <a:ext cx="928688" cy="1588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 rot="5400000">
            <a:off x="1712912" y="5357813"/>
            <a:ext cx="1001713" cy="1588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Rectangle 594"/>
          <p:cNvSpPr/>
          <p:nvPr/>
        </p:nvSpPr>
        <p:spPr>
          <a:xfrm>
            <a:off x="3429000" y="3500438"/>
            <a:ext cx="274638" cy="214312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2857500" y="3500438"/>
            <a:ext cx="366713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3143250" y="3500438"/>
            <a:ext cx="366713" cy="214312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0742" name="TextBox 597"/>
          <p:cNvSpPr txBox="1">
            <a:spLocks noChangeArrowheads="1"/>
          </p:cNvSpPr>
          <p:nvPr/>
        </p:nvSpPr>
        <p:spPr bwMode="auto">
          <a:xfrm>
            <a:off x="2571750" y="3286125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03772EA-31C8-49EB-81A3-9C6523256E0D}" type="slidenum">
              <a:rPr lang="en-US" sz="1000"/>
              <a:pPr algn="r"/>
              <a:t>15</a:t>
            </a:fld>
            <a:endParaRPr lang="en-US" sz="1000"/>
          </a:p>
        </p:txBody>
      </p:sp>
      <p:sp>
        <p:nvSpPr>
          <p:cNvPr id="832515" name="Rectangle 2"/>
          <p:cNvSpPr>
            <a:spLocks noChangeArrowheads="1"/>
          </p:cNvSpPr>
          <p:nvPr/>
        </p:nvSpPr>
        <p:spPr bwMode="auto">
          <a:xfrm>
            <a:off x="914400" y="277813"/>
            <a:ext cx="4943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Switch technique	 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(5)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4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957888" y="428625"/>
            <a:ext cx="2913062" cy="1714500"/>
            <a:chOff x="2285984" y="2571744"/>
            <a:chExt cx="3519653" cy="2071702"/>
          </a:xfrm>
        </p:grpSpPr>
        <p:sp>
          <p:nvSpPr>
            <p:cNvPr id="46" name="Rectangle 45"/>
            <p:cNvSpPr/>
            <p:nvPr/>
          </p:nvSpPr>
          <p:spPr>
            <a:xfrm>
              <a:off x="2285984" y="2571744"/>
              <a:ext cx="3500472" cy="207170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2427921" y="2672567"/>
              <a:ext cx="3377716" cy="1937272"/>
              <a:chOff x="2427342" y="2646689"/>
              <a:chExt cx="5456312" cy="3129439"/>
            </a:xfrm>
          </p:grpSpPr>
          <p:sp>
            <p:nvSpPr>
              <p:cNvPr id="158" name="Octagon 157"/>
              <p:cNvSpPr/>
              <p:nvPr/>
            </p:nvSpPr>
            <p:spPr>
              <a:xfrm>
                <a:off x="2857488" y="2714620"/>
                <a:ext cx="3643338" cy="3000396"/>
              </a:xfrm>
              <a:prstGeom prst="oct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bg2">
                    <a:lumMod val="75000"/>
                    <a:lumOff val="2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66" name="Straight Arrow Connector 165"/>
              <p:cNvCxnSpPr>
                <a:stCxn id="0" idx="3"/>
              </p:cNvCxnSpPr>
              <p:nvPr/>
            </p:nvCxnSpPr>
            <p:spPr>
              <a:xfrm flipV="1">
                <a:off x="3967254" y="3741893"/>
                <a:ext cx="176611" cy="21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3285603" y="3785275"/>
                <a:ext cx="285054" cy="31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3143240" y="3643314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500430" y="3670411"/>
                <a:ext cx="468043" cy="187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285603" y="3999087"/>
                <a:ext cx="1072052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2427342" y="3999087"/>
                <a:ext cx="715733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427342" y="3785275"/>
                <a:ext cx="715733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stCxn id="0" idx="3"/>
              </p:cNvCxnSpPr>
              <p:nvPr/>
            </p:nvCxnSpPr>
            <p:spPr>
              <a:xfrm flipV="1">
                <a:off x="3967254" y="4346141"/>
                <a:ext cx="176611" cy="216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285603" y="4389523"/>
                <a:ext cx="2850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3143240" y="4246842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500430" y="4273939"/>
                <a:ext cx="468043" cy="1872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3285603" y="4603332"/>
                <a:ext cx="1072052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427342" y="4603332"/>
                <a:ext cx="715733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427342" y="4386423"/>
                <a:ext cx="715733" cy="310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oup 200"/>
              <p:cNvGrpSpPr>
                <a:grpSpLocks/>
              </p:cNvGrpSpPr>
              <p:nvPr/>
            </p:nvGrpSpPr>
            <p:grpSpPr bwMode="auto">
              <a:xfrm flipH="1">
                <a:off x="4929190" y="3643314"/>
                <a:ext cx="2062178" cy="1071570"/>
                <a:chOff x="1581128" y="1928802"/>
                <a:chExt cx="1928826" cy="1071570"/>
              </a:xfrm>
            </p:grpSpPr>
            <p:cxnSp>
              <p:nvCxnSpPr>
                <p:cNvPr id="187" name="Straight Arrow Connector 186"/>
                <p:cNvCxnSpPr>
                  <a:stCxn id="0" idx="3"/>
                </p:cNvCxnSpPr>
                <p:nvPr/>
              </p:nvCxnSpPr>
              <p:spPr>
                <a:xfrm flipV="1">
                  <a:off x="3122949" y="2027381"/>
                  <a:ext cx="173883" cy="21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2439008" y="2070762"/>
                  <a:ext cx="286907" cy="31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Rectangle 188"/>
                <p:cNvSpPr/>
                <p:nvPr/>
              </p:nvSpPr>
              <p:spPr>
                <a:xfrm>
                  <a:off x="2295508" y="1928802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2652698" y="1955899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2439008" y="2284574"/>
                  <a:ext cx="1072281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1581183" y="2284574"/>
                  <a:ext cx="715819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581183" y="2070762"/>
                  <a:ext cx="715819" cy="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0" idx="3"/>
                </p:cNvCxnSpPr>
                <p:nvPr/>
              </p:nvCxnSpPr>
              <p:spPr>
                <a:xfrm flipV="1">
                  <a:off x="3122949" y="2631628"/>
                  <a:ext cx="173883" cy="216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2439008" y="2675010"/>
                  <a:ext cx="286907" cy="30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Rectangle 195"/>
                <p:cNvSpPr/>
                <p:nvPr/>
              </p:nvSpPr>
              <p:spPr>
                <a:xfrm>
                  <a:off x="2295508" y="2532330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652698" y="2559427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439008" y="2888819"/>
                  <a:ext cx="1072281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581183" y="2888819"/>
                  <a:ext cx="715819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581183" y="2671910"/>
                  <a:ext cx="715819" cy="310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Rectangle 158"/>
              <p:cNvSpPr/>
              <p:nvPr/>
            </p:nvSpPr>
            <p:spPr>
              <a:xfrm>
                <a:off x="4143372" y="2928934"/>
                <a:ext cx="1029692" cy="192882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900" dirty="0">
                    <a:solidFill>
                      <a:schemeClr val="tx1"/>
                    </a:solidFill>
                  </a:rPr>
                  <a:t>Switch core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 rot="5400000">
                <a:off x="4176387" y="4964331"/>
                <a:ext cx="216909" cy="30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rot="5400000">
                <a:off x="4964935" y="4962781"/>
                <a:ext cx="213811" cy="30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Rectangle 201"/>
              <p:cNvSpPr/>
              <p:nvPr/>
            </p:nvSpPr>
            <p:spPr>
              <a:xfrm>
                <a:off x="3571868" y="5000636"/>
                <a:ext cx="1000132" cy="50006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33CC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Routing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643438" y="5000636"/>
                <a:ext cx="114300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Arbitration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2578" name="TextBox 206"/>
              <p:cNvSpPr txBox="1">
                <a:spLocks noChangeArrowheads="1"/>
              </p:cNvSpPr>
              <p:nvPr/>
            </p:nvSpPr>
            <p:spPr bwMode="auto">
              <a:xfrm>
                <a:off x="7071870" y="3999085"/>
                <a:ext cx="811784" cy="477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000"/>
                  <a:t>Port</a:t>
                </a:r>
                <a:endParaRPr lang="en-US" sz="1000"/>
              </a:p>
            </p:txBody>
          </p:sp>
          <p:sp>
            <p:nvSpPr>
              <p:cNvPr id="832579" name="TextBox 207"/>
              <p:cNvSpPr txBox="1">
                <a:spLocks noChangeArrowheads="1"/>
              </p:cNvSpPr>
              <p:nvPr/>
            </p:nvSpPr>
            <p:spPr bwMode="auto">
              <a:xfrm>
                <a:off x="6356135" y="2713125"/>
                <a:ext cx="1301334" cy="446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chemeClr val="accent2"/>
                    </a:solidFill>
                  </a:rPr>
                  <a:t>Channels</a:t>
                </a:r>
                <a:endParaRPr lang="en-US" sz="1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32580" name="TextBox 208"/>
              <p:cNvSpPr txBox="1">
                <a:spLocks noChangeArrowheads="1"/>
              </p:cNvSpPr>
              <p:nvPr/>
            </p:nvSpPr>
            <p:spPr bwMode="auto">
              <a:xfrm>
                <a:off x="2500298" y="2786058"/>
                <a:ext cx="961211" cy="450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rgbClr val="00B050"/>
                    </a:solidFill>
                  </a:rPr>
                  <a:t>Buffer</a:t>
                </a:r>
                <a:endParaRPr lang="en-US" sz="100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11" name="Straight Arrow Connector 210"/>
              <p:cNvCxnSpPr>
                <a:stCxn id="832580" idx="3"/>
              </p:cNvCxnSpPr>
              <p:nvPr/>
            </p:nvCxnSpPr>
            <p:spPr>
              <a:xfrm>
                <a:off x="3459114" y="3010600"/>
                <a:ext cx="247873" cy="647629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rot="10800000" flipV="1">
                <a:off x="6142343" y="3069477"/>
                <a:ext cx="517437" cy="430718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832583" name="Rectangle 47"/>
          <p:cNvSpPr>
            <a:spLocks noChangeArrowheads="1"/>
          </p:cNvSpPr>
          <p:nvPr/>
        </p:nvSpPr>
        <p:spPr bwMode="auto">
          <a:xfrm>
            <a:off x="857250" y="1571625"/>
            <a:ext cx="350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i="1">
                <a:solidFill>
                  <a:schemeClr val="accent2"/>
                </a:solidFill>
              </a:rPr>
              <a:t>2. 1  Store-and-forward</a:t>
            </a:r>
            <a:endParaRPr lang="en-US" b="1" i="1">
              <a:solidFill>
                <a:schemeClr val="accent2"/>
              </a:solidFill>
            </a:endParaRPr>
          </a:p>
        </p:txBody>
      </p:sp>
      <p:grpSp>
        <p:nvGrpSpPr>
          <p:cNvPr id="5" name="Group 497"/>
          <p:cNvGrpSpPr>
            <a:grpSpLocks/>
          </p:cNvGrpSpPr>
          <p:nvPr/>
        </p:nvGrpSpPr>
        <p:grpSpPr bwMode="auto">
          <a:xfrm>
            <a:off x="1989138" y="3786188"/>
            <a:ext cx="2667000" cy="2000250"/>
            <a:chOff x="1928794" y="3429000"/>
            <a:chExt cx="3619525" cy="2714644"/>
          </a:xfrm>
        </p:grpSpPr>
        <p:sp>
          <p:nvSpPr>
            <p:cNvPr id="832585" name="Line 66"/>
            <p:cNvSpPr>
              <a:spLocks noChangeShapeType="1"/>
            </p:cNvSpPr>
            <p:nvPr/>
          </p:nvSpPr>
          <p:spPr bwMode="auto">
            <a:xfrm>
              <a:off x="4267414" y="3502947"/>
              <a:ext cx="187885" cy="19567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5" name="Octagon 214"/>
            <p:cNvSpPr/>
            <p:nvPr/>
          </p:nvSpPr>
          <p:spPr>
            <a:xfrm>
              <a:off x="1928794" y="3429000"/>
              <a:ext cx="3619525" cy="2714644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6" name="Straight Arrow Connector 215"/>
            <p:cNvCxnSpPr>
              <a:stCxn id="0" idx="3"/>
            </p:cNvCxnSpPr>
            <p:nvPr/>
          </p:nvCxnSpPr>
          <p:spPr>
            <a:xfrm flipV="1">
              <a:off x="2999569" y="4185222"/>
              <a:ext cx="174513" cy="2154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359690" y="4144287"/>
              <a:ext cx="284391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2212678" y="4077103"/>
              <a:ext cx="185993" cy="423467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35380" y="4121399"/>
              <a:ext cx="464984" cy="16938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050" dirty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0" name="Straight Connector 219"/>
            <p:cNvCxnSpPr/>
            <p:nvPr/>
          </p:nvCxnSpPr>
          <p:spPr>
            <a:xfrm>
              <a:off x="2355381" y="4355426"/>
              <a:ext cx="1064313" cy="2154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0" idx="3"/>
            </p:cNvCxnSpPr>
            <p:nvPr/>
          </p:nvCxnSpPr>
          <p:spPr>
            <a:xfrm flipV="1">
              <a:off x="3031887" y="4904818"/>
              <a:ext cx="174512" cy="19391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355381" y="4943598"/>
              <a:ext cx="282236" cy="215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2212678" y="4815296"/>
              <a:ext cx="185993" cy="423467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567534" y="4839812"/>
              <a:ext cx="464984" cy="16938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2355381" y="5137501"/>
              <a:ext cx="1064313" cy="2155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3250567" y="5463906"/>
              <a:ext cx="193903" cy="2154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4032642" y="5463906"/>
              <a:ext cx="193903" cy="215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ectangle 229"/>
            <p:cNvSpPr/>
            <p:nvPr/>
          </p:nvSpPr>
          <p:spPr>
            <a:xfrm>
              <a:off x="2638505" y="5497300"/>
              <a:ext cx="993595" cy="45244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703071" y="5497300"/>
              <a:ext cx="1135537" cy="452441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535379" y="3973993"/>
              <a:ext cx="464985" cy="169387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900" dirty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535379" y="3804606"/>
              <a:ext cx="464985" cy="169387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900" dirty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2571736" y="4688373"/>
              <a:ext cx="464984" cy="16938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2571736" y="4518986"/>
              <a:ext cx="464984" cy="16938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" name="Group 458"/>
            <p:cNvGrpSpPr/>
            <p:nvPr/>
          </p:nvGrpSpPr>
          <p:grpSpPr>
            <a:xfrm flipH="1">
              <a:off x="4214810" y="3857628"/>
              <a:ext cx="1071570" cy="1452573"/>
              <a:chOff x="3150896" y="4010028"/>
              <a:chExt cx="993596" cy="1452573"/>
            </a:xfrm>
            <a:solidFill>
              <a:srgbClr val="92D050"/>
            </a:solidFill>
          </p:grpSpPr>
          <p:cxnSp>
            <p:nvCxnSpPr>
              <p:cNvPr id="447" name="Straight Arrow Connector 446"/>
              <p:cNvCxnSpPr>
                <a:stCxn id="450" idx="3"/>
              </p:cNvCxnSpPr>
              <p:nvPr/>
            </p:nvCxnSpPr>
            <p:spPr>
              <a:xfrm flipV="1">
                <a:off x="3938583" y="4409873"/>
                <a:ext cx="173756" cy="20057"/>
              </a:xfrm>
              <a:prstGeom prst="straightConnector1">
                <a:avLst/>
              </a:prstGeom>
              <a:grpFill/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297508" y="4367218"/>
                <a:ext cx="283884" cy="1437"/>
              </a:xfrm>
              <a:prstGeom prst="line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9" name="Rectangle 448"/>
              <p:cNvSpPr/>
              <p:nvPr/>
            </p:nvSpPr>
            <p:spPr>
              <a:xfrm>
                <a:off x="3150896" y="4300941"/>
                <a:ext cx="185993" cy="423467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3473598" y="4345237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1" name="Straight Arrow Connector 450"/>
              <p:cNvCxnSpPr>
                <a:stCxn id="454" idx="3"/>
              </p:cNvCxnSpPr>
              <p:nvPr/>
            </p:nvCxnSpPr>
            <p:spPr>
              <a:xfrm flipV="1">
                <a:off x="3970736" y="5128285"/>
                <a:ext cx="173756" cy="20059"/>
              </a:xfrm>
              <a:prstGeom prst="straightConnector1">
                <a:avLst/>
              </a:prstGeom>
              <a:grpFill/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3292838" y="5168403"/>
                <a:ext cx="283884" cy="1437"/>
              </a:xfrm>
              <a:prstGeom prst="line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3" name="Rectangle 452"/>
              <p:cNvSpPr/>
              <p:nvPr/>
            </p:nvSpPr>
            <p:spPr>
              <a:xfrm>
                <a:off x="3150896" y="5039134"/>
                <a:ext cx="185993" cy="423467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3505752" y="5063650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3473597" y="4152904"/>
                <a:ext cx="464985" cy="169387"/>
              </a:xfrm>
              <a:prstGeom prst="rect">
                <a:avLst/>
              </a:prstGeom>
              <a:grpFill/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3473597" y="4010028"/>
                <a:ext cx="464985" cy="169387"/>
              </a:xfrm>
              <a:prstGeom prst="rect">
                <a:avLst/>
              </a:prstGeom>
              <a:grpFill/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3509954" y="4912211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3509954" y="4742824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60" name="Straight Connector 459"/>
            <p:cNvCxnSpPr/>
            <p:nvPr/>
          </p:nvCxnSpPr>
          <p:spPr>
            <a:xfrm>
              <a:off x="4001403" y="4428678"/>
              <a:ext cx="1064313" cy="2154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>
              <a:off x="4007866" y="5215063"/>
              <a:ext cx="1064313" cy="2155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3206273" y="3622903"/>
              <a:ext cx="1022962" cy="174512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498"/>
          <p:cNvGrpSpPr>
            <a:grpSpLocks/>
          </p:cNvGrpSpPr>
          <p:nvPr/>
        </p:nvGrpSpPr>
        <p:grpSpPr bwMode="auto">
          <a:xfrm>
            <a:off x="5214938" y="3786188"/>
            <a:ext cx="2667000" cy="2000250"/>
            <a:chOff x="1928794" y="3429000"/>
            <a:chExt cx="3619525" cy="2714644"/>
          </a:xfrm>
        </p:grpSpPr>
        <p:sp>
          <p:nvSpPr>
            <p:cNvPr id="832634" name="Line 66"/>
            <p:cNvSpPr>
              <a:spLocks noChangeShapeType="1"/>
            </p:cNvSpPr>
            <p:nvPr/>
          </p:nvSpPr>
          <p:spPr bwMode="auto">
            <a:xfrm>
              <a:off x="4267414" y="3502947"/>
              <a:ext cx="187885" cy="19567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01" name="Octagon 500"/>
            <p:cNvSpPr/>
            <p:nvPr/>
          </p:nvSpPr>
          <p:spPr>
            <a:xfrm>
              <a:off x="1928794" y="3429000"/>
              <a:ext cx="3619525" cy="2714644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2" name="Straight Arrow Connector 501"/>
            <p:cNvCxnSpPr/>
            <p:nvPr/>
          </p:nvCxnSpPr>
          <p:spPr>
            <a:xfrm flipV="1">
              <a:off x="2999569" y="4185222"/>
              <a:ext cx="174513" cy="2154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2359690" y="4144287"/>
              <a:ext cx="284391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4" name="Rectangle 503"/>
            <p:cNvSpPr/>
            <p:nvPr/>
          </p:nvSpPr>
          <p:spPr>
            <a:xfrm>
              <a:off x="2212678" y="4077103"/>
              <a:ext cx="185993" cy="423467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6" name="Straight Connector 505"/>
            <p:cNvCxnSpPr/>
            <p:nvPr/>
          </p:nvCxnSpPr>
          <p:spPr>
            <a:xfrm>
              <a:off x="2355381" y="4355426"/>
              <a:ext cx="1064313" cy="2154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Straight Arrow Connector 506"/>
            <p:cNvCxnSpPr>
              <a:stCxn id="0" idx="3"/>
            </p:cNvCxnSpPr>
            <p:nvPr/>
          </p:nvCxnSpPr>
          <p:spPr>
            <a:xfrm flipV="1">
              <a:off x="3031887" y="4904818"/>
              <a:ext cx="174512" cy="19391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2355381" y="4943598"/>
              <a:ext cx="282236" cy="215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Rectangle 508"/>
            <p:cNvSpPr/>
            <p:nvPr/>
          </p:nvSpPr>
          <p:spPr>
            <a:xfrm>
              <a:off x="2212678" y="4815296"/>
              <a:ext cx="185993" cy="423467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2567534" y="4839812"/>
              <a:ext cx="464984" cy="16938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1" name="Straight Connector 510"/>
            <p:cNvCxnSpPr/>
            <p:nvPr/>
          </p:nvCxnSpPr>
          <p:spPr>
            <a:xfrm>
              <a:off x="2355381" y="5137501"/>
              <a:ext cx="1064313" cy="2155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3250567" y="5463906"/>
              <a:ext cx="193903" cy="2154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rot="5400000">
              <a:off x="4032642" y="5463906"/>
              <a:ext cx="193903" cy="215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4" name="Rectangle 513"/>
            <p:cNvSpPr/>
            <p:nvPr/>
          </p:nvSpPr>
          <p:spPr>
            <a:xfrm>
              <a:off x="2638505" y="5497300"/>
              <a:ext cx="993595" cy="45244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703071" y="5497300"/>
              <a:ext cx="1135537" cy="452441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2571736" y="4688373"/>
              <a:ext cx="464984" cy="16938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571736" y="4518986"/>
              <a:ext cx="464984" cy="16938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" name="Group 458"/>
            <p:cNvGrpSpPr/>
            <p:nvPr/>
          </p:nvGrpSpPr>
          <p:grpSpPr>
            <a:xfrm flipH="1">
              <a:off x="4214806" y="3857628"/>
              <a:ext cx="1071571" cy="1452573"/>
              <a:chOff x="3150896" y="4010028"/>
              <a:chExt cx="993596" cy="1452573"/>
            </a:xfrm>
            <a:solidFill>
              <a:srgbClr val="92D050"/>
            </a:solidFill>
          </p:grpSpPr>
          <p:cxnSp>
            <p:nvCxnSpPr>
              <p:cNvPr id="524" name="Straight Arrow Connector 523"/>
              <p:cNvCxnSpPr>
                <a:stCxn id="527" idx="3"/>
              </p:cNvCxnSpPr>
              <p:nvPr/>
            </p:nvCxnSpPr>
            <p:spPr>
              <a:xfrm flipV="1">
                <a:off x="3938583" y="4409873"/>
                <a:ext cx="173756" cy="20057"/>
              </a:xfrm>
              <a:prstGeom prst="straightConnector1">
                <a:avLst/>
              </a:prstGeom>
              <a:grpFill/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3297508" y="4367218"/>
                <a:ext cx="283884" cy="1437"/>
              </a:xfrm>
              <a:prstGeom prst="line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7" name="Rectangle 526"/>
              <p:cNvSpPr/>
              <p:nvPr/>
            </p:nvSpPr>
            <p:spPr>
              <a:xfrm>
                <a:off x="3473598" y="4345237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28" name="Straight Arrow Connector 527"/>
              <p:cNvCxnSpPr>
                <a:stCxn id="531" idx="3"/>
              </p:cNvCxnSpPr>
              <p:nvPr/>
            </p:nvCxnSpPr>
            <p:spPr>
              <a:xfrm flipV="1">
                <a:off x="3970736" y="5128285"/>
                <a:ext cx="173756" cy="20059"/>
              </a:xfrm>
              <a:prstGeom prst="straightConnector1">
                <a:avLst/>
              </a:prstGeom>
              <a:grpFill/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3292838" y="5168403"/>
                <a:ext cx="283884" cy="1437"/>
              </a:xfrm>
              <a:prstGeom prst="line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0" name="Rectangle 529"/>
              <p:cNvSpPr/>
              <p:nvPr/>
            </p:nvSpPr>
            <p:spPr>
              <a:xfrm>
                <a:off x="3150896" y="5039134"/>
                <a:ext cx="185993" cy="423467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3505752" y="5063650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3473597" y="4152904"/>
                <a:ext cx="464985" cy="169387"/>
              </a:xfrm>
              <a:prstGeom prst="rect">
                <a:avLst/>
              </a:prstGeom>
              <a:grpFill/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473597" y="4010028"/>
                <a:ext cx="464985" cy="169387"/>
              </a:xfrm>
              <a:prstGeom prst="rect">
                <a:avLst/>
              </a:prstGeom>
              <a:grpFill/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509954" y="4912211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509954" y="4742824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3150896" y="4300941"/>
                <a:ext cx="185993" cy="423467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521" name="Straight Connector 520"/>
            <p:cNvCxnSpPr/>
            <p:nvPr/>
          </p:nvCxnSpPr>
          <p:spPr>
            <a:xfrm>
              <a:off x="4001403" y="4428678"/>
              <a:ext cx="1064313" cy="2154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>
              <a:off x="4007866" y="5215063"/>
              <a:ext cx="1064313" cy="2155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3" name="Rectangle 522"/>
            <p:cNvSpPr/>
            <p:nvPr/>
          </p:nvSpPr>
          <p:spPr>
            <a:xfrm>
              <a:off x="3206273" y="3622903"/>
              <a:ext cx="1022962" cy="174512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7" name="Straight Connector 536"/>
          <p:cNvCxnSpPr/>
          <p:nvPr/>
        </p:nvCxnSpPr>
        <p:spPr>
          <a:xfrm>
            <a:off x="4489450" y="4429125"/>
            <a:ext cx="868363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1489075" y="4357688"/>
            <a:ext cx="714375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2675" name="Rectangle 63"/>
          <p:cNvSpPr>
            <a:spLocks noChangeArrowheads="1"/>
          </p:cNvSpPr>
          <p:nvPr/>
        </p:nvSpPr>
        <p:spPr bwMode="auto">
          <a:xfrm>
            <a:off x="846138" y="4071938"/>
            <a:ext cx="668337" cy="642937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32676" name="Line 53"/>
          <p:cNvSpPr>
            <a:spLocks noChangeShapeType="1"/>
          </p:cNvSpPr>
          <p:nvPr/>
        </p:nvSpPr>
        <p:spPr bwMode="auto">
          <a:xfrm>
            <a:off x="7643813" y="4429125"/>
            <a:ext cx="752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2677" name="Rectangle 65"/>
          <p:cNvSpPr>
            <a:spLocks noChangeArrowheads="1"/>
          </p:cNvSpPr>
          <p:nvPr/>
        </p:nvSpPr>
        <p:spPr bwMode="auto">
          <a:xfrm>
            <a:off x="8001000" y="4189413"/>
            <a:ext cx="511175" cy="3825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S</a:t>
            </a:r>
            <a:endParaRPr lang="en-US" sz="900"/>
          </a:p>
        </p:txBody>
      </p:sp>
      <p:sp>
        <p:nvSpPr>
          <p:cNvPr id="98" name="Oval Callout 97"/>
          <p:cNvSpPr/>
          <p:nvPr/>
        </p:nvSpPr>
        <p:spPr>
          <a:xfrm>
            <a:off x="488950" y="2428875"/>
            <a:ext cx="2286000" cy="1214438"/>
          </a:xfrm>
          <a:prstGeom prst="wedgeEllipseCallout">
            <a:avLst>
              <a:gd name="adj1" fmla="val -10314"/>
              <a:gd name="adj2" fmla="val 95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1346200" y="3143250"/>
            <a:ext cx="214313" cy="214313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774700" y="3143250"/>
            <a:ext cx="285750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1060450" y="3143250"/>
            <a:ext cx="285750" cy="214313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2346325" y="3143250"/>
            <a:ext cx="214313" cy="214313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1774825" y="3143250"/>
            <a:ext cx="285750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2060575" y="3143250"/>
            <a:ext cx="285750" cy="214313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846138" y="2714625"/>
            <a:ext cx="1571625" cy="214313"/>
            <a:chOff x="714348" y="3071810"/>
            <a:chExt cx="1571636" cy="214314"/>
          </a:xfrm>
        </p:grpSpPr>
        <p:sp>
          <p:nvSpPr>
            <p:cNvPr id="100" name="Rectangle 99"/>
            <p:cNvSpPr/>
            <p:nvPr/>
          </p:nvSpPr>
          <p:spPr>
            <a:xfrm>
              <a:off x="714348" y="3071810"/>
              <a:ext cx="285752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H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071669" y="3071810"/>
              <a:ext cx="214315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00100" y="3071810"/>
              <a:ext cx="1071569" cy="2143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1" name="Rectangle 540"/>
          <p:cNvSpPr/>
          <p:nvPr/>
        </p:nvSpPr>
        <p:spPr>
          <a:xfrm>
            <a:off x="5643571" y="4305369"/>
            <a:ext cx="342620" cy="124811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dirty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5643570" y="4196754"/>
            <a:ext cx="342620" cy="124811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9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5643570" y="4071942"/>
            <a:ext cx="342620" cy="124811"/>
          </a:xfrm>
          <a:prstGeom prst="rect">
            <a:avLst/>
          </a:prstGeom>
          <a:solidFill>
            <a:srgbClr val="FF660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900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4" name="TextBox 543"/>
          <p:cNvSpPr txBox="1"/>
          <p:nvPr/>
        </p:nvSpPr>
        <p:spPr>
          <a:xfrm>
            <a:off x="1703388" y="4395788"/>
            <a:ext cx="357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2417763" y="3609975"/>
            <a:ext cx="3571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2847975" y="4143375"/>
            <a:ext cx="3556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3346450" y="4286250"/>
            <a:ext cx="3571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4786313" y="4610100"/>
            <a:ext cx="3460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13831C2-4A40-44D1-9D20-E20CCFA18E89}" type="slidenum">
              <a:rPr lang="en-US" sz="1000"/>
              <a:pPr algn="r"/>
              <a:t>16</a:t>
            </a:fld>
            <a:endParaRPr lang="en-US" sz="1000"/>
          </a:p>
        </p:txBody>
      </p:sp>
      <p:sp>
        <p:nvSpPr>
          <p:cNvPr id="834563" name="Rectangle 2"/>
          <p:cNvSpPr>
            <a:spLocks noChangeArrowheads="1"/>
          </p:cNvSpPr>
          <p:nvPr/>
        </p:nvSpPr>
        <p:spPr bwMode="auto">
          <a:xfrm>
            <a:off x="914400" y="277813"/>
            <a:ext cx="4943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Switch technique  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(6)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4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957888" y="428625"/>
            <a:ext cx="2913062" cy="1714500"/>
            <a:chOff x="2285984" y="2571744"/>
            <a:chExt cx="3519653" cy="2071702"/>
          </a:xfrm>
        </p:grpSpPr>
        <p:sp>
          <p:nvSpPr>
            <p:cNvPr id="46" name="Rectangle 45"/>
            <p:cNvSpPr/>
            <p:nvPr/>
          </p:nvSpPr>
          <p:spPr>
            <a:xfrm>
              <a:off x="2285984" y="2571744"/>
              <a:ext cx="3500472" cy="207170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2427921" y="2672567"/>
              <a:ext cx="3377716" cy="1937272"/>
              <a:chOff x="2427342" y="2646689"/>
              <a:chExt cx="5456312" cy="3129439"/>
            </a:xfrm>
          </p:grpSpPr>
          <p:sp>
            <p:nvSpPr>
              <p:cNvPr id="158" name="Octagon 157"/>
              <p:cNvSpPr/>
              <p:nvPr/>
            </p:nvSpPr>
            <p:spPr>
              <a:xfrm>
                <a:off x="2857488" y="2714620"/>
                <a:ext cx="3643338" cy="3000396"/>
              </a:xfrm>
              <a:prstGeom prst="oct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bg2">
                    <a:lumMod val="75000"/>
                    <a:lumOff val="2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66" name="Straight Arrow Connector 165"/>
              <p:cNvCxnSpPr>
                <a:stCxn id="0" idx="3"/>
              </p:cNvCxnSpPr>
              <p:nvPr/>
            </p:nvCxnSpPr>
            <p:spPr>
              <a:xfrm flipV="1">
                <a:off x="3967254" y="3741893"/>
                <a:ext cx="176611" cy="21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3285603" y="3785275"/>
                <a:ext cx="285054" cy="31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3143240" y="3643314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500430" y="3670411"/>
                <a:ext cx="468043" cy="187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285603" y="3999087"/>
                <a:ext cx="1072052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2427342" y="3999087"/>
                <a:ext cx="715733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427342" y="3785275"/>
                <a:ext cx="715733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stCxn id="0" idx="3"/>
              </p:cNvCxnSpPr>
              <p:nvPr/>
            </p:nvCxnSpPr>
            <p:spPr>
              <a:xfrm flipV="1">
                <a:off x="3967254" y="4346141"/>
                <a:ext cx="176611" cy="216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285603" y="4389523"/>
                <a:ext cx="2850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3143240" y="4246842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500430" y="4273939"/>
                <a:ext cx="468043" cy="1872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3285603" y="4603332"/>
                <a:ext cx="1072052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427342" y="4603332"/>
                <a:ext cx="715733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427342" y="4386423"/>
                <a:ext cx="715733" cy="310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oup 200"/>
              <p:cNvGrpSpPr>
                <a:grpSpLocks/>
              </p:cNvGrpSpPr>
              <p:nvPr/>
            </p:nvGrpSpPr>
            <p:grpSpPr bwMode="auto">
              <a:xfrm flipH="1">
                <a:off x="4929190" y="3643314"/>
                <a:ext cx="2062178" cy="1071570"/>
                <a:chOff x="1581128" y="1928802"/>
                <a:chExt cx="1928826" cy="1071570"/>
              </a:xfrm>
            </p:grpSpPr>
            <p:cxnSp>
              <p:nvCxnSpPr>
                <p:cNvPr id="187" name="Straight Arrow Connector 186"/>
                <p:cNvCxnSpPr>
                  <a:stCxn id="0" idx="3"/>
                </p:cNvCxnSpPr>
                <p:nvPr/>
              </p:nvCxnSpPr>
              <p:spPr>
                <a:xfrm flipV="1">
                  <a:off x="3122949" y="2027381"/>
                  <a:ext cx="173883" cy="21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2439008" y="2070762"/>
                  <a:ext cx="286907" cy="31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Rectangle 188"/>
                <p:cNvSpPr/>
                <p:nvPr/>
              </p:nvSpPr>
              <p:spPr>
                <a:xfrm>
                  <a:off x="2295508" y="1928802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2652698" y="1955899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2439008" y="2284574"/>
                  <a:ext cx="1072281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1581183" y="2284574"/>
                  <a:ext cx="715819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581183" y="2070762"/>
                  <a:ext cx="715819" cy="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0" idx="3"/>
                </p:cNvCxnSpPr>
                <p:nvPr/>
              </p:nvCxnSpPr>
              <p:spPr>
                <a:xfrm flipV="1">
                  <a:off x="3122949" y="2631628"/>
                  <a:ext cx="173883" cy="216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2439008" y="2675010"/>
                  <a:ext cx="286907" cy="30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Rectangle 195"/>
                <p:cNvSpPr/>
                <p:nvPr/>
              </p:nvSpPr>
              <p:spPr>
                <a:xfrm>
                  <a:off x="2295508" y="2532330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652698" y="2559427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439008" y="2888819"/>
                  <a:ext cx="1072281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581183" y="2888819"/>
                  <a:ext cx="715819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581183" y="2671910"/>
                  <a:ext cx="715819" cy="310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Rectangle 158"/>
              <p:cNvSpPr/>
              <p:nvPr/>
            </p:nvSpPr>
            <p:spPr>
              <a:xfrm>
                <a:off x="4143372" y="2928934"/>
                <a:ext cx="1029692" cy="192882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900" dirty="0">
                    <a:solidFill>
                      <a:schemeClr val="tx1"/>
                    </a:solidFill>
                  </a:rPr>
                  <a:t>Switch core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 rot="5400000">
                <a:off x="4176387" y="4964331"/>
                <a:ext cx="216909" cy="30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rot="5400000">
                <a:off x="4964935" y="4962781"/>
                <a:ext cx="213811" cy="30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Rectangle 201"/>
              <p:cNvSpPr/>
              <p:nvPr/>
            </p:nvSpPr>
            <p:spPr>
              <a:xfrm>
                <a:off x="3571868" y="5000636"/>
                <a:ext cx="1000132" cy="50006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33CC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Routing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643438" y="5000636"/>
                <a:ext cx="114300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Arbitration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4626" name="TextBox 206"/>
              <p:cNvSpPr txBox="1">
                <a:spLocks noChangeArrowheads="1"/>
              </p:cNvSpPr>
              <p:nvPr/>
            </p:nvSpPr>
            <p:spPr bwMode="auto">
              <a:xfrm>
                <a:off x="7071870" y="3999085"/>
                <a:ext cx="811784" cy="477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000"/>
                  <a:t>Port</a:t>
                </a:r>
                <a:endParaRPr lang="en-US" sz="1000"/>
              </a:p>
            </p:txBody>
          </p:sp>
          <p:sp>
            <p:nvSpPr>
              <p:cNvPr id="834627" name="TextBox 207"/>
              <p:cNvSpPr txBox="1">
                <a:spLocks noChangeArrowheads="1"/>
              </p:cNvSpPr>
              <p:nvPr/>
            </p:nvSpPr>
            <p:spPr bwMode="auto">
              <a:xfrm>
                <a:off x="6356135" y="2713125"/>
                <a:ext cx="1301334" cy="446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chemeClr val="accent2"/>
                    </a:solidFill>
                  </a:rPr>
                  <a:t>Channels</a:t>
                </a:r>
                <a:endParaRPr lang="en-US" sz="1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34628" name="TextBox 208"/>
              <p:cNvSpPr txBox="1">
                <a:spLocks noChangeArrowheads="1"/>
              </p:cNvSpPr>
              <p:nvPr/>
            </p:nvSpPr>
            <p:spPr bwMode="auto">
              <a:xfrm>
                <a:off x="2500298" y="2786058"/>
                <a:ext cx="961211" cy="450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rgbClr val="00B050"/>
                    </a:solidFill>
                  </a:rPr>
                  <a:t>Buffer</a:t>
                </a:r>
                <a:endParaRPr lang="en-US" sz="100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11" name="Straight Arrow Connector 210"/>
              <p:cNvCxnSpPr>
                <a:stCxn id="834628" idx="3"/>
              </p:cNvCxnSpPr>
              <p:nvPr/>
            </p:nvCxnSpPr>
            <p:spPr>
              <a:xfrm>
                <a:off x="3459114" y="3010600"/>
                <a:ext cx="247873" cy="647629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rot="10800000" flipV="1">
                <a:off x="6142343" y="3069477"/>
                <a:ext cx="517437" cy="430718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834631" name="Rectangle 47"/>
          <p:cNvSpPr>
            <a:spLocks noChangeArrowheads="1"/>
          </p:cNvSpPr>
          <p:nvPr/>
        </p:nvSpPr>
        <p:spPr bwMode="auto">
          <a:xfrm>
            <a:off x="857250" y="1571625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i="1">
                <a:solidFill>
                  <a:schemeClr val="accent2"/>
                </a:solidFill>
              </a:rPr>
              <a:t>2. 2  Virtual cut-through</a:t>
            </a:r>
            <a:endParaRPr lang="en-US" b="1" i="1">
              <a:solidFill>
                <a:schemeClr val="accent2"/>
              </a:solidFill>
            </a:endParaRPr>
          </a:p>
        </p:txBody>
      </p:sp>
      <p:grpSp>
        <p:nvGrpSpPr>
          <p:cNvPr id="5" name="Group 497"/>
          <p:cNvGrpSpPr>
            <a:grpSpLocks/>
          </p:cNvGrpSpPr>
          <p:nvPr/>
        </p:nvGrpSpPr>
        <p:grpSpPr bwMode="auto">
          <a:xfrm>
            <a:off x="2000250" y="3786188"/>
            <a:ext cx="2667000" cy="2000250"/>
            <a:chOff x="1928794" y="3429000"/>
            <a:chExt cx="3619525" cy="2714644"/>
          </a:xfrm>
        </p:grpSpPr>
        <p:sp>
          <p:nvSpPr>
            <p:cNvPr id="834633" name="Line 66"/>
            <p:cNvSpPr>
              <a:spLocks noChangeShapeType="1"/>
            </p:cNvSpPr>
            <p:nvPr/>
          </p:nvSpPr>
          <p:spPr bwMode="auto">
            <a:xfrm>
              <a:off x="4267414" y="3502947"/>
              <a:ext cx="187885" cy="19567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5" name="Octagon 214"/>
            <p:cNvSpPr/>
            <p:nvPr/>
          </p:nvSpPr>
          <p:spPr>
            <a:xfrm>
              <a:off x="1928794" y="3429000"/>
              <a:ext cx="3619525" cy="2714644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6" name="Straight Arrow Connector 215"/>
            <p:cNvCxnSpPr>
              <a:stCxn id="0" idx="3"/>
            </p:cNvCxnSpPr>
            <p:nvPr/>
          </p:nvCxnSpPr>
          <p:spPr>
            <a:xfrm flipV="1">
              <a:off x="2999571" y="4185222"/>
              <a:ext cx="174512" cy="2154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359690" y="4144287"/>
              <a:ext cx="284391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2212678" y="4077103"/>
              <a:ext cx="185993" cy="423467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35380" y="4121399"/>
              <a:ext cx="464984" cy="16938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050" dirty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0" name="Straight Connector 219"/>
            <p:cNvCxnSpPr/>
            <p:nvPr/>
          </p:nvCxnSpPr>
          <p:spPr>
            <a:xfrm>
              <a:off x="2355381" y="4355426"/>
              <a:ext cx="1064313" cy="2154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0" idx="3"/>
            </p:cNvCxnSpPr>
            <p:nvPr/>
          </p:nvCxnSpPr>
          <p:spPr>
            <a:xfrm flipV="1">
              <a:off x="3031887" y="4904818"/>
              <a:ext cx="174513" cy="19391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355381" y="4943598"/>
              <a:ext cx="282237" cy="215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2212678" y="4815296"/>
              <a:ext cx="185993" cy="423467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567534" y="4839812"/>
              <a:ext cx="464984" cy="16938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2355381" y="5137501"/>
              <a:ext cx="1064313" cy="2155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3250567" y="5463906"/>
              <a:ext cx="193903" cy="215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4032643" y="5463906"/>
              <a:ext cx="193903" cy="2154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ectangle 229"/>
            <p:cNvSpPr/>
            <p:nvPr/>
          </p:nvSpPr>
          <p:spPr>
            <a:xfrm>
              <a:off x="2638505" y="5497300"/>
              <a:ext cx="993595" cy="45244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703071" y="5497300"/>
              <a:ext cx="1135537" cy="452441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2571736" y="4688373"/>
              <a:ext cx="464984" cy="16938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2571736" y="4518986"/>
              <a:ext cx="464984" cy="16938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" name="Group 458"/>
            <p:cNvGrpSpPr/>
            <p:nvPr/>
          </p:nvGrpSpPr>
          <p:grpSpPr>
            <a:xfrm flipH="1">
              <a:off x="4214810" y="3857628"/>
              <a:ext cx="1071570" cy="1452573"/>
              <a:chOff x="3150896" y="4010028"/>
              <a:chExt cx="993596" cy="1452573"/>
            </a:xfrm>
            <a:solidFill>
              <a:srgbClr val="92D050"/>
            </a:solidFill>
          </p:grpSpPr>
          <p:cxnSp>
            <p:nvCxnSpPr>
              <p:cNvPr id="447" name="Straight Arrow Connector 446"/>
              <p:cNvCxnSpPr>
                <a:stCxn id="450" idx="3"/>
              </p:cNvCxnSpPr>
              <p:nvPr/>
            </p:nvCxnSpPr>
            <p:spPr>
              <a:xfrm flipV="1">
                <a:off x="3938583" y="4409873"/>
                <a:ext cx="173756" cy="20057"/>
              </a:xfrm>
              <a:prstGeom prst="straightConnector1">
                <a:avLst/>
              </a:prstGeom>
              <a:grpFill/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297508" y="4367218"/>
                <a:ext cx="283884" cy="1437"/>
              </a:xfrm>
              <a:prstGeom prst="line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9" name="Rectangle 448"/>
              <p:cNvSpPr/>
              <p:nvPr/>
            </p:nvSpPr>
            <p:spPr>
              <a:xfrm>
                <a:off x="3150896" y="4300941"/>
                <a:ext cx="185993" cy="423467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3473598" y="4345237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1" name="Straight Arrow Connector 450"/>
              <p:cNvCxnSpPr>
                <a:stCxn id="454" idx="3"/>
              </p:cNvCxnSpPr>
              <p:nvPr/>
            </p:nvCxnSpPr>
            <p:spPr>
              <a:xfrm flipV="1">
                <a:off x="3970736" y="5128285"/>
                <a:ext cx="173756" cy="20059"/>
              </a:xfrm>
              <a:prstGeom prst="straightConnector1">
                <a:avLst/>
              </a:prstGeom>
              <a:grpFill/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3292838" y="5168403"/>
                <a:ext cx="283884" cy="1437"/>
              </a:xfrm>
              <a:prstGeom prst="line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3" name="Rectangle 452"/>
              <p:cNvSpPr/>
              <p:nvPr/>
            </p:nvSpPr>
            <p:spPr>
              <a:xfrm>
                <a:off x="3150896" y="5039134"/>
                <a:ext cx="185993" cy="423467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3505752" y="5063650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3473597" y="4152904"/>
                <a:ext cx="464985" cy="169387"/>
              </a:xfrm>
              <a:prstGeom prst="rect">
                <a:avLst/>
              </a:prstGeom>
              <a:grpFill/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3473597" y="4010028"/>
                <a:ext cx="464985" cy="169387"/>
              </a:xfrm>
              <a:prstGeom prst="rect">
                <a:avLst/>
              </a:prstGeom>
              <a:grpFill/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3509954" y="4912211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3509954" y="4742824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60" name="Straight Connector 459"/>
            <p:cNvCxnSpPr/>
            <p:nvPr/>
          </p:nvCxnSpPr>
          <p:spPr>
            <a:xfrm>
              <a:off x="4001403" y="4428678"/>
              <a:ext cx="1064313" cy="2154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>
              <a:off x="4007867" y="5215063"/>
              <a:ext cx="1064313" cy="2155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3206273" y="3622903"/>
              <a:ext cx="1022962" cy="174512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498"/>
          <p:cNvGrpSpPr>
            <a:grpSpLocks/>
          </p:cNvGrpSpPr>
          <p:nvPr/>
        </p:nvGrpSpPr>
        <p:grpSpPr bwMode="auto">
          <a:xfrm>
            <a:off x="5561013" y="3786188"/>
            <a:ext cx="2667000" cy="2000250"/>
            <a:chOff x="1928794" y="3429000"/>
            <a:chExt cx="3619525" cy="2714644"/>
          </a:xfrm>
        </p:grpSpPr>
        <p:sp>
          <p:nvSpPr>
            <p:cNvPr id="834676" name="Line 66"/>
            <p:cNvSpPr>
              <a:spLocks noChangeShapeType="1"/>
            </p:cNvSpPr>
            <p:nvPr/>
          </p:nvSpPr>
          <p:spPr bwMode="auto">
            <a:xfrm>
              <a:off x="4267414" y="3502947"/>
              <a:ext cx="187885" cy="19567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01" name="Octagon 500"/>
            <p:cNvSpPr/>
            <p:nvPr/>
          </p:nvSpPr>
          <p:spPr>
            <a:xfrm>
              <a:off x="1928794" y="3429000"/>
              <a:ext cx="3619525" cy="2714644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2" name="Straight Arrow Connector 501"/>
            <p:cNvCxnSpPr/>
            <p:nvPr/>
          </p:nvCxnSpPr>
          <p:spPr>
            <a:xfrm flipV="1">
              <a:off x="2999569" y="4185222"/>
              <a:ext cx="174513" cy="2154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2359690" y="4144287"/>
              <a:ext cx="284391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4" name="Rectangle 503"/>
            <p:cNvSpPr/>
            <p:nvPr/>
          </p:nvSpPr>
          <p:spPr>
            <a:xfrm>
              <a:off x="2212678" y="4077103"/>
              <a:ext cx="185993" cy="423467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6" name="Straight Connector 505"/>
            <p:cNvCxnSpPr/>
            <p:nvPr/>
          </p:nvCxnSpPr>
          <p:spPr>
            <a:xfrm>
              <a:off x="2355381" y="4355426"/>
              <a:ext cx="1064313" cy="2154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Straight Arrow Connector 506"/>
            <p:cNvCxnSpPr>
              <a:stCxn id="0" idx="3"/>
            </p:cNvCxnSpPr>
            <p:nvPr/>
          </p:nvCxnSpPr>
          <p:spPr>
            <a:xfrm flipV="1">
              <a:off x="3031887" y="4904818"/>
              <a:ext cx="174512" cy="19391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2355381" y="4943598"/>
              <a:ext cx="282236" cy="215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Rectangle 508"/>
            <p:cNvSpPr/>
            <p:nvPr/>
          </p:nvSpPr>
          <p:spPr>
            <a:xfrm>
              <a:off x="2212678" y="4815296"/>
              <a:ext cx="185993" cy="423467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2567534" y="4839812"/>
              <a:ext cx="464984" cy="16938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1" name="Straight Connector 510"/>
            <p:cNvCxnSpPr/>
            <p:nvPr/>
          </p:nvCxnSpPr>
          <p:spPr>
            <a:xfrm>
              <a:off x="2355381" y="5137501"/>
              <a:ext cx="1064313" cy="2155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3250567" y="5463906"/>
              <a:ext cx="193903" cy="2154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rot="5400000">
              <a:off x="4032642" y="5463906"/>
              <a:ext cx="193903" cy="215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4" name="Rectangle 513"/>
            <p:cNvSpPr/>
            <p:nvPr/>
          </p:nvSpPr>
          <p:spPr>
            <a:xfrm>
              <a:off x="2638505" y="5497300"/>
              <a:ext cx="993595" cy="45244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703071" y="5497300"/>
              <a:ext cx="1135537" cy="452441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2571736" y="4688373"/>
              <a:ext cx="464984" cy="16938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571736" y="4518986"/>
              <a:ext cx="464984" cy="16938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" name="Group 458"/>
            <p:cNvGrpSpPr/>
            <p:nvPr/>
          </p:nvGrpSpPr>
          <p:grpSpPr>
            <a:xfrm flipH="1">
              <a:off x="4214806" y="3857628"/>
              <a:ext cx="1071571" cy="1452573"/>
              <a:chOff x="3150896" y="4010028"/>
              <a:chExt cx="993596" cy="1452573"/>
            </a:xfrm>
            <a:solidFill>
              <a:srgbClr val="92D050"/>
            </a:solidFill>
          </p:grpSpPr>
          <p:cxnSp>
            <p:nvCxnSpPr>
              <p:cNvPr id="524" name="Straight Arrow Connector 523"/>
              <p:cNvCxnSpPr>
                <a:stCxn id="527" idx="3"/>
              </p:cNvCxnSpPr>
              <p:nvPr/>
            </p:nvCxnSpPr>
            <p:spPr>
              <a:xfrm flipV="1">
                <a:off x="3938583" y="4409873"/>
                <a:ext cx="173756" cy="20057"/>
              </a:xfrm>
              <a:prstGeom prst="straightConnector1">
                <a:avLst/>
              </a:prstGeom>
              <a:grpFill/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3297508" y="4367218"/>
                <a:ext cx="283884" cy="1437"/>
              </a:xfrm>
              <a:prstGeom prst="line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7" name="Rectangle 526"/>
              <p:cNvSpPr/>
              <p:nvPr/>
            </p:nvSpPr>
            <p:spPr>
              <a:xfrm>
                <a:off x="3473598" y="4345237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28" name="Straight Arrow Connector 527"/>
              <p:cNvCxnSpPr>
                <a:stCxn id="531" idx="3"/>
              </p:cNvCxnSpPr>
              <p:nvPr/>
            </p:nvCxnSpPr>
            <p:spPr>
              <a:xfrm flipV="1">
                <a:off x="3970736" y="5128285"/>
                <a:ext cx="173756" cy="20059"/>
              </a:xfrm>
              <a:prstGeom prst="straightConnector1">
                <a:avLst/>
              </a:prstGeom>
              <a:grpFill/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3292838" y="5168403"/>
                <a:ext cx="283884" cy="1437"/>
              </a:xfrm>
              <a:prstGeom prst="line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0" name="Rectangle 529"/>
              <p:cNvSpPr/>
              <p:nvPr/>
            </p:nvSpPr>
            <p:spPr>
              <a:xfrm>
                <a:off x="3150896" y="5039134"/>
                <a:ext cx="185993" cy="423467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3505752" y="5063650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3473597" y="4152904"/>
                <a:ext cx="464985" cy="169387"/>
              </a:xfrm>
              <a:prstGeom prst="rect">
                <a:avLst/>
              </a:prstGeom>
              <a:grpFill/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473597" y="4010028"/>
                <a:ext cx="464985" cy="169387"/>
              </a:xfrm>
              <a:prstGeom prst="rect">
                <a:avLst/>
              </a:prstGeom>
              <a:grpFill/>
              <a:ln w="3175">
                <a:solidFill>
                  <a:schemeClr val="accent3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509954" y="4912211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509954" y="4742824"/>
                <a:ext cx="464984" cy="169387"/>
              </a:xfrm>
              <a:prstGeom prst="rect">
                <a:avLst/>
              </a:prstGeom>
              <a:grpFill/>
              <a:ln w="3175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3150896" y="4300941"/>
                <a:ext cx="185993" cy="423467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521" name="Straight Connector 520"/>
            <p:cNvCxnSpPr/>
            <p:nvPr/>
          </p:nvCxnSpPr>
          <p:spPr>
            <a:xfrm>
              <a:off x="4001403" y="4428678"/>
              <a:ext cx="1064313" cy="2154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>
              <a:off x="4007866" y="5215063"/>
              <a:ext cx="1064313" cy="2155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3" name="Rectangle 522"/>
            <p:cNvSpPr/>
            <p:nvPr/>
          </p:nvSpPr>
          <p:spPr>
            <a:xfrm>
              <a:off x="3206273" y="3622903"/>
              <a:ext cx="1022962" cy="174512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7" name="Straight Connector 536"/>
          <p:cNvCxnSpPr/>
          <p:nvPr/>
        </p:nvCxnSpPr>
        <p:spPr>
          <a:xfrm>
            <a:off x="4489450" y="4500563"/>
            <a:ext cx="1285875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>
            <a:stCxn id="834717" idx="3"/>
          </p:cNvCxnSpPr>
          <p:nvPr/>
        </p:nvCxnSpPr>
        <p:spPr>
          <a:xfrm flipV="1">
            <a:off x="1239838" y="4359275"/>
            <a:ext cx="963612" cy="34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4717" name="Rectangle 63"/>
          <p:cNvSpPr>
            <a:spLocks noChangeArrowheads="1"/>
          </p:cNvSpPr>
          <p:nvPr/>
        </p:nvSpPr>
        <p:spPr bwMode="auto">
          <a:xfrm>
            <a:off x="571500" y="4071938"/>
            <a:ext cx="668338" cy="642937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34718" name="Line 53"/>
          <p:cNvSpPr>
            <a:spLocks noChangeShapeType="1"/>
          </p:cNvSpPr>
          <p:nvPr/>
        </p:nvSpPr>
        <p:spPr bwMode="auto">
          <a:xfrm>
            <a:off x="7989888" y="4429125"/>
            <a:ext cx="752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4719" name="Rectangle 65"/>
          <p:cNvSpPr>
            <a:spLocks noChangeArrowheads="1"/>
          </p:cNvSpPr>
          <p:nvPr/>
        </p:nvSpPr>
        <p:spPr bwMode="auto">
          <a:xfrm>
            <a:off x="8347075" y="4189413"/>
            <a:ext cx="511175" cy="3825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S</a:t>
            </a:r>
            <a:endParaRPr lang="en-US" sz="900"/>
          </a:p>
        </p:txBody>
      </p:sp>
      <p:sp>
        <p:nvSpPr>
          <p:cNvPr id="98" name="Oval Callout 97"/>
          <p:cNvSpPr/>
          <p:nvPr/>
        </p:nvSpPr>
        <p:spPr>
          <a:xfrm>
            <a:off x="488950" y="2428875"/>
            <a:ext cx="2286000" cy="1214438"/>
          </a:xfrm>
          <a:prstGeom prst="wedgeEllipseCallout">
            <a:avLst>
              <a:gd name="adj1" fmla="val -31266"/>
              <a:gd name="adj2" fmla="val 93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1346200" y="3143250"/>
            <a:ext cx="214313" cy="214313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774700" y="3143250"/>
            <a:ext cx="285750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1060450" y="3143250"/>
            <a:ext cx="285750" cy="214313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2346325" y="3143250"/>
            <a:ext cx="214313" cy="214313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1774825" y="3143250"/>
            <a:ext cx="285750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2060575" y="3143250"/>
            <a:ext cx="285750" cy="214313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846138" y="2714625"/>
            <a:ext cx="1571625" cy="214313"/>
            <a:chOff x="714348" y="3071810"/>
            <a:chExt cx="1571636" cy="214314"/>
          </a:xfrm>
        </p:grpSpPr>
        <p:sp>
          <p:nvSpPr>
            <p:cNvPr id="100" name="Rectangle 99"/>
            <p:cNvSpPr/>
            <p:nvPr/>
          </p:nvSpPr>
          <p:spPr>
            <a:xfrm>
              <a:off x="714348" y="3071810"/>
              <a:ext cx="285752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H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071669" y="3071810"/>
              <a:ext cx="214315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00100" y="3071810"/>
              <a:ext cx="1071569" cy="2143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1" name="Rectangle 540"/>
          <p:cNvSpPr/>
          <p:nvPr/>
        </p:nvSpPr>
        <p:spPr>
          <a:xfrm>
            <a:off x="5990122" y="4305369"/>
            <a:ext cx="342620" cy="124811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dirty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5990121" y="4196754"/>
            <a:ext cx="342620" cy="124811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9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5990121" y="4071942"/>
            <a:ext cx="342620" cy="124811"/>
          </a:xfrm>
          <a:prstGeom prst="rect">
            <a:avLst/>
          </a:prstGeom>
          <a:solidFill>
            <a:srgbClr val="FF660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900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4" name="TextBox 543"/>
          <p:cNvSpPr txBox="1"/>
          <p:nvPr/>
        </p:nvSpPr>
        <p:spPr>
          <a:xfrm>
            <a:off x="1703388" y="4395788"/>
            <a:ext cx="357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2417763" y="3609975"/>
            <a:ext cx="3571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3192463" y="4143375"/>
            <a:ext cx="3556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3690938" y="4286250"/>
            <a:ext cx="3571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4919663" y="4610100"/>
            <a:ext cx="3556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4745" name="TextBox 142"/>
          <p:cNvSpPr txBox="1">
            <a:spLocks noChangeArrowheads="1"/>
          </p:cNvSpPr>
          <p:nvPr/>
        </p:nvSpPr>
        <p:spPr bwMode="auto">
          <a:xfrm>
            <a:off x="8001000" y="34290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>
                <a:solidFill>
                  <a:schemeClr val="accent2"/>
                </a:solidFill>
              </a:rPr>
              <a:t>Busy</a:t>
            </a:r>
            <a:endParaRPr lang="en-US" i="1">
              <a:solidFill>
                <a:schemeClr val="accent2"/>
              </a:solidFill>
            </a:endParaRPr>
          </a:p>
        </p:txBody>
      </p:sp>
      <p:sp>
        <p:nvSpPr>
          <p:cNvPr id="834746" name="TextBox 143"/>
          <p:cNvSpPr txBox="1">
            <a:spLocks noChangeArrowheads="1"/>
          </p:cNvSpPr>
          <p:nvPr/>
        </p:nvSpPr>
        <p:spPr bwMode="auto">
          <a:xfrm>
            <a:off x="4703763" y="34671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>
                <a:solidFill>
                  <a:schemeClr val="accent2"/>
                </a:solidFill>
              </a:rPr>
              <a:t>Free</a:t>
            </a:r>
            <a:endParaRPr lang="en-US" i="1">
              <a:solidFill>
                <a:schemeClr val="accent2"/>
              </a:solidFill>
            </a:endParaRPr>
          </a:p>
        </p:txBody>
      </p:sp>
      <p:sp>
        <p:nvSpPr>
          <p:cNvPr id="145" name="Rectangle 144"/>
          <p:cNvSpPr/>
          <p:nvPr/>
        </p:nvSpPr>
        <p:spPr bwMode="auto">
          <a:xfrm flipH="1">
            <a:off x="2428860" y="4161445"/>
            <a:ext cx="369505" cy="124811"/>
          </a:xfrm>
          <a:prstGeom prst="rect">
            <a:avLst/>
          </a:prstGeom>
          <a:solidFill>
            <a:srgbClr val="92D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" name="Rectangle 145"/>
          <p:cNvSpPr/>
          <p:nvPr/>
        </p:nvSpPr>
        <p:spPr bwMode="auto">
          <a:xfrm flipH="1">
            <a:off x="2428860" y="4018569"/>
            <a:ext cx="369505" cy="124811"/>
          </a:xfrm>
          <a:prstGeom prst="rect">
            <a:avLst/>
          </a:prstGeom>
          <a:solidFill>
            <a:srgbClr val="92D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786313" y="4000500"/>
            <a:ext cx="214312" cy="214313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286375" y="4000500"/>
            <a:ext cx="285750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785938" y="3929063"/>
            <a:ext cx="285750" cy="214312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571625" y="3929063"/>
            <a:ext cx="214313" cy="214312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000625" y="4000500"/>
            <a:ext cx="285750" cy="214313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F00A86-817E-4948-8B59-AFA0702BD7A1}" type="slidenum">
              <a:rPr lang="en-US" sz="1000"/>
              <a:pPr algn="r"/>
              <a:t>17</a:t>
            </a:fld>
            <a:endParaRPr lang="en-US" sz="1000"/>
          </a:p>
        </p:txBody>
      </p:sp>
      <p:sp>
        <p:nvSpPr>
          <p:cNvPr id="836611" name="Rectangle 2"/>
          <p:cNvSpPr>
            <a:spLocks noChangeArrowheads="1"/>
          </p:cNvSpPr>
          <p:nvPr/>
        </p:nvSpPr>
        <p:spPr bwMode="auto">
          <a:xfrm>
            <a:off x="914400" y="277813"/>
            <a:ext cx="4943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Switch technique   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(7)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4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957888" y="428625"/>
            <a:ext cx="2913062" cy="1714500"/>
            <a:chOff x="2285984" y="2571744"/>
            <a:chExt cx="3519653" cy="2071702"/>
          </a:xfrm>
        </p:grpSpPr>
        <p:sp>
          <p:nvSpPr>
            <p:cNvPr id="46" name="Rectangle 45"/>
            <p:cNvSpPr/>
            <p:nvPr/>
          </p:nvSpPr>
          <p:spPr>
            <a:xfrm>
              <a:off x="2285984" y="2571744"/>
              <a:ext cx="3500472" cy="207170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2427921" y="2672567"/>
              <a:ext cx="3377716" cy="1937272"/>
              <a:chOff x="2427342" y="2646689"/>
              <a:chExt cx="5456312" cy="3129439"/>
            </a:xfrm>
          </p:grpSpPr>
          <p:sp>
            <p:nvSpPr>
              <p:cNvPr id="158" name="Octagon 157"/>
              <p:cNvSpPr/>
              <p:nvPr/>
            </p:nvSpPr>
            <p:spPr>
              <a:xfrm>
                <a:off x="2857488" y="2714620"/>
                <a:ext cx="3643338" cy="3000396"/>
              </a:xfrm>
              <a:prstGeom prst="oct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bg2">
                    <a:lumMod val="75000"/>
                    <a:lumOff val="2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66" name="Straight Arrow Connector 165"/>
              <p:cNvCxnSpPr>
                <a:stCxn id="0" idx="3"/>
              </p:cNvCxnSpPr>
              <p:nvPr/>
            </p:nvCxnSpPr>
            <p:spPr>
              <a:xfrm flipV="1">
                <a:off x="3967254" y="3741893"/>
                <a:ext cx="176611" cy="21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3285603" y="3785275"/>
                <a:ext cx="285054" cy="31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3143240" y="3643314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500430" y="3670411"/>
                <a:ext cx="468043" cy="187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285603" y="3999087"/>
                <a:ext cx="1072052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2427342" y="3999087"/>
                <a:ext cx="715733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427342" y="3785275"/>
                <a:ext cx="715733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stCxn id="0" idx="3"/>
              </p:cNvCxnSpPr>
              <p:nvPr/>
            </p:nvCxnSpPr>
            <p:spPr>
              <a:xfrm flipV="1">
                <a:off x="3967254" y="4346141"/>
                <a:ext cx="176611" cy="216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285603" y="4389523"/>
                <a:ext cx="2850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3143240" y="4246842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500430" y="4273939"/>
                <a:ext cx="468043" cy="1872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3285603" y="4603332"/>
                <a:ext cx="1072052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427342" y="4603332"/>
                <a:ext cx="715733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427342" y="4386423"/>
                <a:ext cx="715733" cy="310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oup 200"/>
              <p:cNvGrpSpPr>
                <a:grpSpLocks/>
              </p:cNvGrpSpPr>
              <p:nvPr/>
            </p:nvGrpSpPr>
            <p:grpSpPr bwMode="auto">
              <a:xfrm flipH="1">
                <a:off x="4929190" y="3643314"/>
                <a:ext cx="2062178" cy="1071570"/>
                <a:chOff x="1581128" y="1928802"/>
                <a:chExt cx="1928826" cy="1071570"/>
              </a:xfrm>
            </p:grpSpPr>
            <p:cxnSp>
              <p:nvCxnSpPr>
                <p:cNvPr id="187" name="Straight Arrow Connector 186"/>
                <p:cNvCxnSpPr>
                  <a:stCxn id="0" idx="3"/>
                </p:cNvCxnSpPr>
                <p:nvPr/>
              </p:nvCxnSpPr>
              <p:spPr>
                <a:xfrm flipV="1">
                  <a:off x="3122949" y="2027381"/>
                  <a:ext cx="173883" cy="21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2439008" y="2070762"/>
                  <a:ext cx="286907" cy="31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Rectangle 188"/>
                <p:cNvSpPr/>
                <p:nvPr/>
              </p:nvSpPr>
              <p:spPr>
                <a:xfrm>
                  <a:off x="2295508" y="1928802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2652698" y="1955899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2439008" y="2284574"/>
                  <a:ext cx="1072281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1581183" y="2284574"/>
                  <a:ext cx="715819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581183" y="2070762"/>
                  <a:ext cx="715819" cy="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0" idx="3"/>
                </p:cNvCxnSpPr>
                <p:nvPr/>
              </p:nvCxnSpPr>
              <p:spPr>
                <a:xfrm flipV="1">
                  <a:off x="3122949" y="2631628"/>
                  <a:ext cx="173883" cy="216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2439008" y="2675010"/>
                  <a:ext cx="286907" cy="30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Rectangle 195"/>
                <p:cNvSpPr/>
                <p:nvPr/>
              </p:nvSpPr>
              <p:spPr>
                <a:xfrm>
                  <a:off x="2295508" y="2532330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652698" y="2559427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439008" y="2888819"/>
                  <a:ext cx="1072281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581183" y="2888819"/>
                  <a:ext cx="715819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581183" y="2671910"/>
                  <a:ext cx="715819" cy="310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Rectangle 158"/>
              <p:cNvSpPr/>
              <p:nvPr/>
            </p:nvSpPr>
            <p:spPr>
              <a:xfrm>
                <a:off x="4143372" y="2928934"/>
                <a:ext cx="1029692" cy="192882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900" dirty="0">
                    <a:solidFill>
                      <a:schemeClr val="tx1"/>
                    </a:solidFill>
                  </a:rPr>
                  <a:t>Switch core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 rot="5400000">
                <a:off x="4176387" y="4964331"/>
                <a:ext cx="216909" cy="30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rot="5400000">
                <a:off x="4964935" y="4962781"/>
                <a:ext cx="213811" cy="30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Rectangle 201"/>
              <p:cNvSpPr/>
              <p:nvPr/>
            </p:nvSpPr>
            <p:spPr>
              <a:xfrm>
                <a:off x="3571868" y="5000636"/>
                <a:ext cx="1000132" cy="50006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33CC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Routing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643438" y="5000636"/>
                <a:ext cx="114300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Arbitration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6674" name="TextBox 206"/>
              <p:cNvSpPr txBox="1">
                <a:spLocks noChangeArrowheads="1"/>
              </p:cNvSpPr>
              <p:nvPr/>
            </p:nvSpPr>
            <p:spPr bwMode="auto">
              <a:xfrm>
                <a:off x="7071870" y="3999085"/>
                <a:ext cx="811784" cy="477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000"/>
                  <a:t>Port</a:t>
                </a:r>
                <a:endParaRPr lang="en-US" sz="1000"/>
              </a:p>
            </p:txBody>
          </p:sp>
          <p:sp>
            <p:nvSpPr>
              <p:cNvPr id="836675" name="TextBox 207"/>
              <p:cNvSpPr txBox="1">
                <a:spLocks noChangeArrowheads="1"/>
              </p:cNvSpPr>
              <p:nvPr/>
            </p:nvSpPr>
            <p:spPr bwMode="auto">
              <a:xfrm>
                <a:off x="6356135" y="2713125"/>
                <a:ext cx="1301334" cy="446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chemeClr val="accent2"/>
                    </a:solidFill>
                  </a:rPr>
                  <a:t>Channels</a:t>
                </a:r>
                <a:endParaRPr lang="en-US" sz="1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36676" name="TextBox 208"/>
              <p:cNvSpPr txBox="1">
                <a:spLocks noChangeArrowheads="1"/>
              </p:cNvSpPr>
              <p:nvPr/>
            </p:nvSpPr>
            <p:spPr bwMode="auto">
              <a:xfrm>
                <a:off x="2500298" y="2786058"/>
                <a:ext cx="961211" cy="450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rgbClr val="00B050"/>
                    </a:solidFill>
                  </a:rPr>
                  <a:t>Buffer</a:t>
                </a:r>
                <a:endParaRPr lang="en-US" sz="100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11" name="Straight Arrow Connector 210"/>
              <p:cNvCxnSpPr>
                <a:stCxn id="836676" idx="3"/>
              </p:cNvCxnSpPr>
              <p:nvPr/>
            </p:nvCxnSpPr>
            <p:spPr>
              <a:xfrm>
                <a:off x="3459114" y="3010600"/>
                <a:ext cx="247873" cy="647629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rot="10800000" flipV="1">
                <a:off x="6142343" y="3069477"/>
                <a:ext cx="517437" cy="430718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836679" name="Rectangle 47"/>
          <p:cNvSpPr>
            <a:spLocks noChangeArrowheads="1"/>
          </p:cNvSpPr>
          <p:nvPr/>
        </p:nvSpPr>
        <p:spPr bwMode="auto">
          <a:xfrm>
            <a:off x="857250" y="1571625"/>
            <a:ext cx="218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i="1">
                <a:solidFill>
                  <a:schemeClr val="accent2"/>
                </a:solidFill>
              </a:rPr>
              <a:t>2.3 Wormhole</a:t>
            </a:r>
            <a:endParaRPr lang="en-US" b="1" i="1">
              <a:solidFill>
                <a:schemeClr val="accent2"/>
              </a:solidFill>
            </a:endParaRPr>
          </a:p>
        </p:txBody>
      </p:sp>
      <p:grpSp>
        <p:nvGrpSpPr>
          <p:cNvPr id="5" name="Group 497"/>
          <p:cNvGrpSpPr>
            <a:grpSpLocks/>
          </p:cNvGrpSpPr>
          <p:nvPr/>
        </p:nvGrpSpPr>
        <p:grpSpPr bwMode="auto">
          <a:xfrm>
            <a:off x="2000250" y="3786188"/>
            <a:ext cx="2667000" cy="2000250"/>
            <a:chOff x="1928794" y="3429000"/>
            <a:chExt cx="3619525" cy="2714644"/>
          </a:xfrm>
        </p:grpSpPr>
        <p:sp>
          <p:nvSpPr>
            <p:cNvPr id="836681" name="Line 66"/>
            <p:cNvSpPr>
              <a:spLocks noChangeShapeType="1"/>
            </p:cNvSpPr>
            <p:nvPr/>
          </p:nvSpPr>
          <p:spPr bwMode="auto">
            <a:xfrm>
              <a:off x="4267414" y="3502947"/>
              <a:ext cx="187885" cy="19567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5" name="Octagon 214"/>
            <p:cNvSpPr/>
            <p:nvPr/>
          </p:nvSpPr>
          <p:spPr>
            <a:xfrm>
              <a:off x="1928794" y="3429000"/>
              <a:ext cx="3619525" cy="2714644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6" name="Straight Arrow Connector 215"/>
            <p:cNvCxnSpPr>
              <a:stCxn id="0" idx="3"/>
            </p:cNvCxnSpPr>
            <p:nvPr/>
          </p:nvCxnSpPr>
          <p:spPr>
            <a:xfrm flipV="1">
              <a:off x="2999571" y="4185222"/>
              <a:ext cx="174512" cy="2154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359690" y="4144287"/>
              <a:ext cx="284391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2212678" y="4077103"/>
              <a:ext cx="185993" cy="423467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704412" y="4121399"/>
              <a:ext cx="295951" cy="1801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050" dirty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0" name="Straight Connector 219"/>
            <p:cNvCxnSpPr/>
            <p:nvPr/>
          </p:nvCxnSpPr>
          <p:spPr>
            <a:xfrm>
              <a:off x="2355381" y="4355426"/>
              <a:ext cx="1064313" cy="2154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0" idx="3"/>
            </p:cNvCxnSpPr>
            <p:nvPr/>
          </p:nvCxnSpPr>
          <p:spPr>
            <a:xfrm flipV="1">
              <a:off x="3031887" y="4904818"/>
              <a:ext cx="174513" cy="19391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355381" y="4943598"/>
              <a:ext cx="282237" cy="215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2212678" y="4815296"/>
              <a:ext cx="185993" cy="423467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2355381" y="5137501"/>
              <a:ext cx="1064313" cy="2155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3250567" y="5463906"/>
              <a:ext cx="193903" cy="215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4032643" y="5463906"/>
              <a:ext cx="193903" cy="2154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ectangle 229"/>
            <p:cNvSpPr/>
            <p:nvPr/>
          </p:nvSpPr>
          <p:spPr>
            <a:xfrm>
              <a:off x="2638505" y="5497300"/>
              <a:ext cx="993595" cy="45244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703071" y="5497300"/>
              <a:ext cx="1135537" cy="452441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458"/>
            <p:cNvGrpSpPr/>
            <p:nvPr/>
          </p:nvGrpSpPr>
          <p:grpSpPr>
            <a:xfrm flipH="1">
              <a:off x="4214810" y="4148541"/>
              <a:ext cx="1071570" cy="1161660"/>
              <a:chOff x="3150896" y="4300941"/>
              <a:chExt cx="993596" cy="1161660"/>
            </a:xfrm>
            <a:solidFill>
              <a:srgbClr val="92D050"/>
            </a:solidFill>
          </p:grpSpPr>
          <p:cxnSp>
            <p:nvCxnSpPr>
              <p:cNvPr id="447" name="Straight Arrow Connector 446"/>
              <p:cNvCxnSpPr/>
              <p:nvPr/>
            </p:nvCxnSpPr>
            <p:spPr>
              <a:xfrm flipV="1">
                <a:off x="3938583" y="4409873"/>
                <a:ext cx="173756" cy="20057"/>
              </a:xfrm>
              <a:prstGeom prst="straightConnector1">
                <a:avLst/>
              </a:prstGeom>
              <a:grpFill/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297508" y="4367218"/>
                <a:ext cx="283884" cy="1437"/>
              </a:xfrm>
              <a:prstGeom prst="line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9" name="Rectangle 448"/>
              <p:cNvSpPr/>
              <p:nvPr/>
            </p:nvSpPr>
            <p:spPr>
              <a:xfrm>
                <a:off x="3150896" y="4300941"/>
                <a:ext cx="185993" cy="423467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1" name="Straight Arrow Connector 450"/>
              <p:cNvCxnSpPr/>
              <p:nvPr/>
            </p:nvCxnSpPr>
            <p:spPr>
              <a:xfrm flipV="1">
                <a:off x="3970736" y="5128285"/>
                <a:ext cx="173756" cy="20059"/>
              </a:xfrm>
              <a:prstGeom prst="straightConnector1">
                <a:avLst/>
              </a:prstGeom>
              <a:grpFill/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3292838" y="5168403"/>
                <a:ext cx="283884" cy="1437"/>
              </a:xfrm>
              <a:prstGeom prst="line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3" name="Rectangle 452"/>
              <p:cNvSpPr/>
              <p:nvPr/>
            </p:nvSpPr>
            <p:spPr>
              <a:xfrm>
                <a:off x="3150896" y="5039134"/>
                <a:ext cx="185993" cy="423467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60" name="Straight Connector 459"/>
            <p:cNvCxnSpPr/>
            <p:nvPr/>
          </p:nvCxnSpPr>
          <p:spPr>
            <a:xfrm>
              <a:off x="4001403" y="4428678"/>
              <a:ext cx="1064313" cy="2154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>
              <a:off x="4007867" y="5215063"/>
              <a:ext cx="1064313" cy="2155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3206273" y="3622903"/>
              <a:ext cx="1022962" cy="174512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704412" y="4107668"/>
              <a:ext cx="290857" cy="193905"/>
            </a:xfrm>
            <a:prstGeom prst="rect">
              <a:avLst/>
            </a:prstGeom>
            <a:solidFill>
              <a:srgbClr val="0033CC"/>
            </a:solidFill>
            <a:ln w="3175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498"/>
          <p:cNvGrpSpPr>
            <a:grpSpLocks/>
          </p:cNvGrpSpPr>
          <p:nvPr/>
        </p:nvGrpSpPr>
        <p:grpSpPr bwMode="auto">
          <a:xfrm>
            <a:off x="5561013" y="3786188"/>
            <a:ext cx="2667000" cy="2000250"/>
            <a:chOff x="1928794" y="3429000"/>
            <a:chExt cx="3619525" cy="2714644"/>
          </a:xfrm>
        </p:grpSpPr>
        <p:sp>
          <p:nvSpPr>
            <p:cNvPr id="836718" name="Line 66"/>
            <p:cNvSpPr>
              <a:spLocks noChangeShapeType="1"/>
            </p:cNvSpPr>
            <p:nvPr/>
          </p:nvSpPr>
          <p:spPr bwMode="auto">
            <a:xfrm>
              <a:off x="4267414" y="3502947"/>
              <a:ext cx="187885" cy="19567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01" name="Octagon 500"/>
            <p:cNvSpPr/>
            <p:nvPr/>
          </p:nvSpPr>
          <p:spPr>
            <a:xfrm>
              <a:off x="1928794" y="3429000"/>
              <a:ext cx="3619525" cy="2714644"/>
            </a:xfrm>
            <a:prstGeom prst="octagon">
              <a:avLst/>
            </a:prstGeom>
            <a:solidFill>
              <a:schemeClr val="bg2">
                <a:lumMod val="25000"/>
                <a:lumOff val="75000"/>
              </a:schemeClr>
            </a:solidFill>
            <a:ln w="3175">
              <a:solidFill>
                <a:schemeClr val="bg2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2" name="Straight Arrow Connector 501"/>
            <p:cNvCxnSpPr/>
            <p:nvPr/>
          </p:nvCxnSpPr>
          <p:spPr>
            <a:xfrm flipV="1">
              <a:off x="2999569" y="4185222"/>
              <a:ext cx="174513" cy="2154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2359690" y="4144287"/>
              <a:ext cx="284391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4" name="Rectangle 503"/>
            <p:cNvSpPr/>
            <p:nvPr/>
          </p:nvSpPr>
          <p:spPr>
            <a:xfrm>
              <a:off x="2212678" y="4077103"/>
              <a:ext cx="185993" cy="423467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6" name="Straight Connector 505"/>
            <p:cNvCxnSpPr/>
            <p:nvPr/>
          </p:nvCxnSpPr>
          <p:spPr>
            <a:xfrm>
              <a:off x="2355381" y="4355426"/>
              <a:ext cx="1064313" cy="2154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Straight Arrow Connector 506"/>
            <p:cNvCxnSpPr>
              <a:stCxn id="0" idx="3"/>
            </p:cNvCxnSpPr>
            <p:nvPr/>
          </p:nvCxnSpPr>
          <p:spPr>
            <a:xfrm flipV="1">
              <a:off x="3031887" y="4904818"/>
              <a:ext cx="174512" cy="19391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2355381" y="4943598"/>
              <a:ext cx="282236" cy="215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Rectangle 508"/>
            <p:cNvSpPr/>
            <p:nvPr/>
          </p:nvSpPr>
          <p:spPr>
            <a:xfrm>
              <a:off x="2212678" y="4815296"/>
              <a:ext cx="185993" cy="423467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1" name="Straight Connector 510"/>
            <p:cNvCxnSpPr/>
            <p:nvPr/>
          </p:nvCxnSpPr>
          <p:spPr>
            <a:xfrm>
              <a:off x="2355381" y="5137501"/>
              <a:ext cx="1064313" cy="2155"/>
            </a:xfrm>
            <a:prstGeom prst="line">
              <a:avLst/>
            </a:prstGeom>
            <a:ln w="31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3250567" y="5463906"/>
              <a:ext cx="193903" cy="2154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rot="5400000">
              <a:off x="4032642" y="5463906"/>
              <a:ext cx="193903" cy="215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4" name="Rectangle 513"/>
            <p:cNvSpPr/>
            <p:nvPr/>
          </p:nvSpPr>
          <p:spPr>
            <a:xfrm>
              <a:off x="2638505" y="5497300"/>
              <a:ext cx="993595" cy="45244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0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703071" y="5497300"/>
              <a:ext cx="1135537" cy="452441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458"/>
            <p:cNvGrpSpPr/>
            <p:nvPr/>
          </p:nvGrpSpPr>
          <p:grpSpPr>
            <a:xfrm flipH="1">
              <a:off x="4214806" y="4148541"/>
              <a:ext cx="1071571" cy="1161660"/>
              <a:chOff x="3150896" y="4300941"/>
              <a:chExt cx="993596" cy="1161660"/>
            </a:xfrm>
            <a:solidFill>
              <a:srgbClr val="92D050"/>
            </a:solidFill>
          </p:grpSpPr>
          <p:cxnSp>
            <p:nvCxnSpPr>
              <p:cNvPr id="524" name="Straight Arrow Connector 523"/>
              <p:cNvCxnSpPr/>
              <p:nvPr/>
            </p:nvCxnSpPr>
            <p:spPr>
              <a:xfrm flipV="1">
                <a:off x="3938583" y="4409873"/>
                <a:ext cx="173756" cy="20057"/>
              </a:xfrm>
              <a:prstGeom prst="straightConnector1">
                <a:avLst/>
              </a:prstGeom>
              <a:grpFill/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3297508" y="4367218"/>
                <a:ext cx="283884" cy="1437"/>
              </a:xfrm>
              <a:prstGeom prst="line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 flipV="1">
                <a:off x="3970736" y="5128285"/>
                <a:ext cx="173756" cy="20059"/>
              </a:xfrm>
              <a:prstGeom prst="straightConnector1">
                <a:avLst/>
              </a:prstGeom>
              <a:grpFill/>
              <a:ln w="3175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3292838" y="5168403"/>
                <a:ext cx="283884" cy="1437"/>
              </a:xfrm>
              <a:prstGeom prst="line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0" name="Rectangle 529"/>
              <p:cNvSpPr/>
              <p:nvPr/>
            </p:nvSpPr>
            <p:spPr>
              <a:xfrm>
                <a:off x="3150896" y="5039134"/>
                <a:ext cx="185993" cy="423467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3150896" y="4300941"/>
                <a:ext cx="185993" cy="423467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521" name="Straight Connector 520"/>
            <p:cNvCxnSpPr/>
            <p:nvPr/>
          </p:nvCxnSpPr>
          <p:spPr>
            <a:xfrm>
              <a:off x="4001403" y="4428678"/>
              <a:ext cx="1064313" cy="2154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>
              <a:off x="4007866" y="5215063"/>
              <a:ext cx="1064313" cy="2155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3" name="Rectangle 522"/>
            <p:cNvSpPr/>
            <p:nvPr/>
          </p:nvSpPr>
          <p:spPr>
            <a:xfrm>
              <a:off x="3206273" y="3622903"/>
              <a:ext cx="1022962" cy="174512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66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7" name="Straight Connector 536"/>
          <p:cNvCxnSpPr/>
          <p:nvPr/>
        </p:nvCxnSpPr>
        <p:spPr>
          <a:xfrm>
            <a:off x="4489450" y="4500563"/>
            <a:ext cx="1285875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>
            <a:stCxn id="836750" idx="3"/>
          </p:cNvCxnSpPr>
          <p:nvPr/>
        </p:nvCxnSpPr>
        <p:spPr>
          <a:xfrm flipV="1">
            <a:off x="1239838" y="4359275"/>
            <a:ext cx="963612" cy="34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6750" name="Rectangle 63"/>
          <p:cNvSpPr>
            <a:spLocks noChangeArrowheads="1"/>
          </p:cNvSpPr>
          <p:nvPr/>
        </p:nvSpPr>
        <p:spPr bwMode="auto">
          <a:xfrm>
            <a:off x="571500" y="4071938"/>
            <a:ext cx="668338" cy="642937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36751" name="Line 53"/>
          <p:cNvSpPr>
            <a:spLocks noChangeShapeType="1"/>
          </p:cNvSpPr>
          <p:nvPr/>
        </p:nvSpPr>
        <p:spPr bwMode="auto">
          <a:xfrm>
            <a:off x="7989888" y="4429125"/>
            <a:ext cx="752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36752" name="Rectangle 65"/>
          <p:cNvSpPr>
            <a:spLocks noChangeArrowheads="1"/>
          </p:cNvSpPr>
          <p:nvPr/>
        </p:nvSpPr>
        <p:spPr bwMode="auto">
          <a:xfrm>
            <a:off x="8347075" y="4189413"/>
            <a:ext cx="511175" cy="3825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S</a:t>
            </a:r>
            <a:endParaRPr lang="en-US" sz="900"/>
          </a:p>
        </p:txBody>
      </p:sp>
      <p:sp>
        <p:nvSpPr>
          <p:cNvPr id="98" name="Oval Callout 97"/>
          <p:cNvSpPr/>
          <p:nvPr/>
        </p:nvSpPr>
        <p:spPr>
          <a:xfrm>
            <a:off x="488950" y="2000250"/>
            <a:ext cx="4011613" cy="1643063"/>
          </a:xfrm>
          <a:prstGeom prst="wedgeEllipseCallout">
            <a:avLst>
              <a:gd name="adj1" fmla="val -37055"/>
              <a:gd name="adj2" fmla="val 86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1393825" y="2643188"/>
            <a:ext cx="214313" cy="214312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822325" y="2643188"/>
            <a:ext cx="285750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1108075" y="2643188"/>
            <a:ext cx="285750" cy="214312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2393950" y="2643188"/>
            <a:ext cx="214313" cy="214312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1822450" y="2643188"/>
            <a:ext cx="285750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2108200" y="2643188"/>
            <a:ext cx="285750" cy="214312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1762125" y="2214563"/>
            <a:ext cx="1571625" cy="214312"/>
            <a:chOff x="714348" y="3071810"/>
            <a:chExt cx="1571636" cy="214314"/>
          </a:xfrm>
        </p:grpSpPr>
        <p:sp>
          <p:nvSpPr>
            <p:cNvPr id="100" name="Rectangle 99"/>
            <p:cNvSpPr/>
            <p:nvPr/>
          </p:nvSpPr>
          <p:spPr>
            <a:xfrm>
              <a:off x="714348" y="3071810"/>
              <a:ext cx="285752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H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071671" y="3071810"/>
              <a:ext cx="214313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00100" y="3071810"/>
              <a:ext cx="1071571" cy="2143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3762375" y="2643188"/>
            <a:ext cx="214313" cy="214312"/>
          </a:xfrm>
          <a:prstGeom prst="rect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190875" y="2643188"/>
            <a:ext cx="285750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476625" y="2643188"/>
            <a:ext cx="285750" cy="214312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6767" name="TextBox 156"/>
          <p:cNvSpPr txBox="1">
            <a:spLocks noChangeArrowheads="1"/>
          </p:cNvSpPr>
          <p:nvPr/>
        </p:nvSpPr>
        <p:spPr bwMode="auto">
          <a:xfrm>
            <a:off x="2665413" y="2428875"/>
            <a:ext cx="5254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....</a:t>
            </a:r>
            <a:endParaRPr lang="en-US"/>
          </a:p>
        </p:txBody>
      </p:sp>
      <p:sp>
        <p:nvSpPr>
          <p:cNvPr id="175" name="Rectangle 174"/>
          <p:cNvSpPr/>
          <p:nvPr/>
        </p:nvSpPr>
        <p:spPr bwMode="auto">
          <a:xfrm>
            <a:off x="2571736" y="4143380"/>
            <a:ext cx="214314" cy="142876"/>
          </a:xfrm>
          <a:prstGeom prst="rect">
            <a:avLst/>
          </a:prstGeom>
          <a:solidFill>
            <a:srgbClr val="0070C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33438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976313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128713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262063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1404938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1557338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690688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833563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985963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2414588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2405063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547938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2700338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2833688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2976563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128963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62313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405188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557588" y="3000375"/>
            <a:ext cx="71437" cy="214313"/>
          </a:xfrm>
          <a:prstGeom prst="rect">
            <a:avLst/>
          </a:prstGeom>
          <a:solidFill>
            <a:srgbClr val="0070C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6790" name="TextBox 243"/>
          <p:cNvSpPr txBox="1">
            <a:spLocks noChangeArrowheads="1"/>
          </p:cNvSpPr>
          <p:nvPr/>
        </p:nvSpPr>
        <p:spPr bwMode="auto">
          <a:xfrm>
            <a:off x="3619500" y="2824163"/>
            <a:ext cx="523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....</a:t>
            </a:r>
            <a:endParaRPr lang="en-US"/>
          </a:p>
        </p:txBody>
      </p:sp>
      <p:sp>
        <p:nvSpPr>
          <p:cNvPr id="273" name="Rectangle 272"/>
          <p:cNvSpPr/>
          <p:nvPr/>
        </p:nvSpPr>
        <p:spPr bwMode="auto">
          <a:xfrm>
            <a:off x="2571736" y="4857760"/>
            <a:ext cx="214314" cy="142876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 bwMode="auto">
          <a:xfrm>
            <a:off x="2571736" y="4714884"/>
            <a:ext cx="214314" cy="142876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Rectangle 274"/>
          <p:cNvSpPr/>
          <p:nvPr/>
        </p:nvSpPr>
        <p:spPr bwMode="auto">
          <a:xfrm>
            <a:off x="3857620" y="4929198"/>
            <a:ext cx="214314" cy="142876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" name="Rectangle 275"/>
          <p:cNvSpPr/>
          <p:nvPr/>
        </p:nvSpPr>
        <p:spPr bwMode="auto">
          <a:xfrm>
            <a:off x="3857620" y="4786322"/>
            <a:ext cx="214314" cy="142876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7" name="Rectangle 276"/>
          <p:cNvSpPr/>
          <p:nvPr/>
        </p:nvSpPr>
        <p:spPr bwMode="auto">
          <a:xfrm>
            <a:off x="3857620" y="4286256"/>
            <a:ext cx="214314" cy="142876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 bwMode="auto">
          <a:xfrm>
            <a:off x="3857620" y="4143380"/>
            <a:ext cx="214314" cy="142876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9" name="Rectangle 278"/>
          <p:cNvSpPr/>
          <p:nvPr/>
        </p:nvSpPr>
        <p:spPr bwMode="auto">
          <a:xfrm>
            <a:off x="6072198" y="4286256"/>
            <a:ext cx="214314" cy="142876"/>
          </a:xfrm>
          <a:prstGeom prst="rect">
            <a:avLst/>
          </a:prstGeom>
          <a:solidFill>
            <a:srgbClr val="0070C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Rectangle 279"/>
          <p:cNvSpPr/>
          <p:nvPr/>
        </p:nvSpPr>
        <p:spPr bwMode="auto">
          <a:xfrm>
            <a:off x="7429520" y="4286256"/>
            <a:ext cx="214314" cy="142876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 bwMode="auto">
          <a:xfrm>
            <a:off x="6072198" y="4857760"/>
            <a:ext cx="214314" cy="142876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 bwMode="auto">
          <a:xfrm>
            <a:off x="7429520" y="4929198"/>
            <a:ext cx="214314" cy="142876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3" name="Rectangle 282"/>
          <p:cNvSpPr/>
          <p:nvPr/>
        </p:nvSpPr>
        <p:spPr bwMode="auto">
          <a:xfrm>
            <a:off x="6072198" y="4143380"/>
            <a:ext cx="214314" cy="142876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4" name="Rectangle 283"/>
          <p:cNvSpPr/>
          <p:nvPr/>
        </p:nvSpPr>
        <p:spPr bwMode="auto">
          <a:xfrm>
            <a:off x="6072198" y="4714884"/>
            <a:ext cx="214314" cy="142876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5" name="Rectangle 284"/>
          <p:cNvSpPr/>
          <p:nvPr/>
        </p:nvSpPr>
        <p:spPr bwMode="auto">
          <a:xfrm>
            <a:off x="7429520" y="4786322"/>
            <a:ext cx="214314" cy="142876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 bwMode="auto">
          <a:xfrm>
            <a:off x="7429520" y="4143380"/>
            <a:ext cx="214314" cy="142876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Explosion 1 85"/>
          <p:cNvSpPr/>
          <p:nvPr/>
        </p:nvSpPr>
        <p:spPr>
          <a:xfrm>
            <a:off x="1000125" y="4572000"/>
            <a:ext cx="7143750" cy="1785938"/>
          </a:xfrm>
          <a:prstGeom prst="irregularSeal1">
            <a:avLst/>
          </a:prstGeom>
          <a:solidFill>
            <a:srgbClr val="FFC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8659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155C347-E3DC-4AFA-9510-04B4AA59CBDE}" type="slidenum">
              <a:rPr lang="en-US" sz="1000"/>
              <a:pPr algn="r"/>
              <a:t>18</a:t>
            </a:fld>
            <a:endParaRPr lang="en-US" sz="1000"/>
          </a:p>
        </p:txBody>
      </p:sp>
      <p:sp>
        <p:nvSpPr>
          <p:cNvPr id="838660" name="Rectangle 2"/>
          <p:cNvSpPr>
            <a:spLocks noChangeArrowheads="1"/>
          </p:cNvSpPr>
          <p:nvPr/>
        </p:nvSpPr>
        <p:spPr bwMode="auto">
          <a:xfrm>
            <a:off x="914400" y="277813"/>
            <a:ext cx="4943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</a:p>
          <a:p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Flow Control	  </a:t>
            </a:r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(1)</a:t>
            </a:r>
            <a:endParaRPr lang="en-US" sz="4200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38661" name="TextBox 78"/>
          <p:cNvSpPr txBox="1">
            <a:spLocks noChangeArrowheads="1"/>
          </p:cNvSpPr>
          <p:nvPr/>
        </p:nvSpPr>
        <p:spPr bwMode="auto">
          <a:xfrm>
            <a:off x="1000125" y="2192338"/>
            <a:ext cx="56991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/>
              <a:t>  Resource competition (collisions).</a:t>
            </a:r>
          </a:p>
          <a:p>
            <a:pPr>
              <a:buFont typeface="Wingdings" pitchFamily="2" charset="2"/>
              <a:buChar char="Ø"/>
            </a:pPr>
            <a:endParaRPr lang="pt-BR"/>
          </a:p>
          <a:p>
            <a:pPr>
              <a:buFont typeface="Wingdings" pitchFamily="2" charset="2"/>
              <a:buChar char="Ø"/>
            </a:pPr>
            <a:r>
              <a:rPr lang="pt-BR"/>
              <a:t>  </a:t>
            </a:r>
            <a:r>
              <a:rPr lang="pt-BR">
                <a:solidFill>
                  <a:srgbClr val="FF0000"/>
                </a:solidFill>
              </a:rPr>
              <a:t>Decisions</a:t>
            </a:r>
            <a:r>
              <a:rPr lang="pt-BR"/>
              <a:t> about packet management:</a:t>
            </a:r>
          </a:p>
          <a:p>
            <a:pPr lvl="2">
              <a:buFont typeface="Wingdings" pitchFamily="2" charset="2"/>
              <a:buChar char="§"/>
            </a:pPr>
            <a:r>
              <a:rPr lang="pt-BR"/>
              <a:t> Discard.</a:t>
            </a:r>
          </a:p>
          <a:p>
            <a:pPr lvl="2">
              <a:buFont typeface="Wingdings" pitchFamily="2" charset="2"/>
              <a:buChar char="§"/>
            </a:pPr>
            <a:r>
              <a:rPr lang="pt-BR"/>
              <a:t> Block (receive and store).</a:t>
            </a:r>
          </a:p>
          <a:p>
            <a:pPr lvl="2">
              <a:buFont typeface="Wingdings" pitchFamily="2" charset="2"/>
              <a:buChar char="§"/>
            </a:pPr>
            <a:r>
              <a:rPr lang="pt-BR"/>
              <a:t> Deviate.  </a:t>
            </a:r>
            <a:endParaRPr lang="en-US"/>
          </a:p>
        </p:txBody>
      </p:sp>
      <p:sp>
        <p:nvSpPr>
          <p:cNvPr id="838662" name="TextBox 79"/>
          <p:cNvSpPr txBox="1">
            <a:spLocks noChangeArrowheads="1"/>
          </p:cNvSpPr>
          <p:nvPr/>
        </p:nvSpPr>
        <p:spPr bwMode="auto">
          <a:xfrm>
            <a:off x="2571750" y="5110163"/>
            <a:ext cx="411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Buffer and channel allocation</a:t>
            </a:r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804025" y="2133600"/>
            <a:ext cx="1905000" cy="1085850"/>
            <a:chOff x="2285984" y="2571744"/>
            <a:chExt cx="3635803" cy="2071702"/>
          </a:xfrm>
        </p:grpSpPr>
        <p:sp>
          <p:nvSpPr>
            <p:cNvPr id="116" name="Rectangle 115"/>
            <p:cNvSpPr/>
            <p:nvPr/>
          </p:nvSpPr>
          <p:spPr>
            <a:xfrm>
              <a:off x="2285984" y="2571744"/>
              <a:ext cx="3499461" cy="207170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srgbClr val="000000"/>
                </a:solidFill>
              </a:endParaRPr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2427921" y="2672567"/>
              <a:ext cx="3493866" cy="1937272"/>
              <a:chOff x="2427342" y="2646689"/>
              <a:chExt cx="5643937" cy="3129439"/>
            </a:xfrm>
          </p:grpSpPr>
          <p:sp>
            <p:nvSpPr>
              <p:cNvPr id="118" name="Octagon 117"/>
              <p:cNvSpPr/>
              <p:nvPr/>
            </p:nvSpPr>
            <p:spPr>
              <a:xfrm>
                <a:off x="2857488" y="2714620"/>
                <a:ext cx="3643338" cy="3000396"/>
              </a:xfrm>
              <a:prstGeom prst="oct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bg2">
                    <a:lumMod val="75000"/>
                    <a:lumOff val="2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>
                  <a:solidFill>
                    <a:srgbClr val="FFFFE1"/>
                  </a:solidFill>
                </a:endParaRPr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3969813" y="3741241"/>
                <a:ext cx="176197" cy="195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284604" y="3785274"/>
                <a:ext cx="28876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Rectangle 120"/>
              <p:cNvSpPr/>
              <p:nvPr/>
            </p:nvSpPr>
            <p:spPr>
              <a:xfrm>
                <a:off x="3143240" y="3643314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>
                  <a:solidFill>
                    <a:srgbClr val="FFFFE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500430" y="3670411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>
                  <a:solidFill>
                    <a:srgbClr val="FFFFE1"/>
                  </a:solidFill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3284604" y="4000552"/>
                <a:ext cx="1071864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2428094" y="4000552"/>
                <a:ext cx="714575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2428094" y="3785274"/>
                <a:ext cx="714575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flipV="1">
                <a:off x="3969813" y="4347934"/>
                <a:ext cx="176197" cy="195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3284604" y="4387075"/>
                <a:ext cx="28876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Rectangle 127"/>
              <p:cNvSpPr/>
              <p:nvPr/>
            </p:nvSpPr>
            <p:spPr>
              <a:xfrm>
                <a:off x="3143240" y="424684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>
                  <a:solidFill>
                    <a:srgbClr val="FFFFE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500430" y="4273939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>
                  <a:solidFill>
                    <a:srgbClr val="FFFFE1"/>
                  </a:solidFill>
                </a:endParaRPr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3284604" y="4602353"/>
                <a:ext cx="1071864" cy="4891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428094" y="4602353"/>
                <a:ext cx="714575" cy="4891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428094" y="4387075"/>
                <a:ext cx="714575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oup 200"/>
              <p:cNvGrpSpPr>
                <a:grpSpLocks/>
              </p:cNvGrpSpPr>
              <p:nvPr/>
            </p:nvGrpSpPr>
            <p:grpSpPr bwMode="auto">
              <a:xfrm flipH="1">
                <a:off x="4927755" y="3643314"/>
                <a:ext cx="2063550" cy="1071570"/>
                <a:chOff x="1581183" y="1928802"/>
                <a:chExt cx="1930106" cy="1071570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3120908" y="2026730"/>
                  <a:ext cx="173958" cy="244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438810" y="2070762"/>
                  <a:ext cx="288403" cy="489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145"/>
                <p:cNvSpPr/>
                <p:nvPr/>
              </p:nvSpPr>
              <p:spPr>
                <a:xfrm>
                  <a:off x="2295508" y="1928802"/>
                  <a:ext cx="187217" cy="46804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600">
                    <a:solidFill>
                      <a:srgbClr val="FFFFE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2652698" y="1955899"/>
                  <a:ext cx="468043" cy="187217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600">
                    <a:solidFill>
                      <a:srgbClr val="FFFFE1"/>
                    </a:solidFill>
                  </a:endParaRPr>
                </a:p>
              </p:txBody>
            </p: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2438810" y="2286040"/>
                  <a:ext cx="1071216" cy="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1582752" y="2286040"/>
                  <a:ext cx="714144" cy="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1582752" y="2070762"/>
                  <a:ext cx="714144" cy="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/>
                <p:nvPr/>
              </p:nvCxnSpPr>
              <p:spPr>
                <a:xfrm flipV="1">
                  <a:off x="3120908" y="2633422"/>
                  <a:ext cx="173958" cy="1957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38810" y="2677455"/>
                  <a:ext cx="28840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Rectangle 152"/>
                <p:cNvSpPr/>
                <p:nvPr/>
              </p:nvSpPr>
              <p:spPr>
                <a:xfrm>
                  <a:off x="2295508" y="2532330"/>
                  <a:ext cx="187217" cy="46804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600">
                    <a:solidFill>
                      <a:srgbClr val="FFFFE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652698" y="2559427"/>
                  <a:ext cx="468043" cy="187217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600">
                    <a:solidFill>
                      <a:srgbClr val="FFFFE1"/>
                    </a:solidFill>
                  </a:endParaRPr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38810" y="2887842"/>
                  <a:ext cx="1071216" cy="4891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1582752" y="2887842"/>
                  <a:ext cx="714144" cy="4891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1582752" y="2672564"/>
                  <a:ext cx="714144" cy="4891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133"/>
              <p:cNvSpPr/>
              <p:nvPr/>
            </p:nvSpPr>
            <p:spPr>
              <a:xfrm>
                <a:off x="4143372" y="2928934"/>
                <a:ext cx="1029692" cy="1928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500">
                    <a:solidFill>
                      <a:schemeClr val="tx1"/>
                    </a:solidFill>
                  </a:rPr>
                  <a:t>Switch core</a:t>
                </a:r>
                <a:endParaRPr lang="en-US" sz="5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 rot="5400000">
                <a:off x="4177861" y="4961963"/>
                <a:ext cx="215278" cy="489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5400000">
                <a:off x="4965853" y="4961963"/>
                <a:ext cx="215278" cy="489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3571868" y="5000636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33CC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300">
                    <a:solidFill>
                      <a:schemeClr val="tx1"/>
                    </a:solidFill>
                  </a:rPr>
                  <a:t>Routing Logic</a:t>
                </a:r>
                <a:endParaRPr lang="en-US" sz="3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4643438" y="5000636"/>
                <a:ext cx="114300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300">
                    <a:solidFill>
                      <a:schemeClr val="tx1"/>
                    </a:solidFill>
                  </a:rPr>
                  <a:t>Arbitration Logic</a:t>
                </a:r>
                <a:endParaRPr lang="en-US" sz="300">
                  <a:solidFill>
                    <a:schemeClr val="tx1"/>
                  </a:solidFill>
                </a:endParaRPr>
              </a:p>
            </p:txBody>
          </p:sp>
          <p:sp>
            <p:nvSpPr>
              <p:cNvPr id="838725" name="TextBox 206"/>
              <p:cNvSpPr txBox="1">
                <a:spLocks noChangeArrowheads="1"/>
              </p:cNvSpPr>
              <p:nvPr/>
            </p:nvSpPr>
            <p:spPr bwMode="auto">
              <a:xfrm>
                <a:off x="7072699" y="4001149"/>
                <a:ext cx="998580" cy="567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600"/>
                  <a:t>Port</a:t>
                </a:r>
                <a:endParaRPr lang="en-US" sz="600"/>
              </a:p>
            </p:txBody>
          </p:sp>
          <p:sp>
            <p:nvSpPr>
              <p:cNvPr id="838726" name="TextBox 207"/>
              <p:cNvSpPr txBox="1">
                <a:spLocks noChangeArrowheads="1"/>
              </p:cNvSpPr>
              <p:nvPr/>
            </p:nvSpPr>
            <p:spPr bwMode="auto">
              <a:xfrm>
                <a:off x="6358028" y="2715145"/>
                <a:ext cx="1390181" cy="518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500">
                    <a:solidFill>
                      <a:schemeClr val="accent2"/>
                    </a:solidFill>
                  </a:rPr>
                  <a:t>Channels</a:t>
                </a:r>
                <a:endParaRPr lang="en-US" sz="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38727" name="TextBox 208"/>
              <p:cNvSpPr txBox="1">
                <a:spLocks noChangeArrowheads="1"/>
              </p:cNvSpPr>
              <p:nvPr/>
            </p:nvSpPr>
            <p:spPr bwMode="auto">
              <a:xfrm>
                <a:off x="2500767" y="2788492"/>
                <a:ext cx="1086690" cy="518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500">
                    <a:solidFill>
                      <a:srgbClr val="00B050"/>
                    </a:solidFill>
                  </a:rPr>
                  <a:t>Buffer</a:t>
                </a:r>
                <a:endParaRPr lang="en-US" sz="60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42" name="Straight Arrow Connector 141"/>
              <p:cNvCxnSpPr>
                <a:stCxn id="838727" idx="3"/>
              </p:cNvCxnSpPr>
              <p:nvPr/>
            </p:nvCxnSpPr>
            <p:spPr>
              <a:xfrm>
                <a:off x="3460801" y="3007339"/>
                <a:ext cx="244718" cy="650725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rot="10800000" flipV="1">
                <a:off x="6142905" y="3066051"/>
                <a:ext cx="518801" cy="435447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838730" name="Rectangle 75"/>
          <p:cNvSpPr>
            <a:spLocks noChangeArrowheads="1"/>
          </p:cNvSpPr>
          <p:nvPr/>
        </p:nvSpPr>
        <p:spPr bwMode="auto">
          <a:xfrm>
            <a:off x="6854825" y="0"/>
            <a:ext cx="2266950" cy="141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38731" name="WordArt 1030"/>
          <p:cNvSpPr>
            <a:spLocks noChangeArrowheads="1" noChangeShapeType="1" noTextEdit="1"/>
          </p:cNvSpPr>
          <p:nvPr/>
        </p:nvSpPr>
        <p:spPr bwMode="auto">
          <a:xfrm>
            <a:off x="7440613" y="466725"/>
            <a:ext cx="762000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CO" sz="3600" i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NoC</a:t>
            </a:r>
          </a:p>
        </p:txBody>
      </p:sp>
      <p:sp>
        <p:nvSpPr>
          <p:cNvPr id="838732" name="Text Box 1031"/>
          <p:cNvSpPr txBox="1">
            <a:spLocks noChangeArrowheads="1"/>
          </p:cNvSpPr>
          <p:nvPr/>
        </p:nvSpPr>
        <p:spPr bwMode="auto">
          <a:xfrm>
            <a:off x="8124825" y="46038"/>
            <a:ext cx="4651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00" b="1"/>
              <a:t>Topology</a:t>
            </a:r>
          </a:p>
        </p:txBody>
      </p:sp>
      <p:sp>
        <p:nvSpPr>
          <p:cNvPr id="838733" name="Text Box 1032"/>
          <p:cNvSpPr txBox="1">
            <a:spLocks noChangeArrowheads="1"/>
          </p:cNvSpPr>
          <p:nvPr/>
        </p:nvSpPr>
        <p:spPr bwMode="auto">
          <a:xfrm>
            <a:off x="6902450" y="400050"/>
            <a:ext cx="482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"/>
              <a:t>Routing strategy</a:t>
            </a:r>
          </a:p>
        </p:txBody>
      </p:sp>
      <p:sp>
        <p:nvSpPr>
          <p:cNvPr id="838734" name="Text Box 1033"/>
          <p:cNvSpPr txBox="1">
            <a:spLocks noChangeArrowheads="1"/>
          </p:cNvSpPr>
          <p:nvPr/>
        </p:nvSpPr>
        <p:spPr bwMode="auto">
          <a:xfrm>
            <a:off x="6854825" y="750888"/>
            <a:ext cx="6270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"/>
              <a:t>Arbitration mechanism</a:t>
            </a:r>
          </a:p>
        </p:txBody>
      </p:sp>
      <p:sp>
        <p:nvSpPr>
          <p:cNvPr id="838735" name="Text Box 1034"/>
          <p:cNvSpPr txBox="1">
            <a:spLocks noChangeArrowheads="1"/>
          </p:cNvSpPr>
          <p:nvPr/>
        </p:nvSpPr>
        <p:spPr bwMode="auto">
          <a:xfrm>
            <a:off x="8499475" y="836613"/>
            <a:ext cx="6445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" b="1">
                <a:solidFill>
                  <a:schemeClr val="accent2"/>
                </a:solidFill>
              </a:rPr>
              <a:t>Buffer sizing</a:t>
            </a:r>
          </a:p>
        </p:txBody>
      </p:sp>
      <p:sp>
        <p:nvSpPr>
          <p:cNvPr id="838736" name="Text Box 1035"/>
          <p:cNvSpPr txBox="1">
            <a:spLocks noChangeArrowheads="1"/>
          </p:cNvSpPr>
          <p:nvPr/>
        </p:nvSpPr>
        <p:spPr bwMode="auto">
          <a:xfrm>
            <a:off x="7720013" y="1084263"/>
            <a:ext cx="6207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00"/>
              <a:t>Ports per router</a:t>
            </a:r>
          </a:p>
        </p:txBody>
      </p:sp>
      <p:sp>
        <p:nvSpPr>
          <p:cNvPr id="838737" name="Text Box 1036"/>
          <p:cNvSpPr txBox="1">
            <a:spLocks noChangeArrowheads="1"/>
          </p:cNvSpPr>
          <p:nvPr/>
        </p:nvSpPr>
        <p:spPr bwMode="auto">
          <a:xfrm>
            <a:off x="7404100" y="134938"/>
            <a:ext cx="584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"/>
              <a:t>Link width</a:t>
            </a:r>
          </a:p>
        </p:txBody>
      </p:sp>
      <p:sp>
        <p:nvSpPr>
          <p:cNvPr id="838738" name="Text Box 1037"/>
          <p:cNvSpPr txBox="1">
            <a:spLocks noChangeArrowheads="1"/>
          </p:cNvSpPr>
          <p:nvPr/>
        </p:nvSpPr>
        <p:spPr bwMode="auto">
          <a:xfrm>
            <a:off x="8443913" y="665163"/>
            <a:ext cx="7000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" b="1">
                <a:solidFill>
                  <a:schemeClr val="accent2"/>
                </a:solidFill>
              </a:rPr>
              <a:t>Flow control</a:t>
            </a:r>
          </a:p>
        </p:txBody>
      </p:sp>
      <p:sp>
        <p:nvSpPr>
          <p:cNvPr id="838739" name="Text Box 1053"/>
          <p:cNvSpPr txBox="1">
            <a:spLocks noChangeArrowheads="1"/>
          </p:cNvSpPr>
          <p:nvPr/>
        </p:nvSpPr>
        <p:spPr bwMode="auto">
          <a:xfrm>
            <a:off x="8548688" y="266700"/>
            <a:ext cx="481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"/>
              <a:t>Type:</a:t>
            </a:r>
          </a:p>
          <a:p>
            <a:r>
              <a:rPr lang="en-US" sz="400"/>
              <a:t>Homo/hetero</a:t>
            </a:r>
          </a:p>
        </p:txBody>
      </p:sp>
      <p:sp>
        <p:nvSpPr>
          <p:cNvPr id="838740" name="Text Box 1057"/>
          <p:cNvSpPr txBox="1">
            <a:spLocks noChangeArrowheads="1"/>
          </p:cNvSpPr>
          <p:nvPr/>
        </p:nvSpPr>
        <p:spPr bwMode="auto">
          <a:xfrm>
            <a:off x="7038975" y="1084263"/>
            <a:ext cx="184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sz="500"/>
          </a:p>
        </p:txBody>
      </p:sp>
      <p:sp>
        <p:nvSpPr>
          <p:cNvPr id="838741" name="Text Box 1058"/>
          <p:cNvSpPr txBox="1">
            <a:spLocks noChangeArrowheads="1"/>
          </p:cNvSpPr>
          <p:nvPr/>
        </p:nvSpPr>
        <p:spPr bwMode="auto">
          <a:xfrm>
            <a:off x="6958013" y="971550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500"/>
              <a:t>Arbitration configuration</a:t>
            </a:r>
          </a:p>
        </p:txBody>
      </p:sp>
      <p:sp>
        <p:nvSpPr>
          <p:cNvPr id="838742" name="Text Box 1059"/>
          <p:cNvSpPr txBox="1">
            <a:spLocks noChangeArrowheads="1"/>
          </p:cNvSpPr>
          <p:nvPr/>
        </p:nvSpPr>
        <p:spPr bwMode="auto">
          <a:xfrm>
            <a:off x="8329613" y="1052513"/>
            <a:ext cx="8143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 b="1">
                <a:solidFill>
                  <a:schemeClr val="accent2"/>
                </a:solidFill>
              </a:rPr>
              <a:t>Buffers per router</a:t>
            </a:r>
          </a:p>
        </p:txBody>
      </p:sp>
      <p:sp>
        <p:nvSpPr>
          <p:cNvPr id="838743" name="Text Box 29"/>
          <p:cNvSpPr txBox="1">
            <a:spLocks noChangeArrowheads="1"/>
          </p:cNvSpPr>
          <p:nvPr/>
        </p:nvSpPr>
        <p:spPr bwMode="auto">
          <a:xfrm>
            <a:off x="7867650" y="266700"/>
            <a:ext cx="661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"/>
              <a:t>Switch technique</a:t>
            </a:r>
            <a:endParaRPr lang="en-US" sz="500"/>
          </a:p>
        </p:txBody>
      </p:sp>
      <p:sp>
        <p:nvSpPr>
          <p:cNvPr id="838744" name="Text Box 30"/>
          <p:cNvSpPr txBox="1">
            <a:spLocks noChangeArrowheads="1"/>
          </p:cNvSpPr>
          <p:nvPr/>
        </p:nvSpPr>
        <p:spPr bwMode="auto">
          <a:xfrm>
            <a:off x="6977063" y="-12700"/>
            <a:ext cx="4254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"/>
              <a:t>Mapping</a:t>
            </a:r>
            <a:endParaRPr lang="en-US" sz="500"/>
          </a:p>
        </p:txBody>
      </p:sp>
      <p:sp>
        <p:nvSpPr>
          <p:cNvPr id="838745" name="Text Box 31"/>
          <p:cNvSpPr txBox="1">
            <a:spLocks noChangeArrowheads="1"/>
          </p:cNvSpPr>
          <p:nvPr/>
        </p:nvSpPr>
        <p:spPr bwMode="auto">
          <a:xfrm>
            <a:off x="7043738" y="163513"/>
            <a:ext cx="3571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"/>
              <a:t>Sizing</a:t>
            </a:r>
            <a:endParaRPr lang="en-US" sz="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A803723-A8CD-4D3C-862A-1ACB404A87FA}" type="slidenum">
              <a:rPr lang="en-US" sz="1000"/>
              <a:pPr algn="r"/>
              <a:t>19</a:t>
            </a:fld>
            <a:endParaRPr lang="en-US" sz="1000"/>
          </a:p>
        </p:txBody>
      </p:sp>
      <p:sp>
        <p:nvSpPr>
          <p:cNvPr id="840707" name="Rectangle 2"/>
          <p:cNvSpPr>
            <a:spLocks noChangeArrowheads="1"/>
          </p:cNvSpPr>
          <p:nvPr/>
        </p:nvSpPr>
        <p:spPr bwMode="auto">
          <a:xfrm>
            <a:off x="914400" y="277813"/>
            <a:ext cx="4943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</a:p>
          <a:p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Flow Control	  </a:t>
            </a:r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(2)</a:t>
            </a:r>
            <a:endParaRPr lang="en-US" sz="4200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940425" y="333375"/>
            <a:ext cx="2913063" cy="1714500"/>
            <a:chOff x="2285984" y="2571744"/>
            <a:chExt cx="3519655" cy="2071702"/>
          </a:xfrm>
        </p:grpSpPr>
        <p:sp>
          <p:nvSpPr>
            <p:cNvPr id="116" name="Rectangle 115"/>
            <p:cNvSpPr/>
            <p:nvPr/>
          </p:nvSpPr>
          <p:spPr>
            <a:xfrm>
              <a:off x="2285984" y="2571744"/>
              <a:ext cx="3500474" cy="207170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2427921" y="2672567"/>
              <a:ext cx="3377718" cy="1937272"/>
              <a:chOff x="2427342" y="2646689"/>
              <a:chExt cx="5456313" cy="3129439"/>
            </a:xfrm>
          </p:grpSpPr>
          <p:sp>
            <p:nvSpPr>
              <p:cNvPr id="118" name="Octagon 117"/>
              <p:cNvSpPr/>
              <p:nvPr/>
            </p:nvSpPr>
            <p:spPr>
              <a:xfrm>
                <a:off x="2857488" y="2714620"/>
                <a:ext cx="3643338" cy="3000396"/>
              </a:xfrm>
              <a:prstGeom prst="oct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bg2">
                    <a:lumMod val="75000"/>
                    <a:lumOff val="2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3967256" y="3741893"/>
                <a:ext cx="176609" cy="21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285604" y="3785275"/>
                <a:ext cx="285054" cy="31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Rectangle 120"/>
              <p:cNvSpPr/>
              <p:nvPr/>
            </p:nvSpPr>
            <p:spPr>
              <a:xfrm>
                <a:off x="3143240" y="3643314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500430" y="3670411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3285604" y="3999087"/>
                <a:ext cx="1072052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2427342" y="3999087"/>
                <a:ext cx="715735" cy="309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2427342" y="3785275"/>
                <a:ext cx="715735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flipV="1">
                <a:off x="3967256" y="4346141"/>
                <a:ext cx="176609" cy="216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3285604" y="4389523"/>
                <a:ext cx="2850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Rectangle 127"/>
              <p:cNvSpPr/>
              <p:nvPr/>
            </p:nvSpPr>
            <p:spPr>
              <a:xfrm>
                <a:off x="3143240" y="4246842"/>
                <a:ext cx="187217" cy="46804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500430" y="4273939"/>
                <a:ext cx="468043" cy="187217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3285604" y="4603332"/>
                <a:ext cx="1072052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427342" y="4603332"/>
                <a:ext cx="715735" cy="31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427342" y="4386423"/>
                <a:ext cx="715735" cy="310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" name="Group 200"/>
              <p:cNvGrpSpPr>
                <a:grpSpLocks/>
              </p:cNvGrpSpPr>
              <p:nvPr/>
            </p:nvGrpSpPr>
            <p:grpSpPr bwMode="auto">
              <a:xfrm flipH="1">
                <a:off x="4927755" y="3643314"/>
                <a:ext cx="2063550" cy="1071570"/>
                <a:chOff x="1581183" y="1928802"/>
                <a:chExt cx="1930106" cy="1071570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3122941" y="2027381"/>
                  <a:ext cx="173883" cy="216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439001" y="2070762"/>
                  <a:ext cx="286908" cy="31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145"/>
                <p:cNvSpPr/>
                <p:nvPr/>
              </p:nvSpPr>
              <p:spPr>
                <a:xfrm>
                  <a:off x="2295508" y="1928802"/>
                  <a:ext cx="187217" cy="46804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2652698" y="1955899"/>
                  <a:ext cx="468043" cy="187217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2439001" y="2284574"/>
                  <a:ext cx="1072279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1581178" y="2284574"/>
                  <a:ext cx="715820" cy="309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1581178" y="2070762"/>
                  <a:ext cx="715820" cy="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/>
                <p:nvPr/>
              </p:nvCxnSpPr>
              <p:spPr>
                <a:xfrm flipV="1">
                  <a:off x="3122941" y="2631628"/>
                  <a:ext cx="173883" cy="216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39001" y="2675010"/>
                  <a:ext cx="286908" cy="30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Rectangle 152"/>
                <p:cNvSpPr/>
                <p:nvPr/>
              </p:nvSpPr>
              <p:spPr>
                <a:xfrm>
                  <a:off x="2295508" y="2532330"/>
                  <a:ext cx="187217" cy="46804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2" name="Rectangle 153"/>
                <p:cNvSpPr/>
                <p:nvPr/>
              </p:nvSpPr>
              <p:spPr>
                <a:xfrm>
                  <a:off x="2652698" y="2559427"/>
                  <a:ext cx="468043" cy="187217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39001" y="2888819"/>
                  <a:ext cx="1072279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1581178" y="2888819"/>
                  <a:ext cx="715820" cy="31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1581178" y="2671910"/>
                  <a:ext cx="715820" cy="310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133"/>
              <p:cNvSpPr/>
              <p:nvPr/>
            </p:nvSpPr>
            <p:spPr>
              <a:xfrm>
                <a:off x="4143372" y="2928934"/>
                <a:ext cx="1029692" cy="1928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900" dirty="0">
                    <a:solidFill>
                      <a:schemeClr val="tx1"/>
                    </a:solidFill>
                  </a:rPr>
                  <a:t>Switch core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 rot="5400000">
                <a:off x="4176389" y="4964331"/>
                <a:ext cx="216909" cy="309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5400000">
                <a:off x="4964937" y="4962781"/>
                <a:ext cx="213811" cy="309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3571868" y="5000636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33CC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Routing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4643438" y="5000636"/>
                <a:ext cx="114300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700" dirty="0">
                    <a:solidFill>
                      <a:schemeClr val="tx1"/>
                    </a:solidFill>
                  </a:rPr>
                  <a:t>Arbitration Logic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0770" name="TextBox 206"/>
              <p:cNvSpPr txBox="1">
                <a:spLocks noChangeArrowheads="1"/>
              </p:cNvSpPr>
              <p:nvPr/>
            </p:nvSpPr>
            <p:spPr bwMode="auto">
              <a:xfrm>
                <a:off x="7071870" y="3998954"/>
                <a:ext cx="811785" cy="4776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000"/>
                  <a:t>Port</a:t>
                </a:r>
                <a:endParaRPr lang="en-US" sz="1000"/>
              </a:p>
            </p:txBody>
          </p:sp>
          <p:sp>
            <p:nvSpPr>
              <p:cNvPr id="840771" name="TextBox 207"/>
              <p:cNvSpPr txBox="1">
                <a:spLocks noChangeArrowheads="1"/>
              </p:cNvSpPr>
              <p:nvPr/>
            </p:nvSpPr>
            <p:spPr bwMode="auto">
              <a:xfrm>
                <a:off x="6359234" y="2714923"/>
                <a:ext cx="1301335" cy="4466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chemeClr val="accent2"/>
                    </a:solidFill>
                  </a:rPr>
                  <a:t>Channels</a:t>
                </a:r>
                <a:endParaRPr lang="en-US" sz="1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40772" name="TextBox 208"/>
              <p:cNvSpPr txBox="1">
                <a:spLocks noChangeArrowheads="1"/>
              </p:cNvSpPr>
              <p:nvPr/>
            </p:nvSpPr>
            <p:spPr bwMode="auto">
              <a:xfrm>
                <a:off x="2501704" y="2785837"/>
                <a:ext cx="954313" cy="445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>
                    <a:solidFill>
                      <a:srgbClr val="00B050"/>
                    </a:solidFill>
                  </a:rPr>
                  <a:t>Buffer</a:t>
                </a:r>
                <a:endParaRPr lang="en-US" sz="100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42" name="Straight Arrow Connector 141"/>
              <p:cNvCxnSpPr>
                <a:stCxn id="840772" idx="3"/>
              </p:cNvCxnSpPr>
              <p:nvPr/>
            </p:nvCxnSpPr>
            <p:spPr>
              <a:xfrm>
                <a:off x="3459116" y="3010600"/>
                <a:ext cx="247873" cy="647629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rot="10800000" flipV="1">
                <a:off x="6142345" y="3069477"/>
                <a:ext cx="517435" cy="430718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840775" name="Line 125"/>
          <p:cNvSpPr>
            <a:spLocks noChangeShapeType="1"/>
          </p:cNvSpPr>
          <p:nvPr/>
        </p:nvSpPr>
        <p:spPr bwMode="auto">
          <a:xfrm flipV="1">
            <a:off x="2700338" y="3213100"/>
            <a:ext cx="1223962" cy="15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776" name="Line 126"/>
          <p:cNvSpPr>
            <a:spLocks noChangeShapeType="1"/>
          </p:cNvSpPr>
          <p:nvPr/>
        </p:nvSpPr>
        <p:spPr bwMode="auto">
          <a:xfrm flipH="1">
            <a:off x="1619250" y="3214688"/>
            <a:ext cx="936625" cy="10795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777" name="Line 127"/>
          <p:cNvSpPr>
            <a:spLocks noChangeShapeType="1"/>
          </p:cNvSpPr>
          <p:nvPr/>
        </p:nvSpPr>
        <p:spPr bwMode="auto">
          <a:xfrm>
            <a:off x="1619250" y="4294188"/>
            <a:ext cx="0" cy="12954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778" name="Rectangle 130"/>
          <p:cNvSpPr>
            <a:spLocks noChangeArrowheads="1"/>
          </p:cNvSpPr>
          <p:nvPr/>
        </p:nvSpPr>
        <p:spPr bwMode="auto">
          <a:xfrm>
            <a:off x="1835150" y="4508500"/>
            <a:ext cx="144463" cy="936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779" name="Rectangle 131"/>
          <p:cNvSpPr>
            <a:spLocks noChangeArrowheads="1"/>
          </p:cNvSpPr>
          <p:nvPr/>
        </p:nvSpPr>
        <p:spPr bwMode="auto">
          <a:xfrm>
            <a:off x="2268538" y="4652963"/>
            <a:ext cx="1439862" cy="649287"/>
          </a:xfrm>
          <a:prstGeom prst="rect">
            <a:avLst/>
          </a:prstGeom>
          <a:solidFill>
            <a:srgbClr val="99CC00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780" name="Text Box 141"/>
          <p:cNvSpPr txBox="1">
            <a:spLocks noChangeArrowheads="1"/>
          </p:cNvSpPr>
          <p:nvPr/>
        </p:nvSpPr>
        <p:spPr bwMode="auto">
          <a:xfrm>
            <a:off x="684213" y="3213100"/>
            <a:ext cx="1481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 b="1" i="1"/>
              <a:t>Lower Bound</a:t>
            </a:r>
            <a:endParaRPr lang="en-US" sz="1600" b="1" i="1"/>
          </a:p>
        </p:txBody>
      </p:sp>
      <p:sp>
        <p:nvSpPr>
          <p:cNvPr id="840781" name="Text Box 143"/>
          <p:cNvSpPr txBox="1">
            <a:spLocks noChangeArrowheads="1"/>
          </p:cNvSpPr>
          <p:nvPr/>
        </p:nvSpPr>
        <p:spPr bwMode="auto">
          <a:xfrm>
            <a:off x="539750" y="2349500"/>
            <a:ext cx="1468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 b="1" i="1"/>
              <a:t>Upper Bound</a:t>
            </a:r>
            <a:endParaRPr lang="en-US" sz="1600" b="1" i="1"/>
          </a:p>
        </p:txBody>
      </p:sp>
      <p:sp>
        <p:nvSpPr>
          <p:cNvPr id="840782" name="Line 145"/>
          <p:cNvSpPr>
            <a:spLocks noChangeShapeType="1"/>
          </p:cNvSpPr>
          <p:nvPr/>
        </p:nvSpPr>
        <p:spPr bwMode="auto">
          <a:xfrm>
            <a:off x="1619250" y="5589588"/>
            <a:ext cx="230505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783" name="Line 146"/>
          <p:cNvSpPr>
            <a:spLocks noChangeShapeType="1"/>
          </p:cNvSpPr>
          <p:nvPr/>
        </p:nvSpPr>
        <p:spPr bwMode="auto">
          <a:xfrm flipV="1">
            <a:off x="3924300" y="3213100"/>
            <a:ext cx="0" cy="23764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784" name="Line 147"/>
          <p:cNvSpPr>
            <a:spLocks noChangeShapeType="1"/>
          </p:cNvSpPr>
          <p:nvPr/>
        </p:nvSpPr>
        <p:spPr bwMode="auto">
          <a:xfrm>
            <a:off x="1979613" y="5013325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785" name="AutoShape 149"/>
          <p:cNvSpPr>
            <a:spLocks noChangeArrowheads="1"/>
          </p:cNvSpPr>
          <p:nvPr/>
        </p:nvSpPr>
        <p:spPr bwMode="auto">
          <a:xfrm>
            <a:off x="2124075" y="2133600"/>
            <a:ext cx="1584325" cy="1944688"/>
          </a:xfrm>
          <a:prstGeom prst="wedgeRoundRectCallout">
            <a:avLst>
              <a:gd name="adj1" fmla="val 5611"/>
              <a:gd name="adj2" fmla="val 969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pt-BR"/>
          </a:p>
        </p:txBody>
      </p:sp>
      <p:sp>
        <p:nvSpPr>
          <p:cNvPr id="840786" name="Line 148"/>
          <p:cNvSpPr>
            <a:spLocks noChangeShapeType="1"/>
          </p:cNvSpPr>
          <p:nvPr/>
        </p:nvSpPr>
        <p:spPr bwMode="auto">
          <a:xfrm>
            <a:off x="3706813" y="5013325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787" name="Rectangle 132"/>
          <p:cNvSpPr>
            <a:spLocks noChangeArrowheads="1"/>
          </p:cNvSpPr>
          <p:nvPr/>
        </p:nvSpPr>
        <p:spPr bwMode="auto">
          <a:xfrm>
            <a:off x="2413000" y="2420938"/>
            <a:ext cx="1008063" cy="144462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788" name="Rectangle 133"/>
          <p:cNvSpPr>
            <a:spLocks noChangeArrowheads="1"/>
          </p:cNvSpPr>
          <p:nvPr/>
        </p:nvSpPr>
        <p:spPr bwMode="auto">
          <a:xfrm>
            <a:off x="2413000" y="2565400"/>
            <a:ext cx="1008063" cy="144463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789" name="Rectangle 134"/>
          <p:cNvSpPr>
            <a:spLocks noChangeArrowheads="1"/>
          </p:cNvSpPr>
          <p:nvPr/>
        </p:nvSpPr>
        <p:spPr bwMode="auto">
          <a:xfrm>
            <a:off x="2413000" y="2708275"/>
            <a:ext cx="1008063" cy="144463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790" name="Rectangle 135"/>
          <p:cNvSpPr>
            <a:spLocks noChangeArrowheads="1"/>
          </p:cNvSpPr>
          <p:nvPr/>
        </p:nvSpPr>
        <p:spPr bwMode="auto">
          <a:xfrm>
            <a:off x="2413000" y="2852738"/>
            <a:ext cx="1008063" cy="144462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791" name="Rectangle 136"/>
          <p:cNvSpPr>
            <a:spLocks noChangeArrowheads="1"/>
          </p:cNvSpPr>
          <p:nvPr/>
        </p:nvSpPr>
        <p:spPr bwMode="auto">
          <a:xfrm>
            <a:off x="2413000" y="2997200"/>
            <a:ext cx="1008063" cy="144463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792" name="Rectangle 137"/>
          <p:cNvSpPr>
            <a:spLocks noChangeArrowheads="1"/>
          </p:cNvSpPr>
          <p:nvPr/>
        </p:nvSpPr>
        <p:spPr bwMode="auto">
          <a:xfrm>
            <a:off x="2413000" y="3140075"/>
            <a:ext cx="1008063" cy="144463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793" name="Rectangle 138"/>
          <p:cNvSpPr>
            <a:spLocks noChangeArrowheads="1"/>
          </p:cNvSpPr>
          <p:nvPr/>
        </p:nvSpPr>
        <p:spPr bwMode="auto">
          <a:xfrm>
            <a:off x="2413000" y="3284538"/>
            <a:ext cx="1008063" cy="144462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794" name="Rectangle 139"/>
          <p:cNvSpPr>
            <a:spLocks noChangeArrowheads="1"/>
          </p:cNvSpPr>
          <p:nvPr/>
        </p:nvSpPr>
        <p:spPr bwMode="auto">
          <a:xfrm>
            <a:off x="2413000" y="3429000"/>
            <a:ext cx="1008063" cy="144463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795" name="Rectangle 140"/>
          <p:cNvSpPr>
            <a:spLocks noChangeArrowheads="1"/>
          </p:cNvSpPr>
          <p:nvPr/>
        </p:nvSpPr>
        <p:spPr bwMode="auto">
          <a:xfrm>
            <a:off x="2413000" y="3573463"/>
            <a:ext cx="1008063" cy="144462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796" name="Line 142"/>
          <p:cNvSpPr>
            <a:spLocks noChangeShapeType="1"/>
          </p:cNvSpPr>
          <p:nvPr/>
        </p:nvSpPr>
        <p:spPr bwMode="auto">
          <a:xfrm>
            <a:off x="1979613" y="3429000"/>
            <a:ext cx="3603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840797" name="Line 144"/>
          <p:cNvSpPr>
            <a:spLocks noChangeShapeType="1"/>
          </p:cNvSpPr>
          <p:nvPr/>
        </p:nvSpPr>
        <p:spPr bwMode="auto">
          <a:xfrm>
            <a:off x="1979613" y="2565400"/>
            <a:ext cx="3603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4" name="Rectangle 153"/>
          <p:cNvSpPr/>
          <p:nvPr/>
        </p:nvSpPr>
        <p:spPr>
          <a:xfrm>
            <a:off x="1763713" y="5881688"/>
            <a:ext cx="2071687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800" b="1" i="1">
                <a:solidFill>
                  <a:srgbClr val="000000"/>
                </a:solidFill>
              </a:rPr>
              <a:t>Slack Buffer</a:t>
            </a:r>
            <a:endParaRPr lang="en-US" sz="1800" b="1" i="1">
              <a:solidFill>
                <a:srgbClr val="000000"/>
              </a:solidFill>
            </a:endParaRPr>
          </a:p>
        </p:txBody>
      </p:sp>
      <p:sp>
        <p:nvSpPr>
          <p:cNvPr id="840799" name="Line 152"/>
          <p:cNvSpPr>
            <a:spLocks noChangeShapeType="1"/>
          </p:cNvSpPr>
          <p:nvPr/>
        </p:nvSpPr>
        <p:spPr bwMode="auto">
          <a:xfrm>
            <a:off x="827088" y="5013325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3" name="Rectangle 153"/>
          <p:cNvSpPr/>
          <p:nvPr/>
        </p:nvSpPr>
        <p:spPr>
          <a:xfrm>
            <a:off x="5668963" y="5876925"/>
            <a:ext cx="2071687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800" b="1" i="1">
                <a:solidFill>
                  <a:srgbClr val="000000"/>
                </a:solidFill>
              </a:rPr>
              <a:t>Virtual Channel</a:t>
            </a:r>
            <a:endParaRPr lang="en-US" sz="1800" b="1" i="1">
              <a:solidFill>
                <a:srgbClr val="000000"/>
              </a:solidFill>
            </a:endParaRPr>
          </a:p>
        </p:txBody>
      </p:sp>
      <p:sp>
        <p:nvSpPr>
          <p:cNvPr id="840801" name="Line 155"/>
          <p:cNvSpPr>
            <a:spLocks noChangeShapeType="1"/>
          </p:cNvSpPr>
          <p:nvPr/>
        </p:nvSpPr>
        <p:spPr bwMode="auto">
          <a:xfrm flipH="1">
            <a:off x="5867400" y="3214688"/>
            <a:ext cx="936625" cy="10795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802" name="Line 156"/>
          <p:cNvSpPr>
            <a:spLocks noChangeShapeType="1"/>
          </p:cNvSpPr>
          <p:nvPr/>
        </p:nvSpPr>
        <p:spPr bwMode="auto">
          <a:xfrm>
            <a:off x="5867400" y="4294188"/>
            <a:ext cx="0" cy="12954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803" name="Rectangle 157"/>
          <p:cNvSpPr>
            <a:spLocks noChangeArrowheads="1"/>
          </p:cNvSpPr>
          <p:nvPr/>
        </p:nvSpPr>
        <p:spPr bwMode="auto">
          <a:xfrm>
            <a:off x="6083300" y="4508500"/>
            <a:ext cx="144463" cy="936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804" name="Rectangle 158"/>
          <p:cNvSpPr>
            <a:spLocks noChangeArrowheads="1"/>
          </p:cNvSpPr>
          <p:nvPr/>
        </p:nvSpPr>
        <p:spPr bwMode="auto">
          <a:xfrm>
            <a:off x="6516688" y="4652963"/>
            <a:ext cx="1439862" cy="649287"/>
          </a:xfrm>
          <a:prstGeom prst="rect">
            <a:avLst/>
          </a:prstGeom>
          <a:solidFill>
            <a:srgbClr val="99CC00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805" name="Line 161"/>
          <p:cNvSpPr>
            <a:spLocks noChangeShapeType="1"/>
          </p:cNvSpPr>
          <p:nvPr/>
        </p:nvSpPr>
        <p:spPr bwMode="auto">
          <a:xfrm>
            <a:off x="5867400" y="5589588"/>
            <a:ext cx="230505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806" name="Line 162"/>
          <p:cNvSpPr>
            <a:spLocks noChangeShapeType="1"/>
          </p:cNvSpPr>
          <p:nvPr/>
        </p:nvSpPr>
        <p:spPr bwMode="auto">
          <a:xfrm flipV="1">
            <a:off x="8172450" y="3213100"/>
            <a:ext cx="0" cy="23764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807" name="Line 163"/>
          <p:cNvSpPr>
            <a:spLocks noChangeShapeType="1"/>
          </p:cNvSpPr>
          <p:nvPr/>
        </p:nvSpPr>
        <p:spPr bwMode="auto">
          <a:xfrm>
            <a:off x="6227763" y="5013325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808" name="AutoShape 164"/>
          <p:cNvSpPr>
            <a:spLocks noChangeArrowheads="1"/>
          </p:cNvSpPr>
          <p:nvPr/>
        </p:nvSpPr>
        <p:spPr bwMode="auto">
          <a:xfrm>
            <a:off x="6083300" y="2133600"/>
            <a:ext cx="1584325" cy="1944688"/>
          </a:xfrm>
          <a:prstGeom prst="wedgeRoundRectCallout">
            <a:avLst>
              <a:gd name="adj1" fmla="val 28157"/>
              <a:gd name="adj2" fmla="val 917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pt-BR"/>
          </a:p>
        </p:txBody>
      </p:sp>
      <p:sp>
        <p:nvSpPr>
          <p:cNvPr id="840809" name="Line 165"/>
          <p:cNvSpPr>
            <a:spLocks noChangeShapeType="1"/>
          </p:cNvSpPr>
          <p:nvPr/>
        </p:nvSpPr>
        <p:spPr bwMode="auto">
          <a:xfrm>
            <a:off x="7954963" y="5013325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810" name="Rectangle 172"/>
          <p:cNvSpPr>
            <a:spLocks noChangeArrowheads="1"/>
          </p:cNvSpPr>
          <p:nvPr/>
        </p:nvSpPr>
        <p:spPr bwMode="auto">
          <a:xfrm rot="5400000">
            <a:off x="7054056" y="3680620"/>
            <a:ext cx="504825" cy="144462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811" name="Rectangle 173"/>
          <p:cNvSpPr>
            <a:spLocks noChangeArrowheads="1"/>
          </p:cNvSpPr>
          <p:nvPr/>
        </p:nvSpPr>
        <p:spPr bwMode="auto">
          <a:xfrm rot="5400000">
            <a:off x="6911181" y="3680620"/>
            <a:ext cx="504825" cy="144462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812" name="Rectangle 174"/>
          <p:cNvSpPr>
            <a:spLocks noChangeArrowheads="1"/>
          </p:cNvSpPr>
          <p:nvPr/>
        </p:nvSpPr>
        <p:spPr bwMode="auto">
          <a:xfrm rot="5400000">
            <a:off x="6766719" y="3680619"/>
            <a:ext cx="504825" cy="144463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813" name="Line 177"/>
          <p:cNvSpPr>
            <a:spLocks noChangeShapeType="1"/>
          </p:cNvSpPr>
          <p:nvPr/>
        </p:nvSpPr>
        <p:spPr bwMode="auto">
          <a:xfrm>
            <a:off x="5075238" y="5013325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840814" name="Rectangle 178"/>
          <p:cNvSpPr>
            <a:spLocks noChangeArrowheads="1"/>
          </p:cNvSpPr>
          <p:nvPr/>
        </p:nvSpPr>
        <p:spPr bwMode="auto">
          <a:xfrm rot="5400000">
            <a:off x="7054056" y="3032920"/>
            <a:ext cx="504825" cy="144462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815" name="Rectangle 179"/>
          <p:cNvSpPr>
            <a:spLocks noChangeArrowheads="1"/>
          </p:cNvSpPr>
          <p:nvPr/>
        </p:nvSpPr>
        <p:spPr bwMode="auto">
          <a:xfrm rot="5400000">
            <a:off x="6911181" y="3032920"/>
            <a:ext cx="504825" cy="144462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816" name="Rectangle 180"/>
          <p:cNvSpPr>
            <a:spLocks noChangeArrowheads="1"/>
          </p:cNvSpPr>
          <p:nvPr/>
        </p:nvSpPr>
        <p:spPr bwMode="auto">
          <a:xfrm rot="5400000">
            <a:off x="6766719" y="3032919"/>
            <a:ext cx="504825" cy="144463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817" name="Rectangle 181"/>
          <p:cNvSpPr>
            <a:spLocks noChangeArrowheads="1"/>
          </p:cNvSpPr>
          <p:nvPr/>
        </p:nvSpPr>
        <p:spPr bwMode="auto">
          <a:xfrm rot="5400000">
            <a:off x="7054056" y="2385220"/>
            <a:ext cx="504825" cy="144462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818" name="Rectangle 182"/>
          <p:cNvSpPr>
            <a:spLocks noChangeArrowheads="1"/>
          </p:cNvSpPr>
          <p:nvPr/>
        </p:nvSpPr>
        <p:spPr bwMode="auto">
          <a:xfrm rot="5400000">
            <a:off x="6911181" y="2385220"/>
            <a:ext cx="504825" cy="144462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819" name="Rectangle 183"/>
          <p:cNvSpPr>
            <a:spLocks noChangeArrowheads="1"/>
          </p:cNvSpPr>
          <p:nvPr/>
        </p:nvSpPr>
        <p:spPr bwMode="auto">
          <a:xfrm rot="5400000">
            <a:off x="6766719" y="2385219"/>
            <a:ext cx="504825" cy="144463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820" name="Rectangle 184"/>
          <p:cNvSpPr>
            <a:spLocks noChangeArrowheads="1"/>
          </p:cNvSpPr>
          <p:nvPr/>
        </p:nvSpPr>
        <p:spPr bwMode="auto">
          <a:xfrm>
            <a:off x="6226175" y="2420938"/>
            <a:ext cx="144463" cy="13684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0821" name="Line 185"/>
          <p:cNvSpPr>
            <a:spLocks noChangeShapeType="1"/>
          </p:cNvSpPr>
          <p:nvPr/>
        </p:nvSpPr>
        <p:spPr bwMode="auto">
          <a:xfrm>
            <a:off x="5867400" y="314166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840822" name="Line 186"/>
          <p:cNvSpPr>
            <a:spLocks noChangeShapeType="1"/>
          </p:cNvSpPr>
          <p:nvPr/>
        </p:nvSpPr>
        <p:spPr bwMode="auto">
          <a:xfrm>
            <a:off x="6370638" y="249237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840823" name="Line 187"/>
          <p:cNvSpPr>
            <a:spLocks noChangeShapeType="1"/>
          </p:cNvSpPr>
          <p:nvPr/>
        </p:nvSpPr>
        <p:spPr bwMode="auto">
          <a:xfrm>
            <a:off x="6370638" y="306863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840824" name="Line 189"/>
          <p:cNvSpPr>
            <a:spLocks noChangeShapeType="1"/>
          </p:cNvSpPr>
          <p:nvPr/>
        </p:nvSpPr>
        <p:spPr bwMode="auto">
          <a:xfrm flipV="1">
            <a:off x="7667625" y="3213100"/>
            <a:ext cx="504825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0825" name="Line 188"/>
          <p:cNvSpPr>
            <a:spLocks noChangeShapeType="1"/>
          </p:cNvSpPr>
          <p:nvPr/>
        </p:nvSpPr>
        <p:spPr bwMode="auto">
          <a:xfrm>
            <a:off x="6370638" y="3644900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Bus pros (</a:t>
            </a:r>
            <a:r>
              <a:rPr lang="en-US" smtClean="0">
                <a:solidFill>
                  <a:srgbClr val="669900"/>
                </a:solidFill>
                <a:sym typeface="Wingdings" pitchFamily="2" charset="2"/>
              </a:rPr>
              <a:t></a:t>
            </a:r>
            <a:r>
              <a:rPr lang="en-US" smtClean="0"/>
              <a:t>) and cons (</a:t>
            </a:r>
            <a:r>
              <a:rPr lang="en-US" smtClean="0">
                <a:sym typeface="Wingdings" pitchFamily="2" charset="2"/>
              </a:rPr>
              <a:t></a:t>
            </a:r>
            <a:r>
              <a:rPr lang="en-US" smtClean="0"/>
              <a:t>)</a:t>
            </a:r>
            <a:endParaRPr lang="it-IT" smtClean="0"/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717675"/>
            <a:ext cx="7772400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669900"/>
                </a:solidFill>
                <a:sym typeface="Wingdings" pitchFamily="2" charset="2"/>
              </a:rPr>
              <a:t></a:t>
            </a:r>
            <a:r>
              <a:rPr lang="en-US" sz="2400" smtClean="0"/>
              <a:t> Bus latency is zero once arbiter has granted control.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669900"/>
                </a:solidFill>
                <a:sym typeface="Wingdings" pitchFamily="2" charset="2"/>
              </a:rPr>
              <a:t></a:t>
            </a:r>
            <a:r>
              <a:rPr lang="en-US" sz="2400" smtClean="0">
                <a:solidFill>
                  <a:srgbClr val="CC3300"/>
                </a:solidFill>
              </a:rPr>
              <a:t> </a:t>
            </a:r>
            <a:r>
              <a:rPr lang="en-US" sz="2400" smtClean="0"/>
              <a:t>The silicon cost of a bus is near zero.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669900"/>
                </a:solidFill>
                <a:sym typeface="Wingdings" pitchFamily="2" charset="2"/>
              </a:rPr>
              <a:t></a:t>
            </a:r>
            <a:r>
              <a:rPr lang="en-US" sz="2400" smtClean="0">
                <a:solidFill>
                  <a:srgbClr val="CC3300"/>
                </a:solidFill>
              </a:rPr>
              <a:t> </a:t>
            </a:r>
            <a:r>
              <a:rPr lang="en-US" sz="2400" smtClean="0"/>
              <a:t>Any bus is almost directly compatible with most available IPs, including software running on CPUs.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669900"/>
                </a:solidFill>
                <a:sym typeface="Wingdings" pitchFamily="2" charset="2"/>
              </a:rPr>
              <a:t></a:t>
            </a:r>
            <a:r>
              <a:rPr lang="en-US" sz="2400" smtClean="0">
                <a:solidFill>
                  <a:srgbClr val="CC3300"/>
                </a:solidFill>
              </a:rPr>
              <a:t> </a:t>
            </a:r>
            <a:r>
              <a:rPr lang="en-US" sz="2400" smtClean="0"/>
              <a:t>The concepts are simple and well understood.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CC3300"/>
                </a:solidFill>
                <a:sym typeface="Wingdings" pitchFamily="2" charset="2"/>
              </a:rPr>
              <a:t></a:t>
            </a:r>
            <a:r>
              <a:rPr lang="en-US" sz="2400" smtClean="0"/>
              <a:t> Every unit attached adds parasitic capacitance, therefore electrical performance degrades with growth.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CC3300"/>
                </a:solidFill>
                <a:sym typeface="Wingdings" pitchFamily="2" charset="2"/>
              </a:rPr>
              <a:t></a:t>
            </a:r>
            <a:r>
              <a:rPr lang="en-US" sz="2400" smtClean="0"/>
              <a:t> Bus timing is difficult in a deep submicron process.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CC3300"/>
                </a:solidFill>
                <a:sym typeface="Wingdings" pitchFamily="2" charset="2"/>
              </a:rPr>
              <a:t></a:t>
            </a:r>
            <a:r>
              <a:rPr lang="en-US" sz="2400" smtClean="0"/>
              <a:t> Bus arbiter delay grows with the number of masters. The arbiter is also instance-specific.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CC3300"/>
                </a:solidFill>
                <a:sym typeface="Wingdings" pitchFamily="2" charset="2"/>
              </a:rPr>
              <a:t></a:t>
            </a:r>
            <a:r>
              <a:rPr lang="en-US" sz="2400" smtClean="0"/>
              <a:t> Bandwidth is limited and shared by all units attached.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AutoShape 127"/>
          <p:cNvSpPr>
            <a:spLocks noChangeArrowheads="1"/>
          </p:cNvSpPr>
          <p:nvPr/>
        </p:nvSpPr>
        <p:spPr bwMode="auto">
          <a:xfrm>
            <a:off x="6192838" y="3213100"/>
            <a:ext cx="2663825" cy="1295400"/>
          </a:xfrm>
          <a:prstGeom prst="wedgeRoundRectCallout">
            <a:avLst>
              <a:gd name="adj1" fmla="val -43148"/>
              <a:gd name="adj2" fmla="val 137255"/>
              <a:gd name="adj3" fmla="val 16667"/>
            </a:avLst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pt-BR" sz="2000"/>
          </a:p>
        </p:txBody>
      </p:sp>
      <p:sp>
        <p:nvSpPr>
          <p:cNvPr id="842755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32F851C-58E2-40F2-971A-E743C4B1D83B}" type="slidenum">
              <a:rPr lang="en-US" sz="1000"/>
              <a:pPr algn="r"/>
              <a:t>20</a:t>
            </a:fld>
            <a:endParaRPr lang="en-US" sz="1000"/>
          </a:p>
        </p:txBody>
      </p:sp>
      <p:sp>
        <p:nvSpPr>
          <p:cNvPr id="842756" name="Rectangle 2"/>
          <p:cNvSpPr>
            <a:spLocks noChangeArrowheads="1"/>
          </p:cNvSpPr>
          <p:nvPr/>
        </p:nvSpPr>
        <p:spPr bwMode="auto">
          <a:xfrm>
            <a:off x="914400" y="277813"/>
            <a:ext cx="4943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Arbitration Logic</a:t>
            </a:r>
            <a:endParaRPr lang="en-US" sz="4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011863" y="1844675"/>
            <a:ext cx="2252662" cy="1128713"/>
            <a:chOff x="2285984" y="2571744"/>
            <a:chExt cx="3655029" cy="2071702"/>
          </a:xfrm>
        </p:grpSpPr>
        <p:sp>
          <p:nvSpPr>
            <p:cNvPr id="46" name="Rectangle 45"/>
            <p:cNvSpPr/>
            <p:nvPr/>
          </p:nvSpPr>
          <p:spPr>
            <a:xfrm>
              <a:off x="2285984" y="2571744"/>
              <a:ext cx="3500482" cy="207170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rgbClr val="000000"/>
                </a:solidFill>
              </a:endParaRPr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2427921" y="2672567"/>
              <a:ext cx="3513092" cy="1937272"/>
              <a:chOff x="2427342" y="2646689"/>
              <a:chExt cx="5674997" cy="3129439"/>
            </a:xfrm>
          </p:grpSpPr>
          <p:sp>
            <p:nvSpPr>
              <p:cNvPr id="158" name="Octagon 157"/>
              <p:cNvSpPr/>
              <p:nvPr/>
            </p:nvSpPr>
            <p:spPr>
              <a:xfrm>
                <a:off x="2857488" y="2714620"/>
                <a:ext cx="3643338" cy="3000396"/>
              </a:xfrm>
              <a:prstGeom prst="oct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bg2">
                    <a:lumMod val="75000"/>
                    <a:lumOff val="2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">
                  <a:solidFill>
                    <a:srgbClr val="FFFFE1"/>
                  </a:solidFill>
                </a:endParaRPr>
              </a:p>
            </p:txBody>
          </p:sp>
          <p:cxnSp>
            <p:nvCxnSpPr>
              <p:cNvPr id="166" name="Straight Arrow Connector 165"/>
              <p:cNvCxnSpPr>
                <a:stCxn id="0" idx="3"/>
              </p:cNvCxnSpPr>
              <p:nvPr/>
            </p:nvCxnSpPr>
            <p:spPr>
              <a:xfrm flipV="1">
                <a:off x="3966430" y="3740560"/>
                <a:ext cx="178919" cy="235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3284047" y="3787629"/>
                <a:ext cx="2871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3143240" y="3643314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>
                  <a:solidFill>
                    <a:srgbClr val="FFFFE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500430" y="3670411"/>
                <a:ext cx="468043" cy="187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>
                  <a:solidFill>
                    <a:srgbClr val="FFFFE1"/>
                  </a:solidFill>
                </a:endParaRPr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284047" y="3999437"/>
                <a:ext cx="1073505" cy="470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2426907" y="3999437"/>
                <a:ext cx="715670" cy="470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426907" y="3787629"/>
                <a:ext cx="715670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stCxn id="0" idx="3"/>
              </p:cNvCxnSpPr>
              <p:nvPr/>
            </p:nvCxnSpPr>
            <p:spPr>
              <a:xfrm flipV="1">
                <a:off x="3966430" y="4347747"/>
                <a:ext cx="178919" cy="188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284047" y="4390110"/>
                <a:ext cx="2871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3143240" y="4246842"/>
                <a:ext cx="187217" cy="468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>
                  <a:solidFill>
                    <a:srgbClr val="FFFFE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500430" y="4273939"/>
                <a:ext cx="468043" cy="1872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>
                  <a:solidFill>
                    <a:srgbClr val="FFFFE1"/>
                  </a:solidFill>
                </a:endParaRP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3284047" y="4601918"/>
                <a:ext cx="1073505" cy="470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426907" y="4601918"/>
                <a:ext cx="715670" cy="470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426907" y="4385402"/>
                <a:ext cx="715670" cy="470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oup 200"/>
              <p:cNvGrpSpPr>
                <a:grpSpLocks/>
              </p:cNvGrpSpPr>
              <p:nvPr/>
            </p:nvGrpSpPr>
            <p:grpSpPr bwMode="auto">
              <a:xfrm flipH="1">
                <a:off x="4929190" y="3643314"/>
                <a:ext cx="2062178" cy="1071570"/>
                <a:chOff x="1581128" y="1928802"/>
                <a:chExt cx="1928826" cy="1071570"/>
              </a:xfrm>
            </p:grpSpPr>
            <p:cxnSp>
              <p:nvCxnSpPr>
                <p:cNvPr id="187" name="Straight Arrow Connector 186"/>
                <p:cNvCxnSpPr>
                  <a:stCxn id="0" idx="3"/>
                </p:cNvCxnSpPr>
                <p:nvPr/>
              </p:nvCxnSpPr>
              <p:spPr>
                <a:xfrm flipV="1">
                  <a:off x="3122266" y="2026047"/>
                  <a:ext cx="175133" cy="2353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2441201" y="2068407"/>
                  <a:ext cx="284101" cy="470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Rectangle 188"/>
                <p:cNvSpPr/>
                <p:nvPr/>
              </p:nvSpPr>
              <p:spPr>
                <a:xfrm>
                  <a:off x="2295508" y="1928802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900">
                    <a:solidFill>
                      <a:srgbClr val="FFFFE1"/>
                    </a:solidFill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2652698" y="1955899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900">
                    <a:solidFill>
                      <a:srgbClr val="FFFFE1"/>
                    </a:solidFill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2441201" y="2284924"/>
                  <a:ext cx="1070246" cy="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1581111" y="2284924"/>
                  <a:ext cx="716092" cy="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581111" y="2068407"/>
                  <a:ext cx="716092" cy="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0" idx="3"/>
                </p:cNvCxnSpPr>
                <p:nvPr/>
              </p:nvCxnSpPr>
              <p:spPr>
                <a:xfrm flipV="1">
                  <a:off x="3122266" y="2633233"/>
                  <a:ext cx="175133" cy="188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2441201" y="2675596"/>
                  <a:ext cx="28410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Rectangle 195"/>
                <p:cNvSpPr/>
                <p:nvPr/>
              </p:nvSpPr>
              <p:spPr>
                <a:xfrm>
                  <a:off x="2295508" y="2532330"/>
                  <a:ext cx="187217" cy="468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900">
                    <a:solidFill>
                      <a:srgbClr val="FFFFE1"/>
                    </a:solidFill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652698" y="2559427"/>
                  <a:ext cx="468043" cy="1872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900">
                    <a:solidFill>
                      <a:srgbClr val="FFFFE1"/>
                    </a:solidFill>
                  </a:endParaRPr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441201" y="2887404"/>
                  <a:ext cx="1070246" cy="470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581111" y="2887404"/>
                  <a:ext cx="716092" cy="4708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581111" y="2670888"/>
                  <a:ext cx="716092" cy="470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Rectangle 158"/>
              <p:cNvSpPr/>
              <p:nvPr/>
            </p:nvSpPr>
            <p:spPr>
              <a:xfrm>
                <a:off x="4143372" y="2928934"/>
                <a:ext cx="1029692" cy="1928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800">
                    <a:solidFill>
                      <a:schemeClr val="tx1"/>
                    </a:solidFill>
                  </a:rPr>
                  <a:t>Switch core</a:t>
                </a:r>
                <a:endParaRPr lang="en-US" sz="8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 rot="5400000">
                <a:off x="4176478" y="4962269"/>
                <a:ext cx="216517" cy="416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rot="5400000">
                <a:off x="4965239" y="4959914"/>
                <a:ext cx="211811" cy="41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Rectangle 201"/>
              <p:cNvSpPr/>
              <p:nvPr/>
            </p:nvSpPr>
            <p:spPr>
              <a:xfrm>
                <a:off x="3571868" y="5000636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33CC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600">
                    <a:solidFill>
                      <a:schemeClr val="tx1"/>
                    </a:solidFill>
                  </a:rPr>
                  <a:t>Routing Logic</a:t>
                </a:r>
                <a:endParaRPr 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643438" y="5000636"/>
                <a:ext cx="1143008" cy="50006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66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500">
                    <a:solidFill>
                      <a:schemeClr val="tx1"/>
                    </a:solidFill>
                  </a:rPr>
                  <a:t>Arbitration Logic</a:t>
                </a:r>
                <a:endParaRPr 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842819" name="TextBox 206"/>
              <p:cNvSpPr txBox="1">
                <a:spLocks noChangeArrowheads="1"/>
              </p:cNvSpPr>
              <p:nvPr/>
            </p:nvSpPr>
            <p:spPr bwMode="auto">
              <a:xfrm>
                <a:off x="7070521" y="3999323"/>
                <a:ext cx="1031818" cy="678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900"/>
                  <a:t>Port</a:t>
                </a:r>
                <a:endParaRPr lang="en-US" sz="900"/>
              </a:p>
            </p:txBody>
          </p:sp>
          <p:sp>
            <p:nvSpPr>
              <p:cNvPr id="842820" name="TextBox 207"/>
              <p:cNvSpPr txBox="1">
                <a:spLocks noChangeArrowheads="1"/>
              </p:cNvSpPr>
              <p:nvPr/>
            </p:nvSpPr>
            <p:spPr bwMode="auto">
              <a:xfrm>
                <a:off x="6359066" y="2712671"/>
                <a:ext cx="1614295" cy="636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>
                    <a:solidFill>
                      <a:schemeClr val="accent2"/>
                    </a:solidFill>
                  </a:rPr>
                  <a:t>Channels</a:t>
                </a:r>
                <a:endParaRPr lang="en-US" sz="9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42821" name="TextBox 208"/>
              <p:cNvSpPr txBox="1">
                <a:spLocks noChangeArrowheads="1"/>
              </p:cNvSpPr>
              <p:nvPr/>
            </p:nvSpPr>
            <p:spPr bwMode="auto">
              <a:xfrm>
                <a:off x="2498071" y="2783366"/>
                <a:ext cx="1198240" cy="636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>
                    <a:solidFill>
                      <a:srgbClr val="00B050"/>
                    </a:solidFill>
                  </a:rPr>
                  <a:t>Buffer</a:t>
                </a:r>
                <a:endParaRPr lang="en-US" sz="90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11" name="Straight Arrow Connector 210"/>
              <p:cNvCxnSpPr>
                <a:stCxn id="842821" idx="3"/>
              </p:cNvCxnSpPr>
              <p:nvPr/>
            </p:nvCxnSpPr>
            <p:spPr>
              <a:xfrm>
                <a:off x="3458804" y="3010991"/>
                <a:ext cx="249652" cy="64955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rot="10800000" flipV="1">
                <a:off x="6142569" y="3072182"/>
                <a:ext cx="515948" cy="428325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1042988" y="2524125"/>
            <a:ext cx="4886325" cy="3605213"/>
            <a:chOff x="900" y="1590"/>
            <a:chExt cx="3078" cy="2271"/>
          </a:xfrm>
        </p:grpSpPr>
        <p:pic>
          <p:nvPicPr>
            <p:cNvPr id="842825" name="Octagon 4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0" y="1590"/>
              <a:ext cx="3078" cy="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2826" name="Text Box 73"/>
            <p:cNvSpPr txBox="1">
              <a:spLocks noChangeArrowheads="1"/>
            </p:cNvSpPr>
            <p:nvPr/>
          </p:nvSpPr>
          <p:spPr bwMode="auto">
            <a:xfrm>
              <a:off x="1295" y="1941"/>
              <a:ext cx="2292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pt-BR">
                <a:solidFill>
                  <a:srgbClr val="FFFFE1"/>
                </a:solidFill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0" idx="3"/>
            </p:cNvCxnSpPr>
            <p:nvPr/>
          </p:nvCxnSpPr>
          <p:spPr bwMode="auto">
            <a:xfrm flipV="1">
              <a:off x="1669" y="2387"/>
              <a:ext cx="313" cy="2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50" name="Straight Connector 49"/>
            <p:cNvCxnSpPr/>
            <p:nvPr/>
          </p:nvCxnSpPr>
          <p:spPr>
            <a:xfrm>
              <a:off x="1163" y="2410"/>
              <a:ext cx="237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842829" name="Rectangle 50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20" y="2281"/>
              <a:ext cx="20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2830" name="Text Box 77"/>
            <p:cNvSpPr txBox="1">
              <a:spLocks noChangeArrowheads="1"/>
            </p:cNvSpPr>
            <p:nvPr/>
          </p:nvSpPr>
          <p:spPr bwMode="auto">
            <a:xfrm>
              <a:off x="1045" y="2304"/>
              <a:ext cx="15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pt-BR">
                <a:solidFill>
                  <a:srgbClr val="FFFFE1"/>
                </a:solidFill>
              </a:endParaRPr>
            </a:p>
          </p:txBody>
        </p:sp>
        <p:pic>
          <p:nvPicPr>
            <p:cNvPr id="842831" name="Rectangle 51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24" y="2294"/>
              <a:ext cx="44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2832" name="Text Box 79"/>
            <p:cNvSpPr txBox="1">
              <a:spLocks noChangeArrowheads="1"/>
            </p:cNvSpPr>
            <p:nvPr/>
          </p:nvSpPr>
          <p:spPr bwMode="auto">
            <a:xfrm>
              <a:off x="1216" y="2323"/>
              <a:ext cx="38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pt-BR">
                <a:solidFill>
                  <a:srgbClr val="FFFFE1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202" y="2568"/>
              <a:ext cx="889" cy="1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 noChangeShapeType="1"/>
            </p:cNvCxnSpPr>
            <p:nvPr/>
          </p:nvCxnSpPr>
          <p:spPr bwMode="auto">
            <a:xfrm flipV="1">
              <a:off x="1701" y="2823"/>
              <a:ext cx="267" cy="17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57" name="Straight Connector 56"/>
            <p:cNvCxnSpPr/>
            <p:nvPr/>
          </p:nvCxnSpPr>
          <p:spPr>
            <a:xfrm>
              <a:off x="1163" y="2856"/>
              <a:ext cx="237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842836" name="Rectangle 57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20" y="2728"/>
              <a:ext cx="20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2837" name="Text Box 84"/>
            <p:cNvSpPr txBox="1">
              <a:spLocks noChangeArrowheads="1"/>
            </p:cNvSpPr>
            <p:nvPr/>
          </p:nvSpPr>
          <p:spPr bwMode="auto">
            <a:xfrm>
              <a:off x="1045" y="2751"/>
              <a:ext cx="15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pt-BR">
                <a:solidFill>
                  <a:srgbClr val="FFFFE1"/>
                </a:solidFill>
              </a:endParaRPr>
            </a:p>
          </p:txBody>
        </p:sp>
        <p:pic>
          <p:nvPicPr>
            <p:cNvPr id="842838" name="Rectangle 58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47" y="2741"/>
              <a:ext cx="44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2839" name="Text Box 86"/>
            <p:cNvSpPr txBox="1">
              <a:spLocks noChangeArrowheads="1"/>
            </p:cNvSpPr>
            <p:nvPr/>
          </p:nvSpPr>
          <p:spPr bwMode="auto">
            <a:xfrm>
              <a:off x="1341" y="2770"/>
              <a:ext cx="38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pt-BR">
                <a:solidFill>
                  <a:srgbClr val="FFFFE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202" y="3015"/>
              <a:ext cx="889" cy="1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cxnSpLocks noChangeShapeType="1"/>
              <a:stCxn id="842848" idx="1"/>
            </p:cNvCxnSpPr>
            <p:nvPr/>
          </p:nvCxnSpPr>
          <p:spPr bwMode="auto">
            <a:xfrm flipH="1" flipV="1">
              <a:off x="2835" y="2387"/>
              <a:ext cx="291" cy="6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H="1">
              <a:off x="3477" y="2410"/>
              <a:ext cx="254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grpSp>
          <p:nvGrpSpPr>
            <p:cNvPr id="6" name="Rectangle 75"/>
            <p:cNvGrpSpPr>
              <a:grpSpLocks/>
            </p:cNvGrpSpPr>
            <p:nvPr/>
          </p:nvGrpSpPr>
          <p:grpSpPr bwMode="auto">
            <a:xfrm>
              <a:off x="3666" y="2281"/>
              <a:ext cx="212" cy="388"/>
              <a:chOff x="5425440" y="3255264"/>
              <a:chExt cx="256032" cy="524256"/>
            </a:xfrm>
          </p:grpSpPr>
          <p:pic>
            <p:nvPicPr>
              <p:cNvPr id="842844" name="Rectangle 75"/>
              <p:cNvPicPr>
                <a:picLocks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425440" y="3255264"/>
                <a:ext cx="256032" cy="524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2845" name="Text Box 92"/>
              <p:cNvSpPr txBox="1">
                <a:spLocks noChangeArrowheads="1"/>
              </p:cNvSpPr>
              <p:nvPr/>
            </p:nvSpPr>
            <p:spPr bwMode="auto">
              <a:xfrm>
                <a:off x="5455928" y="3286126"/>
                <a:ext cx="200159" cy="4680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pt-BR">
                  <a:solidFill>
                    <a:srgbClr val="FFFFE1"/>
                  </a:solidFill>
                </a:endParaRPr>
              </a:p>
            </p:txBody>
          </p:sp>
        </p:grpSp>
        <p:grpSp>
          <p:nvGrpSpPr>
            <p:cNvPr id="7" name="Rectangle 76"/>
            <p:cNvGrpSpPr>
              <a:grpSpLocks/>
            </p:cNvGrpSpPr>
            <p:nvPr/>
          </p:nvGrpSpPr>
          <p:grpSpPr bwMode="auto">
            <a:xfrm>
              <a:off x="3095" y="2295"/>
              <a:ext cx="470" cy="189"/>
              <a:chOff x="4736592" y="3273552"/>
              <a:chExt cx="566928" cy="256032"/>
            </a:xfrm>
          </p:grpSpPr>
          <p:pic>
            <p:nvPicPr>
              <p:cNvPr id="842847" name="Rectangle 76"/>
              <p:cNvPicPr>
                <a:picLocks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736592" y="3273552"/>
                <a:ext cx="566928" cy="256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2848" name="Text Box 95"/>
              <p:cNvSpPr txBox="1">
                <a:spLocks noChangeArrowheads="1"/>
              </p:cNvSpPr>
              <p:nvPr/>
            </p:nvSpPr>
            <p:spPr bwMode="auto">
              <a:xfrm>
                <a:off x="4773806" y="3313223"/>
                <a:ext cx="500399" cy="187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pt-BR">
                  <a:solidFill>
                    <a:srgbClr val="FFFFE1"/>
                  </a:solidFill>
                </a:endParaRPr>
              </a:p>
            </p:txBody>
          </p:sp>
        </p:grpSp>
        <p:cxnSp>
          <p:nvCxnSpPr>
            <p:cNvPr id="78" name="Straight Connector 77"/>
            <p:cNvCxnSpPr>
              <a:cxnSpLocks noChangeShapeType="1"/>
            </p:cNvCxnSpPr>
            <p:nvPr/>
          </p:nvCxnSpPr>
          <p:spPr bwMode="auto">
            <a:xfrm flipH="1">
              <a:off x="2746" y="2568"/>
              <a:ext cx="950" cy="2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81" name="Straight Arrow Connector 80"/>
            <p:cNvCxnSpPr>
              <a:cxnSpLocks noChangeShapeType="1"/>
              <a:stCxn id="0" idx="1"/>
            </p:cNvCxnSpPr>
            <p:nvPr/>
          </p:nvCxnSpPr>
          <p:spPr bwMode="auto">
            <a:xfrm flipH="1" flipV="1">
              <a:off x="2837" y="2823"/>
              <a:ext cx="258" cy="13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82" name="Straight Connector 81"/>
            <p:cNvCxnSpPr>
              <a:cxnSpLocks noChangeShapeType="1"/>
            </p:cNvCxnSpPr>
            <p:nvPr/>
          </p:nvCxnSpPr>
          <p:spPr bwMode="auto">
            <a:xfrm flipH="1">
              <a:off x="3477" y="2856"/>
              <a:ext cx="254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grpSp>
          <p:nvGrpSpPr>
            <p:cNvPr id="8" name="Rectangle 82"/>
            <p:cNvGrpSpPr>
              <a:grpSpLocks/>
            </p:cNvGrpSpPr>
            <p:nvPr/>
          </p:nvGrpSpPr>
          <p:grpSpPr bwMode="auto">
            <a:xfrm>
              <a:off x="3666" y="2728"/>
              <a:ext cx="212" cy="388"/>
              <a:chOff x="5425440" y="3858768"/>
              <a:chExt cx="256032" cy="524256"/>
            </a:xfrm>
          </p:grpSpPr>
          <p:pic>
            <p:nvPicPr>
              <p:cNvPr id="842853" name="Rectangle 82"/>
              <p:cNvPicPr>
                <a:picLocks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425440" y="3858768"/>
                <a:ext cx="256032" cy="524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2854" name="Text Box 101"/>
              <p:cNvSpPr txBox="1">
                <a:spLocks noChangeArrowheads="1"/>
              </p:cNvSpPr>
              <p:nvPr/>
            </p:nvSpPr>
            <p:spPr bwMode="auto">
              <a:xfrm>
                <a:off x="5455928" y="3889650"/>
                <a:ext cx="200159" cy="4680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pt-BR">
                  <a:solidFill>
                    <a:srgbClr val="FFFFE1"/>
                  </a:solidFill>
                </a:endParaRPr>
              </a:p>
            </p:txBody>
          </p:sp>
        </p:grpSp>
        <p:grpSp>
          <p:nvGrpSpPr>
            <p:cNvPr id="9" name="Rectangle 83"/>
            <p:cNvGrpSpPr>
              <a:grpSpLocks/>
            </p:cNvGrpSpPr>
            <p:nvPr/>
          </p:nvGrpSpPr>
          <p:grpSpPr bwMode="auto">
            <a:xfrm>
              <a:off x="3095" y="2741"/>
              <a:ext cx="470" cy="190"/>
              <a:chOff x="4736592" y="3877056"/>
              <a:chExt cx="566928" cy="256032"/>
            </a:xfrm>
          </p:grpSpPr>
          <p:pic>
            <p:nvPicPr>
              <p:cNvPr id="842856" name="Rectangle 83"/>
              <p:cNvPicPr>
                <a:picLocks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736592" y="3877056"/>
                <a:ext cx="566928" cy="256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2857" name="Text Box 104"/>
              <p:cNvSpPr txBox="1">
                <a:spLocks noChangeArrowheads="1"/>
              </p:cNvSpPr>
              <p:nvPr/>
            </p:nvSpPr>
            <p:spPr bwMode="auto">
              <a:xfrm>
                <a:off x="4773806" y="3916747"/>
                <a:ext cx="500399" cy="187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pt-BR">
                  <a:solidFill>
                    <a:srgbClr val="FFFFE1"/>
                  </a:solidFill>
                </a:endParaRPr>
              </a:p>
            </p:txBody>
          </p:sp>
        </p:grp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>
              <a:off x="2744" y="3022"/>
              <a:ext cx="95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pic>
          <p:nvPicPr>
            <p:cNvPr id="842859" name="Rectangle 63"/>
            <p:cNvPicPr>
              <a:picLocks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971" y="1753"/>
              <a:ext cx="900" cy="1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2860" name="Text Box 107"/>
            <p:cNvSpPr txBox="1">
              <a:spLocks noChangeArrowheads="1"/>
            </p:cNvSpPr>
            <p:nvPr/>
          </p:nvSpPr>
          <p:spPr bwMode="auto">
            <a:xfrm>
              <a:off x="1996" y="1775"/>
              <a:ext cx="854" cy="1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pt-BR" sz="2000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5400000">
              <a:off x="2035" y="3282"/>
              <a:ext cx="159" cy="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cxnSpLocks noChangeShapeType="1"/>
            </p:cNvCxnSpPr>
            <p:nvPr/>
          </p:nvCxnSpPr>
          <p:spPr bwMode="auto">
            <a:xfrm rot="5400000">
              <a:off x="2688" y="3280"/>
              <a:ext cx="159" cy="2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pic>
          <p:nvPicPr>
            <p:cNvPr id="842863" name="Rectangle 66"/>
            <p:cNvPicPr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496" y="3288"/>
              <a:ext cx="875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2864" name="Text Box 111"/>
            <p:cNvSpPr txBox="1">
              <a:spLocks noChangeArrowheads="1"/>
            </p:cNvSpPr>
            <p:nvPr/>
          </p:nvSpPr>
          <p:spPr bwMode="auto">
            <a:xfrm>
              <a:off x="1522" y="3309"/>
              <a:ext cx="830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pt-BR" sz="1600"/>
            </a:p>
          </p:txBody>
        </p:sp>
        <p:pic>
          <p:nvPicPr>
            <p:cNvPr id="842865" name="Rectangle 67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386" y="3288"/>
              <a:ext cx="99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2866" name="Text Box 113"/>
            <p:cNvSpPr txBox="1">
              <a:spLocks noChangeArrowheads="1"/>
            </p:cNvSpPr>
            <p:nvPr/>
          </p:nvSpPr>
          <p:spPr bwMode="auto">
            <a:xfrm>
              <a:off x="2426" y="3294"/>
              <a:ext cx="948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pt-BR" sz="1800" b="1"/>
                <a:t>Arbitration Logic</a:t>
              </a:r>
              <a:endParaRPr lang="en-US" sz="1800" b="1"/>
            </a:p>
          </p:txBody>
        </p:sp>
        <p:sp>
          <p:nvSpPr>
            <p:cNvPr id="842867" name="Rectangle 114"/>
            <p:cNvSpPr>
              <a:spLocks noChangeArrowheads="1"/>
            </p:cNvSpPr>
            <p:nvPr/>
          </p:nvSpPr>
          <p:spPr bwMode="auto">
            <a:xfrm>
              <a:off x="2381" y="3294"/>
              <a:ext cx="998" cy="408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42868" name="Oval 115"/>
            <p:cNvSpPr>
              <a:spLocks noChangeArrowheads="1"/>
            </p:cNvSpPr>
            <p:nvPr/>
          </p:nvSpPr>
          <p:spPr bwMode="auto">
            <a:xfrm>
              <a:off x="1791" y="2205"/>
              <a:ext cx="363" cy="409"/>
            </a:xfrm>
            <a:prstGeom prst="ellipse">
              <a:avLst/>
            </a:prstGeom>
            <a:noFill/>
            <a:ln w="4762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42869" name="Oval 116"/>
            <p:cNvSpPr>
              <a:spLocks noChangeArrowheads="1"/>
            </p:cNvSpPr>
            <p:nvPr/>
          </p:nvSpPr>
          <p:spPr bwMode="auto">
            <a:xfrm>
              <a:off x="1746" y="2659"/>
              <a:ext cx="363" cy="409"/>
            </a:xfrm>
            <a:prstGeom prst="ellipse">
              <a:avLst/>
            </a:prstGeom>
            <a:noFill/>
            <a:ln w="4762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42870" name="Oval 117"/>
            <p:cNvSpPr>
              <a:spLocks noChangeArrowheads="1"/>
            </p:cNvSpPr>
            <p:nvPr/>
          </p:nvSpPr>
          <p:spPr bwMode="auto">
            <a:xfrm>
              <a:off x="2698" y="2160"/>
              <a:ext cx="363" cy="409"/>
            </a:xfrm>
            <a:prstGeom prst="ellipse">
              <a:avLst/>
            </a:prstGeom>
            <a:noFill/>
            <a:ln w="4762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42871" name="Oval 118"/>
            <p:cNvSpPr>
              <a:spLocks noChangeArrowheads="1"/>
            </p:cNvSpPr>
            <p:nvPr/>
          </p:nvSpPr>
          <p:spPr bwMode="auto">
            <a:xfrm>
              <a:off x="2698" y="2659"/>
              <a:ext cx="363" cy="409"/>
            </a:xfrm>
            <a:prstGeom prst="ellipse">
              <a:avLst/>
            </a:prstGeom>
            <a:noFill/>
            <a:ln w="4762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42872" name="Text Box 119"/>
            <p:cNvSpPr txBox="1">
              <a:spLocks noChangeArrowheads="1"/>
            </p:cNvSpPr>
            <p:nvPr/>
          </p:nvSpPr>
          <p:spPr bwMode="auto">
            <a:xfrm>
              <a:off x="2154" y="2028"/>
              <a:ext cx="546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8800" b="1">
                  <a:solidFill>
                    <a:schemeClr val="accent2"/>
                  </a:solidFill>
                </a:rPr>
                <a:t>?</a:t>
              </a:r>
              <a:endParaRPr lang="en-US" sz="8800" b="1">
                <a:solidFill>
                  <a:schemeClr val="accent2"/>
                </a:solidFill>
              </a:endParaRPr>
            </a:p>
          </p:txBody>
        </p:sp>
      </p:grpSp>
      <p:sp>
        <p:nvSpPr>
          <p:cNvPr id="842873" name="Text Box 121"/>
          <p:cNvSpPr txBox="1">
            <a:spLocks noChangeArrowheads="1"/>
          </p:cNvSpPr>
          <p:nvPr/>
        </p:nvSpPr>
        <p:spPr bwMode="auto">
          <a:xfrm>
            <a:off x="5678488" y="5608638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Criteria</a:t>
            </a:r>
            <a:endParaRPr lang="en-US"/>
          </a:p>
        </p:txBody>
      </p:sp>
      <p:sp>
        <p:nvSpPr>
          <p:cNvPr id="842874" name="Line 122"/>
          <p:cNvSpPr>
            <a:spLocks noChangeShapeType="1"/>
          </p:cNvSpPr>
          <p:nvPr/>
        </p:nvSpPr>
        <p:spPr bwMode="auto">
          <a:xfrm flipH="1" flipV="1">
            <a:off x="4762500" y="5661025"/>
            <a:ext cx="936625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842875" name="Text Box 124"/>
          <p:cNvSpPr txBox="1">
            <a:spLocks noChangeArrowheads="1"/>
          </p:cNvSpPr>
          <p:nvPr/>
        </p:nvSpPr>
        <p:spPr bwMode="auto">
          <a:xfrm>
            <a:off x="6445250" y="3319463"/>
            <a:ext cx="1944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pt-BR" sz="2000"/>
              <a:t>  Static priority</a:t>
            </a:r>
            <a:endParaRPr lang="en-US" sz="2000"/>
          </a:p>
        </p:txBody>
      </p:sp>
      <p:sp>
        <p:nvSpPr>
          <p:cNvPr id="842876" name="Text Box 125"/>
          <p:cNvSpPr txBox="1">
            <a:spLocks noChangeArrowheads="1"/>
          </p:cNvSpPr>
          <p:nvPr/>
        </p:nvSpPr>
        <p:spPr bwMode="auto">
          <a:xfrm>
            <a:off x="6445250" y="3619500"/>
            <a:ext cx="2303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pt-BR" sz="2000"/>
              <a:t>  Dynamic  priority</a:t>
            </a:r>
            <a:endParaRPr lang="en-US" sz="2000"/>
          </a:p>
        </p:txBody>
      </p:sp>
      <p:sp>
        <p:nvSpPr>
          <p:cNvPr id="842877" name="Text Box 126"/>
          <p:cNvSpPr txBox="1">
            <a:spLocks noChangeArrowheads="1"/>
          </p:cNvSpPr>
          <p:nvPr/>
        </p:nvSpPr>
        <p:spPr bwMode="auto">
          <a:xfrm>
            <a:off x="6445250" y="3979863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pt-BR" sz="2000"/>
              <a:t>  Deadline</a:t>
            </a:r>
            <a:endParaRPr lang="en-US" sz="2000"/>
          </a:p>
        </p:txBody>
      </p:sp>
      <p:sp>
        <p:nvSpPr>
          <p:cNvPr id="842878" name="Rectangle 127"/>
          <p:cNvSpPr>
            <a:spLocks noChangeArrowheads="1"/>
          </p:cNvSpPr>
          <p:nvPr/>
        </p:nvSpPr>
        <p:spPr bwMode="auto">
          <a:xfrm>
            <a:off x="6854825" y="0"/>
            <a:ext cx="2266950" cy="141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2879" name="WordArt 1030"/>
          <p:cNvSpPr>
            <a:spLocks noChangeArrowheads="1" noChangeShapeType="1" noTextEdit="1"/>
          </p:cNvSpPr>
          <p:nvPr/>
        </p:nvSpPr>
        <p:spPr bwMode="auto">
          <a:xfrm>
            <a:off x="7404100" y="479425"/>
            <a:ext cx="762000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CO" sz="3600" i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NoC</a:t>
            </a:r>
          </a:p>
        </p:txBody>
      </p:sp>
      <p:sp>
        <p:nvSpPr>
          <p:cNvPr id="842880" name="Text Box 1031"/>
          <p:cNvSpPr txBox="1">
            <a:spLocks noChangeArrowheads="1"/>
          </p:cNvSpPr>
          <p:nvPr/>
        </p:nvSpPr>
        <p:spPr bwMode="auto">
          <a:xfrm>
            <a:off x="8088313" y="58738"/>
            <a:ext cx="4651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00" b="1"/>
              <a:t>Topology</a:t>
            </a:r>
          </a:p>
        </p:txBody>
      </p:sp>
      <p:sp>
        <p:nvSpPr>
          <p:cNvPr id="842881" name="Text Box 1032"/>
          <p:cNvSpPr txBox="1">
            <a:spLocks noChangeArrowheads="1"/>
          </p:cNvSpPr>
          <p:nvPr/>
        </p:nvSpPr>
        <p:spPr bwMode="auto">
          <a:xfrm>
            <a:off x="6865938" y="412750"/>
            <a:ext cx="482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"/>
              <a:t>Routing strategy</a:t>
            </a:r>
          </a:p>
        </p:txBody>
      </p:sp>
      <p:sp>
        <p:nvSpPr>
          <p:cNvPr id="842882" name="Text Box 1033"/>
          <p:cNvSpPr txBox="1">
            <a:spLocks noChangeArrowheads="1"/>
          </p:cNvSpPr>
          <p:nvPr/>
        </p:nvSpPr>
        <p:spPr bwMode="auto">
          <a:xfrm>
            <a:off x="6818313" y="763588"/>
            <a:ext cx="6270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" b="1">
                <a:solidFill>
                  <a:schemeClr val="accent2"/>
                </a:solidFill>
              </a:rPr>
              <a:t>Arbitration mechanism</a:t>
            </a:r>
          </a:p>
        </p:txBody>
      </p:sp>
      <p:sp>
        <p:nvSpPr>
          <p:cNvPr id="842883" name="Text Box 1034"/>
          <p:cNvSpPr txBox="1">
            <a:spLocks noChangeArrowheads="1"/>
          </p:cNvSpPr>
          <p:nvPr/>
        </p:nvSpPr>
        <p:spPr bwMode="auto">
          <a:xfrm>
            <a:off x="8612188" y="854075"/>
            <a:ext cx="5318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00"/>
              <a:t>Buffer sizing</a:t>
            </a:r>
          </a:p>
        </p:txBody>
      </p:sp>
      <p:sp>
        <p:nvSpPr>
          <p:cNvPr id="842884" name="Text Box 1035"/>
          <p:cNvSpPr txBox="1">
            <a:spLocks noChangeArrowheads="1"/>
          </p:cNvSpPr>
          <p:nvPr/>
        </p:nvSpPr>
        <p:spPr bwMode="auto">
          <a:xfrm>
            <a:off x="7683500" y="1096963"/>
            <a:ext cx="6207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00"/>
              <a:t>Ports per router</a:t>
            </a:r>
          </a:p>
        </p:txBody>
      </p:sp>
      <p:sp>
        <p:nvSpPr>
          <p:cNvPr id="842885" name="Text Box 1036"/>
          <p:cNvSpPr txBox="1">
            <a:spLocks noChangeArrowheads="1"/>
          </p:cNvSpPr>
          <p:nvPr/>
        </p:nvSpPr>
        <p:spPr bwMode="auto">
          <a:xfrm>
            <a:off x="7367588" y="147638"/>
            <a:ext cx="584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"/>
              <a:t>Link width</a:t>
            </a:r>
          </a:p>
        </p:txBody>
      </p:sp>
      <p:sp>
        <p:nvSpPr>
          <p:cNvPr id="842886" name="Text Box 1037"/>
          <p:cNvSpPr txBox="1">
            <a:spLocks noChangeArrowheads="1"/>
          </p:cNvSpPr>
          <p:nvPr/>
        </p:nvSpPr>
        <p:spPr bwMode="auto">
          <a:xfrm>
            <a:off x="8407400" y="677863"/>
            <a:ext cx="4079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"/>
              <a:t>Flow control</a:t>
            </a:r>
          </a:p>
        </p:txBody>
      </p:sp>
      <p:sp>
        <p:nvSpPr>
          <p:cNvPr id="842887" name="Text Box 1053"/>
          <p:cNvSpPr txBox="1">
            <a:spLocks noChangeArrowheads="1"/>
          </p:cNvSpPr>
          <p:nvPr/>
        </p:nvSpPr>
        <p:spPr bwMode="auto">
          <a:xfrm>
            <a:off x="8512175" y="279400"/>
            <a:ext cx="4810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"/>
              <a:t>Type:</a:t>
            </a:r>
          </a:p>
          <a:p>
            <a:r>
              <a:rPr lang="en-US" sz="400"/>
              <a:t>Homo/hetero</a:t>
            </a:r>
          </a:p>
        </p:txBody>
      </p:sp>
      <p:sp>
        <p:nvSpPr>
          <p:cNvPr id="842888" name="Text Box 1057"/>
          <p:cNvSpPr txBox="1">
            <a:spLocks noChangeArrowheads="1"/>
          </p:cNvSpPr>
          <p:nvPr/>
        </p:nvSpPr>
        <p:spPr bwMode="auto">
          <a:xfrm>
            <a:off x="7002463" y="1096963"/>
            <a:ext cx="184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sz="500"/>
          </a:p>
        </p:txBody>
      </p:sp>
      <p:sp>
        <p:nvSpPr>
          <p:cNvPr id="842889" name="Text Box 1058"/>
          <p:cNvSpPr txBox="1">
            <a:spLocks noChangeArrowheads="1"/>
          </p:cNvSpPr>
          <p:nvPr/>
        </p:nvSpPr>
        <p:spPr bwMode="auto">
          <a:xfrm>
            <a:off x="6921500" y="984250"/>
            <a:ext cx="81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00" b="1">
                <a:solidFill>
                  <a:schemeClr val="accent2"/>
                </a:solidFill>
              </a:rPr>
              <a:t>Arbitration configuration</a:t>
            </a:r>
          </a:p>
        </p:txBody>
      </p:sp>
      <p:sp>
        <p:nvSpPr>
          <p:cNvPr id="842890" name="Text Box 1059"/>
          <p:cNvSpPr txBox="1">
            <a:spLocks noChangeArrowheads="1"/>
          </p:cNvSpPr>
          <p:nvPr/>
        </p:nvSpPr>
        <p:spPr bwMode="auto">
          <a:xfrm>
            <a:off x="8185150" y="920750"/>
            <a:ext cx="393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500"/>
              <a:t>Buffers per router</a:t>
            </a:r>
          </a:p>
        </p:txBody>
      </p:sp>
      <p:sp>
        <p:nvSpPr>
          <p:cNvPr id="842891" name="Text Box 29"/>
          <p:cNvSpPr txBox="1">
            <a:spLocks noChangeArrowheads="1"/>
          </p:cNvSpPr>
          <p:nvPr/>
        </p:nvSpPr>
        <p:spPr bwMode="auto">
          <a:xfrm>
            <a:off x="7831138" y="279400"/>
            <a:ext cx="6619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"/>
              <a:t>Switch technique</a:t>
            </a:r>
            <a:endParaRPr lang="en-US" sz="500"/>
          </a:p>
        </p:txBody>
      </p:sp>
      <p:sp>
        <p:nvSpPr>
          <p:cNvPr id="842892" name="Text Box 30"/>
          <p:cNvSpPr txBox="1">
            <a:spLocks noChangeArrowheads="1"/>
          </p:cNvSpPr>
          <p:nvPr/>
        </p:nvSpPr>
        <p:spPr bwMode="auto">
          <a:xfrm>
            <a:off x="6940550" y="0"/>
            <a:ext cx="4254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"/>
              <a:t>Mapping</a:t>
            </a:r>
            <a:endParaRPr lang="en-US" sz="500"/>
          </a:p>
        </p:txBody>
      </p:sp>
      <p:sp>
        <p:nvSpPr>
          <p:cNvPr id="842893" name="Text Box 31"/>
          <p:cNvSpPr txBox="1">
            <a:spLocks noChangeArrowheads="1"/>
          </p:cNvSpPr>
          <p:nvPr/>
        </p:nvSpPr>
        <p:spPr bwMode="auto">
          <a:xfrm>
            <a:off x="7007225" y="176213"/>
            <a:ext cx="3571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"/>
              <a:t>Sizing</a:t>
            </a:r>
            <a:endParaRPr lang="en-US" sz="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DD3305C-2979-4F5D-A8D2-30F15BE818BB}" type="slidenum">
              <a:rPr lang="en-US" sz="1000"/>
              <a:pPr algn="r"/>
              <a:t>21</a:t>
            </a:fld>
            <a:endParaRPr lang="en-US" sz="1000"/>
          </a:p>
        </p:txBody>
      </p:sp>
      <p:sp>
        <p:nvSpPr>
          <p:cNvPr id="844803" name="Rectangle 2"/>
          <p:cNvSpPr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</a:p>
          <a:p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Routing strategy </a:t>
            </a:r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(1)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4200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3500438" y="2178050"/>
            <a:ext cx="3643312" cy="3608388"/>
            <a:chOff x="1214414" y="2214554"/>
            <a:chExt cx="1662108" cy="1646246"/>
          </a:xfrm>
        </p:grpSpPr>
        <p:sp>
          <p:nvSpPr>
            <p:cNvPr id="844805" name="Line 53"/>
            <p:cNvSpPr>
              <a:spLocks noChangeShapeType="1"/>
            </p:cNvSpPr>
            <p:nvPr/>
          </p:nvSpPr>
          <p:spPr bwMode="auto">
            <a:xfrm>
              <a:off x="1718104" y="3085189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06" name="Line 54"/>
            <p:cNvSpPr>
              <a:spLocks noChangeShapeType="1"/>
            </p:cNvSpPr>
            <p:nvPr/>
          </p:nvSpPr>
          <p:spPr bwMode="auto">
            <a:xfrm>
              <a:off x="2304856" y="3085189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07" name="Line 55"/>
            <p:cNvSpPr>
              <a:spLocks noChangeShapeType="1"/>
            </p:cNvSpPr>
            <p:nvPr/>
          </p:nvSpPr>
          <p:spPr bwMode="auto">
            <a:xfrm>
              <a:off x="1571415" y="2604277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08" name="Line 56"/>
            <p:cNvSpPr>
              <a:spLocks noChangeShapeType="1"/>
            </p:cNvSpPr>
            <p:nvPr/>
          </p:nvSpPr>
          <p:spPr bwMode="auto">
            <a:xfrm>
              <a:off x="2158168" y="2562041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09" name="Line 57"/>
            <p:cNvSpPr>
              <a:spLocks noChangeShapeType="1"/>
            </p:cNvSpPr>
            <p:nvPr/>
          </p:nvSpPr>
          <p:spPr bwMode="auto">
            <a:xfrm>
              <a:off x="2745999" y="2562041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10" name="Line 58"/>
            <p:cNvSpPr>
              <a:spLocks noChangeShapeType="1"/>
            </p:cNvSpPr>
            <p:nvPr/>
          </p:nvSpPr>
          <p:spPr bwMode="auto">
            <a:xfrm>
              <a:off x="1571415" y="3214777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11" name="Line 59"/>
            <p:cNvSpPr>
              <a:spLocks noChangeShapeType="1"/>
            </p:cNvSpPr>
            <p:nvPr/>
          </p:nvSpPr>
          <p:spPr bwMode="auto">
            <a:xfrm>
              <a:off x="2158168" y="3214777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12" name="Line 60"/>
            <p:cNvSpPr>
              <a:spLocks noChangeShapeType="1"/>
            </p:cNvSpPr>
            <p:nvPr/>
          </p:nvSpPr>
          <p:spPr bwMode="auto">
            <a:xfrm>
              <a:off x="2745999" y="3214777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13" name="Line 61"/>
            <p:cNvSpPr>
              <a:spLocks noChangeShapeType="1"/>
            </p:cNvSpPr>
            <p:nvPr/>
          </p:nvSpPr>
          <p:spPr bwMode="auto">
            <a:xfrm>
              <a:off x="1718104" y="3738886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14" name="Line 62"/>
            <p:cNvSpPr>
              <a:spLocks noChangeShapeType="1"/>
            </p:cNvSpPr>
            <p:nvPr/>
          </p:nvSpPr>
          <p:spPr bwMode="auto">
            <a:xfrm>
              <a:off x="2304856" y="3738886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15" name="Line 64"/>
            <p:cNvSpPr>
              <a:spLocks noChangeShapeType="1"/>
            </p:cNvSpPr>
            <p:nvPr/>
          </p:nvSpPr>
          <p:spPr bwMode="auto">
            <a:xfrm>
              <a:off x="1372958" y="2346060"/>
              <a:ext cx="80325" cy="8926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16" name="Line 66"/>
            <p:cNvSpPr>
              <a:spLocks noChangeShapeType="1"/>
            </p:cNvSpPr>
            <p:nvPr/>
          </p:nvSpPr>
          <p:spPr bwMode="auto">
            <a:xfrm>
              <a:off x="1955400" y="2346060"/>
              <a:ext cx="85714" cy="8926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17" name="Line 68"/>
            <p:cNvSpPr>
              <a:spLocks noChangeShapeType="1"/>
            </p:cNvSpPr>
            <p:nvPr/>
          </p:nvSpPr>
          <p:spPr bwMode="auto">
            <a:xfrm>
              <a:off x="2537843" y="2346060"/>
              <a:ext cx="90024" cy="8926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18" name="Rectangle 69"/>
            <p:cNvSpPr>
              <a:spLocks noChangeArrowheads="1"/>
            </p:cNvSpPr>
            <p:nvPr/>
          </p:nvSpPr>
          <p:spPr bwMode="auto">
            <a:xfrm>
              <a:off x="1214414" y="2778021"/>
              <a:ext cx="232986" cy="17470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S</a:t>
              </a:r>
              <a:endParaRPr lang="en-US" sz="1000"/>
            </a:p>
          </p:txBody>
        </p:sp>
        <p:sp>
          <p:nvSpPr>
            <p:cNvPr id="844819" name="Line 70"/>
            <p:cNvSpPr>
              <a:spLocks noChangeShapeType="1"/>
            </p:cNvSpPr>
            <p:nvPr/>
          </p:nvSpPr>
          <p:spPr bwMode="auto">
            <a:xfrm>
              <a:off x="1411795" y="2952723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20" name="Rectangle 71"/>
            <p:cNvSpPr>
              <a:spLocks noChangeArrowheads="1"/>
            </p:cNvSpPr>
            <p:nvPr/>
          </p:nvSpPr>
          <p:spPr bwMode="auto">
            <a:xfrm>
              <a:off x="1802245" y="2778021"/>
              <a:ext cx="232986" cy="17470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M</a:t>
              </a:r>
              <a:endParaRPr lang="en-US" sz="1000"/>
            </a:p>
          </p:txBody>
        </p:sp>
        <p:sp>
          <p:nvSpPr>
            <p:cNvPr id="844821" name="Line 72"/>
            <p:cNvSpPr>
              <a:spLocks noChangeShapeType="1"/>
            </p:cNvSpPr>
            <p:nvPr/>
          </p:nvSpPr>
          <p:spPr bwMode="auto">
            <a:xfrm>
              <a:off x="1999627" y="2952723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22" name="Rectangle 73"/>
            <p:cNvSpPr>
              <a:spLocks noChangeArrowheads="1"/>
            </p:cNvSpPr>
            <p:nvPr/>
          </p:nvSpPr>
          <p:spPr bwMode="auto">
            <a:xfrm>
              <a:off x="2388998" y="2778021"/>
              <a:ext cx="232986" cy="17470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M</a:t>
              </a:r>
              <a:endParaRPr lang="en-US" sz="1000"/>
            </a:p>
          </p:txBody>
        </p:sp>
        <p:sp>
          <p:nvSpPr>
            <p:cNvPr id="844823" name="Line 74"/>
            <p:cNvSpPr>
              <a:spLocks noChangeShapeType="1"/>
            </p:cNvSpPr>
            <p:nvPr/>
          </p:nvSpPr>
          <p:spPr bwMode="auto">
            <a:xfrm>
              <a:off x="2586380" y="2952723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24" name="Rectangle 75"/>
            <p:cNvSpPr>
              <a:spLocks noChangeArrowheads="1"/>
            </p:cNvSpPr>
            <p:nvPr/>
          </p:nvSpPr>
          <p:spPr bwMode="auto">
            <a:xfrm>
              <a:off x="1214414" y="3417331"/>
              <a:ext cx="232986" cy="18045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S</a:t>
              </a:r>
              <a:endParaRPr lang="en-US" sz="1000"/>
            </a:p>
          </p:txBody>
        </p:sp>
        <p:sp>
          <p:nvSpPr>
            <p:cNvPr id="844825" name="Line 76"/>
            <p:cNvSpPr>
              <a:spLocks noChangeShapeType="1"/>
            </p:cNvSpPr>
            <p:nvPr/>
          </p:nvSpPr>
          <p:spPr bwMode="auto">
            <a:xfrm>
              <a:off x="1411795" y="3597787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26" name="Rectangle 77"/>
            <p:cNvSpPr>
              <a:spLocks noChangeArrowheads="1"/>
            </p:cNvSpPr>
            <p:nvPr/>
          </p:nvSpPr>
          <p:spPr bwMode="auto">
            <a:xfrm>
              <a:off x="1802245" y="3417331"/>
              <a:ext cx="232986" cy="180456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M</a:t>
              </a:r>
              <a:endParaRPr lang="en-US" sz="1000"/>
            </a:p>
          </p:txBody>
        </p:sp>
        <p:sp>
          <p:nvSpPr>
            <p:cNvPr id="844827" name="Line 78"/>
            <p:cNvSpPr>
              <a:spLocks noChangeShapeType="1"/>
            </p:cNvSpPr>
            <p:nvPr/>
          </p:nvSpPr>
          <p:spPr bwMode="auto">
            <a:xfrm>
              <a:off x="1999627" y="3597787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28" name="Rectangle 79"/>
            <p:cNvSpPr>
              <a:spLocks noChangeArrowheads="1"/>
            </p:cNvSpPr>
            <p:nvPr/>
          </p:nvSpPr>
          <p:spPr bwMode="auto">
            <a:xfrm>
              <a:off x="2388998" y="3417331"/>
              <a:ext cx="232986" cy="18045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S</a:t>
              </a:r>
              <a:endParaRPr lang="en-US" sz="1000"/>
            </a:p>
          </p:txBody>
        </p:sp>
        <p:sp>
          <p:nvSpPr>
            <p:cNvPr id="844829" name="Line 80"/>
            <p:cNvSpPr>
              <a:spLocks noChangeShapeType="1"/>
            </p:cNvSpPr>
            <p:nvPr/>
          </p:nvSpPr>
          <p:spPr bwMode="auto">
            <a:xfrm>
              <a:off x="2586380" y="3597787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91" name="Octagon 190"/>
            <p:cNvSpPr/>
            <p:nvPr/>
          </p:nvSpPr>
          <p:spPr>
            <a:xfrm>
              <a:off x="1468952" y="3644820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92" name="Octagon 191"/>
            <p:cNvSpPr/>
            <p:nvPr/>
          </p:nvSpPr>
          <p:spPr>
            <a:xfrm>
              <a:off x="2051395" y="3644820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93" name="Octagon 192"/>
            <p:cNvSpPr/>
            <p:nvPr/>
          </p:nvSpPr>
          <p:spPr>
            <a:xfrm>
              <a:off x="2633838" y="3644820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94" name="Octagon 193"/>
            <p:cNvSpPr/>
            <p:nvPr/>
          </p:nvSpPr>
          <p:spPr>
            <a:xfrm>
              <a:off x="1468952" y="2996878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95" name="Octagon 194"/>
            <p:cNvSpPr/>
            <p:nvPr/>
          </p:nvSpPr>
          <p:spPr>
            <a:xfrm>
              <a:off x="2051395" y="2996878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96" name="Octagon 195"/>
            <p:cNvSpPr/>
            <p:nvPr/>
          </p:nvSpPr>
          <p:spPr>
            <a:xfrm>
              <a:off x="2633838" y="2996878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97" name="Octagon 196"/>
            <p:cNvSpPr/>
            <p:nvPr/>
          </p:nvSpPr>
          <p:spPr>
            <a:xfrm>
              <a:off x="1468952" y="2392133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98" name="Octagon 197"/>
            <p:cNvSpPr/>
            <p:nvPr/>
          </p:nvSpPr>
          <p:spPr>
            <a:xfrm>
              <a:off x="2051395" y="2392133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99" name="Octagon 198"/>
            <p:cNvSpPr/>
            <p:nvPr/>
          </p:nvSpPr>
          <p:spPr>
            <a:xfrm>
              <a:off x="2633838" y="2392133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844857" name="Line 53"/>
            <p:cNvSpPr>
              <a:spLocks noChangeShapeType="1"/>
            </p:cNvSpPr>
            <p:nvPr/>
          </p:nvSpPr>
          <p:spPr bwMode="auto">
            <a:xfrm>
              <a:off x="1712715" y="2475648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58" name="Line 53"/>
            <p:cNvSpPr>
              <a:spLocks noChangeShapeType="1"/>
            </p:cNvSpPr>
            <p:nvPr/>
          </p:nvSpPr>
          <p:spPr bwMode="auto">
            <a:xfrm>
              <a:off x="2291924" y="2475648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4859" name="Rectangle 63"/>
            <p:cNvSpPr>
              <a:spLocks noChangeArrowheads="1"/>
            </p:cNvSpPr>
            <p:nvPr/>
          </p:nvSpPr>
          <p:spPr bwMode="auto">
            <a:xfrm>
              <a:off x="1237045" y="2214554"/>
              <a:ext cx="232986" cy="17470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900"/>
                <a:t>M</a:t>
              </a:r>
              <a:endParaRPr lang="en-US" sz="900"/>
            </a:p>
          </p:txBody>
        </p:sp>
        <p:sp>
          <p:nvSpPr>
            <p:cNvPr id="844860" name="Rectangle 65"/>
            <p:cNvSpPr>
              <a:spLocks noChangeArrowheads="1"/>
            </p:cNvSpPr>
            <p:nvPr/>
          </p:nvSpPr>
          <p:spPr bwMode="auto">
            <a:xfrm>
              <a:off x="1761252" y="2214554"/>
              <a:ext cx="232986" cy="17470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900"/>
                <a:t>S</a:t>
              </a:r>
              <a:endParaRPr lang="en-US" sz="900"/>
            </a:p>
          </p:txBody>
        </p:sp>
        <p:sp>
          <p:nvSpPr>
            <p:cNvPr id="844861" name="Rectangle 67"/>
            <p:cNvSpPr>
              <a:spLocks noChangeArrowheads="1"/>
            </p:cNvSpPr>
            <p:nvPr/>
          </p:nvSpPr>
          <p:spPr bwMode="auto">
            <a:xfrm>
              <a:off x="2401930" y="2214554"/>
              <a:ext cx="232986" cy="17470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900"/>
                <a:t>M</a:t>
              </a:r>
              <a:endParaRPr lang="en-US" sz="900"/>
            </a:p>
          </p:txBody>
        </p:sp>
      </p:grpSp>
      <p:sp>
        <p:nvSpPr>
          <p:cNvPr id="231" name="Oval Callout 230"/>
          <p:cNvSpPr/>
          <p:nvPr/>
        </p:nvSpPr>
        <p:spPr>
          <a:xfrm>
            <a:off x="1428750" y="1820863"/>
            <a:ext cx="1857375" cy="642937"/>
          </a:xfrm>
          <a:prstGeom prst="wedgeEllipseCallout">
            <a:avLst>
              <a:gd name="adj1" fmla="val 67884"/>
              <a:gd name="adj2" fmla="val 40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231"/>
          <p:cNvGrpSpPr>
            <a:grpSpLocks/>
          </p:cNvGrpSpPr>
          <p:nvPr/>
        </p:nvGrpSpPr>
        <p:grpSpPr bwMode="auto">
          <a:xfrm>
            <a:off x="1571625" y="2035175"/>
            <a:ext cx="1571625" cy="214313"/>
            <a:chOff x="714348" y="3071810"/>
            <a:chExt cx="1571636" cy="214314"/>
          </a:xfrm>
        </p:grpSpPr>
        <p:sp>
          <p:nvSpPr>
            <p:cNvPr id="229" name="Rectangle 228"/>
            <p:cNvSpPr/>
            <p:nvPr/>
          </p:nvSpPr>
          <p:spPr>
            <a:xfrm>
              <a:off x="714348" y="3071810"/>
              <a:ext cx="285752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H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071671" y="3071810"/>
              <a:ext cx="214313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000100" y="3071810"/>
              <a:ext cx="1071571" cy="2143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tx1"/>
                  </a:solidFill>
                </a:rPr>
                <a:t>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44867" name="Line 53"/>
          <p:cNvSpPr>
            <a:spLocks noChangeShapeType="1"/>
          </p:cNvSpPr>
          <p:nvPr/>
        </p:nvSpPr>
        <p:spPr bwMode="auto">
          <a:xfrm>
            <a:off x="1582738" y="3565525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68" name="Line 54"/>
          <p:cNvSpPr>
            <a:spLocks noChangeShapeType="1"/>
          </p:cNvSpPr>
          <p:nvPr/>
        </p:nvSpPr>
        <p:spPr bwMode="auto">
          <a:xfrm>
            <a:off x="2011363" y="3565525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69" name="Line 55"/>
          <p:cNvSpPr>
            <a:spLocks noChangeShapeType="1"/>
          </p:cNvSpPr>
          <p:nvPr/>
        </p:nvSpPr>
        <p:spPr bwMode="auto">
          <a:xfrm>
            <a:off x="1474788" y="3213100"/>
            <a:ext cx="0" cy="319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70" name="Line 56"/>
          <p:cNvSpPr>
            <a:spLocks noChangeShapeType="1"/>
          </p:cNvSpPr>
          <p:nvPr/>
        </p:nvSpPr>
        <p:spPr bwMode="auto">
          <a:xfrm>
            <a:off x="1903413" y="3182938"/>
            <a:ext cx="0" cy="319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71" name="Line 57"/>
          <p:cNvSpPr>
            <a:spLocks noChangeShapeType="1"/>
          </p:cNvSpPr>
          <p:nvPr/>
        </p:nvSpPr>
        <p:spPr bwMode="auto">
          <a:xfrm>
            <a:off x="2333625" y="3182938"/>
            <a:ext cx="0" cy="319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72" name="Line 58"/>
          <p:cNvSpPr>
            <a:spLocks noChangeShapeType="1"/>
          </p:cNvSpPr>
          <p:nvPr/>
        </p:nvSpPr>
        <p:spPr bwMode="auto">
          <a:xfrm>
            <a:off x="1474788" y="3659188"/>
            <a:ext cx="0" cy="319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73" name="Line 59"/>
          <p:cNvSpPr>
            <a:spLocks noChangeShapeType="1"/>
          </p:cNvSpPr>
          <p:nvPr/>
        </p:nvSpPr>
        <p:spPr bwMode="auto">
          <a:xfrm>
            <a:off x="1903413" y="3659188"/>
            <a:ext cx="0" cy="319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74" name="Line 60"/>
          <p:cNvSpPr>
            <a:spLocks noChangeShapeType="1"/>
          </p:cNvSpPr>
          <p:nvPr/>
        </p:nvSpPr>
        <p:spPr bwMode="auto">
          <a:xfrm>
            <a:off x="2333625" y="3659188"/>
            <a:ext cx="0" cy="319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75" name="Line 61"/>
          <p:cNvSpPr>
            <a:spLocks noChangeShapeType="1"/>
          </p:cNvSpPr>
          <p:nvPr/>
        </p:nvSpPr>
        <p:spPr bwMode="auto">
          <a:xfrm>
            <a:off x="1582738" y="4043363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76" name="Line 62"/>
          <p:cNvSpPr>
            <a:spLocks noChangeShapeType="1"/>
          </p:cNvSpPr>
          <p:nvPr/>
        </p:nvSpPr>
        <p:spPr bwMode="auto">
          <a:xfrm>
            <a:off x="2011363" y="4043363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77" name="Line 64"/>
          <p:cNvSpPr>
            <a:spLocks noChangeShapeType="1"/>
          </p:cNvSpPr>
          <p:nvPr/>
        </p:nvSpPr>
        <p:spPr bwMode="auto">
          <a:xfrm>
            <a:off x="1330325" y="3025775"/>
            <a:ext cx="58738" cy="650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78" name="Line 66"/>
          <p:cNvSpPr>
            <a:spLocks noChangeShapeType="1"/>
          </p:cNvSpPr>
          <p:nvPr/>
        </p:nvSpPr>
        <p:spPr bwMode="auto">
          <a:xfrm>
            <a:off x="1755775" y="3025775"/>
            <a:ext cx="61913" cy="650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79" name="Line 68"/>
          <p:cNvSpPr>
            <a:spLocks noChangeShapeType="1"/>
          </p:cNvSpPr>
          <p:nvPr/>
        </p:nvSpPr>
        <p:spPr bwMode="auto">
          <a:xfrm>
            <a:off x="2181225" y="3025775"/>
            <a:ext cx="66675" cy="650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80" name="Rectangle 69"/>
          <p:cNvSpPr>
            <a:spLocks noChangeArrowheads="1"/>
          </p:cNvSpPr>
          <p:nvPr/>
        </p:nvSpPr>
        <p:spPr bwMode="auto">
          <a:xfrm>
            <a:off x="1214438" y="3340100"/>
            <a:ext cx="169862" cy="1285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sp>
        <p:nvSpPr>
          <p:cNvPr id="844881" name="Line 70"/>
          <p:cNvSpPr>
            <a:spLocks noChangeShapeType="1"/>
          </p:cNvSpPr>
          <p:nvPr/>
        </p:nvSpPr>
        <p:spPr bwMode="auto">
          <a:xfrm>
            <a:off x="1358900" y="3468688"/>
            <a:ext cx="71438" cy="63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82" name="Rectangle 71"/>
          <p:cNvSpPr>
            <a:spLocks noChangeArrowheads="1"/>
          </p:cNvSpPr>
          <p:nvPr/>
        </p:nvSpPr>
        <p:spPr bwMode="auto">
          <a:xfrm>
            <a:off x="1644650" y="3340100"/>
            <a:ext cx="169863" cy="128588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44883" name="Line 72"/>
          <p:cNvSpPr>
            <a:spLocks noChangeShapeType="1"/>
          </p:cNvSpPr>
          <p:nvPr/>
        </p:nvSpPr>
        <p:spPr bwMode="auto">
          <a:xfrm>
            <a:off x="1787525" y="3468688"/>
            <a:ext cx="71438" cy="63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84" name="Rectangle 73"/>
          <p:cNvSpPr>
            <a:spLocks noChangeArrowheads="1"/>
          </p:cNvSpPr>
          <p:nvPr/>
        </p:nvSpPr>
        <p:spPr bwMode="auto">
          <a:xfrm>
            <a:off x="2073275" y="3340100"/>
            <a:ext cx="169863" cy="128588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44885" name="Line 74"/>
          <p:cNvSpPr>
            <a:spLocks noChangeShapeType="1"/>
          </p:cNvSpPr>
          <p:nvPr/>
        </p:nvSpPr>
        <p:spPr bwMode="auto">
          <a:xfrm>
            <a:off x="2216150" y="3468688"/>
            <a:ext cx="71438" cy="63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86" name="Rectangle 75"/>
          <p:cNvSpPr>
            <a:spLocks noChangeArrowheads="1"/>
          </p:cNvSpPr>
          <p:nvPr/>
        </p:nvSpPr>
        <p:spPr bwMode="auto">
          <a:xfrm>
            <a:off x="1214438" y="3808413"/>
            <a:ext cx="169862" cy="1317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sp>
        <p:nvSpPr>
          <p:cNvPr id="844887" name="Line 76"/>
          <p:cNvSpPr>
            <a:spLocks noChangeShapeType="1"/>
          </p:cNvSpPr>
          <p:nvPr/>
        </p:nvSpPr>
        <p:spPr bwMode="auto">
          <a:xfrm>
            <a:off x="1358900" y="3940175"/>
            <a:ext cx="71438" cy="63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88" name="Rectangle 77"/>
          <p:cNvSpPr>
            <a:spLocks noChangeArrowheads="1"/>
          </p:cNvSpPr>
          <p:nvPr/>
        </p:nvSpPr>
        <p:spPr bwMode="auto">
          <a:xfrm>
            <a:off x="1644650" y="3808413"/>
            <a:ext cx="169863" cy="131762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44889" name="Line 78"/>
          <p:cNvSpPr>
            <a:spLocks noChangeShapeType="1"/>
          </p:cNvSpPr>
          <p:nvPr/>
        </p:nvSpPr>
        <p:spPr bwMode="auto">
          <a:xfrm>
            <a:off x="1787525" y="3940175"/>
            <a:ext cx="71438" cy="63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890" name="Rectangle 79"/>
          <p:cNvSpPr>
            <a:spLocks noChangeArrowheads="1"/>
          </p:cNvSpPr>
          <p:nvPr/>
        </p:nvSpPr>
        <p:spPr bwMode="auto">
          <a:xfrm>
            <a:off x="2073275" y="3808413"/>
            <a:ext cx="169863" cy="1317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sp>
        <p:nvSpPr>
          <p:cNvPr id="844891" name="Line 80"/>
          <p:cNvSpPr>
            <a:spLocks noChangeShapeType="1"/>
          </p:cNvSpPr>
          <p:nvPr/>
        </p:nvSpPr>
        <p:spPr bwMode="auto">
          <a:xfrm>
            <a:off x="2216150" y="3940175"/>
            <a:ext cx="71438" cy="63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59" name="Octagon 258"/>
          <p:cNvSpPr/>
          <p:nvPr/>
        </p:nvSpPr>
        <p:spPr>
          <a:xfrm>
            <a:off x="1400396" y="3973981"/>
            <a:ext cx="177321" cy="157809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60" name="Octagon 259"/>
          <p:cNvSpPr/>
          <p:nvPr/>
        </p:nvSpPr>
        <p:spPr>
          <a:xfrm>
            <a:off x="1825968" y="3973981"/>
            <a:ext cx="177321" cy="157809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61" name="Octagon 260"/>
          <p:cNvSpPr/>
          <p:nvPr/>
        </p:nvSpPr>
        <p:spPr>
          <a:xfrm>
            <a:off x="2251539" y="3973981"/>
            <a:ext cx="177321" cy="157809"/>
          </a:xfrm>
          <a:prstGeom prst="octagon">
            <a:avLst/>
          </a:prstGeom>
          <a:solidFill>
            <a:srgbClr val="00B0F0"/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62" name="Octagon 261"/>
          <p:cNvSpPr/>
          <p:nvPr/>
        </p:nvSpPr>
        <p:spPr>
          <a:xfrm>
            <a:off x="1400396" y="3500552"/>
            <a:ext cx="177321" cy="157809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63" name="Octagon 262"/>
          <p:cNvSpPr/>
          <p:nvPr/>
        </p:nvSpPr>
        <p:spPr>
          <a:xfrm>
            <a:off x="1825968" y="3500552"/>
            <a:ext cx="177321" cy="157809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64" name="Octagon 263"/>
          <p:cNvSpPr/>
          <p:nvPr/>
        </p:nvSpPr>
        <p:spPr>
          <a:xfrm>
            <a:off x="2251539" y="3500552"/>
            <a:ext cx="177321" cy="157809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65" name="Octagon 264"/>
          <p:cNvSpPr/>
          <p:nvPr/>
        </p:nvSpPr>
        <p:spPr>
          <a:xfrm>
            <a:off x="1400396" y="3058685"/>
            <a:ext cx="177321" cy="157809"/>
          </a:xfrm>
          <a:prstGeom prst="octagon">
            <a:avLst/>
          </a:prstGeom>
          <a:solidFill>
            <a:srgbClr val="00B0F0"/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66" name="Octagon 265"/>
          <p:cNvSpPr/>
          <p:nvPr/>
        </p:nvSpPr>
        <p:spPr>
          <a:xfrm>
            <a:off x="1825968" y="3058685"/>
            <a:ext cx="177321" cy="157809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67" name="Octagon 266"/>
          <p:cNvSpPr/>
          <p:nvPr/>
        </p:nvSpPr>
        <p:spPr>
          <a:xfrm>
            <a:off x="2251539" y="3058685"/>
            <a:ext cx="177321" cy="157809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44919" name="Line 53"/>
          <p:cNvSpPr>
            <a:spLocks noChangeShapeType="1"/>
          </p:cNvSpPr>
          <p:nvPr/>
        </p:nvSpPr>
        <p:spPr bwMode="auto">
          <a:xfrm>
            <a:off x="1577975" y="3119438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920" name="Line 53"/>
          <p:cNvSpPr>
            <a:spLocks noChangeShapeType="1"/>
          </p:cNvSpPr>
          <p:nvPr/>
        </p:nvSpPr>
        <p:spPr bwMode="auto">
          <a:xfrm>
            <a:off x="2001838" y="3119438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4921" name="Rectangle 63"/>
          <p:cNvSpPr>
            <a:spLocks noChangeArrowheads="1"/>
          </p:cNvSpPr>
          <p:nvPr/>
        </p:nvSpPr>
        <p:spPr bwMode="auto">
          <a:xfrm>
            <a:off x="1230313" y="2928938"/>
            <a:ext cx="171450" cy="1270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44922" name="Rectangle 65"/>
          <p:cNvSpPr>
            <a:spLocks noChangeArrowheads="1"/>
          </p:cNvSpPr>
          <p:nvPr/>
        </p:nvSpPr>
        <p:spPr bwMode="auto">
          <a:xfrm>
            <a:off x="1614488" y="2928938"/>
            <a:ext cx="169862" cy="127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S</a:t>
            </a:r>
            <a:endParaRPr lang="en-US" sz="900"/>
          </a:p>
        </p:txBody>
      </p:sp>
      <p:sp>
        <p:nvSpPr>
          <p:cNvPr id="844923" name="Rectangle 67"/>
          <p:cNvSpPr>
            <a:spLocks noChangeArrowheads="1"/>
          </p:cNvSpPr>
          <p:nvPr/>
        </p:nvSpPr>
        <p:spPr bwMode="auto">
          <a:xfrm>
            <a:off x="2082800" y="2928938"/>
            <a:ext cx="169863" cy="1270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273" name="Rounded Rectangle 272"/>
          <p:cNvSpPr/>
          <p:nvPr/>
        </p:nvSpPr>
        <p:spPr>
          <a:xfrm>
            <a:off x="928688" y="2714625"/>
            <a:ext cx="1857375" cy="17145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4714875" y="2928938"/>
            <a:ext cx="2643188" cy="1587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rot="5400000">
            <a:off x="6036469" y="4250532"/>
            <a:ext cx="2644775" cy="1587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4714875" y="3071813"/>
            <a:ext cx="1214438" cy="1587"/>
          </a:xfrm>
          <a:prstGeom prst="line">
            <a:avLst/>
          </a:prstGeom>
          <a:ln w="5715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rot="5400000">
            <a:off x="4606925" y="4394201"/>
            <a:ext cx="2644775" cy="0"/>
          </a:xfrm>
          <a:prstGeom prst="line">
            <a:avLst/>
          </a:prstGeom>
          <a:ln w="5715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5929313" y="5715000"/>
            <a:ext cx="571500" cy="1588"/>
          </a:xfrm>
          <a:prstGeom prst="straightConnector1">
            <a:avLst/>
          </a:prstGeom>
          <a:ln w="57150">
            <a:solidFill>
              <a:srgbClr val="FF66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rot="5400000">
            <a:off x="3321844" y="4607719"/>
            <a:ext cx="2787650" cy="1588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>
            <a:off x="4714875" y="6000750"/>
            <a:ext cx="1785938" cy="1588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 Box 245"/>
          <p:cNvSpPr txBox="1">
            <a:spLocks noChangeArrowheads="1"/>
          </p:cNvSpPr>
          <p:nvPr/>
        </p:nvSpPr>
        <p:spPr bwMode="auto">
          <a:xfrm>
            <a:off x="7500938" y="2786063"/>
            <a:ext cx="431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293" name="Text Box 245"/>
          <p:cNvSpPr txBox="1">
            <a:spLocks noChangeArrowheads="1"/>
          </p:cNvSpPr>
          <p:nvPr/>
        </p:nvSpPr>
        <p:spPr bwMode="auto">
          <a:xfrm>
            <a:off x="5786438" y="4071938"/>
            <a:ext cx="431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294" name="Text Box 245"/>
          <p:cNvSpPr txBox="1">
            <a:spLocks noChangeArrowheads="1"/>
          </p:cNvSpPr>
          <p:nvPr/>
        </p:nvSpPr>
        <p:spPr bwMode="auto">
          <a:xfrm>
            <a:off x="4857750" y="5715000"/>
            <a:ext cx="431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844935" name="Rectangle 152"/>
          <p:cNvSpPr>
            <a:spLocks noChangeArrowheads="1"/>
          </p:cNvSpPr>
          <p:nvPr/>
        </p:nvSpPr>
        <p:spPr bwMode="auto">
          <a:xfrm>
            <a:off x="6877050" y="44450"/>
            <a:ext cx="2266950" cy="141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6854825" y="31750"/>
            <a:ext cx="2325688" cy="1381125"/>
            <a:chOff x="405" y="1132"/>
            <a:chExt cx="5682" cy="2836"/>
          </a:xfrm>
        </p:grpSpPr>
        <p:sp>
          <p:nvSpPr>
            <p:cNvPr id="844937" name="WordArt 1030"/>
            <p:cNvSpPr>
              <a:spLocks noChangeArrowheads="1" noChangeShapeType="1" noTextEdit="1"/>
            </p:cNvSpPr>
            <p:nvPr/>
          </p:nvSpPr>
          <p:spPr bwMode="auto">
            <a:xfrm>
              <a:off x="1837" y="2115"/>
              <a:ext cx="1859" cy="8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CO" sz="3600" i="1" kern="1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Arial Black"/>
                </a:rPr>
                <a:t>NoC</a:t>
              </a:r>
            </a:p>
          </p:txBody>
        </p:sp>
        <p:sp>
          <p:nvSpPr>
            <p:cNvPr id="844938" name="Text Box 1031"/>
            <p:cNvSpPr txBox="1">
              <a:spLocks noChangeArrowheads="1"/>
            </p:cNvSpPr>
            <p:nvPr/>
          </p:nvSpPr>
          <p:spPr bwMode="auto">
            <a:xfrm>
              <a:off x="3508" y="1253"/>
              <a:ext cx="113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/>
                <a:t>Topology</a:t>
              </a:r>
            </a:p>
          </p:txBody>
        </p:sp>
        <p:sp>
          <p:nvSpPr>
            <p:cNvPr id="844939" name="Text Box 1032"/>
            <p:cNvSpPr txBox="1">
              <a:spLocks noChangeArrowheads="1"/>
            </p:cNvSpPr>
            <p:nvPr/>
          </p:nvSpPr>
          <p:spPr bwMode="auto">
            <a:xfrm>
              <a:off x="521" y="1980"/>
              <a:ext cx="1179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600" b="1">
                  <a:solidFill>
                    <a:schemeClr val="accent2"/>
                  </a:solidFill>
                </a:rPr>
                <a:t>Routing strategy</a:t>
              </a:r>
            </a:p>
          </p:txBody>
        </p:sp>
        <p:sp>
          <p:nvSpPr>
            <p:cNvPr id="844940" name="Text Box 1033"/>
            <p:cNvSpPr txBox="1">
              <a:spLocks noChangeArrowheads="1"/>
            </p:cNvSpPr>
            <p:nvPr/>
          </p:nvSpPr>
          <p:spPr bwMode="auto">
            <a:xfrm>
              <a:off x="405" y="2700"/>
              <a:ext cx="1532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Arbitration mechanism</a:t>
              </a:r>
            </a:p>
          </p:txBody>
        </p:sp>
        <p:sp>
          <p:nvSpPr>
            <p:cNvPr id="844941" name="Text Box 1034"/>
            <p:cNvSpPr txBox="1">
              <a:spLocks noChangeArrowheads="1"/>
            </p:cNvSpPr>
            <p:nvPr/>
          </p:nvSpPr>
          <p:spPr bwMode="auto">
            <a:xfrm>
              <a:off x="4787" y="2886"/>
              <a:ext cx="130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Buffer sizing</a:t>
              </a:r>
            </a:p>
          </p:txBody>
        </p:sp>
        <p:sp>
          <p:nvSpPr>
            <p:cNvPr id="844942" name="Text Box 1035"/>
            <p:cNvSpPr txBox="1">
              <a:spLocks noChangeArrowheads="1"/>
            </p:cNvSpPr>
            <p:nvPr/>
          </p:nvSpPr>
          <p:spPr bwMode="auto">
            <a:xfrm>
              <a:off x="2519" y="3384"/>
              <a:ext cx="15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Ports per router</a:t>
              </a:r>
            </a:p>
          </p:txBody>
        </p:sp>
        <p:sp>
          <p:nvSpPr>
            <p:cNvPr id="844943" name="Text Box 1036"/>
            <p:cNvSpPr txBox="1">
              <a:spLocks noChangeArrowheads="1"/>
            </p:cNvSpPr>
            <p:nvPr/>
          </p:nvSpPr>
          <p:spPr bwMode="auto">
            <a:xfrm>
              <a:off x="1747" y="1435"/>
              <a:ext cx="142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Link width</a:t>
              </a:r>
            </a:p>
          </p:txBody>
        </p:sp>
        <p:sp>
          <p:nvSpPr>
            <p:cNvPr id="844944" name="Text Box 1037"/>
            <p:cNvSpPr txBox="1">
              <a:spLocks noChangeArrowheads="1"/>
            </p:cNvSpPr>
            <p:nvPr/>
          </p:nvSpPr>
          <p:spPr bwMode="auto">
            <a:xfrm>
              <a:off x="4287" y="2524"/>
              <a:ext cx="997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Flow control</a:t>
              </a:r>
            </a:p>
          </p:txBody>
        </p:sp>
        <p:sp>
          <p:nvSpPr>
            <p:cNvPr id="844945" name="Text Box 1053"/>
            <p:cNvSpPr txBox="1">
              <a:spLocks noChangeArrowheads="1"/>
            </p:cNvSpPr>
            <p:nvPr/>
          </p:nvSpPr>
          <p:spPr bwMode="auto">
            <a:xfrm>
              <a:off x="4543" y="1706"/>
              <a:ext cx="1338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Type:</a:t>
              </a:r>
            </a:p>
            <a:p>
              <a:r>
                <a:rPr lang="en-US" sz="500"/>
                <a:t>Homo/hetero</a:t>
              </a:r>
            </a:p>
          </p:txBody>
        </p:sp>
        <p:sp>
          <p:nvSpPr>
            <p:cNvPr id="844946" name="Text Box 1057"/>
            <p:cNvSpPr txBox="1">
              <a:spLocks noChangeArrowheads="1"/>
            </p:cNvSpPr>
            <p:nvPr/>
          </p:nvSpPr>
          <p:spPr bwMode="auto">
            <a:xfrm>
              <a:off x="855" y="3384"/>
              <a:ext cx="45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500"/>
            </a:p>
          </p:txBody>
        </p:sp>
        <p:sp>
          <p:nvSpPr>
            <p:cNvPr id="844947" name="Text Box 1058"/>
            <p:cNvSpPr txBox="1">
              <a:spLocks noChangeArrowheads="1"/>
            </p:cNvSpPr>
            <p:nvPr/>
          </p:nvSpPr>
          <p:spPr bwMode="auto">
            <a:xfrm>
              <a:off x="657" y="3153"/>
              <a:ext cx="966" cy="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500"/>
                <a:t>Arbitration configuration</a:t>
              </a:r>
            </a:p>
          </p:txBody>
        </p:sp>
        <p:sp>
          <p:nvSpPr>
            <p:cNvPr id="844948" name="Text Box 1059"/>
            <p:cNvSpPr txBox="1">
              <a:spLocks noChangeArrowheads="1"/>
            </p:cNvSpPr>
            <p:nvPr/>
          </p:nvSpPr>
          <p:spPr bwMode="auto">
            <a:xfrm>
              <a:off x="3744" y="3023"/>
              <a:ext cx="962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500"/>
                <a:t>Buffers per router</a:t>
              </a:r>
            </a:p>
          </p:txBody>
        </p:sp>
        <p:sp>
          <p:nvSpPr>
            <p:cNvPr id="844949" name="Text Box 29"/>
            <p:cNvSpPr txBox="1">
              <a:spLocks noChangeArrowheads="1"/>
            </p:cNvSpPr>
            <p:nvPr/>
          </p:nvSpPr>
          <p:spPr bwMode="auto">
            <a:xfrm>
              <a:off x="2879" y="1706"/>
              <a:ext cx="161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Switch technique</a:t>
              </a:r>
              <a:endParaRPr lang="en-US" sz="500"/>
            </a:p>
          </p:txBody>
        </p:sp>
        <p:sp>
          <p:nvSpPr>
            <p:cNvPr id="844950" name="Text Box 30"/>
            <p:cNvSpPr txBox="1">
              <a:spLocks noChangeArrowheads="1"/>
            </p:cNvSpPr>
            <p:nvPr/>
          </p:nvSpPr>
          <p:spPr bwMode="auto">
            <a:xfrm>
              <a:off x="704" y="1132"/>
              <a:ext cx="103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Mapping</a:t>
              </a:r>
              <a:endParaRPr lang="en-US" sz="500"/>
            </a:p>
          </p:txBody>
        </p:sp>
        <p:sp>
          <p:nvSpPr>
            <p:cNvPr id="844951" name="Text Box 31"/>
            <p:cNvSpPr txBox="1">
              <a:spLocks noChangeArrowheads="1"/>
            </p:cNvSpPr>
            <p:nvPr/>
          </p:nvSpPr>
          <p:spPr bwMode="auto">
            <a:xfrm>
              <a:off x="867" y="1494"/>
              <a:ext cx="87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Sizing</a:t>
              </a:r>
              <a:endParaRPr lang="en-US" sz="5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FC2403B-8A67-466A-9AC1-3EB7E129E368}" type="slidenum">
              <a:rPr lang="en-US" sz="1000"/>
              <a:pPr algn="r"/>
              <a:t>22</a:t>
            </a:fld>
            <a:endParaRPr lang="en-US" sz="1000"/>
          </a:p>
        </p:txBody>
      </p:sp>
      <p:sp>
        <p:nvSpPr>
          <p:cNvPr id="846851" name="Rectangle 2"/>
          <p:cNvSpPr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</a:p>
          <a:p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Routing strategy </a:t>
            </a:r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(2)</a:t>
            </a:r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4200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1006475" y="2428875"/>
            <a:ext cx="2708275" cy="2500313"/>
            <a:chOff x="928662" y="2714620"/>
            <a:chExt cx="1857388" cy="1714512"/>
          </a:xfrm>
        </p:grpSpPr>
        <p:sp>
          <p:nvSpPr>
            <p:cNvPr id="846853" name="Line 53"/>
            <p:cNvSpPr>
              <a:spLocks noChangeShapeType="1"/>
            </p:cNvSpPr>
            <p:nvPr/>
          </p:nvSpPr>
          <p:spPr bwMode="auto">
            <a:xfrm>
              <a:off x="1582443" y="3565077"/>
              <a:ext cx="2506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54" name="Line 54"/>
            <p:cNvSpPr>
              <a:spLocks noChangeShapeType="1"/>
            </p:cNvSpPr>
            <p:nvPr/>
          </p:nvSpPr>
          <p:spPr bwMode="auto">
            <a:xfrm>
              <a:off x="2011163" y="3565077"/>
              <a:ext cx="2506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55" name="Line 55"/>
            <p:cNvSpPr>
              <a:spLocks noChangeShapeType="1"/>
            </p:cNvSpPr>
            <p:nvPr/>
          </p:nvSpPr>
          <p:spPr bwMode="auto">
            <a:xfrm>
              <a:off x="1475263" y="3213691"/>
              <a:ext cx="0" cy="3184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56" name="Line 56"/>
            <p:cNvSpPr>
              <a:spLocks noChangeShapeType="1"/>
            </p:cNvSpPr>
            <p:nvPr/>
          </p:nvSpPr>
          <p:spPr bwMode="auto">
            <a:xfrm>
              <a:off x="1903983" y="3182831"/>
              <a:ext cx="0" cy="3184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57" name="Line 57"/>
            <p:cNvSpPr>
              <a:spLocks noChangeShapeType="1"/>
            </p:cNvSpPr>
            <p:nvPr/>
          </p:nvSpPr>
          <p:spPr bwMode="auto">
            <a:xfrm>
              <a:off x="2333491" y="3182831"/>
              <a:ext cx="0" cy="3184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58" name="Line 58"/>
            <p:cNvSpPr>
              <a:spLocks noChangeShapeType="1"/>
            </p:cNvSpPr>
            <p:nvPr/>
          </p:nvSpPr>
          <p:spPr bwMode="auto">
            <a:xfrm>
              <a:off x="1475263" y="3659763"/>
              <a:ext cx="0" cy="3184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59" name="Line 59"/>
            <p:cNvSpPr>
              <a:spLocks noChangeShapeType="1"/>
            </p:cNvSpPr>
            <p:nvPr/>
          </p:nvSpPr>
          <p:spPr bwMode="auto">
            <a:xfrm>
              <a:off x="1903983" y="3659763"/>
              <a:ext cx="0" cy="3184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60" name="Line 60"/>
            <p:cNvSpPr>
              <a:spLocks noChangeShapeType="1"/>
            </p:cNvSpPr>
            <p:nvPr/>
          </p:nvSpPr>
          <p:spPr bwMode="auto">
            <a:xfrm>
              <a:off x="2333491" y="3659763"/>
              <a:ext cx="0" cy="3184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61" name="Line 61"/>
            <p:cNvSpPr>
              <a:spLocks noChangeShapeType="1"/>
            </p:cNvSpPr>
            <p:nvPr/>
          </p:nvSpPr>
          <p:spPr bwMode="auto">
            <a:xfrm>
              <a:off x="1582443" y="4042712"/>
              <a:ext cx="2506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62" name="Line 62"/>
            <p:cNvSpPr>
              <a:spLocks noChangeShapeType="1"/>
            </p:cNvSpPr>
            <p:nvPr/>
          </p:nvSpPr>
          <p:spPr bwMode="auto">
            <a:xfrm>
              <a:off x="2011163" y="4042712"/>
              <a:ext cx="2506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63" name="Line 64"/>
            <p:cNvSpPr>
              <a:spLocks noChangeShapeType="1"/>
            </p:cNvSpPr>
            <p:nvPr/>
          </p:nvSpPr>
          <p:spPr bwMode="auto">
            <a:xfrm>
              <a:off x="1330257" y="3025021"/>
              <a:ext cx="58691" cy="6522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64" name="Line 66"/>
            <p:cNvSpPr>
              <a:spLocks noChangeShapeType="1"/>
            </p:cNvSpPr>
            <p:nvPr/>
          </p:nvSpPr>
          <p:spPr bwMode="auto">
            <a:xfrm>
              <a:off x="1755827" y="3025021"/>
              <a:ext cx="62628" cy="6522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65" name="Line 68"/>
            <p:cNvSpPr>
              <a:spLocks noChangeShapeType="1"/>
            </p:cNvSpPr>
            <p:nvPr/>
          </p:nvSpPr>
          <p:spPr bwMode="auto">
            <a:xfrm>
              <a:off x="2181399" y="3025021"/>
              <a:ext cx="65777" cy="6522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66" name="Rectangle 69"/>
            <p:cNvSpPr>
              <a:spLocks noChangeArrowheads="1"/>
            </p:cNvSpPr>
            <p:nvPr/>
          </p:nvSpPr>
          <p:spPr bwMode="auto">
            <a:xfrm>
              <a:off x="1214414" y="3340640"/>
              <a:ext cx="170235" cy="12764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S</a:t>
              </a:r>
              <a:endParaRPr lang="en-US" sz="1000"/>
            </a:p>
          </p:txBody>
        </p:sp>
        <p:sp>
          <p:nvSpPr>
            <p:cNvPr id="846867" name="Line 70"/>
            <p:cNvSpPr>
              <a:spLocks noChangeShapeType="1"/>
            </p:cNvSpPr>
            <p:nvPr/>
          </p:nvSpPr>
          <p:spPr bwMode="auto">
            <a:xfrm>
              <a:off x="1358634" y="3468289"/>
              <a:ext cx="70928" cy="6382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68" name="Rectangle 71"/>
            <p:cNvSpPr>
              <a:spLocks noChangeArrowheads="1"/>
            </p:cNvSpPr>
            <p:nvPr/>
          </p:nvSpPr>
          <p:spPr bwMode="auto">
            <a:xfrm>
              <a:off x="1643922" y="3340640"/>
              <a:ext cx="170235" cy="127649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M</a:t>
              </a:r>
              <a:endParaRPr lang="en-US" sz="1000"/>
            </a:p>
          </p:txBody>
        </p:sp>
        <p:sp>
          <p:nvSpPr>
            <p:cNvPr id="846869" name="Line 72"/>
            <p:cNvSpPr>
              <a:spLocks noChangeShapeType="1"/>
            </p:cNvSpPr>
            <p:nvPr/>
          </p:nvSpPr>
          <p:spPr bwMode="auto">
            <a:xfrm>
              <a:off x="1788143" y="3468289"/>
              <a:ext cx="70928" cy="6382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70" name="Rectangle 73"/>
            <p:cNvSpPr>
              <a:spLocks noChangeArrowheads="1"/>
            </p:cNvSpPr>
            <p:nvPr/>
          </p:nvSpPr>
          <p:spPr bwMode="auto">
            <a:xfrm>
              <a:off x="2072643" y="3340640"/>
              <a:ext cx="170235" cy="127649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M</a:t>
              </a:r>
              <a:endParaRPr lang="en-US" sz="1000"/>
            </a:p>
          </p:txBody>
        </p:sp>
        <p:sp>
          <p:nvSpPr>
            <p:cNvPr id="846871" name="Line 74"/>
            <p:cNvSpPr>
              <a:spLocks noChangeShapeType="1"/>
            </p:cNvSpPr>
            <p:nvPr/>
          </p:nvSpPr>
          <p:spPr bwMode="auto">
            <a:xfrm>
              <a:off x="2216863" y="3468289"/>
              <a:ext cx="70928" cy="6382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72" name="Rectangle 75"/>
            <p:cNvSpPr>
              <a:spLocks noChangeArrowheads="1"/>
            </p:cNvSpPr>
            <p:nvPr/>
          </p:nvSpPr>
          <p:spPr bwMode="auto">
            <a:xfrm>
              <a:off x="1214414" y="3807762"/>
              <a:ext cx="170235" cy="13185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S</a:t>
              </a:r>
              <a:endParaRPr lang="en-US" sz="1000"/>
            </a:p>
          </p:txBody>
        </p:sp>
        <p:sp>
          <p:nvSpPr>
            <p:cNvPr id="846873" name="Line 76"/>
            <p:cNvSpPr>
              <a:spLocks noChangeShapeType="1"/>
            </p:cNvSpPr>
            <p:nvPr/>
          </p:nvSpPr>
          <p:spPr bwMode="auto">
            <a:xfrm>
              <a:off x="1358634" y="3939615"/>
              <a:ext cx="70928" cy="6382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74" name="Rectangle 77"/>
            <p:cNvSpPr>
              <a:spLocks noChangeArrowheads="1"/>
            </p:cNvSpPr>
            <p:nvPr/>
          </p:nvSpPr>
          <p:spPr bwMode="auto">
            <a:xfrm>
              <a:off x="1643922" y="3807762"/>
              <a:ext cx="170235" cy="131853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M</a:t>
              </a:r>
              <a:endParaRPr lang="en-US" sz="1000"/>
            </a:p>
          </p:txBody>
        </p:sp>
        <p:sp>
          <p:nvSpPr>
            <p:cNvPr id="846875" name="Line 78"/>
            <p:cNvSpPr>
              <a:spLocks noChangeShapeType="1"/>
            </p:cNvSpPr>
            <p:nvPr/>
          </p:nvSpPr>
          <p:spPr bwMode="auto">
            <a:xfrm>
              <a:off x="1788143" y="3939615"/>
              <a:ext cx="70928" cy="6382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876" name="Rectangle 79"/>
            <p:cNvSpPr>
              <a:spLocks noChangeArrowheads="1"/>
            </p:cNvSpPr>
            <p:nvPr/>
          </p:nvSpPr>
          <p:spPr bwMode="auto">
            <a:xfrm>
              <a:off x="2072643" y="3807762"/>
              <a:ext cx="170235" cy="13185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S</a:t>
              </a:r>
              <a:endParaRPr lang="en-US" sz="1000"/>
            </a:p>
          </p:txBody>
        </p:sp>
        <p:sp>
          <p:nvSpPr>
            <p:cNvPr id="846877" name="Line 80"/>
            <p:cNvSpPr>
              <a:spLocks noChangeShapeType="1"/>
            </p:cNvSpPr>
            <p:nvPr/>
          </p:nvSpPr>
          <p:spPr bwMode="auto">
            <a:xfrm>
              <a:off x="2216863" y="3939615"/>
              <a:ext cx="70928" cy="6382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59" name="Octagon 258"/>
            <p:cNvSpPr/>
            <p:nvPr/>
          </p:nvSpPr>
          <p:spPr>
            <a:xfrm>
              <a:off x="1400396" y="3973981"/>
              <a:ext cx="177321" cy="157809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60" name="Octagon 259"/>
            <p:cNvSpPr/>
            <p:nvPr/>
          </p:nvSpPr>
          <p:spPr>
            <a:xfrm>
              <a:off x="1825968" y="3973981"/>
              <a:ext cx="177321" cy="157809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61" name="Octagon 260"/>
            <p:cNvSpPr/>
            <p:nvPr/>
          </p:nvSpPr>
          <p:spPr>
            <a:xfrm>
              <a:off x="2251539" y="3973981"/>
              <a:ext cx="177321" cy="157809"/>
            </a:xfrm>
            <a:prstGeom prst="octagon">
              <a:avLst/>
            </a:prstGeom>
            <a:solidFill>
              <a:srgbClr val="00B0F0"/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62" name="Octagon 261"/>
            <p:cNvSpPr/>
            <p:nvPr/>
          </p:nvSpPr>
          <p:spPr>
            <a:xfrm>
              <a:off x="1400396" y="3500552"/>
              <a:ext cx="177321" cy="157809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63" name="Octagon 262"/>
            <p:cNvSpPr/>
            <p:nvPr/>
          </p:nvSpPr>
          <p:spPr>
            <a:xfrm>
              <a:off x="1825968" y="3500552"/>
              <a:ext cx="177321" cy="157809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64" name="Octagon 263"/>
            <p:cNvSpPr/>
            <p:nvPr/>
          </p:nvSpPr>
          <p:spPr>
            <a:xfrm>
              <a:off x="2251539" y="3500552"/>
              <a:ext cx="177321" cy="157809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65" name="Octagon 264"/>
            <p:cNvSpPr/>
            <p:nvPr/>
          </p:nvSpPr>
          <p:spPr>
            <a:xfrm>
              <a:off x="1400396" y="3058685"/>
              <a:ext cx="177321" cy="157809"/>
            </a:xfrm>
            <a:prstGeom prst="octagon">
              <a:avLst/>
            </a:prstGeom>
            <a:solidFill>
              <a:srgbClr val="00B0F0"/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66" name="Octagon 265"/>
            <p:cNvSpPr/>
            <p:nvPr/>
          </p:nvSpPr>
          <p:spPr>
            <a:xfrm>
              <a:off x="1825968" y="3058685"/>
              <a:ext cx="177321" cy="157809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67" name="Octagon 266"/>
            <p:cNvSpPr/>
            <p:nvPr/>
          </p:nvSpPr>
          <p:spPr>
            <a:xfrm>
              <a:off x="2251539" y="3058685"/>
              <a:ext cx="177321" cy="157809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846905" name="Line 53"/>
            <p:cNvSpPr>
              <a:spLocks noChangeShapeType="1"/>
            </p:cNvSpPr>
            <p:nvPr/>
          </p:nvSpPr>
          <p:spPr bwMode="auto">
            <a:xfrm>
              <a:off x="1578506" y="3119707"/>
              <a:ext cx="2506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906" name="Line 53"/>
            <p:cNvSpPr>
              <a:spLocks noChangeShapeType="1"/>
            </p:cNvSpPr>
            <p:nvPr/>
          </p:nvSpPr>
          <p:spPr bwMode="auto">
            <a:xfrm>
              <a:off x="2001714" y="3119707"/>
              <a:ext cx="2506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6907" name="Rectangle 63"/>
            <p:cNvSpPr>
              <a:spLocks noChangeArrowheads="1"/>
            </p:cNvSpPr>
            <p:nvPr/>
          </p:nvSpPr>
          <p:spPr bwMode="auto">
            <a:xfrm>
              <a:off x="1230950" y="2928934"/>
              <a:ext cx="170235" cy="127649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900"/>
                <a:t>M</a:t>
              </a:r>
              <a:endParaRPr lang="en-US" sz="900"/>
            </a:p>
          </p:txBody>
        </p:sp>
        <p:sp>
          <p:nvSpPr>
            <p:cNvPr id="846908" name="Rectangle 65"/>
            <p:cNvSpPr>
              <a:spLocks noChangeArrowheads="1"/>
            </p:cNvSpPr>
            <p:nvPr/>
          </p:nvSpPr>
          <p:spPr bwMode="auto">
            <a:xfrm>
              <a:off x="1613970" y="2928934"/>
              <a:ext cx="170235" cy="12764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900"/>
                <a:t>S</a:t>
              </a:r>
              <a:endParaRPr lang="en-US" sz="900"/>
            </a:p>
          </p:txBody>
        </p:sp>
        <p:sp>
          <p:nvSpPr>
            <p:cNvPr id="846909" name="Rectangle 67"/>
            <p:cNvSpPr>
              <a:spLocks noChangeArrowheads="1"/>
            </p:cNvSpPr>
            <p:nvPr/>
          </p:nvSpPr>
          <p:spPr bwMode="auto">
            <a:xfrm>
              <a:off x="2082092" y="2928934"/>
              <a:ext cx="170235" cy="127649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900"/>
                <a:t>M</a:t>
              </a:r>
              <a:endParaRPr lang="en-US" sz="900"/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928662" y="2714620"/>
              <a:ext cx="1857388" cy="171451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0" name="Rectangle 3"/>
          <p:cNvSpPr txBox="1">
            <a:spLocks noChangeArrowheads="1"/>
          </p:cNvSpPr>
          <p:nvPr/>
        </p:nvSpPr>
        <p:spPr>
          <a:xfrm>
            <a:off x="4333875" y="1773238"/>
            <a:ext cx="3810000" cy="4530725"/>
          </a:xfrm>
          <a:prstGeom prst="rect">
            <a:avLst/>
          </a:prstGeom>
        </p:spPr>
        <p:txBody>
          <a:bodyPr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chemeClr val="accent2"/>
                </a:solidFill>
                <a:latin typeface="+mn-lt"/>
              </a:rPr>
              <a:t>1. Implementation</a:t>
            </a:r>
          </a:p>
          <a:p>
            <a:pPr marL="876300" lvl="1" indent="-4191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pt-BR" sz="2000" kern="0" dirty="0">
                <a:latin typeface="+mn-lt"/>
              </a:rPr>
              <a:t>Table</a:t>
            </a:r>
          </a:p>
          <a:p>
            <a:pPr marL="876300" lvl="1" indent="-4191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pt-BR" sz="2000" kern="0" dirty="0">
                <a:latin typeface="+mn-lt"/>
              </a:rPr>
              <a:t>FSM</a:t>
            </a:r>
            <a:endParaRPr lang="en-US" sz="1900" kern="0" dirty="0">
              <a:latin typeface="+mn-lt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AutoNum type="arabicPeriod"/>
              <a:defRPr/>
            </a:pPr>
            <a:endParaRPr lang="en-US" sz="2000" b="1" kern="0" dirty="0">
              <a:solidFill>
                <a:schemeClr val="accent2"/>
              </a:solidFill>
              <a:latin typeface="+mn-lt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chemeClr val="accent2"/>
                </a:solidFill>
                <a:latin typeface="+mn-lt"/>
              </a:rPr>
              <a:t>2. Routing moment</a:t>
            </a:r>
          </a:p>
          <a:p>
            <a:pPr marL="876300" lvl="1" indent="-4191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pt-BR" sz="2000" kern="0" dirty="0">
                <a:latin typeface="+mn-lt"/>
              </a:rPr>
              <a:t>Static (compilation)</a:t>
            </a:r>
          </a:p>
          <a:p>
            <a:pPr marL="876300" lvl="1" indent="-4191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pt-BR" sz="2000" kern="0" dirty="0">
                <a:latin typeface="+mn-lt"/>
              </a:rPr>
              <a:t>Dynamic (execution)</a:t>
            </a:r>
            <a:endParaRPr lang="en-US" sz="2000" kern="0" dirty="0">
              <a:latin typeface="+mn-lt"/>
            </a:endParaRPr>
          </a:p>
          <a:p>
            <a:pPr marL="1371600" lvl="2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pt-BR" sz="2000" kern="0" dirty="0">
                <a:latin typeface="+mn-lt"/>
              </a:rPr>
              <a:t>Progressive</a:t>
            </a:r>
          </a:p>
          <a:p>
            <a:pPr marL="1371600" lvl="2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pt-BR" sz="2000" kern="0" dirty="0">
                <a:latin typeface="+mn-lt"/>
              </a:rPr>
              <a:t>Minimal</a:t>
            </a:r>
          </a:p>
          <a:p>
            <a:pPr marL="1371600" lvl="2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endParaRPr lang="en-US" sz="2000" kern="0" dirty="0">
              <a:latin typeface="+mn-lt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chemeClr val="accent2"/>
                </a:solidFill>
                <a:latin typeface="+mn-lt"/>
              </a:rPr>
              <a:t>3. Routing unit</a:t>
            </a:r>
          </a:p>
          <a:p>
            <a:pPr marL="876300" lvl="1" indent="-4191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pt-BR" sz="2000" kern="0" dirty="0">
                <a:latin typeface="+mn-lt"/>
              </a:rPr>
              <a:t>Central</a:t>
            </a:r>
            <a:endParaRPr lang="en-US" sz="2000" kern="0" dirty="0">
              <a:latin typeface="+mn-lt"/>
            </a:endParaRPr>
          </a:p>
          <a:p>
            <a:pPr marL="876300" lvl="1" indent="-4191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pt-BR" sz="2000" kern="0" dirty="0">
                <a:latin typeface="+mn-lt"/>
              </a:rPr>
              <a:t>Source</a:t>
            </a:r>
          </a:p>
          <a:p>
            <a:pPr marL="876300" lvl="1" indent="-4191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pt-BR" sz="2000" kern="0" dirty="0">
                <a:latin typeface="+mn-lt"/>
              </a:rPr>
              <a:t>Distributed</a:t>
            </a:r>
            <a:endParaRPr lang="en-US" sz="1900" kern="0" dirty="0">
              <a:latin typeface="+mn-lt"/>
            </a:endParaRPr>
          </a:p>
        </p:txBody>
      </p:sp>
      <p:sp>
        <p:nvSpPr>
          <p:cNvPr id="846912" name="Rectangle 81"/>
          <p:cNvSpPr>
            <a:spLocks noChangeArrowheads="1"/>
          </p:cNvSpPr>
          <p:nvPr/>
        </p:nvSpPr>
        <p:spPr bwMode="auto">
          <a:xfrm>
            <a:off x="6877050" y="-26988"/>
            <a:ext cx="2266950" cy="1412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6854825" y="31750"/>
            <a:ext cx="2325688" cy="1381125"/>
            <a:chOff x="405" y="1132"/>
            <a:chExt cx="5682" cy="2836"/>
          </a:xfrm>
        </p:grpSpPr>
        <p:sp>
          <p:nvSpPr>
            <p:cNvPr id="846914" name="WordArt 1030"/>
            <p:cNvSpPr>
              <a:spLocks noChangeArrowheads="1" noChangeShapeType="1" noTextEdit="1"/>
            </p:cNvSpPr>
            <p:nvPr/>
          </p:nvSpPr>
          <p:spPr bwMode="auto">
            <a:xfrm>
              <a:off x="1837" y="2115"/>
              <a:ext cx="1859" cy="8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CO" sz="3600" i="1" kern="1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Arial Black"/>
                </a:rPr>
                <a:t>NoC</a:t>
              </a:r>
            </a:p>
          </p:txBody>
        </p:sp>
        <p:sp>
          <p:nvSpPr>
            <p:cNvPr id="846915" name="Text Box 1031"/>
            <p:cNvSpPr txBox="1">
              <a:spLocks noChangeArrowheads="1"/>
            </p:cNvSpPr>
            <p:nvPr/>
          </p:nvSpPr>
          <p:spPr bwMode="auto">
            <a:xfrm>
              <a:off x="3508" y="1253"/>
              <a:ext cx="113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/>
                <a:t>Topology</a:t>
              </a:r>
            </a:p>
          </p:txBody>
        </p:sp>
        <p:sp>
          <p:nvSpPr>
            <p:cNvPr id="846916" name="Text Box 1032"/>
            <p:cNvSpPr txBox="1">
              <a:spLocks noChangeArrowheads="1"/>
            </p:cNvSpPr>
            <p:nvPr/>
          </p:nvSpPr>
          <p:spPr bwMode="auto">
            <a:xfrm>
              <a:off x="521" y="1980"/>
              <a:ext cx="1179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600" b="1">
                  <a:solidFill>
                    <a:schemeClr val="accent2"/>
                  </a:solidFill>
                </a:rPr>
                <a:t>Routing strategy</a:t>
              </a:r>
            </a:p>
          </p:txBody>
        </p:sp>
        <p:sp>
          <p:nvSpPr>
            <p:cNvPr id="846917" name="Text Box 1033"/>
            <p:cNvSpPr txBox="1">
              <a:spLocks noChangeArrowheads="1"/>
            </p:cNvSpPr>
            <p:nvPr/>
          </p:nvSpPr>
          <p:spPr bwMode="auto">
            <a:xfrm>
              <a:off x="405" y="2700"/>
              <a:ext cx="1532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Arbitration mechanism</a:t>
              </a:r>
            </a:p>
          </p:txBody>
        </p:sp>
        <p:sp>
          <p:nvSpPr>
            <p:cNvPr id="846918" name="Text Box 1034"/>
            <p:cNvSpPr txBox="1">
              <a:spLocks noChangeArrowheads="1"/>
            </p:cNvSpPr>
            <p:nvPr/>
          </p:nvSpPr>
          <p:spPr bwMode="auto">
            <a:xfrm>
              <a:off x="4787" y="2886"/>
              <a:ext cx="130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Buffer sizing</a:t>
              </a:r>
            </a:p>
          </p:txBody>
        </p:sp>
        <p:sp>
          <p:nvSpPr>
            <p:cNvPr id="846919" name="Text Box 1035"/>
            <p:cNvSpPr txBox="1">
              <a:spLocks noChangeArrowheads="1"/>
            </p:cNvSpPr>
            <p:nvPr/>
          </p:nvSpPr>
          <p:spPr bwMode="auto">
            <a:xfrm>
              <a:off x="2519" y="3384"/>
              <a:ext cx="15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Ports per router</a:t>
              </a:r>
            </a:p>
          </p:txBody>
        </p:sp>
        <p:sp>
          <p:nvSpPr>
            <p:cNvPr id="846920" name="Text Box 1036"/>
            <p:cNvSpPr txBox="1">
              <a:spLocks noChangeArrowheads="1"/>
            </p:cNvSpPr>
            <p:nvPr/>
          </p:nvSpPr>
          <p:spPr bwMode="auto">
            <a:xfrm>
              <a:off x="1747" y="1435"/>
              <a:ext cx="142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Link width</a:t>
              </a:r>
            </a:p>
          </p:txBody>
        </p:sp>
        <p:sp>
          <p:nvSpPr>
            <p:cNvPr id="846921" name="Text Box 1037"/>
            <p:cNvSpPr txBox="1">
              <a:spLocks noChangeArrowheads="1"/>
            </p:cNvSpPr>
            <p:nvPr/>
          </p:nvSpPr>
          <p:spPr bwMode="auto">
            <a:xfrm>
              <a:off x="4287" y="2524"/>
              <a:ext cx="997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Flow control</a:t>
              </a:r>
            </a:p>
          </p:txBody>
        </p:sp>
        <p:sp>
          <p:nvSpPr>
            <p:cNvPr id="846922" name="Text Box 1053"/>
            <p:cNvSpPr txBox="1">
              <a:spLocks noChangeArrowheads="1"/>
            </p:cNvSpPr>
            <p:nvPr/>
          </p:nvSpPr>
          <p:spPr bwMode="auto">
            <a:xfrm>
              <a:off x="4543" y="1706"/>
              <a:ext cx="1338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Type:</a:t>
              </a:r>
            </a:p>
            <a:p>
              <a:r>
                <a:rPr lang="en-US" sz="500"/>
                <a:t>Homo/hetero</a:t>
              </a:r>
            </a:p>
          </p:txBody>
        </p:sp>
        <p:sp>
          <p:nvSpPr>
            <p:cNvPr id="846923" name="Text Box 1057"/>
            <p:cNvSpPr txBox="1">
              <a:spLocks noChangeArrowheads="1"/>
            </p:cNvSpPr>
            <p:nvPr/>
          </p:nvSpPr>
          <p:spPr bwMode="auto">
            <a:xfrm>
              <a:off x="855" y="3384"/>
              <a:ext cx="45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500"/>
            </a:p>
          </p:txBody>
        </p:sp>
        <p:sp>
          <p:nvSpPr>
            <p:cNvPr id="846924" name="Text Box 1058"/>
            <p:cNvSpPr txBox="1">
              <a:spLocks noChangeArrowheads="1"/>
            </p:cNvSpPr>
            <p:nvPr/>
          </p:nvSpPr>
          <p:spPr bwMode="auto">
            <a:xfrm>
              <a:off x="657" y="3153"/>
              <a:ext cx="966" cy="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500"/>
                <a:t>Arbitration configuration</a:t>
              </a:r>
            </a:p>
          </p:txBody>
        </p:sp>
        <p:sp>
          <p:nvSpPr>
            <p:cNvPr id="846925" name="Text Box 1059"/>
            <p:cNvSpPr txBox="1">
              <a:spLocks noChangeArrowheads="1"/>
            </p:cNvSpPr>
            <p:nvPr/>
          </p:nvSpPr>
          <p:spPr bwMode="auto">
            <a:xfrm>
              <a:off x="3744" y="3023"/>
              <a:ext cx="962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500"/>
                <a:t>Buffers per router</a:t>
              </a:r>
            </a:p>
          </p:txBody>
        </p:sp>
        <p:sp>
          <p:nvSpPr>
            <p:cNvPr id="846926" name="Text Box 29"/>
            <p:cNvSpPr txBox="1">
              <a:spLocks noChangeArrowheads="1"/>
            </p:cNvSpPr>
            <p:nvPr/>
          </p:nvSpPr>
          <p:spPr bwMode="auto">
            <a:xfrm>
              <a:off x="2879" y="1706"/>
              <a:ext cx="161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Switch technique</a:t>
              </a:r>
              <a:endParaRPr lang="en-US" sz="500"/>
            </a:p>
          </p:txBody>
        </p:sp>
        <p:sp>
          <p:nvSpPr>
            <p:cNvPr id="846927" name="Text Box 30"/>
            <p:cNvSpPr txBox="1">
              <a:spLocks noChangeArrowheads="1"/>
            </p:cNvSpPr>
            <p:nvPr/>
          </p:nvSpPr>
          <p:spPr bwMode="auto">
            <a:xfrm>
              <a:off x="704" y="1132"/>
              <a:ext cx="103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Mapping</a:t>
              </a:r>
              <a:endParaRPr lang="en-US" sz="500"/>
            </a:p>
          </p:txBody>
        </p:sp>
        <p:sp>
          <p:nvSpPr>
            <p:cNvPr id="846928" name="Text Box 31"/>
            <p:cNvSpPr txBox="1">
              <a:spLocks noChangeArrowheads="1"/>
            </p:cNvSpPr>
            <p:nvPr/>
          </p:nvSpPr>
          <p:spPr bwMode="auto">
            <a:xfrm>
              <a:off x="867" y="1494"/>
              <a:ext cx="87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Sizing</a:t>
              </a:r>
              <a:endParaRPr lang="en-US" sz="5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1029"/>
          <p:cNvSpPr txBox="1">
            <a:spLocks noChangeArrowheads="1"/>
          </p:cNvSpPr>
          <p:nvPr/>
        </p:nvSpPr>
        <p:spPr bwMode="auto">
          <a:xfrm>
            <a:off x="1071563" y="6072188"/>
            <a:ext cx="7056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Huge</a:t>
            </a:r>
            <a:r>
              <a:rPr lang="en-US" sz="1800" dirty="0"/>
              <a:t> search space!</a:t>
            </a:r>
          </a:p>
        </p:txBody>
      </p:sp>
      <p:sp>
        <p:nvSpPr>
          <p:cNvPr id="848899" name="WordArt 1030"/>
          <p:cNvSpPr>
            <a:spLocks noChangeArrowheads="1" noChangeShapeType="1" noTextEdit="1"/>
          </p:cNvSpPr>
          <p:nvPr/>
        </p:nvSpPr>
        <p:spPr bwMode="auto">
          <a:xfrm>
            <a:off x="2916238" y="3357563"/>
            <a:ext cx="2951162" cy="13985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CO" sz="3600" i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NoC</a:t>
            </a:r>
          </a:p>
        </p:txBody>
      </p:sp>
      <p:sp>
        <p:nvSpPr>
          <p:cNvPr id="848900" name="Text Box 1031"/>
          <p:cNvSpPr txBox="1">
            <a:spLocks noChangeArrowheads="1"/>
          </p:cNvSpPr>
          <p:nvPr/>
        </p:nvSpPr>
        <p:spPr bwMode="auto">
          <a:xfrm>
            <a:off x="5570538" y="1989138"/>
            <a:ext cx="1017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Topology</a:t>
            </a:r>
          </a:p>
        </p:txBody>
      </p:sp>
      <p:sp>
        <p:nvSpPr>
          <p:cNvPr id="848901" name="Text Box 1032"/>
          <p:cNvSpPr txBox="1">
            <a:spLocks noChangeArrowheads="1"/>
          </p:cNvSpPr>
          <p:nvPr/>
        </p:nvSpPr>
        <p:spPr bwMode="auto">
          <a:xfrm>
            <a:off x="827088" y="3141663"/>
            <a:ext cx="1871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Routing strategy</a:t>
            </a:r>
          </a:p>
        </p:txBody>
      </p:sp>
      <p:sp>
        <p:nvSpPr>
          <p:cNvPr id="848902" name="Text Box 1033"/>
          <p:cNvSpPr txBox="1">
            <a:spLocks noChangeArrowheads="1"/>
          </p:cNvSpPr>
          <p:nvPr/>
        </p:nvSpPr>
        <p:spPr bwMode="auto">
          <a:xfrm>
            <a:off x="642938" y="4286250"/>
            <a:ext cx="2428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Arbitration mechanism</a:t>
            </a:r>
          </a:p>
        </p:txBody>
      </p:sp>
      <p:sp>
        <p:nvSpPr>
          <p:cNvPr id="848903" name="Text Box 1034"/>
          <p:cNvSpPr txBox="1">
            <a:spLocks noChangeArrowheads="1"/>
          </p:cNvSpPr>
          <p:nvPr/>
        </p:nvSpPr>
        <p:spPr bwMode="auto">
          <a:xfrm>
            <a:off x="7596188" y="4581525"/>
            <a:ext cx="1301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Buffer sizing</a:t>
            </a:r>
          </a:p>
        </p:txBody>
      </p:sp>
      <p:sp>
        <p:nvSpPr>
          <p:cNvPr id="848904" name="Text Box 1035"/>
          <p:cNvSpPr txBox="1">
            <a:spLocks noChangeArrowheads="1"/>
          </p:cNvSpPr>
          <p:nvPr/>
        </p:nvSpPr>
        <p:spPr bwMode="auto">
          <a:xfrm>
            <a:off x="3995738" y="5373688"/>
            <a:ext cx="1598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Ports per router</a:t>
            </a:r>
          </a:p>
        </p:txBody>
      </p:sp>
      <p:sp>
        <p:nvSpPr>
          <p:cNvPr id="848905" name="Text Box 1036"/>
          <p:cNvSpPr txBox="1">
            <a:spLocks noChangeArrowheads="1"/>
          </p:cNvSpPr>
          <p:nvPr/>
        </p:nvSpPr>
        <p:spPr bwMode="auto">
          <a:xfrm>
            <a:off x="2771775" y="2276475"/>
            <a:ext cx="2268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Link width</a:t>
            </a:r>
          </a:p>
        </p:txBody>
      </p:sp>
      <p:sp>
        <p:nvSpPr>
          <p:cNvPr id="848906" name="Text Box 1037"/>
          <p:cNvSpPr txBox="1">
            <a:spLocks noChangeArrowheads="1"/>
          </p:cNvSpPr>
          <p:nvPr/>
        </p:nvSpPr>
        <p:spPr bwMode="auto">
          <a:xfrm>
            <a:off x="6804025" y="4005263"/>
            <a:ext cx="158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Flow control</a:t>
            </a:r>
          </a:p>
        </p:txBody>
      </p:sp>
      <p:sp>
        <p:nvSpPr>
          <p:cNvPr id="848907" name="Rectangle 1038"/>
          <p:cNvSpPr>
            <a:spLocks noChangeArrowheads="1"/>
          </p:cNvSpPr>
          <p:nvPr/>
        </p:nvSpPr>
        <p:spPr bwMode="auto">
          <a:xfrm>
            <a:off x="609600" y="277813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pt-BR" sz="3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48908" name="Text Box 1053"/>
          <p:cNvSpPr txBox="1">
            <a:spLocks noChangeArrowheads="1"/>
          </p:cNvSpPr>
          <p:nvPr/>
        </p:nvSpPr>
        <p:spPr bwMode="auto">
          <a:xfrm>
            <a:off x="7213600" y="2708275"/>
            <a:ext cx="1358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Type:</a:t>
            </a:r>
          </a:p>
          <a:p>
            <a:r>
              <a:rPr lang="en-US" sz="1600"/>
              <a:t>Homo/hetero</a:t>
            </a:r>
          </a:p>
        </p:txBody>
      </p:sp>
      <p:sp>
        <p:nvSpPr>
          <p:cNvPr id="848909" name="Rectangle 105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010400" cy="1420813"/>
          </a:xfrm>
        </p:spPr>
        <p:txBody>
          <a:bodyPr/>
          <a:lstStyle/>
          <a:p>
            <a:r>
              <a:rPr lang="en-US" smtClean="0"/>
              <a:t>NoC</a:t>
            </a:r>
            <a:br>
              <a:rPr lang="en-US" smtClean="0"/>
            </a:br>
            <a:r>
              <a:rPr lang="en-US" sz="3600" smtClean="0"/>
              <a:t>Configuration Parameters</a:t>
            </a:r>
            <a:endParaRPr lang="pt-BR" sz="3600" smtClean="0"/>
          </a:p>
        </p:txBody>
      </p:sp>
      <p:sp>
        <p:nvSpPr>
          <p:cNvPr id="848910" name="Text Box 1057"/>
          <p:cNvSpPr txBox="1">
            <a:spLocks noChangeArrowheads="1"/>
          </p:cNvSpPr>
          <p:nvPr/>
        </p:nvSpPr>
        <p:spPr bwMode="auto">
          <a:xfrm>
            <a:off x="1619250" y="53736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sz="1600"/>
          </a:p>
        </p:txBody>
      </p:sp>
      <p:sp>
        <p:nvSpPr>
          <p:cNvPr id="848911" name="Text Box 1058"/>
          <p:cNvSpPr txBox="1">
            <a:spLocks noChangeArrowheads="1"/>
          </p:cNvSpPr>
          <p:nvPr/>
        </p:nvSpPr>
        <p:spPr bwMode="auto">
          <a:xfrm>
            <a:off x="1042988" y="5008563"/>
            <a:ext cx="15319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Arbitration configuration</a:t>
            </a:r>
          </a:p>
        </p:txBody>
      </p:sp>
      <p:sp>
        <p:nvSpPr>
          <p:cNvPr id="848912" name="Text Box 1059"/>
          <p:cNvSpPr txBox="1">
            <a:spLocks noChangeArrowheads="1"/>
          </p:cNvSpPr>
          <p:nvPr/>
        </p:nvSpPr>
        <p:spPr bwMode="auto">
          <a:xfrm>
            <a:off x="5940425" y="4797425"/>
            <a:ext cx="1531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Buffers per router</a:t>
            </a:r>
          </a:p>
        </p:txBody>
      </p:sp>
      <p:grpSp>
        <p:nvGrpSpPr>
          <p:cNvPr id="2" name="Group 1060"/>
          <p:cNvGrpSpPr>
            <a:grpSpLocks/>
          </p:cNvGrpSpPr>
          <p:nvPr/>
        </p:nvGrpSpPr>
        <p:grpSpPr bwMode="auto">
          <a:xfrm>
            <a:off x="7740650" y="-26988"/>
            <a:ext cx="1403350" cy="1295401"/>
            <a:chOff x="4876" y="-17"/>
            <a:chExt cx="884" cy="816"/>
          </a:xfrm>
        </p:grpSpPr>
        <p:grpSp>
          <p:nvGrpSpPr>
            <p:cNvPr id="3" name="Group 1061"/>
            <p:cNvGrpSpPr>
              <a:grpSpLocks/>
            </p:cNvGrpSpPr>
            <p:nvPr/>
          </p:nvGrpSpPr>
          <p:grpSpPr bwMode="auto">
            <a:xfrm>
              <a:off x="4943" y="116"/>
              <a:ext cx="775" cy="180"/>
              <a:chOff x="1845" y="2208"/>
              <a:chExt cx="1670" cy="431"/>
            </a:xfrm>
          </p:grpSpPr>
          <p:pic>
            <p:nvPicPr>
              <p:cNvPr id="848915" name="Rectangle 4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45" y="2208"/>
                <a:ext cx="1670" cy="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8916" name="Text Box 1063"/>
              <p:cNvSpPr txBox="1">
                <a:spLocks noChangeArrowheads="1"/>
              </p:cNvSpPr>
              <p:nvPr/>
            </p:nvSpPr>
            <p:spPr bwMode="auto">
              <a:xfrm>
                <a:off x="1936" y="2230"/>
                <a:ext cx="1493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Global parameters</a:t>
                </a:r>
              </a:p>
              <a:p>
                <a:pPr algn="ctr"/>
                <a:r>
                  <a:rPr lang="en-US" sz="800"/>
                  <a:t>sizing / mapping</a:t>
                </a:r>
                <a:endParaRPr lang="en-US" sz="700"/>
              </a:p>
            </p:txBody>
          </p:sp>
        </p:grpSp>
        <p:sp>
          <p:nvSpPr>
            <p:cNvPr id="26" name="Rounded Rectangle 25"/>
            <p:cNvSpPr/>
            <p:nvPr/>
          </p:nvSpPr>
          <p:spPr>
            <a:xfrm>
              <a:off x="4876" y="0"/>
              <a:ext cx="884" cy="799"/>
            </a:xfrm>
            <a:prstGeom prst="roundRect">
              <a:avLst/>
            </a:prstGeom>
            <a:noFill/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srgbClr val="FFFFE1"/>
                </a:solidFill>
              </a:endParaRPr>
            </a:p>
          </p:txBody>
        </p:sp>
        <p:sp>
          <p:nvSpPr>
            <p:cNvPr id="848918" name="AutoShape 1065"/>
            <p:cNvSpPr>
              <a:spLocks noChangeArrowheads="1"/>
            </p:cNvSpPr>
            <p:nvPr/>
          </p:nvSpPr>
          <p:spPr bwMode="auto">
            <a:xfrm>
              <a:off x="4981" y="362"/>
              <a:ext cx="653" cy="399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9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23" y="477"/>
              <a:ext cx="543" cy="94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>
                  <a:solidFill>
                    <a:schemeClr val="tx1"/>
                  </a:solidFill>
                </a:rPr>
                <a:t>Physical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3" y="647"/>
              <a:ext cx="543" cy="9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tint val="66000"/>
                    <a:satMod val="160000"/>
                  </a:schemeClr>
                </a:gs>
                <a:gs pos="50000">
                  <a:schemeClr val="accent3">
                    <a:lumMod val="75000"/>
                    <a:tint val="44500"/>
                    <a:satMod val="160000"/>
                  </a:schemeClr>
                </a:gs>
                <a:gs pos="100000">
                  <a:schemeClr val="accent3">
                    <a:lumMod val="75000"/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>
                  <a:solidFill>
                    <a:schemeClr val="tx1"/>
                  </a:solidFill>
                </a:rPr>
                <a:t>Logical</a:t>
              </a:r>
            </a:p>
          </p:txBody>
        </p:sp>
        <p:cxnSp>
          <p:nvCxnSpPr>
            <p:cNvPr id="34" name="Straight Connector 33"/>
            <p:cNvCxnSpPr>
              <a:cxnSpLocks noChangeShapeType="1"/>
              <a:stCxn id="18" idx="2"/>
              <a:endCxn id="19" idx="0"/>
            </p:cNvCxnSpPr>
            <p:nvPr/>
          </p:nvCxnSpPr>
          <p:spPr bwMode="auto">
            <a:xfrm>
              <a:off x="5295" y="574"/>
              <a:ext cx="0" cy="70"/>
            </a:xfrm>
            <a:prstGeom prst="line">
              <a:avLst/>
            </a:prstGeom>
            <a:noFill/>
            <a:ln w="25400" algn="ctr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848922" name="Text Box 1069"/>
            <p:cNvSpPr txBox="1">
              <a:spLocks noChangeArrowheads="1"/>
            </p:cNvSpPr>
            <p:nvPr/>
          </p:nvSpPr>
          <p:spPr bwMode="auto">
            <a:xfrm>
              <a:off x="5087" y="-17"/>
              <a:ext cx="44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/>
                <a:t>Refinement</a:t>
              </a:r>
            </a:p>
          </p:txBody>
        </p:sp>
        <p:sp>
          <p:nvSpPr>
            <p:cNvPr id="848923" name="Line 1070"/>
            <p:cNvSpPr>
              <a:spLocks noChangeShapeType="1"/>
            </p:cNvSpPr>
            <p:nvPr/>
          </p:nvSpPr>
          <p:spPr bwMode="auto">
            <a:xfrm>
              <a:off x="5318" y="304"/>
              <a:ext cx="0" cy="57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48924" name="Text Box 1071"/>
            <p:cNvSpPr txBox="1">
              <a:spLocks noChangeArrowheads="1"/>
            </p:cNvSpPr>
            <p:nvPr/>
          </p:nvSpPr>
          <p:spPr bwMode="auto">
            <a:xfrm>
              <a:off x="5003" y="346"/>
              <a:ext cx="613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/>
                <a:t>Local parameters</a:t>
              </a:r>
            </a:p>
          </p:txBody>
        </p:sp>
      </p:grpSp>
      <p:sp>
        <p:nvSpPr>
          <p:cNvPr id="848925" name="Text Box 29"/>
          <p:cNvSpPr txBox="1">
            <a:spLocks noChangeArrowheads="1"/>
          </p:cNvSpPr>
          <p:nvPr/>
        </p:nvSpPr>
        <p:spPr bwMode="auto">
          <a:xfrm>
            <a:off x="4572000" y="2708275"/>
            <a:ext cx="1717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Switch technique</a:t>
            </a:r>
            <a:endParaRPr lang="en-US" sz="1600"/>
          </a:p>
        </p:txBody>
      </p:sp>
      <p:sp>
        <p:nvSpPr>
          <p:cNvPr id="848926" name="Text Box 30"/>
          <p:cNvSpPr txBox="1">
            <a:spLocks noChangeArrowheads="1"/>
          </p:cNvSpPr>
          <p:nvPr/>
        </p:nvSpPr>
        <p:spPr bwMode="auto">
          <a:xfrm>
            <a:off x="1116013" y="1797050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 b="1">
                <a:solidFill>
                  <a:schemeClr val="accent2"/>
                </a:solidFill>
              </a:rPr>
              <a:t>Mapping</a:t>
            </a: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848927" name="Text Box 31"/>
          <p:cNvSpPr txBox="1">
            <a:spLocks noChangeArrowheads="1"/>
          </p:cNvSpPr>
          <p:nvPr/>
        </p:nvSpPr>
        <p:spPr bwMode="auto">
          <a:xfrm>
            <a:off x="1377950" y="2371725"/>
            <a:ext cx="782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 b="1">
                <a:solidFill>
                  <a:schemeClr val="accent2"/>
                </a:solidFill>
              </a:rPr>
              <a:t>Sizing</a:t>
            </a:r>
            <a:endParaRPr lang="en-US" sz="1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NoC local parameters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997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Logical parameters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Routing strategy (</a:t>
            </a:r>
            <a:r>
              <a:rPr lang="en-US" sz="1800" i="1" smtClean="0"/>
              <a:t>XY, adaptive, west-first, north-last…)</a:t>
            </a:r>
            <a:endParaRPr lang="en-US" sz="2000" i="1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Arbitration mechanism and configuration</a:t>
            </a:r>
          </a:p>
          <a:p>
            <a:pPr lvl="2">
              <a:lnSpc>
                <a:spcPct val="90000"/>
              </a:lnSpc>
            </a:pPr>
            <a:r>
              <a:rPr lang="en-US" sz="1700" i="1" smtClean="0"/>
              <a:t>Static: fixed priority (port priority), round-robin (port priority)</a:t>
            </a:r>
          </a:p>
          <a:p>
            <a:pPr lvl="2">
              <a:lnSpc>
                <a:spcPct val="90000"/>
              </a:lnSpc>
            </a:pPr>
            <a:r>
              <a:rPr lang="en-US" sz="1700" i="1" smtClean="0"/>
              <a:t>Dynamic</a:t>
            </a:r>
          </a:p>
          <a:p>
            <a:pPr lvl="2">
              <a:lnSpc>
                <a:spcPct val="90000"/>
              </a:lnSpc>
            </a:pPr>
            <a:r>
              <a:rPr lang="en-US" sz="1700" i="1" smtClean="0"/>
              <a:t>Deadline (arrival time)</a:t>
            </a:r>
            <a:endParaRPr lang="en-US" sz="1900" smtClean="0"/>
          </a:p>
          <a:p>
            <a:pPr lvl="1">
              <a:lnSpc>
                <a:spcPct val="90000"/>
              </a:lnSpc>
            </a:pPr>
            <a:r>
              <a:rPr lang="pt-BR" sz="2000" smtClean="0"/>
              <a:t>Switch technique (</a:t>
            </a:r>
            <a:r>
              <a:rPr lang="pt-BR" sz="1800" i="1" smtClean="0"/>
              <a:t>circuit switch, packet switch</a:t>
            </a:r>
            <a:r>
              <a:rPr lang="pt-BR" sz="2000" smtClean="0"/>
              <a:t>)</a:t>
            </a: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Physical parameters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Ports per router (</a:t>
            </a:r>
            <a:r>
              <a:rPr lang="en-US" sz="1800" i="1" smtClean="0"/>
              <a:t>2, 3, 4, 5, 6)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Buffers per router (</a:t>
            </a:r>
            <a:r>
              <a:rPr lang="en-US" sz="1800" i="1" smtClean="0"/>
              <a:t>1, 2….(n x # ports</a:t>
            </a:r>
            <a:r>
              <a:rPr lang="en-US" sz="2000" smtClean="0"/>
              <a:t>))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Buffers size </a:t>
            </a:r>
            <a:r>
              <a:rPr lang="en-US" sz="1800" i="1" smtClean="0"/>
              <a:t>(# bits, # flits, #words, #packets</a:t>
            </a:r>
            <a:r>
              <a:rPr lang="en-US" sz="20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Flow control (</a:t>
            </a:r>
            <a:r>
              <a:rPr lang="en-US" sz="1800" i="1" smtClean="0"/>
              <a:t>single queue, slack buffer, virtual channel</a:t>
            </a:r>
            <a:r>
              <a:rPr lang="en-US" sz="20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Type (</a:t>
            </a:r>
            <a:r>
              <a:rPr lang="en-US" sz="1800" i="1" smtClean="0"/>
              <a:t>homogeneous, heterogeneous </a:t>
            </a:r>
            <a:r>
              <a:rPr lang="en-US" sz="20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Topology (</a:t>
            </a:r>
            <a:r>
              <a:rPr lang="en-US" sz="1800" i="1" smtClean="0"/>
              <a:t>direct, indirect</a:t>
            </a:r>
            <a:r>
              <a:rPr lang="en-US" sz="20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Link width </a:t>
            </a:r>
            <a:r>
              <a:rPr lang="en-US" sz="1800" i="1" smtClean="0"/>
              <a:t>(# flits, # bits </a:t>
            </a:r>
            <a:r>
              <a:rPr lang="en-US" sz="2000" smtClean="0"/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40650" y="-26988"/>
            <a:ext cx="1403350" cy="1295401"/>
            <a:chOff x="4876" y="-17"/>
            <a:chExt cx="884" cy="81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943" y="116"/>
              <a:ext cx="775" cy="180"/>
              <a:chOff x="1845" y="2208"/>
              <a:chExt cx="1670" cy="431"/>
            </a:xfrm>
          </p:grpSpPr>
          <p:pic>
            <p:nvPicPr>
              <p:cNvPr id="850950" name="Rectangle 4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45" y="2208"/>
                <a:ext cx="1670" cy="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50951" name="Text Box 7"/>
              <p:cNvSpPr txBox="1">
                <a:spLocks noChangeArrowheads="1"/>
              </p:cNvSpPr>
              <p:nvPr/>
            </p:nvSpPr>
            <p:spPr bwMode="auto">
              <a:xfrm>
                <a:off x="1936" y="2230"/>
                <a:ext cx="1493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Global parameters</a:t>
                </a:r>
              </a:p>
              <a:p>
                <a:pPr algn="ctr"/>
                <a:r>
                  <a:rPr lang="en-US" sz="800"/>
                  <a:t>sizing / mapping</a:t>
                </a:r>
                <a:endParaRPr lang="en-US" sz="700"/>
              </a:p>
            </p:txBody>
          </p:sp>
        </p:grpSp>
        <p:sp>
          <p:nvSpPr>
            <p:cNvPr id="26" name="Rounded Rectangle 25"/>
            <p:cNvSpPr/>
            <p:nvPr/>
          </p:nvSpPr>
          <p:spPr>
            <a:xfrm>
              <a:off x="4876" y="0"/>
              <a:ext cx="884" cy="799"/>
            </a:xfrm>
            <a:prstGeom prst="roundRect">
              <a:avLst/>
            </a:prstGeom>
            <a:noFill/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900">
                <a:solidFill>
                  <a:srgbClr val="FFFFE1"/>
                </a:solidFill>
              </a:endParaRPr>
            </a:p>
          </p:txBody>
        </p:sp>
        <p:sp>
          <p:nvSpPr>
            <p:cNvPr id="850953" name="AutoShape 9"/>
            <p:cNvSpPr>
              <a:spLocks noChangeArrowheads="1"/>
            </p:cNvSpPr>
            <p:nvPr/>
          </p:nvSpPr>
          <p:spPr bwMode="auto">
            <a:xfrm>
              <a:off x="4981" y="362"/>
              <a:ext cx="653" cy="399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9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23" y="477"/>
              <a:ext cx="543" cy="94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>
                  <a:solidFill>
                    <a:schemeClr val="tx1"/>
                  </a:solidFill>
                </a:rPr>
                <a:t>Physical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3" y="647"/>
              <a:ext cx="543" cy="9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tint val="66000"/>
                    <a:satMod val="160000"/>
                  </a:schemeClr>
                </a:gs>
                <a:gs pos="50000">
                  <a:schemeClr val="accent3">
                    <a:lumMod val="75000"/>
                    <a:tint val="44500"/>
                    <a:satMod val="160000"/>
                  </a:schemeClr>
                </a:gs>
                <a:gs pos="100000">
                  <a:schemeClr val="accent3">
                    <a:lumMod val="75000"/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>
                  <a:solidFill>
                    <a:schemeClr val="tx1"/>
                  </a:solidFill>
                </a:rPr>
                <a:t>Logical</a:t>
              </a:r>
            </a:p>
          </p:txBody>
        </p:sp>
        <p:cxnSp>
          <p:nvCxnSpPr>
            <p:cNvPr id="34" name="Straight Connector 33"/>
            <p:cNvCxnSpPr>
              <a:cxnSpLocks noChangeShapeType="1"/>
              <a:stCxn id="18" idx="2"/>
              <a:endCxn id="19" idx="0"/>
            </p:cNvCxnSpPr>
            <p:nvPr/>
          </p:nvCxnSpPr>
          <p:spPr bwMode="auto">
            <a:xfrm>
              <a:off x="5295" y="574"/>
              <a:ext cx="0" cy="70"/>
            </a:xfrm>
            <a:prstGeom prst="line">
              <a:avLst/>
            </a:prstGeom>
            <a:noFill/>
            <a:ln w="25400" algn="ctr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850957" name="Text Box 13"/>
            <p:cNvSpPr txBox="1">
              <a:spLocks noChangeArrowheads="1"/>
            </p:cNvSpPr>
            <p:nvPr/>
          </p:nvSpPr>
          <p:spPr bwMode="auto">
            <a:xfrm>
              <a:off x="5087" y="-17"/>
              <a:ext cx="44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/>
                <a:t>Refinement</a:t>
              </a:r>
            </a:p>
          </p:txBody>
        </p:sp>
        <p:sp>
          <p:nvSpPr>
            <p:cNvPr id="850958" name="Line 14"/>
            <p:cNvSpPr>
              <a:spLocks noChangeShapeType="1"/>
            </p:cNvSpPr>
            <p:nvPr/>
          </p:nvSpPr>
          <p:spPr bwMode="auto">
            <a:xfrm>
              <a:off x="5318" y="304"/>
              <a:ext cx="0" cy="57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50959" name="Text Box 15"/>
            <p:cNvSpPr txBox="1">
              <a:spLocks noChangeArrowheads="1"/>
            </p:cNvSpPr>
            <p:nvPr/>
          </p:nvSpPr>
          <p:spPr bwMode="auto">
            <a:xfrm>
              <a:off x="5003" y="346"/>
              <a:ext cx="613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/>
                <a:t>Local parameters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NoC: Good news</a:t>
            </a:r>
            <a:endParaRPr lang="it-IT" smtClean="0"/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669900"/>
                </a:solidFill>
                <a:sym typeface="Wingdings" pitchFamily="2" charset="2"/>
              </a:rPr>
              <a:t></a:t>
            </a:r>
            <a:r>
              <a:rPr lang="en-US" smtClean="0"/>
              <a:t> Only point-to-point one-way wires are used, for all network sizes.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669900"/>
                </a:solidFill>
                <a:sym typeface="Wingdings" pitchFamily="2" charset="2"/>
              </a:rPr>
              <a:t></a:t>
            </a:r>
            <a:r>
              <a:rPr lang="en-US" smtClean="0"/>
              <a:t> Aggregated bandwidth scales with the network size.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669900"/>
                </a:solidFill>
                <a:sym typeface="Wingdings" pitchFamily="2" charset="2"/>
              </a:rPr>
              <a:t></a:t>
            </a:r>
            <a:r>
              <a:rPr lang="en-US" smtClean="0"/>
              <a:t> Routing decisions are distributed and the same router is re-instanciated, for all network sizes.</a:t>
            </a:r>
            <a:endParaRPr lang="it-IT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669900"/>
                </a:solidFill>
                <a:sym typeface="Wingdings" pitchFamily="2" charset="2"/>
              </a:rPr>
              <a:t></a:t>
            </a:r>
            <a:r>
              <a:rPr lang="en-US" smtClean="0"/>
              <a:t> NoCs increase the wires utilization (as opposed to ad-hoc p2p wires)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BUT…</a:t>
            </a:r>
            <a:endParaRPr lang="it-IT" smtClean="0"/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smtClean="0"/>
              <a:t> Internal network contention causes (often unpredictable) latency.</a:t>
            </a:r>
          </a:p>
          <a:p>
            <a:pPr>
              <a:buFont typeface="Wingdings" pitchFamily="2" charset="2"/>
              <a:buChar char="L"/>
            </a:pPr>
            <a:r>
              <a:rPr lang="en-US" smtClean="0"/>
              <a:t> The network has a significant silicon area.</a:t>
            </a:r>
          </a:p>
          <a:p>
            <a:pPr>
              <a:buFont typeface="Wingdings" pitchFamily="2" charset="2"/>
              <a:buChar char="L"/>
            </a:pPr>
            <a:r>
              <a:rPr lang="en-US" smtClean="0"/>
              <a:t> Bus-oriented IPs need smart wrappers.</a:t>
            </a:r>
          </a:p>
          <a:p>
            <a:pPr>
              <a:buFont typeface="Wingdings" pitchFamily="2" charset="2"/>
              <a:buChar char="L"/>
            </a:pPr>
            <a:r>
              <a:rPr lang="en-US" smtClean="0"/>
              <a:t> Software needs clean synchronization in multiprocessor systems.</a:t>
            </a:r>
          </a:p>
          <a:p>
            <a:pPr>
              <a:buFont typeface="Wingdings" pitchFamily="2" charset="2"/>
              <a:buChar char="L"/>
            </a:pPr>
            <a:r>
              <a:rPr lang="en-US" smtClean="0"/>
              <a:t> System designers need reeducation for new concepts.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000" b="1" smtClean="0"/>
              <a:t>Communication Structure: </a:t>
            </a:r>
          </a:p>
          <a:p>
            <a:pPr algn="ctr">
              <a:buFont typeface="Wingdings" pitchFamily="2" charset="2"/>
              <a:buNone/>
            </a:pPr>
            <a:r>
              <a:rPr lang="en-US" sz="6000" b="1" smtClean="0"/>
              <a:t>Network-on-Chip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6000" b="1" smtClean="0"/>
              <a:t>Network-on-Chip: Structural Characteristics and Configuration Parameters</a:t>
            </a:r>
            <a:endParaRPr lang="en-US" sz="14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3001DD3-76A1-4BBF-8BF1-576C99C5FB67}" type="slidenum">
              <a:rPr lang="en-US" sz="1000"/>
              <a:pPr algn="r"/>
              <a:t>5</a:t>
            </a:fld>
            <a:endParaRPr lang="en-US" sz="100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19700" y="4581525"/>
            <a:ext cx="504825" cy="503238"/>
            <a:chOff x="2699" y="2205"/>
            <a:chExt cx="272" cy="273"/>
          </a:xfrm>
        </p:grpSpPr>
        <p:sp>
          <p:nvSpPr>
            <p:cNvPr id="813060" name="Line 13"/>
            <p:cNvSpPr>
              <a:spLocks noChangeShapeType="1"/>
            </p:cNvSpPr>
            <p:nvPr/>
          </p:nvSpPr>
          <p:spPr bwMode="auto">
            <a:xfrm>
              <a:off x="2699" y="220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3061" name="Line 14"/>
            <p:cNvSpPr>
              <a:spLocks noChangeShapeType="1"/>
            </p:cNvSpPr>
            <p:nvPr/>
          </p:nvSpPr>
          <p:spPr bwMode="auto">
            <a:xfrm>
              <a:off x="2699" y="2478"/>
              <a:ext cx="2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3062" name="Line 15"/>
            <p:cNvSpPr>
              <a:spLocks noChangeShapeType="1"/>
            </p:cNvSpPr>
            <p:nvPr/>
          </p:nvSpPr>
          <p:spPr bwMode="auto">
            <a:xfrm>
              <a:off x="2699" y="2205"/>
              <a:ext cx="2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3063" name="Line 16"/>
            <p:cNvSpPr>
              <a:spLocks noChangeShapeType="1"/>
            </p:cNvSpPr>
            <p:nvPr/>
          </p:nvSpPr>
          <p:spPr bwMode="auto">
            <a:xfrm>
              <a:off x="2971" y="220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813064" name="Rectangle 2"/>
          <p:cNvSpPr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</a:t>
            </a:r>
            <a:r>
              <a:rPr lang="en-US" sz="3800" i="1">
                <a:solidFill>
                  <a:schemeClr val="tx2"/>
                </a:solidFill>
                <a:latin typeface="Times New Roman" pitchFamily="18" charset="0"/>
              </a:rPr>
              <a:t>(Network-on-Chip)</a:t>
            </a:r>
            <a:endParaRPr lang="en-US" sz="4200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13065" name="Line 17"/>
          <p:cNvSpPr>
            <a:spLocks noChangeShapeType="1"/>
          </p:cNvSpPr>
          <p:nvPr/>
        </p:nvSpPr>
        <p:spPr bwMode="auto">
          <a:xfrm flipH="1" flipV="1">
            <a:off x="1857375" y="4786313"/>
            <a:ext cx="3362325" cy="29845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66" name="Line 48"/>
          <p:cNvSpPr>
            <a:spLocks noChangeShapeType="1"/>
          </p:cNvSpPr>
          <p:nvPr/>
        </p:nvSpPr>
        <p:spPr bwMode="auto">
          <a:xfrm>
            <a:off x="5653088" y="2708275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67" name="Line 49"/>
          <p:cNvSpPr>
            <a:spLocks noChangeShapeType="1"/>
          </p:cNvSpPr>
          <p:nvPr/>
        </p:nvSpPr>
        <p:spPr bwMode="auto">
          <a:xfrm>
            <a:off x="6516688" y="2708275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68" name="Line 53"/>
          <p:cNvSpPr>
            <a:spLocks noChangeShapeType="1"/>
          </p:cNvSpPr>
          <p:nvPr/>
        </p:nvSpPr>
        <p:spPr bwMode="auto">
          <a:xfrm>
            <a:off x="5653088" y="3717925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69" name="Line 54"/>
          <p:cNvSpPr>
            <a:spLocks noChangeShapeType="1"/>
          </p:cNvSpPr>
          <p:nvPr/>
        </p:nvSpPr>
        <p:spPr bwMode="auto">
          <a:xfrm>
            <a:off x="6516688" y="3717925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70" name="Line 55"/>
          <p:cNvSpPr>
            <a:spLocks noChangeShapeType="1"/>
          </p:cNvSpPr>
          <p:nvPr/>
        </p:nvSpPr>
        <p:spPr bwMode="auto">
          <a:xfrm>
            <a:off x="5437188" y="2922588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71" name="Line 56"/>
          <p:cNvSpPr>
            <a:spLocks noChangeShapeType="1"/>
          </p:cNvSpPr>
          <p:nvPr/>
        </p:nvSpPr>
        <p:spPr bwMode="auto">
          <a:xfrm>
            <a:off x="6300788" y="2852738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72" name="Line 57"/>
          <p:cNvSpPr>
            <a:spLocks noChangeShapeType="1"/>
          </p:cNvSpPr>
          <p:nvPr/>
        </p:nvSpPr>
        <p:spPr bwMode="auto">
          <a:xfrm>
            <a:off x="7165975" y="2852738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73" name="Line 58"/>
          <p:cNvSpPr>
            <a:spLocks noChangeShapeType="1"/>
          </p:cNvSpPr>
          <p:nvPr/>
        </p:nvSpPr>
        <p:spPr bwMode="auto">
          <a:xfrm>
            <a:off x="5437188" y="3932238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74" name="Line 59"/>
          <p:cNvSpPr>
            <a:spLocks noChangeShapeType="1"/>
          </p:cNvSpPr>
          <p:nvPr/>
        </p:nvSpPr>
        <p:spPr bwMode="auto">
          <a:xfrm>
            <a:off x="6300788" y="3932238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75" name="Line 60"/>
          <p:cNvSpPr>
            <a:spLocks noChangeShapeType="1"/>
          </p:cNvSpPr>
          <p:nvPr/>
        </p:nvSpPr>
        <p:spPr bwMode="auto">
          <a:xfrm>
            <a:off x="7165975" y="3932238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76" name="Line 61"/>
          <p:cNvSpPr>
            <a:spLocks noChangeShapeType="1"/>
          </p:cNvSpPr>
          <p:nvPr/>
        </p:nvSpPr>
        <p:spPr bwMode="auto">
          <a:xfrm>
            <a:off x="5653088" y="479901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77" name="Line 62"/>
          <p:cNvSpPr>
            <a:spLocks noChangeShapeType="1"/>
          </p:cNvSpPr>
          <p:nvPr/>
        </p:nvSpPr>
        <p:spPr bwMode="auto">
          <a:xfrm>
            <a:off x="6516688" y="479901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78" name="Rectangle 63"/>
          <p:cNvSpPr>
            <a:spLocks noChangeArrowheads="1"/>
          </p:cNvSpPr>
          <p:nvPr/>
        </p:nvSpPr>
        <p:spPr bwMode="auto">
          <a:xfrm>
            <a:off x="4716463" y="1995488"/>
            <a:ext cx="431800" cy="5032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/>
              <a:t>M</a:t>
            </a:r>
            <a:endParaRPr lang="en-US" sz="1400"/>
          </a:p>
        </p:txBody>
      </p:sp>
      <p:sp>
        <p:nvSpPr>
          <p:cNvPr id="813079" name="Line 64"/>
          <p:cNvSpPr>
            <a:spLocks noChangeShapeType="1"/>
          </p:cNvSpPr>
          <p:nvPr/>
        </p:nvSpPr>
        <p:spPr bwMode="auto">
          <a:xfrm>
            <a:off x="5149850" y="2498725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80" name="Rectangle 65"/>
          <p:cNvSpPr>
            <a:spLocks noChangeArrowheads="1"/>
          </p:cNvSpPr>
          <p:nvPr/>
        </p:nvSpPr>
        <p:spPr bwMode="auto">
          <a:xfrm>
            <a:off x="5581650" y="1995488"/>
            <a:ext cx="431800" cy="503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/>
              <a:t>S</a:t>
            </a:r>
            <a:endParaRPr lang="en-US" sz="1400"/>
          </a:p>
        </p:txBody>
      </p:sp>
      <p:sp>
        <p:nvSpPr>
          <p:cNvPr id="813081" name="Line 66"/>
          <p:cNvSpPr>
            <a:spLocks noChangeShapeType="1"/>
          </p:cNvSpPr>
          <p:nvPr/>
        </p:nvSpPr>
        <p:spPr bwMode="auto">
          <a:xfrm>
            <a:off x="6015038" y="2498725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82" name="Rectangle 67"/>
          <p:cNvSpPr>
            <a:spLocks noChangeArrowheads="1"/>
          </p:cNvSpPr>
          <p:nvPr/>
        </p:nvSpPr>
        <p:spPr bwMode="auto">
          <a:xfrm>
            <a:off x="6445250" y="1995488"/>
            <a:ext cx="431800" cy="5032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/>
              <a:t>M</a:t>
            </a:r>
            <a:endParaRPr lang="en-US" sz="1400"/>
          </a:p>
        </p:txBody>
      </p:sp>
      <p:sp>
        <p:nvSpPr>
          <p:cNvPr id="813083" name="Line 68"/>
          <p:cNvSpPr>
            <a:spLocks noChangeShapeType="1"/>
          </p:cNvSpPr>
          <p:nvPr/>
        </p:nvSpPr>
        <p:spPr bwMode="auto">
          <a:xfrm>
            <a:off x="6878638" y="2498725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84" name="Rectangle 69"/>
          <p:cNvSpPr>
            <a:spLocks noChangeArrowheads="1"/>
          </p:cNvSpPr>
          <p:nvPr/>
        </p:nvSpPr>
        <p:spPr bwMode="auto">
          <a:xfrm>
            <a:off x="4716463" y="2995613"/>
            <a:ext cx="431800" cy="503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/>
              <a:t>S</a:t>
            </a:r>
            <a:endParaRPr lang="en-US" sz="1400"/>
          </a:p>
        </p:txBody>
      </p:sp>
      <p:sp>
        <p:nvSpPr>
          <p:cNvPr id="813085" name="Line 70"/>
          <p:cNvSpPr>
            <a:spLocks noChangeShapeType="1"/>
          </p:cNvSpPr>
          <p:nvPr/>
        </p:nvSpPr>
        <p:spPr bwMode="auto">
          <a:xfrm>
            <a:off x="5149850" y="3498850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86" name="Rectangle 71"/>
          <p:cNvSpPr>
            <a:spLocks noChangeArrowheads="1"/>
          </p:cNvSpPr>
          <p:nvPr/>
        </p:nvSpPr>
        <p:spPr bwMode="auto">
          <a:xfrm>
            <a:off x="5581650" y="2995613"/>
            <a:ext cx="431800" cy="5032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/>
              <a:t>M</a:t>
            </a:r>
            <a:endParaRPr lang="en-US" sz="1400"/>
          </a:p>
        </p:txBody>
      </p:sp>
      <p:sp>
        <p:nvSpPr>
          <p:cNvPr id="813087" name="Line 72"/>
          <p:cNvSpPr>
            <a:spLocks noChangeShapeType="1"/>
          </p:cNvSpPr>
          <p:nvPr/>
        </p:nvSpPr>
        <p:spPr bwMode="auto">
          <a:xfrm>
            <a:off x="6015038" y="3498850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88" name="Rectangle 73"/>
          <p:cNvSpPr>
            <a:spLocks noChangeArrowheads="1"/>
          </p:cNvSpPr>
          <p:nvPr/>
        </p:nvSpPr>
        <p:spPr bwMode="auto">
          <a:xfrm>
            <a:off x="6445250" y="2995613"/>
            <a:ext cx="431800" cy="5032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/>
              <a:t>M</a:t>
            </a:r>
            <a:endParaRPr lang="en-US" sz="1400"/>
          </a:p>
        </p:txBody>
      </p:sp>
      <p:sp>
        <p:nvSpPr>
          <p:cNvPr id="813089" name="Line 74"/>
          <p:cNvSpPr>
            <a:spLocks noChangeShapeType="1"/>
          </p:cNvSpPr>
          <p:nvPr/>
        </p:nvSpPr>
        <p:spPr bwMode="auto">
          <a:xfrm>
            <a:off x="6878638" y="3498850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90" name="Rectangle 75"/>
          <p:cNvSpPr>
            <a:spLocks noChangeArrowheads="1"/>
          </p:cNvSpPr>
          <p:nvPr/>
        </p:nvSpPr>
        <p:spPr bwMode="auto">
          <a:xfrm>
            <a:off x="4716463" y="4005263"/>
            <a:ext cx="431800" cy="503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/>
              <a:t>S</a:t>
            </a:r>
            <a:endParaRPr lang="en-US" sz="1400"/>
          </a:p>
        </p:txBody>
      </p:sp>
      <p:sp>
        <p:nvSpPr>
          <p:cNvPr id="813091" name="Line 76"/>
          <p:cNvSpPr>
            <a:spLocks noChangeShapeType="1"/>
          </p:cNvSpPr>
          <p:nvPr/>
        </p:nvSpPr>
        <p:spPr bwMode="auto">
          <a:xfrm>
            <a:off x="5149850" y="4508500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92" name="Rectangle 77"/>
          <p:cNvSpPr>
            <a:spLocks noChangeArrowheads="1"/>
          </p:cNvSpPr>
          <p:nvPr/>
        </p:nvSpPr>
        <p:spPr bwMode="auto">
          <a:xfrm>
            <a:off x="5581650" y="4005263"/>
            <a:ext cx="431800" cy="5032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/>
              <a:t>M</a:t>
            </a:r>
            <a:endParaRPr lang="en-US" sz="1400"/>
          </a:p>
        </p:txBody>
      </p:sp>
      <p:sp>
        <p:nvSpPr>
          <p:cNvPr id="813093" name="Line 78"/>
          <p:cNvSpPr>
            <a:spLocks noChangeShapeType="1"/>
          </p:cNvSpPr>
          <p:nvPr/>
        </p:nvSpPr>
        <p:spPr bwMode="auto">
          <a:xfrm>
            <a:off x="6015038" y="4508500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94" name="Rectangle 79"/>
          <p:cNvSpPr>
            <a:spLocks noChangeArrowheads="1"/>
          </p:cNvSpPr>
          <p:nvPr/>
        </p:nvSpPr>
        <p:spPr bwMode="auto">
          <a:xfrm>
            <a:off x="6445250" y="4005263"/>
            <a:ext cx="431800" cy="503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/>
              <a:t>S</a:t>
            </a:r>
            <a:endParaRPr lang="en-US" sz="1400"/>
          </a:p>
        </p:txBody>
      </p:sp>
      <p:sp>
        <p:nvSpPr>
          <p:cNvPr id="813095" name="Line 80"/>
          <p:cNvSpPr>
            <a:spLocks noChangeShapeType="1"/>
          </p:cNvSpPr>
          <p:nvPr/>
        </p:nvSpPr>
        <p:spPr bwMode="auto">
          <a:xfrm>
            <a:off x="6878638" y="4508500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3096" name="Text Box 81"/>
          <p:cNvSpPr txBox="1">
            <a:spLocks noChangeArrowheads="1"/>
          </p:cNvSpPr>
          <p:nvPr/>
        </p:nvSpPr>
        <p:spPr bwMode="auto">
          <a:xfrm>
            <a:off x="4716463" y="5805488"/>
            <a:ext cx="1641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i="1"/>
              <a:t>NoC</a:t>
            </a:r>
            <a:r>
              <a:rPr lang="pt-BR" sz="2000" b="1"/>
              <a:t> </a:t>
            </a:r>
            <a:r>
              <a:rPr lang="pt-BR" sz="1800" b="1"/>
              <a:t>Routers</a:t>
            </a:r>
            <a:endParaRPr lang="en-US" sz="1800" b="1"/>
          </a:p>
        </p:txBody>
      </p:sp>
      <p:sp>
        <p:nvSpPr>
          <p:cNvPr id="813097" name="Text Box 82"/>
          <p:cNvSpPr txBox="1">
            <a:spLocks noChangeArrowheads="1"/>
          </p:cNvSpPr>
          <p:nvPr/>
        </p:nvSpPr>
        <p:spPr bwMode="auto">
          <a:xfrm>
            <a:off x="7885113" y="400526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b="1"/>
              <a:t>Links</a:t>
            </a:r>
            <a:endParaRPr lang="en-US" sz="1800" b="1"/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143000" y="2492375"/>
            <a:ext cx="2928938" cy="2293938"/>
            <a:chOff x="748" y="2160"/>
            <a:chExt cx="1769" cy="1134"/>
          </a:xfrm>
        </p:grpSpPr>
        <p:sp>
          <p:nvSpPr>
            <p:cNvPr id="813099" name="Line 3"/>
            <p:cNvSpPr>
              <a:spLocks noChangeShapeType="1"/>
            </p:cNvSpPr>
            <p:nvPr/>
          </p:nvSpPr>
          <p:spPr bwMode="auto">
            <a:xfrm>
              <a:off x="748" y="2160"/>
              <a:ext cx="0" cy="1134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3100" name="Line 4"/>
            <p:cNvSpPr>
              <a:spLocks noChangeShapeType="1"/>
            </p:cNvSpPr>
            <p:nvPr/>
          </p:nvSpPr>
          <p:spPr bwMode="auto">
            <a:xfrm>
              <a:off x="748" y="3294"/>
              <a:ext cx="1769" cy="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3101" name="Line 5"/>
            <p:cNvSpPr>
              <a:spLocks noChangeShapeType="1"/>
            </p:cNvSpPr>
            <p:nvPr/>
          </p:nvSpPr>
          <p:spPr bwMode="auto">
            <a:xfrm>
              <a:off x="2517" y="2160"/>
              <a:ext cx="0" cy="1134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3102" name="Line 6"/>
            <p:cNvSpPr>
              <a:spLocks noChangeShapeType="1"/>
            </p:cNvSpPr>
            <p:nvPr/>
          </p:nvSpPr>
          <p:spPr bwMode="auto">
            <a:xfrm>
              <a:off x="748" y="2160"/>
              <a:ext cx="1769" cy="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813103" name="Line 86"/>
          <p:cNvSpPr>
            <a:spLocks noChangeShapeType="1"/>
          </p:cNvSpPr>
          <p:nvPr/>
        </p:nvSpPr>
        <p:spPr bwMode="auto">
          <a:xfrm flipH="1">
            <a:off x="7164388" y="4221163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813104" name="Line 87"/>
          <p:cNvSpPr>
            <a:spLocks noChangeShapeType="1"/>
          </p:cNvSpPr>
          <p:nvPr/>
        </p:nvSpPr>
        <p:spPr bwMode="auto">
          <a:xfrm flipH="1" flipV="1">
            <a:off x="7164388" y="3141663"/>
            <a:ext cx="720725" cy="9350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61" name="Octagon 60"/>
          <p:cNvSpPr/>
          <p:nvPr/>
        </p:nvSpPr>
        <p:spPr>
          <a:xfrm>
            <a:off x="5286380" y="4643446"/>
            <a:ext cx="357190" cy="35719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Octagon 61"/>
          <p:cNvSpPr/>
          <p:nvPr/>
        </p:nvSpPr>
        <p:spPr>
          <a:xfrm>
            <a:off x="6143636" y="4643446"/>
            <a:ext cx="357190" cy="35719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111" name="Line 85"/>
          <p:cNvSpPr>
            <a:spLocks noChangeShapeType="1"/>
          </p:cNvSpPr>
          <p:nvPr/>
        </p:nvSpPr>
        <p:spPr bwMode="auto">
          <a:xfrm flipV="1">
            <a:off x="5724525" y="4868863"/>
            <a:ext cx="576263" cy="9366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63" name="Octagon 62"/>
          <p:cNvSpPr/>
          <p:nvPr/>
        </p:nvSpPr>
        <p:spPr>
          <a:xfrm>
            <a:off x="7000892" y="4643446"/>
            <a:ext cx="357190" cy="35719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Octagon 63"/>
          <p:cNvSpPr/>
          <p:nvPr/>
        </p:nvSpPr>
        <p:spPr>
          <a:xfrm>
            <a:off x="5286380" y="3571876"/>
            <a:ext cx="357190" cy="35719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Octagon 64"/>
          <p:cNvSpPr/>
          <p:nvPr/>
        </p:nvSpPr>
        <p:spPr>
          <a:xfrm>
            <a:off x="6143636" y="3571876"/>
            <a:ext cx="357190" cy="35719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Octagon 65"/>
          <p:cNvSpPr/>
          <p:nvPr/>
        </p:nvSpPr>
        <p:spPr>
          <a:xfrm>
            <a:off x="7000892" y="3571876"/>
            <a:ext cx="357190" cy="35719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Octagon 66"/>
          <p:cNvSpPr/>
          <p:nvPr/>
        </p:nvSpPr>
        <p:spPr>
          <a:xfrm>
            <a:off x="5286380" y="2571744"/>
            <a:ext cx="357190" cy="35719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ctagon 67"/>
          <p:cNvSpPr/>
          <p:nvPr/>
        </p:nvSpPr>
        <p:spPr>
          <a:xfrm>
            <a:off x="6143636" y="2571744"/>
            <a:ext cx="357190" cy="35719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ctagon 68"/>
          <p:cNvSpPr/>
          <p:nvPr/>
        </p:nvSpPr>
        <p:spPr>
          <a:xfrm>
            <a:off x="7000892" y="2571744"/>
            <a:ext cx="357190" cy="35719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131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2540000"/>
            <a:ext cx="2714625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3134" name="Line 18"/>
          <p:cNvSpPr>
            <a:spLocks noChangeShapeType="1"/>
          </p:cNvSpPr>
          <p:nvPr/>
        </p:nvSpPr>
        <p:spPr bwMode="auto">
          <a:xfrm flipH="1" flipV="1">
            <a:off x="4071938" y="2500313"/>
            <a:ext cx="1652587" cy="208121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9E4CC17-2441-44F4-99B2-25405943D04C}" type="slidenum">
              <a:rPr lang="en-US" sz="1000"/>
              <a:pPr algn="r"/>
              <a:t>6</a:t>
            </a:fld>
            <a:endParaRPr lang="en-US" sz="1000"/>
          </a:p>
        </p:txBody>
      </p:sp>
      <p:sp>
        <p:nvSpPr>
          <p:cNvPr id="815107" name="Rectangle 2"/>
          <p:cNvSpPr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</a:t>
            </a:r>
            <a:r>
              <a:rPr lang="en-US" sz="3800" i="1">
                <a:solidFill>
                  <a:schemeClr val="tx2"/>
                </a:solidFill>
                <a:latin typeface="Times New Roman" pitchFamily="18" charset="0"/>
              </a:rPr>
              <a:t>(Network-on-Chip) </a:t>
            </a:r>
            <a:r>
              <a:rPr lang="en-US" sz="3800" i="1">
                <a:solidFill>
                  <a:schemeClr val="accent2"/>
                </a:solidFill>
                <a:latin typeface="Times New Roman" pitchFamily="18" charset="0"/>
              </a:rPr>
              <a:t>??tail trailer</a:t>
            </a:r>
            <a:endParaRPr lang="en-US" sz="4200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928688" y="2047875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i="1"/>
              <a:t>Communication:</a:t>
            </a:r>
          </a:p>
        </p:txBody>
      </p:sp>
      <p:sp>
        <p:nvSpPr>
          <p:cNvPr id="815109" name="Line 31"/>
          <p:cNvSpPr>
            <a:spLocks noChangeShapeType="1"/>
          </p:cNvSpPr>
          <p:nvPr/>
        </p:nvSpPr>
        <p:spPr bwMode="auto">
          <a:xfrm flipV="1">
            <a:off x="1865313" y="3200400"/>
            <a:ext cx="0" cy="18002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5110" name="Line 32"/>
          <p:cNvSpPr>
            <a:spLocks noChangeShapeType="1"/>
          </p:cNvSpPr>
          <p:nvPr/>
        </p:nvSpPr>
        <p:spPr bwMode="auto">
          <a:xfrm>
            <a:off x="1865313" y="3200400"/>
            <a:ext cx="62642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5111" name="Line 33"/>
          <p:cNvSpPr>
            <a:spLocks noChangeShapeType="1"/>
          </p:cNvSpPr>
          <p:nvPr/>
        </p:nvSpPr>
        <p:spPr bwMode="auto">
          <a:xfrm>
            <a:off x="8129588" y="3200400"/>
            <a:ext cx="0" cy="18002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15112" name="Line 34"/>
          <p:cNvSpPr>
            <a:spLocks noChangeShapeType="1"/>
          </p:cNvSpPr>
          <p:nvPr/>
        </p:nvSpPr>
        <p:spPr bwMode="auto">
          <a:xfrm flipH="1">
            <a:off x="1865313" y="5000625"/>
            <a:ext cx="62642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graphicFrame>
        <p:nvGraphicFramePr>
          <p:cNvPr id="815113" name="Object 4"/>
          <p:cNvGraphicFramePr>
            <a:graphicFrameLocks noChangeAspect="1"/>
          </p:cNvGraphicFramePr>
          <p:nvPr/>
        </p:nvGraphicFramePr>
        <p:xfrm>
          <a:off x="1936750" y="3265488"/>
          <a:ext cx="6121400" cy="1666875"/>
        </p:xfrm>
        <a:graphic>
          <a:graphicData uri="http://schemas.openxmlformats.org/presentationml/2006/ole">
            <p:oleObj spid="_x0000_s1026" name="Imagen de mapa de bits" r:id="rId4" imgW="5038095" imgH="137142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ctagon 86"/>
          <p:cNvSpPr/>
          <p:nvPr/>
        </p:nvSpPr>
        <p:spPr>
          <a:xfrm>
            <a:off x="6000760" y="1857364"/>
            <a:ext cx="2214578" cy="1857388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500438" y="1714500"/>
            <a:ext cx="1071562" cy="2071688"/>
          </a:xfrm>
          <a:prstGeom prst="ellipse">
            <a:avLst/>
          </a:prstGeom>
          <a:solidFill>
            <a:srgbClr val="00B0F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7158" name="Slide Number Placeholder 1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B42534A-3FF8-4B27-B122-F751E586B20C}" type="slidenum">
              <a:rPr lang="en-US" sz="1000"/>
              <a:pPr algn="r"/>
              <a:t>7</a:t>
            </a:fld>
            <a:endParaRPr lang="en-US" sz="1000"/>
          </a:p>
        </p:txBody>
      </p:sp>
      <p:sp>
        <p:nvSpPr>
          <p:cNvPr id="817159" name="Text Box 3"/>
          <p:cNvSpPr txBox="1">
            <a:spLocks noChangeArrowheads="1"/>
          </p:cNvSpPr>
          <p:nvPr/>
        </p:nvSpPr>
        <p:spPr bwMode="auto">
          <a:xfrm>
            <a:off x="658813" y="3886200"/>
            <a:ext cx="44465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i="1">
                <a:solidFill>
                  <a:srgbClr val="0000C4"/>
                </a:solidFill>
              </a:rPr>
              <a:t>Open Core Protocol (OCP)</a:t>
            </a:r>
          </a:p>
          <a:p>
            <a:endParaRPr lang="it-IT" i="1">
              <a:solidFill>
                <a:srgbClr val="0000C4"/>
              </a:solidFill>
            </a:endParaRPr>
          </a:p>
        </p:txBody>
      </p:sp>
      <p:sp>
        <p:nvSpPr>
          <p:cNvPr id="817160" name="Line 4"/>
          <p:cNvSpPr>
            <a:spLocks noChangeShapeType="1"/>
          </p:cNvSpPr>
          <p:nvPr/>
        </p:nvSpPr>
        <p:spPr bwMode="auto">
          <a:xfrm flipV="1">
            <a:off x="2209800" y="2819400"/>
            <a:ext cx="838200" cy="1066800"/>
          </a:xfrm>
          <a:prstGeom prst="line">
            <a:avLst/>
          </a:prstGeom>
          <a:noFill/>
          <a:ln w="25400">
            <a:solidFill>
              <a:srgbClr val="0000C4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s-CO"/>
          </a:p>
        </p:txBody>
      </p:sp>
      <p:sp>
        <p:nvSpPr>
          <p:cNvPr id="817161" name="Line 5"/>
          <p:cNvSpPr>
            <a:spLocks noChangeShapeType="1"/>
          </p:cNvSpPr>
          <p:nvPr/>
        </p:nvSpPr>
        <p:spPr bwMode="auto">
          <a:xfrm flipH="1" flipV="1">
            <a:off x="5181600" y="2819400"/>
            <a:ext cx="762000" cy="914400"/>
          </a:xfrm>
          <a:prstGeom prst="line">
            <a:avLst/>
          </a:prstGeom>
          <a:noFill/>
          <a:ln w="25400">
            <a:solidFill>
              <a:srgbClr val="0000C4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s-CO"/>
          </a:p>
        </p:txBody>
      </p:sp>
      <p:sp>
        <p:nvSpPr>
          <p:cNvPr id="817162" name="Text Box 6"/>
          <p:cNvSpPr txBox="1">
            <a:spLocks noChangeArrowheads="1"/>
          </p:cNvSpPr>
          <p:nvPr/>
        </p:nvSpPr>
        <p:spPr bwMode="auto">
          <a:xfrm>
            <a:off x="5651500" y="3860800"/>
            <a:ext cx="324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i="1">
                <a:solidFill>
                  <a:srgbClr val="0000C4"/>
                </a:solidFill>
              </a:rPr>
              <a:t>Network Protocol</a:t>
            </a:r>
          </a:p>
        </p:txBody>
      </p:sp>
      <p:sp>
        <p:nvSpPr>
          <p:cNvPr id="817163" name="AutoShape 11"/>
          <p:cNvSpPr>
            <a:spLocks noChangeArrowheads="1"/>
          </p:cNvSpPr>
          <p:nvPr/>
        </p:nvSpPr>
        <p:spPr bwMode="auto">
          <a:xfrm>
            <a:off x="2268538" y="2438400"/>
            <a:ext cx="1219200" cy="4572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17164" name="Text Box 12"/>
          <p:cNvSpPr txBox="1">
            <a:spLocks noChangeArrowheads="1"/>
          </p:cNvSpPr>
          <p:nvPr/>
        </p:nvSpPr>
        <p:spPr bwMode="auto">
          <a:xfrm rot="-1800000">
            <a:off x="3513138" y="2392363"/>
            <a:ext cx="114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1800"/>
              <a:t>Network </a:t>
            </a:r>
          </a:p>
          <a:p>
            <a:r>
              <a:rPr lang="it-IT" sz="1800"/>
              <a:t>Interface</a:t>
            </a:r>
          </a:p>
        </p:txBody>
      </p:sp>
      <p:sp>
        <p:nvSpPr>
          <p:cNvPr id="817165" name="AutoShape 13"/>
          <p:cNvSpPr>
            <a:spLocks noChangeArrowheads="1"/>
          </p:cNvSpPr>
          <p:nvPr/>
        </p:nvSpPr>
        <p:spPr bwMode="auto">
          <a:xfrm>
            <a:off x="4648200" y="2438400"/>
            <a:ext cx="1219200" cy="4572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17166" name="Text Box 14"/>
          <p:cNvSpPr txBox="1">
            <a:spLocks noChangeArrowheads="1"/>
          </p:cNvSpPr>
          <p:nvPr/>
        </p:nvSpPr>
        <p:spPr bwMode="auto">
          <a:xfrm>
            <a:off x="6500813" y="2571750"/>
            <a:ext cx="138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i="1"/>
              <a:t>Router</a:t>
            </a:r>
          </a:p>
        </p:txBody>
      </p:sp>
      <p:sp>
        <p:nvSpPr>
          <p:cNvPr id="817167" name="Rectangle 15"/>
          <p:cNvSpPr>
            <a:spLocks noChangeArrowheads="1"/>
          </p:cNvSpPr>
          <p:nvPr/>
        </p:nvSpPr>
        <p:spPr bwMode="auto">
          <a:xfrm>
            <a:off x="6629400" y="38100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it-IT" sz="2000">
                <a:solidFill>
                  <a:srgbClr val="0000C4"/>
                </a:solidFill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it-IT" sz="2000">
              <a:solidFill>
                <a:srgbClr val="0000C4"/>
              </a:solidFill>
            </a:endParaRPr>
          </a:p>
        </p:txBody>
      </p:sp>
      <p:sp>
        <p:nvSpPr>
          <p:cNvPr id="817168" name="Rectangle 16"/>
          <p:cNvSpPr>
            <a:spLocks noChangeArrowheads="1"/>
          </p:cNvSpPr>
          <p:nvPr/>
        </p:nvSpPr>
        <p:spPr bwMode="auto">
          <a:xfrm>
            <a:off x="1890713" y="4678363"/>
            <a:ext cx="1735137" cy="466725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sz="2000" i="1">
                <a:latin typeface="Times New Roman" pitchFamily="18" charset="0"/>
              </a:rPr>
              <a:t>PAYLOAD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625850" y="4678363"/>
            <a:ext cx="990600" cy="46672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t-IT" sz="1800" i="1">
                <a:latin typeface="Times New Roman" pitchFamily="18" charset="0"/>
              </a:rPr>
              <a:t>HEADER</a:t>
            </a:r>
          </a:p>
        </p:txBody>
      </p:sp>
      <p:sp>
        <p:nvSpPr>
          <p:cNvPr id="817170" name="Rectangle 18"/>
          <p:cNvSpPr>
            <a:spLocks noChangeArrowheads="1"/>
          </p:cNvSpPr>
          <p:nvPr/>
        </p:nvSpPr>
        <p:spPr bwMode="auto">
          <a:xfrm>
            <a:off x="1187450" y="4678363"/>
            <a:ext cx="703263" cy="4667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sz="2000">
                <a:latin typeface="Times New Roman" pitchFamily="18" charset="0"/>
              </a:rPr>
              <a:t>TAIL</a:t>
            </a:r>
          </a:p>
        </p:txBody>
      </p:sp>
      <p:sp>
        <p:nvSpPr>
          <p:cNvPr id="817171" name="Line 19"/>
          <p:cNvSpPr>
            <a:spLocks noChangeShapeType="1"/>
          </p:cNvSpPr>
          <p:nvPr/>
        </p:nvSpPr>
        <p:spPr bwMode="auto">
          <a:xfrm>
            <a:off x="1231900" y="4610100"/>
            <a:ext cx="3340100" cy="0"/>
          </a:xfrm>
          <a:prstGeom prst="line">
            <a:avLst/>
          </a:prstGeom>
          <a:noFill/>
          <a:ln w="9525">
            <a:solidFill>
              <a:srgbClr val="0000C4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121025" y="5145088"/>
            <a:ext cx="747713" cy="669925"/>
            <a:chOff x="3888" y="2448"/>
            <a:chExt cx="816" cy="480"/>
          </a:xfrm>
          <a:solidFill>
            <a:srgbClr val="0033CC"/>
          </a:solidFill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4656" y="2448"/>
              <a:ext cx="48" cy="28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888" y="2448"/>
              <a:ext cx="48" cy="28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936" y="2784"/>
              <a:ext cx="720" cy="14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it-IT" sz="1600" i="1" dirty="0"/>
                <a:t>FLIT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374900" y="5145088"/>
            <a:ext cx="746125" cy="669925"/>
            <a:chOff x="3888" y="2448"/>
            <a:chExt cx="816" cy="480"/>
          </a:xfrm>
          <a:solidFill>
            <a:srgbClr val="0033CC"/>
          </a:solidFill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4656" y="2448"/>
              <a:ext cx="48" cy="28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888" y="2448"/>
              <a:ext cx="48" cy="28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936" y="2784"/>
              <a:ext cx="720" cy="14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it-IT" sz="1600" i="1" dirty="0"/>
                <a:t>FLIT</a:t>
              </a:r>
            </a:p>
          </p:txBody>
        </p:sp>
      </p:grpSp>
      <p:sp>
        <p:nvSpPr>
          <p:cNvPr id="817174" name="Text Box 32"/>
          <p:cNvSpPr txBox="1">
            <a:spLocks noChangeArrowheads="1"/>
          </p:cNvSpPr>
          <p:nvPr/>
        </p:nvSpPr>
        <p:spPr bwMode="auto">
          <a:xfrm>
            <a:off x="2024063" y="5480050"/>
            <a:ext cx="250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i="1">
                <a:solidFill>
                  <a:srgbClr val="0000C4"/>
                </a:solidFill>
              </a:rPr>
              <a:t>…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187450" y="5145088"/>
            <a:ext cx="747713" cy="669925"/>
            <a:chOff x="3888" y="2448"/>
            <a:chExt cx="816" cy="480"/>
          </a:xfrm>
          <a:solidFill>
            <a:srgbClr val="0033CC"/>
          </a:solidFill>
        </p:grpSpPr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4656" y="2448"/>
              <a:ext cx="48" cy="28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888" y="2448"/>
              <a:ext cx="48" cy="28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936" y="2784"/>
              <a:ext cx="720" cy="14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it-IT" sz="1600" i="1" dirty="0"/>
                <a:t>FLIT</a:t>
              </a:r>
            </a:p>
          </p:txBody>
        </p:sp>
      </p:grpSp>
      <p:sp>
        <p:nvSpPr>
          <p:cNvPr id="817176" name="Text Box 37"/>
          <p:cNvSpPr txBox="1">
            <a:spLocks noChangeArrowheads="1"/>
          </p:cNvSpPr>
          <p:nvPr/>
        </p:nvSpPr>
        <p:spPr bwMode="auto">
          <a:xfrm>
            <a:off x="1219200" y="4724400"/>
            <a:ext cx="405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>
              <a:solidFill>
                <a:schemeClr val="tx2"/>
              </a:solidFill>
            </a:endParaRPr>
          </a:p>
        </p:txBody>
      </p:sp>
      <p:sp>
        <p:nvSpPr>
          <p:cNvPr id="817177" name="Text Box 38"/>
          <p:cNvSpPr txBox="1">
            <a:spLocks noChangeArrowheads="1"/>
          </p:cNvSpPr>
          <p:nvPr/>
        </p:nvSpPr>
        <p:spPr bwMode="auto">
          <a:xfrm>
            <a:off x="5651500" y="4329113"/>
            <a:ext cx="291483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C4"/>
              </a:buClr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Transmit</a:t>
            </a:r>
          </a:p>
          <a:p>
            <a:pPr marL="190500" lvl="1">
              <a:buClr>
                <a:schemeClr val="bg2"/>
              </a:buClr>
              <a:buFont typeface="Arial" charset="0"/>
              <a:buChar char="–"/>
            </a:pPr>
            <a:r>
              <a:rPr lang="en-US" sz="1800" dirty="0">
                <a:solidFill>
                  <a:srgbClr val="FF0000"/>
                </a:solidFill>
              </a:rPr>
              <a:t> Access routing tables</a:t>
            </a:r>
          </a:p>
          <a:p>
            <a:pPr marL="190500" lvl="1">
              <a:buClr>
                <a:schemeClr val="bg2"/>
              </a:buClr>
              <a:buFont typeface="Arial" charset="0"/>
              <a:buChar char="–"/>
            </a:pPr>
            <a:r>
              <a:rPr lang="en-US" sz="1800" dirty="0">
                <a:solidFill>
                  <a:srgbClr val="FF0000"/>
                </a:solidFill>
              </a:rPr>
              <a:t> Assemble packets</a:t>
            </a:r>
          </a:p>
          <a:p>
            <a:pPr marL="190500" lvl="1">
              <a:buClr>
                <a:schemeClr val="bg2"/>
              </a:buClr>
              <a:buFont typeface="Arial" charset="0"/>
              <a:buChar char="–"/>
            </a:pPr>
            <a:r>
              <a:rPr lang="en-US" sz="1800" dirty="0">
                <a:solidFill>
                  <a:srgbClr val="FF0000"/>
                </a:solidFill>
              </a:rPr>
              <a:t> Split into flits</a:t>
            </a:r>
          </a:p>
          <a:p>
            <a:pPr>
              <a:buClr>
                <a:srgbClr val="0000C4"/>
              </a:buClr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Receive</a:t>
            </a:r>
          </a:p>
          <a:p>
            <a:pPr marL="190500" lvl="1">
              <a:buClr>
                <a:schemeClr val="bg2"/>
              </a:buClr>
              <a:buFont typeface="Arial" charset="0"/>
              <a:buChar char="–"/>
            </a:pPr>
            <a:r>
              <a:rPr lang="en-US" sz="1800" dirty="0">
                <a:solidFill>
                  <a:srgbClr val="FF0000"/>
                </a:solidFill>
              </a:rPr>
              <a:t> Synchronize</a:t>
            </a:r>
          </a:p>
          <a:p>
            <a:pPr marL="190500" lvl="1">
              <a:buClr>
                <a:schemeClr val="bg2"/>
              </a:buClr>
              <a:buFont typeface="Arial" charset="0"/>
              <a:buChar char="–"/>
            </a:pPr>
            <a:r>
              <a:rPr lang="en-US" sz="1800" dirty="0">
                <a:solidFill>
                  <a:srgbClr val="FF0000"/>
                </a:solidFill>
              </a:rPr>
              <a:t> Drop routing information</a:t>
            </a:r>
          </a:p>
        </p:txBody>
      </p:sp>
      <p:sp>
        <p:nvSpPr>
          <p:cNvPr id="817178" name="Line 39"/>
          <p:cNvSpPr>
            <a:spLocks noChangeShapeType="1"/>
          </p:cNvSpPr>
          <p:nvPr/>
        </p:nvSpPr>
        <p:spPr bwMode="auto">
          <a:xfrm>
            <a:off x="250825" y="4365625"/>
            <a:ext cx="8424863" cy="0"/>
          </a:xfrm>
          <a:prstGeom prst="line">
            <a:avLst/>
          </a:prstGeom>
          <a:noFill/>
          <a:ln w="57150">
            <a:solidFill>
              <a:srgbClr val="0000C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895725" y="5143512"/>
            <a:ext cx="747713" cy="669925"/>
            <a:chOff x="3888" y="2448"/>
            <a:chExt cx="816" cy="480"/>
          </a:xfrm>
          <a:solidFill>
            <a:srgbClr val="0033CC"/>
          </a:solidFill>
        </p:grpSpPr>
        <p:sp>
          <p:nvSpPr>
            <p:cNvPr id="78" name="Line 25"/>
            <p:cNvSpPr>
              <a:spLocks noChangeShapeType="1"/>
            </p:cNvSpPr>
            <p:nvPr/>
          </p:nvSpPr>
          <p:spPr bwMode="auto">
            <a:xfrm flipH="1">
              <a:off x="4656" y="2448"/>
              <a:ext cx="48" cy="28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>
              <a:off x="3888" y="2448"/>
              <a:ext cx="48" cy="28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936" y="2784"/>
              <a:ext cx="720" cy="14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it-IT" sz="1600" i="1" dirty="0"/>
                <a:t>FLIT</a:t>
              </a: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7358063" y="282575"/>
            <a:ext cx="1143000" cy="1217613"/>
            <a:chOff x="7358082" y="1068375"/>
            <a:chExt cx="1143008" cy="1217617"/>
          </a:xfrm>
        </p:grpSpPr>
        <p:sp>
          <p:nvSpPr>
            <p:cNvPr id="817181" name="Rectangle 63"/>
            <p:cNvSpPr>
              <a:spLocks noChangeArrowheads="1"/>
            </p:cNvSpPr>
            <p:nvPr/>
          </p:nvSpPr>
          <p:spPr bwMode="auto">
            <a:xfrm>
              <a:off x="7358082" y="1068375"/>
              <a:ext cx="431800" cy="50323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400"/>
                <a:t>M</a:t>
              </a:r>
              <a:endParaRPr lang="en-US" sz="1400"/>
            </a:p>
          </p:txBody>
        </p:sp>
        <p:sp>
          <p:nvSpPr>
            <p:cNvPr id="817182" name="Line 64"/>
            <p:cNvSpPr>
              <a:spLocks noChangeShapeType="1"/>
            </p:cNvSpPr>
            <p:nvPr/>
          </p:nvSpPr>
          <p:spPr bwMode="auto">
            <a:xfrm>
              <a:off x="7715272" y="1571613"/>
              <a:ext cx="434973" cy="428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3" name="Octagon 82"/>
            <p:cNvSpPr/>
            <p:nvPr/>
          </p:nvSpPr>
          <p:spPr>
            <a:xfrm>
              <a:off x="8143900" y="1928802"/>
              <a:ext cx="357190" cy="35719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58147" y="1500176"/>
              <a:ext cx="214315" cy="50006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17187" name="Rectangle 63"/>
          <p:cNvSpPr>
            <a:spLocks noChangeArrowheads="1"/>
          </p:cNvSpPr>
          <p:nvPr/>
        </p:nvSpPr>
        <p:spPr bwMode="auto">
          <a:xfrm>
            <a:off x="857250" y="1714500"/>
            <a:ext cx="1219200" cy="19288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/>
              <a:t>M</a:t>
            </a:r>
            <a:endParaRPr lang="en-US" sz="1400"/>
          </a:p>
        </p:txBody>
      </p:sp>
      <p:sp>
        <p:nvSpPr>
          <p:cNvPr id="817188" name="Rectangle 2"/>
          <p:cNvSpPr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</a:t>
            </a:r>
            <a:r>
              <a:rPr lang="en-US" sz="3800" i="1">
                <a:solidFill>
                  <a:schemeClr val="tx2"/>
                </a:solidFill>
                <a:latin typeface="Times New Roman" pitchFamily="18" charset="0"/>
              </a:rPr>
              <a:t>(Network-on-Chip)</a:t>
            </a:r>
            <a:endParaRPr lang="en-US" sz="4200" i="1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1CAA85E-19A1-4FC5-A4F3-FFF7B736E0D0}" type="slidenum">
              <a:rPr lang="en-US" sz="1000"/>
              <a:pPr algn="r"/>
              <a:t>8</a:t>
            </a:fld>
            <a:endParaRPr lang="en-US" sz="1000"/>
          </a:p>
        </p:txBody>
      </p:sp>
      <p:sp>
        <p:nvSpPr>
          <p:cNvPr id="818179" name="Rectangle 2"/>
          <p:cNvSpPr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</a:p>
          <a:p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Topology </a:t>
            </a:r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(1)</a:t>
            </a:r>
            <a:endParaRPr lang="en-US" sz="4200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18180" name="TextBox 4"/>
          <p:cNvSpPr txBox="1">
            <a:spLocks noChangeArrowheads="1"/>
          </p:cNvSpPr>
          <p:nvPr/>
        </p:nvSpPr>
        <p:spPr bwMode="auto">
          <a:xfrm>
            <a:off x="785813" y="1571625"/>
            <a:ext cx="176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i="1">
                <a:solidFill>
                  <a:schemeClr val="accent2"/>
                </a:solidFill>
              </a:rPr>
              <a:t>Direct NoC</a:t>
            </a:r>
            <a:endParaRPr lang="en-US" b="1" i="1">
              <a:solidFill>
                <a:schemeClr val="accent2"/>
              </a:solidFill>
            </a:endParaRPr>
          </a:p>
        </p:txBody>
      </p:sp>
      <p:grpSp>
        <p:nvGrpSpPr>
          <p:cNvPr id="2" name="Group 384"/>
          <p:cNvGrpSpPr>
            <a:grpSpLocks/>
          </p:cNvGrpSpPr>
          <p:nvPr/>
        </p:nvGrpSpPr>
        <p:grpSpPr bwMode="auto">
          <a:xfrm>
            <a:off x="1214438" y="2214563"/>
            <a:ext cx="1662112" cy="1646237"/>
            <a:chOff x="1214414" y="2214554"/>
            <a:chExt cx="1662108" cy="1646246"/>
          </a:xfrm>
        </p:grpSpPr>
        <p:sp>
          <p:nvSpPr>
            <p:cNvPr id="818182" name="Line 53"/>
            <p:cNvSpPr>
              <a:spLocks noChangeShapeType="1"/>
            </p:cNvSpPr>
            <p:nvPr/>
          </p:nvSpPr>
          <p:spPr bwMode="auto">
            <a:xfrm>
              <a:off x="1718104" y="3085189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83" name="Line 54"/>
            <p:cNvSpPr>
              <a:spLocks noChangeShapeType="1"/>
            </p:cNvSpPr>
            <p:nvPr/>
          </p:nvSpPr>
          <p:spPr bwMode="auto">
            <a:xfrm>
              <a:off x="2304856" y="3085189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84" name="Line 55"/>
            <p:cNvSpPr>
              <a:spLocks noChangeShapeType="1"/>
            </p:cNvSpPr>
            <p:nvPr/>
          </p:nvSpPr>
          <p:spPr bwMode="auto">
            <a:xfrm>
              <a:off x="1571415" y="2604277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85" name="Line 56"/>
            <p:cNvSpPr>
              <a:spLocks noChangeShapeType="1"/>
            </p:cNvSpPr>
            <p:nvPr/>
          </p:nvSpPr>
          <p:spPr bwMode="auto">
            <a:xfrm>
              <a:off x="2158168" y="2562041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86" name="Line 57"/>
            <p:cNvSpPr>
              <a:spLocks noChangeShapeType="1"/>
            </p:cNvSpPr>
            <p:nvPr/>
          </p:nvSpPr>
          <p:spPr bwMode="auto">
            <a:xfrm>
              <a:off x="2745999" y="2562041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87" name="Line 58"/>
            <p:cNvSpPr>
              <a:spLocks noChangeShapeType="1"/>
            </p:cNvSpPr>
            <p:nvPr/>
          </p:nvSpPr>
          <p:spPr bwMode="auto">
            <a:xfrm>
              <a:off x="1571415" y="3214777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88" name="Line 59"/>
            <p:cNvSpPr>
              <a:spLocks noChangeShapeType="1"/>
            </p:cNvSpPr>
            <p:nvPr/>
          </p:nvSpPr>
          <p:spPr bwMode="auto">
            <a:xfrm>
              <a:off x="2158168" y="3214777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89" name="Line 60"/>
            <p:cNvSpPr>
              <a:spLocks noChangeShapeType="1"/>
            </p:cNvSpPr>
            <p:nvPr/>
          </p:nvSpPr>
          <p:spPr bwMode="auto">
            <a:xfrm>
              <a:off x="2745999" y="3214777"/>
              <a:ext cx="0" cy="4357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90" name="Line 61"/>
            <p:cNvSpPr>
              <a:spLocks noChangeShapeType="1"/>
            </p:cNvSpPr>
            <p:nvPr/>
          </p:nvSpPr>
          <p:spPr bwMode="auto">
            <a:xfrm>
              <a:off x="1718104" y="3738886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91" name="Line 62"/>
            <p:cNvSpPr>
              <a:spLocks noChangeShapeType="1"/>
            </p:cNvSpPr>
            <p:nvPr/>
          </p:nvSpPr>
          <p:spPr bwMode="auto">
            <a:xfrm>
              <a:off x="2304856" y="3738886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92" name="Line 64"/>
            <p:cNvSpPr>
              <a:spLocks noChangeShapeType="1"/>
            </p:cNvSpPr>
            <p:nvPr/>
          </p:nvSpPr>
          <p:spPr bwMode="auto">
            <a:xfrm>
              <a:off x="1372958" y="2346060"/>
              <a:ext cx="80325" cy="8926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93" name="Line 66"/>
            <p:cNvSpPr>
              <a:spLocks noChangeShapeType="1"/>
            </p:cNvSpPr>
            <p:nvPr/>
          </p:nvSpPr>
          <p:spPr bwMode="auto">
            <a:xfrm>
              <a:off x="1955400" y="2346060"/>
              <a:ext cx="85714" cy="8926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94" name="Line 68"/>
            <p:cNvSpPr>
              <a:spLocks noChangeShapeType="1"/>
            </p:cNvSpPr>
            <p:nvPr/>
          </p:nvSpPr>
          <p:spPr bwMode="auto">
            <a:xfrm>
              <a:off x="2537843" y="2346060"/>
              <a:ext cx="90024" cy="8926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95" name="Rectangle 69"/>
            <p:cNvSpPr>
              <a:spLocks noChangeArrowheads="1"/>
            </p:cNvSpPr>
            <p:nvPr/>
          </p:nvSpPr>
          <p:spPr bwMode="auto">
            <a:xfrm>
              <a:off x="1214414" y="2778021"/>
              <a:ext cx="232986" cy="17470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S</a:t>
              </a:r>
              <a:endParaRPr lang="en-US" sz="1000"/>
            </a:p>
          </p:txBody>
        </p:sp>
        <p:sp>
          <p:nvSpPr>
            <p:cNvPr id="818196" name="Line 70"/>
            <p:cNvSpPr>
              <a:spLocks noChangeShapeType="1"/>
            </p:cNvSpPr>
            <p:nvPr/>
          </p:nvSpPr>
          <p:spPr bwMode="auto">
            <a:xfrm>
              <a:off x="1411795" y="2952723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97" name="Rectangle 71"/>
            <p:cNvSpPr>
              <a:spLocks noChangeArrowheads="1"/>
            </p:cNvSpPr>
            <p:nvPr/>
          </p:nvSpPr>
          <p:spPr bwMode="auto">
            <a:xfrm>
              <a:off x="1802245" y="2778021"/>
              <a:ext cx="232986" cy="17470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M</a:t>
              </a:r>
              <a:endParaRPr lang="en-US" sz="1000"/>
            </a:p>
          </p:txBody>
        </p:sp>
        <p:sp>
          <p:nvSpPr>
            <p:cNvPr id="818198" name="Line 72"/>
            <p:cNvSpPr>
              <a:spLocks noChangeShapeType="1"/>
            </p:cNvSpPr>
            <p:nvPr/>
          </p:nvSpPr>
          <p:spPr bwMode="auto">
            <a:xfrm>
              <a:off x="1999627" y="2952723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199" name="Rectangle 73"/>
            <p:cNvSpPr>
              <a:spLocks noChangeArrowheads="1"/>
            </p:cNvSpPr>
            <p:nvPr/>
          </p:nvSpPr>
          <p:spPr bwMode="auto">
            <a:xfrm>
              <a:off x="2388998" y="2778021"/>
              <a:ext cx="232986" cy="17470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M</a:t>
              </a:r>
              <a:endParaRPr lang="en-US" sz="1000"/>
            </a:p>
          </p:txBody>
        </p:sp>
        <p:sp>
          <p:nvSpPr>
            <p:cNvPr id="818200" name="Line 74"/>
            <p:cNvSpPr>
              <a:spLocks noChangeShapeType="1"/>
            </p:cNvSpPr>
            <p:nvPr/>
          </p:nvSpPr>
          <p:spPr bwMode="auto">
            <a:xfrm>
              <a:off x="2586380" y="2952723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01" name="Rectangle 75"/>
            <p:cNvSpPr>
              <a:spLocks noChangeArrowheads="1"/>
            </p:cNvSpPr>
            <p:nvPr/>
          </p:nvSpPr>
          <p:spPr bwMode="auto">
            <a:xfrm>
              <a:off x="1214414" y="3417331"/>
              <a:ext cx="232986" cy="18045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S</a:t>
              </a:r>
              <a:endParaRPr lang="en-US" sz="1000"/>
            </a:p>
          </p:txBody>
        </p:sp>
        <p:sp>
          <p:nvSpPr>
            <p:cNvPr id="818202" name="Line 76"/>
            <p:cNvSpPr>
              <a:spLocks noChangeShapeType="1"/>
            </p:cNvSpPr>
            <p:nvPr/>
          </p:nvSpPr>
          <p:spPr bwMode="auto">
            <a:xfrm>
              <a:off x="1411795" y="3597787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03" name="Rectangle 77"/>
            <p:cNvSpPr>
              <a:spLocks noChangeArrowheads="1"/>
            </p:cNvSpPr>
            <p:nvPr/>
          </p:nvSpPr>
          <p:spPr bwMode="auto">
            <a:xfrm>
              <a:off x="1802245" y="3417331"/>
              <a:ext cx="232986" cy="180456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M</a:t>
              </a:r>
              <a:endParaRPr lang="en-US" sz="1000"/>
            </a:p>
          </p:txBody>
        </p:sp>
        <p:sp>
          <p:nvSpPr>
            <p:cNvPr id="818204" name="Line 78"/>
            <p:cNvSpPr>
              <a:spLocks noChangeShapeType="1"/>
            </p:cNvSpPr>
            <p:nvPr/>
          </p:nvSpPr>
          <p:spPr bwMode="auto">
            <a:xfrm>
              <a:off x="1999627" y="3597787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05" name="Rectangle 79"/>
            <p:cNvSpPr>
              <a:spLocks noChangeArrowheads="1"/>
            </p:cNvSpPr>
            <p:nvPr/>
          </p:nvSpPr>
          <p:spPr bwMode="auto">
            <a:xfrm>
              <a:off x="2388998" y="3417331"/>
              <a:ext cx="232986" cy="18045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000"/>
                <a:t>S</a:t>
              </a:r>
              <a:endParaRPr lang="en-US" sz="1000"/>
            </a:p>
          </p:txBody>
        </p:sp>
        <p:sp>
          <p:nvSpPr>
            <p:cNvPr id="818206" name="Line 80"/>
            <p:cNvSpPr>
              <a:spLocks noChangeShapeType="1"/>
            </p:cNvSpPr>
            <p:nvPr/>
          </p:nvSpPr>
          <p:spPr bwMode="auto">
            <a:xfrm>
              <a:off x="2586380" y="3597787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2" name="Octagon 41"/>
            <p:cNvSpPr/>
            <p:nvPr/>
          </p:nvSpPr>
          <p:spPr>
            <a:xfrm>
              <a:off x="1468952" y="3644820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3" name="Octagon 42"/>
            <p:cNvSpPr/>
            <p:nvPr/>
          </p:nvSpPr>
          <p:spPr>
            <a:xfrm>
              <a:off x="2051395" y="3644820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633838" y="3644820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5" name="Octagon 44"/>
            <p:cNvSpPr/>
            <p:nvPr/>
          </p:nvSpPr>
          <p:spPr>
            <a:xfrm>
              <a:off x="1468952" y="2996878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46" name="Octagon 45"/>
            <p:cNvSpPr/>
            <p:nvPr/>
          </p:nvSpPr>
          <p:spPr>
            <a:xfrm>
              <a:off x="2051395" y="2996878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47" name="Octagon 46"/>
            <p:cNvSpPr/>
            <p:nvPr/>
          </p:nvSpPr>
          <p:spPr>
            <a:xfrm>
              <a:off x="2633838" y="2996878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48" name="Octagon 47"/>
            <p:cNvSpPr/>
            <p:nvPr/>
          </p:nvSpPr>
          <p:spPr>
            <a:xfrm>
              <a:off x="1468952" y="2392133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9" name="Octagon 48"/>
            <p:cNvSpPr/>
            <p:nvPr/>
          </p:nvSpPr>
          <p:spPr>
            <a:xfrm>
              <a:off x="2051395" y="2392133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50" name="Octagon 49"/>
            <p:cNvSpPr/>
            <p:nvPr/>
          </p:nvSpPr>
          <p:spPr>
            <a:xfrm>
              <a:off x="2633838" y="2392133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818234" name="Line 53"/>
            <p:cNvSpPr>
              <a:spLocks noChangeShapeType="1"/>
            </p:cNvSpPr>
            <p:nvPr/>
          </p:nvSpPr>
          <p:spPr bwMode="auto">
            <a:xfrm>
              <a:off x="1712715" y="2475648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35" name="Line 53"/>
            <p:cNvSpPr>
              <a:spLocks noChangeShapeType="1"/>
            </p:cNvSpPr>
            <p:nvPr/>
          </p:nvSpPr>
          <p:spPr bwMode="auto">
            <a:xfrm>
              <a:off x="2291924" y="2475648"/>
              <a:ext cx="342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36" name="Rectangle 63"/>
            <p:cNvSpPr>
              <a:spLocks noChangeArrowheads="1"/>
            </p:cNvSpPr>
            <p:nvPr/>
          </p:nvSpPr>
          <p:spPr bwMode="auto">
            <a:xfrm>
              <a:off x="1237045" y="2214554"/>
              <a:ext cx="232986" cy="17470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900"/>
                <a:t>M</a:t>
              </a:r>
              <a:endParaRPr lang="en-US" sz="900"/>
            </a:p>
          </p:txBody>
        </p:sp>
        <p:sp>
          <p:nvSpPr>
            <p:cNvPr id="818237" name="Rectangle 65"/>
            <p:cNvSpPr>
              <a:spLocks noChangeArrowheads="1"/>
            </p:cNvSpPr>
            <p:nvPr/>
          </p:nvSpPr>
          <p:spPr bwMode="auto">
            <a:xfrm>
              <a:off x="1761252" y="2214554"/>
              <a:ext cx="232986" cy="17470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900"/>
                <a:t>S</a:t>
              </a:r>
              <a:endParaRPr lang="en-US" sz="900"/>
            </a:p>
          </p:txBody>
        </p:sp>
        <p:sp>
          <p:nvSpPr>
            <p:cNvPr id="818238" name="Rectangle 67"/>
            <p:cNvSpPr>
              <a:spLocks noChangeArrowheads="1"/>
            </p:cNvSpPr>
            <p:nvPr/>
          </p:nvSpPr>
          <p:spPr bwMode="auto">
            <a:xfrm>
              <a:off x="2401930" y="2214554"/>
              <a:ext cx="232986" cy="17470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900"/>
                <a:t>M</a:t>
              </a:r>
              <a:endParaRPr lang="en-US" sz="900"/>
            </a:p>
          </p:txBody>
        </p: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3929063" y="2214563"/>
            <a:ext cx="1571625" cy="1571625"/>
            <a:chOff x="3857620" y="3071810"/>
            <a:chExt cx="1857388" cy="1857388"/>
          </a:xfrm>
        </p:grpSpPr>
        <p:sp>
          <p:nvSpPr>
            <p:cNvPr id="818240" name="Line 53"/>
            <p:cNvSpPr>
              <a:spLocks noChangeShapeType="1"/>
            </p:cNvSpPr>
            <p:nvPr/>
          </p:nvSpPr>
          <p:spPr bwMode="auto">
            <a:xfrm>
              <a:off x="4413714" y="4091673"/>
              <a:ext cx="3429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41" name="Line 54"/>
            <p:cNvSpPr>
              <a:spLocks noChangeShapeType="1"/>
            </p:cNvSpPr>
            <p:nvPr/>
          </p:nvSpPr>
          <p:spPr bwMode="auto">
            <a:xfrm>
              <a:off x="5000466" y="4091673"/>
              <a:ext cx="3429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42" name="Line 55"/>
            <p:cNvSpPr>
              <a:spLocks noChangeShapeType="1"/>
            </p:cNvSpPr>
            <p:nvPr/>
          </p:nvSpPr>
          <p:spPr bwMode="auto">
            <a:xfrm>
              <a:off x="4267025" y="3610761"/>
              <a:ext cx="0" cy="43579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43" name="Line 56"/>
            <p:cNvSpPr>
              <a:spLocks noChangeShapeType="1"/>
            </p:cNvSpPr>
            <p:nvPr/>
          </p:nvSpPr>
          <p:spPr bwMode="auto">
            <a:xfrm>
              <a:off x="4853778" y="3568525"/>
              <a:ext cx="0" cy="43579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44" name="Line 57"/>
            <p:cNvSpPr>
              <a:spLocks noChangeShapeType="1"/>
            </p:cNvSpPr>
            <p:nvPr/>
          </p:nvSpPr>
          <p:spPr bwMode="auto">
            <a:xfrm>
              <a:off x="5441609" y="3568525"/>
              <a:ext cx="0" cy="43579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45" name="Line 58"/>
            <p:cNvSpPr>
              <a:spLocks noChangeShapeType="1"/>
            </p:cNvSpPr>
            <p:nvPr/>
          </p:nvSpPr>
          <p:spPr bwMode="auto">
            <a:xfrm>
              <a:off x="4267025" y="4221261"/>
              <a:ext cx="0" cy="43579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46" name="Line 59"/>
            <p:cNvSpPr>
              <a:spLocks noChangeShapeType="1"/>
            </p:cNvSpPr>
            <p:nvPr/>
          </p:nvSpPr>
          <p:spPr bwMode="auto">
            <a:xfrm>
              <a:off x="4853778" y="4221261"/>
              <a:ext cx="0" cy="43579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47" name="Line 60"/>
            <p:cNvSpPr>
              <a:spLocks noChangeShapeType="1"/>
            </p:cNvSpPr>
            <p:nvPr/>
          </p:nvSpPr>
          <p:spPr bwMode="auto">
            <a:xfrm>
              <a:off x="5441609" y="4221261"/>
              <a:ext cx="0" cy="43579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48" name="Line 61"/>
            <p:cNvSpPr>
              <a:spLocks noChangeShapeType="1"/>
            </p:cNvSpPr>
            <p:nvPr/>
          </p:nvSpPr>
          <p:spPr bwMode="auto">
            <a:xfrm>
              <a:off x="4413714" y="4745370"/>
              <a:ext cx="3429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49" name="Line 62"/>
            <p:cNvSpPr>
              <a:spLocks noChangeShapeType="1"/>
            </p:cNvSpPr>
            <p:nvPr/>
          </p:nvSpPr>
          <p:spPr bwMode="auto">
            <a:xfrm>
              <a:off x="5000466" y="4745370"/>
              <a:ext cx="3429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4067749" y="3353232"/>
              <a:ext cx="80674" cy="8817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4651231" y="3353232"/>
              <a:ext cx="86303" cy="8817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5232837" y="3353232"/>
              <a:ext cx="90055" cy="8817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818253" name="Rectangle 69"/>
            <p:cNvSpPr>
              <a:spLocks noChangeArrowheads="1"/>
            </p:cNvSpPr>
            <p:nvPr/>
          </p:nvSpPr>
          <p:spPr bwMode="auto">
            <a:xfrm>
              <a:off x="3910024" y="3784505"/>
              <a:ext cx="232986" cy="1747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S</a:t>
              </a:r>
              <a:endParaRPr lang="en-US" sz="800"/>
            </a:p>
          </p:txBody>
        </p:sp>
        <p:sp>
          <p:nvSpPr>
            <p:cNvPr id="818254" name="Line 70"/>
            <p:cNvSpPr>
              <a:spLocks noChangeShapeType="1"/>
            </p:cNvSpPr>
            <p:nvPr/>
          </p:nvSpPr>
          <p:spPr bwMode="auto">
            <a:xfrm>
              <a:off x="4107405" y="3959207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55" name="Rectangle 71"/>
            <p:cNvSpPr>
              <a:spLocks noChangeArrowheads="1"/>
            </p:cNvSpPr>
            <p:nvPr/>
          </p:nvSpPr>
          <p:spPr bwMode="auto">
            <a:xfrm>
              <a:off x="4497855" y="3784505"/>
              <a:ext cx="232986" cy="17470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M</a:t>
              </a:r>
              <a:endParaRPr lang="en-US" sz="800"/>
            </a:p>
          </p:txBody>
        </p:sp>
        <p:sp>
          <p:nvSpPr>
            <p:cNvPr id="818256" name="Line 72"/>
            <p:cNvSpPr>
              <a:spLocks noChangeShapeType="1"/>
            </p:cNvSpPr>
            <p:nvPr/>
          </p:nvSpPr>
          <p:spPr bwMode="auto">
            <a:xfrm>
              <a:off x="4695237" y="3959207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57" name="Rectangle 73"/>
            <p:cNvSpPr>
              <a:spLocks noChangeArrowheads="1"/>
            </p:cNvSpPr>
            <p:nvPr/>
          </p:nvSpPr>
          <p:spPr bwMode="auto">
            <a:xfrm>
              <a:off x="5084608" y="3784505"/>
              <a:ext cx="232986" cy="17470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M</a:t>
              </a:r>
              <a:endParaRPr lang="en-US" sz="800"/>
            </a:p>
          </p:txBody>
        </p:sp>
        <p:sp>
          <p:nvSpPr>
            <p:cNvPr id="818258" name="Line 74"/>
            <p:cNvSpPr>
              <a:spLocks noChangeShapeType="1"/>
            </p:cNvSpPr>
            <p:nvPr/>
          </p:nvSpPr>
          <p:spPr bwMode="auto">
            <a:xfrm>
              <a:off x="5281990" y="3959207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59" name="Rectangle 75"/>
            <p:cNvSpPr>
              <a:spLocks noChangeArrowheads="1"/>
            </p:cNvSpPr>
            <p:nvPr/>
          </p:nvSpPr>
          <p:spPr bwMode="auto">
            <a:xfrm>
              <a:off x="3910024" y="4423815"/>
              <a:ext cx="232986" cy="18045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S</a:t>
              </a:r>
              <a:endParaRPr lang="en-US" sz="800"/>
            </a:p>
          </p:txBody>
        </p:sp>
        <p:sp>
          <p:nvSpPr>
            <p:cNvPr id="818260" name="Line 76"/>
            <p:cNvSpPr>
              <a:spLocks noChangeShapeType="1"/>
            </p:cNvSpPr>
            <p:nvPr/>
          </p:nvSpPr>
          <p:spPr bwMode="auto">
            <a:xfrm>
              <a:off x="4107405" y="4604271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61" name="Rectangle 77"/>
            <p:cNvSpPr>
              <a:spLocks noChangeArrowheads="1"/>
            </p:cNvSpPr>
            <p:nvPr/>
          </p:nvSpPr>
          <p:spPr bwMode="auto">
            <a:xfrm>
              <a:off x="4497855" y="4423815"/>
              <a:ext cx="232986" cy="18045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M</a:t>
              </a:r>
              <a:endParaRPr lang="en-US" sz="800"/>
            </a:p>
          </p:txBody>
        </p:sp>
        <p:sp>
          <p:nvSpPr>
            <p:cNvPr id="818262" name="Line 78"/>
            <p:cNvSpPr>
              <a:spLocks noChangeShapeType="1"/>
            </p:cNvSpPr>
            <p:nvPr/>
          </p:nvSpPr>
          <p:spPr bwMode="auto">
            <a:xfrm>
              <a:off x="4695237" y="4604271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63" name="Rectangle 79"/>
            <p:cNvSpPr>
              <a:spLocks noChangeArrowheads="1"/>
            </p:cNvSpPr>
            <p:nvPr/>
          </p:nvSpPr>
          <p:spPr bwMode="auto">
            <a:xfrm>
              <a:off x="5084608" y="4423815"/>
              <a:ext cx="232986" cy="18045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S</a:t>
              </a:r>
              <a:endParaRPr lang="en-US" sz="800"/>
            </a:p>
          </p:txBody>
        </p:sp>
        <p:sp>
          <p:nvSpPr>
            <p:cNvPr id="818264" name="Line 80"/>
            <p:cNvSpPr>
              <a:spLocks noChangeShapeType="1"/>
            </p:cNvSpPr>
            <p:nvPr/>
          </p:nvSpPr>
          <p:spPr bwMode="auto">
            <a:xfrm>
              <a:off x="5281990" y="4604271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3" name="Octagon 82"/>
            <p:cNvSpPr/>
            <p:nvPr/>
          </p:nvSpPr>
          <p:spPr>
            <a:xfrm>
              <a:off x="4164562" y="4003362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4" name="Octagon 83"/>
            <p:cNvSpPr/>
            <p:nvPr/>
          </p:nvSpPr>
          <p:spPr>
            <a:xfrm>
              <a:off x="4747005" y="4003362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5" name="Octagon 84"/>
            <p:cNvSpPr/>
            <p:nvPr/>
          </p:nvSpPr>
          <p:spPr>
            <a:xfrm>
              <a:off x="5329448" y="4003362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18274" name="Line 53"/>
            <p:cNvSpPr>
              <a:spLocks noChangeShapeType="1"/>
            </p:cNvSpPr>
            <p:nvPr/>
          </p:nvSpPr>
          <p:spPr bwMode="auto">
            <a:xfrm>
              <a:off x="4408325" y="3482132"/>
              <a:ext cx="3429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75" name="Line 53"/>
            <p:cNvSpPr>
              <a:spLocks noChangeShapeType="1"/>
            </p:cNvSpPr>
            <p:nvPr/>
          </p:nvSpPr>
          <p:spPr bwMode="auto">
            <a:xfrm>
              <a:off x="4987534" y="3482132"/>
              <a:ext cx="3429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276" name="Rectangle 63"/>
            <p:cNvSpPr>
              <a:spLocks noChangeArrowheads="1"/>
            </p:cNvSpPr>
            <p:nvPr/>
          </p:nvSpPr>
          <p:spPr bwMode="auto">
            <a:xfrm>
              <a:off x="3932655" y="3221038"/>
              <a:ext cx="232986" cy="17470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700"/>
                <a:t>M</a:t>
              </a:r>
              <a:endParaRPr lang="en-US" sz="700"/>
            </a:p>
          </p:txBody>
        </p:sp>
        <p:sp>
          <p:nvSpPr>
            <p:cNvPr id="98" name="Arc 97"/>
            <p:cNvSpPr/>
            <p:nvPr/>
          </p:nvSpPr>
          <p:spPr>
            <a:xfrm>
              <a:off x="5358540" y="3071810"/>
              <a:ext cx="356468" cy="427762"/>
            </a:xfrm>
            <a:prstGeom prst="arc">
              <a:avLst>
                <a:gd name="adj1" fmla="val 16200000"/>
                <a:gd name="adj2" fmla="val 54409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103" name="Straight Connector 102"/>
            <p:cNvCxnSpPr>
              <a:stCxn id="98" idx="0"/>
              <a:endCxn id="105" idx="2"/>
            </p:cNvCxnSpPr>
            <p:nvPr/>
          </p:nvCxnSpPr>
          <p:spPr>
            <a:xfrm rot="10800000" flipV="1">
              <a:off x="4039606" y="3071810"/>
              <a:ext cx="149716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 rot="10800000">
              <a:off x="3857620" y="3071810"/>
              <a:ext cx="356468" cy="427762"/>
            </a:xfrm>
            <a:prstGeom prst="arc">
              <a:avLst>
                <a:gd name="adj1" fmla="val 16359781"/>
                <a:gd name="adj2" fmla="val 54409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000207" y="3499572"/>
              <a:ext cx="142587" cy="18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Arc 124"/>
            <p:cNvSpPr/>
            <p:nvPr/>
          </p:nvSpPr>
          <p:spPr>
            <a:xfrm>
              <a:off x="5358540" y="3713453"/>
              <a:ext cx="356468" cy="427762"/>
            </a:xfrm>
            <a:prstGeom prst="arc">
              <a:avLst>
                <a:gd name="adj1" fmla="val 16200000"/>
                <a:gd name="adj2" fmla="val 54409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126" name="Straight Connector 125"/>
            <p:cNvCxnSpPr>
              <a:stCxn id="125" idx="0"/>
              <a:endCxn id="127" idx="2"/>
            </p:cNvCxnSpPr>
            <p:nvPr/>
          </p:nvCxnSpPr>
          <p:spPr>
            <a:xfrm rot="10800000" flipV="1">
              <a:off x="4039606" y="3713453"/>
              <a:ext cx="149716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Arc 126"/>
            <p:cNvSpPr/>
            <p:nvPr/>
          </p:nvSpPr>
          <p:spPr>
            <a:xfrm rot="10800000">
              <a:off x="3857620" y="3713453"/>
              <a:ext cx="356468" cy="427762"/>
            </a:xfrm>
            <a:prstGeom prst="arc">
              <a:avLst>
                <a:gd name="adj1" fmla="val 16359781"/>
                <a:gd name="adj2" fmla="val 54409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4000207" y="4141215"/>
              <a:ext cx="142587" cy="18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Arc 128"/>
            <p:cNvSpPr/>
            <p:nvPr/>
          </p:nvSpPr>
          <p:spPr>
            <a:xfrm>
              <a:off x="5358540" y="4356972"/>
              <a:ext cx="356468" cy="427762"/>
            </a:xfrm>
            <a:prstGeom prst="arc">
              <a:avLst>
                <a:gd name="adj1" fmla="val 16200000"/>
                <a:gd name="adj2" fmla="val 54409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130" name="Straight Connector 129"/>
            <p:cNvCxnSpPr>
              <a:stCxn id="129" idx="0"/>
              <a:endCxn id="131" idx="2"/>
            </p:cNvCxnSpPr>
            <p:nvPr/>
          </p:nvCxnSpPr>
          <p:spPr>
            <a:xfrm rot="10800000" flipV="1">
              <a:off x="4039606" y="4356972"/>
              <a:ext cx="149716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Arc 130"/>
            <p:cNvSpPr/>
            <p:nvPr/>
          </p:nvSpPr>
          <p:spPr>
            <a:xfrm rot="10800000">
              <a:off x="3857620" y="4356972"/>
              <a:ext cx="356468" cy="427762"/>
            </a:xfrm>
            <a:prstGeom prst="arc">
              <a:avLst>
                <a:gd name="adj1" fmla="val 16359781"/>
                <a:gd name="adj2" fmla="val 54409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4000207" y="4784734"/>
              <a:ext cx="142587" cy="18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137"/>
            <p:cNvGrpSpPr>
              <a:grpSpLocks/>
            </p:cNvGrpSpPr>
            <p:nvPr/>
          </p:nvGrpSpPr>
          <p:grpSpPr bwMode="auto">
            <a:xfrm rot="5400000">
              <a:off x="4679157" y="3964785"/>
              <a:ext cx="1714512" cy="214314"/>
              <a:chOff x="6572264" y="3284536"/>
              <a:chExt cx="1857388" cy="430216"/>
            </a:xfrm>
          </p:grpSpPr>
          <p:sp>
            <p:nvSpPr>
              <p:cNvPr id="139" name="Arc 138"/>
              <p:cNvSpPr/>
              <p:nvPr/>
            </p:nvSpPr>
            <p:spPr>
              <a:xfrm>
                <a:off x="8071932" y="3284245"/>
                <a:ext cx="357719" cy="429348"/>
              </a:xfrm>
              <a:prstGeom prst="arc">
                <a:avLst>
                  <a:gd name="adj1" fmla="val 16200000"/>
                  <a:gd name="adj2" fmla="val 5440902"/>
                </a:avLst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  <p:cxnSp>
            <p:nvCxnSpPr>
              <p:cNvPr id="140" name="Straight Connector 139"/>
              <p:cNvCxnSpPr>
                <a:stCxn id="139" idx="0"/>
                <a:endCxn id="141" idx="2"/>
              </p:cNvCxnSpPr>
              <p:nvPr/>
            </p:nvCxnSpPr>
            <p:spPr>
              <a:xfrm rot="10800000" flipV="1">
                <a:off x="6752843" y="3284247"/>
                <a:ext cx="1497949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Arc 140"/>
              <p:cNvSpPr/>
              <p:nvPr/>
            </p:nvSpPr>
            <p:spPr>
              <a:xfrm rot="10800000">
                <a:off x="6571951" y="3284245"/>
                <a:ext cx="357719" cy="429348"/>
              </a:xfrm>
              <a:prstGeom prst="arc">
                <a:avLst>
                  <a:gd name="adj1" fmla="val 16359781"/>
                  <a:gd name="adj2" fmla="val 5440902"/>
                </a:avLst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6714226" y="3713594"/>
                <a:ext cx="144307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47"/>
            <p:cNvGrpSpPr>
              <a:grpSpLocks/>
            </p:cNvGrpSpPr>
            <p:nvPr/>
          </p:nvGrpSpPr>
          <p:grpSpPr bwMode="auto">
            <a:xfrm rot="5400000">
              <a:off x="4107653" y="3964785"/>
              <a:ext cx="1714512" cy="214314"/>
              <a:chOff x="6572264" y="3284536"/>
              <a:chExt cx="1857388" cy="430216"/>
            </a:xfrm>
          </p:grpSpPr>
          <p:sp>
            <p:nvSpPr>
              <p:cNvPr id="149" name="Arc 148"/>
              <p:cNvSpPr/>
              <p:nvPr/>
            </p:nvSpPr>
            <p:spPr>
              <a:xfrm>
                <a:off x="8071932" y="3285695"/>
                <a:ext cx="357719" cy="429348"/>
              </a:xfrm>
              <a:prstGeom prst="arc">
                <a:avLst>
                  <a:gd name="adj1" fmla="val 16200000"/>
                  <a:gd name="adj2" fmla="val 5440902"/>
                </a:avLst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  <p:cxnSp>
            <p:nvCxnSpPr>
              <p:cNvPr id="150" name="Straight Connector 149"/>
              <p:cNvCxnSpPr>
                <a:stCxn id="149" idx="0"/>
                <a:endCxn id="151" idx="2"/>
              </p:cNvCxnSpPr>
              <p:nvPr/>
            </p:nvCxnSpPr>
            <p:spPr>
              <a:xfrm rot="10800000" flipV="1">
                <a:off x="6752843" y="3285696"/>
                <a:ext cx="1497949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/>
              <p:nvPr/>
            </p:nvSpPr>
            <p:spPr>
              <a:xfrm rot="10800000">
                <a:off x="6571951" y="3285695"/>
                <a:ext cx="357719" cy="429348"/>
              </a:xfrm>
              <a:prstGeom prst="arc">
                <a:avLst>
                  <a:gd name="adj1" fmla="val 16359781"/>
                  <a:gd name="adj2" fmla="val 5440902"/>
                </a:avLst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>
                <a:off x="6714226" y="3715044"/>
                <a:ext cx="144307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52"/>
            <p:cNvGrpSpPr>
              <a:grpSpLocks/>
            </p:cNvGrpSpPr>
            <p:nvPr/>
          </p:nvGrpSpPr>
          <p:grpSpPr bwMode="auto">
            <a:xfrm rot="5400000">
              <a:off x="3536149" y="3964785"/>
              <a:ext cx="1714512" cy="214314"/>
              <a:chOff x="6572264" y="3284536"/>
              <a:chExt cx="1857388" cy="430216"/>
            </a:xfrm>
          </p:grpSpPr>
          <p:sp>
            <p:nvSpPr>
              <p:cNvPr id="154" name="Arc 153"/>
              <p:cNvSpPr/>
              <p:nvPr/>
            </p:nvSpPr>
            <p:spPr>
              <a:xfrm>
                <a:off x="8071933" y="3283378"/>
                <a:ext cx="357719" cy="433113"/>
              </a:xfrm>
              <a:prstGeom prst="arc">
                <a:avLst>
                  <a:gd name="adj1" fmla="val 16200000"/>
                  <a:gd name="adj2" fmla="val 5440902"/>
                </a:avLst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  <p:cxnSp>
            <p:nvCxnSpPr>
              <p:cNvPr id="155" name="Straight Connector 154"/>
              <p:cNvCxnSpPr>
                <a:stCxn id="154" idx="0"/>
                <a:endCxn id="156" idx="2"/>
              </p:cNvCxnSpPr>
              <p:nvPr/>
            </p:nvCxnSpPr>
            <p:spPr>
              <a:xfrm rot="10800000" flipV="1">
                <a:off x="6752843" y="3264546"/>
                <a:ext cx="1497949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Arc 155"/>
              <p:cNvSpPr/>
              <p:nvPr/>
            </p:nvSpPr>
            <p:spPr>
              <a:xfrm rot="10800000">
                <a:off x="6571952" y="3283378"/>
                <a:ext cx="357719" cy="433113"/>
              </a:xfrm>
              <a:prstGeom prst="arc">
                <a:avLst>
                  <a:gd name="adj1" fmla="val 16359781"/>
                  <a:gd name="adj2" fmla="val 5440902"/>
                </a:avLst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  <p:cxnSp>
            <p:nvCxnSpPr>
              <p:cNvPr id="157" name="Straight Connector 156"/>
              <p:cNvCxnSpPr/>
              <p:nvPr/>
            </p:nvCxnSpPr>
            <p:spPr>
              <a:xfrm>
                <a:off x="6714226" y="3697661"/>
                <a:ext cx="144307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Octagon 79"/>
            <p:cNvSpPr/>
            <p:nvPr/>
          </p:nvSpPr>
          <p:spPr>
            <a:xfrm>
              <a:off x="4164562" y="4651304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1" name="Octagon 80"/>
            <p:cNvSpPr/>
            <p:nvPr/>
          </p:nvSpPr>
          <p:spPr>
            <a:xfrm>
              <a:off x="4747005" y="4651304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2" name="Octagon 81"/>
            <p:cNvSpPr/>
            <p:nvPr/>
          </p:nvSpPr>
          <p:spPr>
            <a:xfrm>
              <a:off x="5329448" y="4651304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6" name="Octagon 85"/>
            <p:cNvSpPr/>
            <p:nvPr/>
          </p:nvSpPr>
          <p:spPr>
            <a:xfrm>
              <a:off x="4164562" y="3398617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7" name="Octagon 86"/>
            <p:cNvSpPr/>
            <p:nvPr/>
          </p:nvSpPr>
          <p:spPr>
            <a:xfrm>
              <a:off x="4747005" y="3398617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18319" name="Rectangle 65"/>
            <p:cNvSpPr>
              <a:spLocks noChangeArrowheads="1"/>
            </p:cNvSpPr>
            <p:nvPr/>
          </p:nvSpPr>
          <p:spPr bwMode="auto">
            <a:xfrm>
              <a:off x="4456862" y="3221038"/>
              <a:ext cx="232986" cy="1747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700"/>
                <a:t>S</a:t>
              </a:r>
              <a:endParaRPr lang="en-US" sz="700"/>
            </a:p>
          </p:txBody>
        </p:sp>
        <p:sp>
          <p:nvSpPr>
            <p:cNvPr id="818320" name="Rectangle 67"/>
            <p:cNvSpPr>
              <a:spLocks noChangeArrowheads="1"/>
            </p:cNvSpPr>
            <p:nvPr/>
          </p:nvSpPr>
          <p:spPr bwMode="auto">
            <a:xfrm>
              <a:off x="5097540" y="3221038"/>
              <a:ext cx="232986" cy="17470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700"/>
                <a:t>M</a:t>
              </a:r>
              <a:endParaRPr lang="en-US" sz="700"/>
            </a:p>
          </p:txBody>
        </p:sp>
        <p:sp>
          <p:nvSpPr>
            <p:cNvPr id="88" name="Octagon 87"/>
            <p:cNvSpPr/>
            <p:nvPr/>
          </p:nvSpPr>
          <p:spPr>
            <a:xfrm>
              <a:off x="5329448" y="3398617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</p:grpSp>
      <p:grpSp>
        <p:nvGrpSpPr>
          <p:cNvPr id="7" name="Group 221"/>
          <p:cNvGrpSpPr>
            <a:grpSpLocks/>
          </p:cNvGrpSpPr>
          <p:nvPr/>
        </p:nvGrpSpPr>
        <p:grpSpPr bwMode="auto">
          <a:xfrm>
            <a:off x="6643688" y="2286000"/>
            <a:ext cx="1428750" cy="1509713"/>
            <a:chOff x="6643702" y="2928934"/>
            <a:chExt cx="1428759" cy="1509741"/>
          </a:xfrm>
        </p:grpSpPr>
        <p:sp>
          <p:nvSpPr>
            <p:cNvPr id="199" name="Line 53"/>
            <p:cNvSpPr>
              <a:spLocks noChangeShapeType="1"/>
            </p:cNvSpPr>
            <p:nvPr/>
          </p:nvSpPr>
          <p:spPr bwMode="auto">
            <a:xfrm>
              <a:off x="7510482" y="3222627"/>
              <a:ext cx="3349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200" name="Line 58"/>
            <p:cNvSpPr>
              <a:spLocks noChangeShapeType="1"/>
            </p:cNvSpPr>
            <p:nvPr/>
          </p:nvSpPr>
          <p:spPr bwMode="auto">
            <a:xfrm>
              <a:off x="7367607" y="3346455"/>
              <a:ext cx="0" cy="41593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201" name="Line 59"/>
            <p:cNvSpPr>
              <a:spLocks noChangeShapeType="1"/>
            </p:cNvSpPr>
            <p:nvPr/>
          </p:nvSpPr>
          <p:spPr bwMode="auto">
            <a:xfrm>
              <a:off x="7940697" y="3346455"/>
              <a:ext cx="0" cy="41593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202" name="Line 61"/>
            <p:cNvSpPr>
              <a:spLocks noChangeShapeType="1"/>
            </p:cNvSpPr>
            <p:nvPr/>
          </p:nvSpPr>
          <p:spPr bwMode="auto">
            <a:xfrm>
              <a:off x="7510482" y="3846526"/>
              <a:ext cx="3349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818329" name="Rectangle 69"/>
            <p:cNvSpPr>
              <a:spLocks noChangeArrowheads="1"/>
            </p:cNvSpPr>
            <p:nvPr/>
          </p:nvSpPr>
          <p:spPr bwMode="auto">
            <a:xfrm>
              <a:off x="7019666" y="2928934"/>
              <a:ext cx="227188" cy="16680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700"/>
                <a:t>S</a:t>
              </a:r>
              <a:endParaRPr lang="en-US" sz="700"/>
            </a:p>
          </p:txBody>
        </p:sp>
        <p:sp>
          <p:nvSpPr>
            <p:cNvPr id="204" name="Line 70"/>
            <p:cNvSpPr>
              <a:spLocks noChangeShapeType="1"/>
            </p:cNvSpPr>
            <p:nvPr/>
          </p:nvSpPr>
          <p:spPr bwMode="auto">
            <a:xfrm>
              <a:off x="7212031" y="3095625"/>
              <a:ext cx="95251" cy="8413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818331" name="Rectangle 71"/>
            <p:cNvSpPr>
              <a:spLocks noChangeArrowheads="1"/>
            </p:cNvSpPr>
            <p:nvPr/>
          </p:nvSpPr>
          <p:spPr bwMode="auto">
            <a:xfrm>
              <a:off x="7592868" y="2928934"/>
              <a:ext cx="227188" cy="16680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700"/>
                <a:t>M</a:t>
              </a:r>
              <a:endParaRPr lang="en-US" sz="700"/>
            </a:p>
          </p:txBody>
        </p:sp>
        <p:sp>
          <p:nvSpPr>
            <p:cNvPr id="206" name="Line 72"/>
            <p:cNvSpPr>
              <a:spLocks noChangeShapeType="1"/>
            </p:cNvSpPr>
            <p:nvPr/>
          </p:nvSpPr>
          <p:spPr bwMode="auto">
            <a:xfrm>
              <a:off x="7785121" y="3095625"/>
              <a:ext cx="95251" cy="8413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818333" name="Rectangle 75"/>
            <p:cNvSpPr>
              <a:spLocks noChangeArrowheads="1"/>
            </p:cNvSpPr>
            <p:nvPr/>
          </p:nvSpPr>
          <p:spPr bwMode="auto">
            <a:xfrm>
              <a:off x="7019666" y="3539360"/>
              <a:ext cx="227188" cy="17230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700"/>
                <a:t>S</a:t>
              </a:r>
              <a:endParaRPr lang="en-US" sz="700"/>
            </a:p>
          </p:txBody>
        </p:sp>
        <p:sp>
          <p:nvSpPr>
            <p:cNvPr id="208" name="Line 76"/>
            <p:cNvSpPr>
              <a:spLocks noChangeShapeType="1"/>
            </p:cNvSpPr>
            <p:nvPr/>
          </p:nvSpPr>
          <p:spPr bwMode="auto">
            <a:xfrm>
              <a:off x="7212031" y="3711587"/>
              <a:ext cx="95251" cy="8413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818335" name="Rectangle 77"/>
            <p:cNvSpPr>
              <a:spLocks noChangeArrowheads="1"/>
            </p:cNvSpPr>
            <p:nvPr/>
          </p:nvSpPr>
          <p:spPr bwMode="auto">
            <a:xfrm>
              <a:off x="7592868" y="3539360"/>
              <a:ext cx="227188" cy="172303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700"/>
                <a:t>M</a:t>
              </a:r>
              <a:endParaRPr lang="en-US" sz="700"/>
            </a:p>
          </p:txBody>
        </p:sp>
        <p:sp>
          <p:nvSpPr>
            <p:cNvPr id="210" name="Line 78"/>
            <p:cNvSpPr>
              <a:spLocks noChangeShapeType="1"/>
            </p:cNvSpPr>
            <p:nvPr/>
          </p:nvSpPr>
          <p:spPr bwMode="auto">
            <a:xfrm>
              <a:off x="7785121" y="3711587"/>
              <a:ext cx="95251" cy="8413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211" name="Octagon 210"/>
            <p:cNvSpPr/>
            <p:nvPr/>
          </p:nvSpPr>
          <p:spPr>
            <a:xfrm>
              <a:off x="7267869" y="3756571"/>
              <a:ext cx="236644" cy="206222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212" name="Octagon 211"/>
            <p:cNvSpPr/>
            <p:nvPr/>
          </p:nvSpPr>
          <p:spPr>
            <a:xfrm>
              <a:off x="7835817" y="3756571"/>
              <a:ext cx="236644" cy="206222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213" name="Octagon 212"/>
            <p:cNvSpPr/>
            <p:nvPr/>
          </p:nvSpPr>
          <p:spPr>
            <a:xfrm>
              <a:off x="7267869" y="3137903"/>
              <a:ext cx="236644" cy="206222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214" name="Octagon 213"/>
            <p:cNvSpPr/>
            <p:nvPr/>
          </p:nvSpPr>
          <p:spPr>
            <a:xfrm>
              <a:off x="7835817" y="3137903"/>
              <a:ext cx="236644" cy="206222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grpSp>
          <p:nvGrpSpPr>
            <p:cNvPr id="8" name="Group 214"/>
            <p:cNvGrpSpPr>
              <a:grpSpLocks/>
            </p:cNvGrpSpPr>
            <p:nvPr/>
          </p:nvGrpSpPr>
          <p:grpSpPr bwMode="auto">
            <a:xfrm>
              <a:off x="6643702" y="3404816"/>
              <a:ext cx="1052795" cy="1033859"/>
              <a:chOff x="3735019" y="1709945"/>
              <a:chExt cx="1079665" cy="1082779"/>
            </a:xfrm>
          </p:grpSpPr>
          <p:sp>
            <p:nvSpPr>
              <p:cNvPr id="160" name="Line 53"/>
              <p:cNvSpPr>
                <a:spLocks noChangeShapeType="1"/>
              </p:cNvSpPr>
              <p:nvPr/>
            </p:nvSpPr>
            <p:spPr bwMode="auto">
              <a:xfrm>
                <a:off x="4238079" y="2017930"/>
                <a:ext cx="34351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  <p:sp>
            <p:nvSpPr>
              <p:cNvPr id="165" name="Line 58"/>
              <p:cNvSpPr>
                <a:spLocks noChangeShapeType="1"/>
              </p:cNvSpPr>
              <p:nvPr/>
            </p:nvSpPr>
            <p:spPr bwMode="auto">
              <a:xfrm>
                <a:off x="4091557" y="2147617"/>
                <a:ext cx="0" cy="4356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  <p:sp>
            <p:nvSpPr>
              <p:cNvPr id="166" name="Line 59"/>
              <p:cNvSpPr>
                <a:spLocks noChangeShapeType="1"/>
              </p:cNvSpPr>
              <p:nvPr/>
            </p:nvSpPr>
            <p:spPr bwMode="auto">
              <a:xfrm>
                <a:off x="4679275" y="2147617"/>
                <a:ext cx="0" cy="4356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  <p:sp>
            <p:nvSpPr>
              <p:cNvPr id="168" name="Line 61"/>
              <p:cNvSpPr>
                <a:spLocks noChangeShapeType="1"/>
              </p:cNvSpPr>
              <p:nvPr/>
            </p:nvSpPr>
            <p:spPr bwMode="auto">
              <a:xfrm>
                <a:off x="4238079" y="2671350"/>
                <a:ext cx="34351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  <p:sp>
            <p:nvSpPr>
              <p:cNvPr id="818354" name="Rectangle 69"/>
              <p:cNvSpPr>
                <a:spLocks noChangeArrowheads="1"/>
              </p:cNvSpPr>
              <p:nvPr/>
            </p:nvSpPr>
            <p:spPr bwMode="auto">
              <a:xfrm>
                <a:off x="3735019" y="1709945"/>
                <a:ext cx="232986" cy="17470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pt-BR" sz="700"/>
                  <a:t>S</a:t>
                </a:r>
                <a:endParaRPr lang="en-US" sz="700"/>
              </a:p>
            </p:txBody>
          </p:sp>
          <p:sp>
            <p:nvSpPr>
              <p:cNvPr id="174" name="Line 70"/>
              <p:cNvSpPr>
                <a:spLocks noChangeShapeType="1"/>
              </p:cNvSpPr>
              <p:nvPr/>
            </p:nvSpPr>
            <p:spPr bwMode="auto">
              <a:xfrm>
                <a:off x="3932010" y="1884918"/>
                <a:ext cx="97682" cy="8812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  <p:sp>
            <p:nvSpPr>
              <p:cNvPr id="818356" name="Rectangle 71"/>
              <p:cNvSpPr>
                <a:spLocks noChangeArrowheads="1"/>
              </p:cNvSpPr>
              <p:nvPr/>
            </p:nvSpPr>
            <p:spPr bwMode="auto">
              <a:xfrm>
                <a:off x="4322850" y="1709945"/>
                <a:ext cx="232986" cy="174702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pt-BR" sz="700"/>
                  <a:t>M</a:t>
                </a:r>
                <a:endParaRPr lang="en-US" sz="700"/>
              </a:p>
            </p:txBody>
          </p:sp>
          <p:sp>
            <p:nvSpPr>
              <p:cNvPr id="176" name="Line 72"/>
              <p:cNvSpPr>
                <a:spLocks noChangeShapeType="1"/>
              </p:cNvSpPr>
              <p:nvPr/>
            </p:nvSpPr>
            <p:spPr bwMode="auto">
              <a:xfrm>
                <a:off x="4519728" y="1884918"/>
                <a:ext cx="97682" cy="8812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  <p:sp>
            <p:nvSpPr>
              <p:cNvPr id="818358" name="Rectangle 75"/>
              <p:cNvSpPr>
                <a:spLocks noChangeArrowheads="1"/>
              </p:cNvSpPr>
              <p:nvPr/>
            </p:nvSpPr>
            <p:spPr bwMode="auto">
              <a:xfrm>
                <a:off x="3735019" y="2349255"/>
                <a:ext cx="232986" cy="18045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pt-BR" sz="700"/>
                  <a:t>S</a:t>
                </a:r>
                <a:endParaRPr lang="en-US" sz="700"/>
              </a:p>
            </p:txBody>
          </p:sp>
          <p:sp>
            <p:nvSpPr>
              <p:cNvPr id="180" name="Line 76"/>
              <p:cNvSpPr>
                <a:spLocks noChangeShapeType="1"/>
              </p:cNvSpPr>
              <p:nvPr/>
            </p:nvSpPr>
            <p:spPr bwMode="auto">
              <a:xfrm>
                <a:off x="3932010" y="2530026"/>
                <a:ext cx="97682" cy="86458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  <p:sp>
            <p:nvSpPr>
              <p:cNvPr id="818360" name="Rectangle 77"/>
              <p:cNvSpPr>
                <a:spLocks noChangeArrowheads="1"/>
              </p:cNvSpPr>
              <p:nvPr/>
            </p:nvSpPr>
            <p:spPr bwMode="auto">
              <a:xfrm>
                <a:off x="4322850" y="2349255"/>
                <a:ext cx="232986" cy="180456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pt-BR" sz="700"/>
                  <a:t>M</a:t>
                </a:r>
                <a:endParaRPr lang="en-US" sz="700"/>
              </a:p>
            </p:txBody>
          </p:sp>
          <p:sp>
            <p:nvSpPr>
              <p:cNvPr id="182" name="Line 78"/>
              <p:cNvSpPr>
                <a:spLocks noChangeShapeType="1"/>
              </p:cNvSpPr>
              <p:nvPr/>
            </p:nvSpPr>
            <p:spPr bwMode="auto">
              <a:xfrm>
                <a:off x="4519728" y="2530026"/>
                <a:ext cx="97682" cy="86458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  <p:sp>
            <p:nvSpPr>
              <p:cNvPr id="185" name="Octagon 184"/>
              <p:cNvSpPr/>
              <p:nvPr/>
            </p:nvSpPr>
            <p:spPr>
              <a:xfrm>
                <a:off x="3989557" y="2576744"/>
                <a:ext cx="242684" cy="215980"/>
              </a:xfrm>
              <a:prstGeom prst="octago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/>
              </a:p>
            </p:txBody>
          </p:sp>
          <p:sp>
            <p:nvSpPr>
              <p:cNvPr id="186" name="Octagon 185"/>
              <p:cNvSpPr/>
              <p:nvPr/>
            </p:nvSpPr>
            <p:spPr>
              <a:xfrm>
                <a:off x="4572000" y="2576744"/>
                <a:ext cx="242684" cy="215980"/>
              </a:xfrm>
              <a:prstGeom prst="octago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/>
              </a:p>
            </p:txBody>
          </p:sp>
          <p:sp>
            <p:nvSpPr>
              <p:cNvPr id="188" name="Octagon 187"/>
              <p:cNvSpPr/>
              <p:nvPr/>
            </p:nvSpPr>
            <p:spPr>
              <a:xfrm>
                <a:off x="3989557" y="1928802"/>
                <a:ext cx="242684" cy="215980"/>
              </a:xfrm>
              <a:prstGeom prst="octago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50"/>
              </a:p>
            </p:txBody>
          </p:sp>
          <p:sp>
            <p:nvSpPr>
              <p:cNvPr id="189" name="Octagon 188"/>
              <p:cNvSpPr/>
              <p:nvPr/>
            </p:nvSpPr>
            <p:spPr>
              <a:xfrm>
                <a:off x="4572000" y="1928802"/>
                <a:ext cx="242684" cy="215980"/>
              </a:xfrm>
              <a:prstGeom prst="octago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50"/>
              </a:p>
            </p:txBody>
          </p:sp>
        </p:grpSp>
        <p:cxnSp>
          <p:nvCxnSpPr>
            <p:cNvPr id="217" name="Straight Connector 216"/>
            <p:cNvCxnSpPr>
              <a:stCxn id="0" idx="0"/>
              <a:endCxn id="0" idx="1"/>
            </p:cNvCxnSpPr>
            <p:nvPr/>
          </p:nvCxnSpPr>
          <p:spPr>
            <a:xfrm rot="5400000" flipH="1" flipV="1">
              <a:off x="7002477" y="3967179"/>
              <a:ext cx="330206" cy="2000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 flipH="1" flipV="1">
              <a:off x="7623987" y="4036238"/>
              <a:ext cx="330206" cy="2016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 flipH="1" flipV="1">
              <a:off x="7631925" y="3377412"/>
              <a:ext cx="330206" cy="2016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 flipH="1" flipV="1">
              <a:off x="7004858" y="3353600"/>
              <a:ext cx="330206" cy="2016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292"/>
          <p:cNvGrpSpPr>
            <a:grpSpLocks/>
          </p:cNvGrpSpPr>
          <p:nvPr/>
        </p:nvGrpSpPr>
        <p:grpSpPr bwMode="auto">
          <a:xfrm>
            <a:off x="2500313" y="4572000"/>
            <a:ext cx="1857375" cy="1601788"/>
            <a:chOff x="4339014" y="4751619"/>
            <a:chExt cx="2304688" cy="1923917"/>
          </a:xfrm>
        </p:grpSpPr>
        <p:sp>
          <p:nvSpPr>
            <p:cNvPr id="284" name="Octagon 283"/>
            <p:cNvSpPr/>
            <p:nvPr/>
          </p:nvSpPr>
          <p:spPr>
            <a:xfrm>
              <a:off x="4857076" y="5144411"/>
              <a:ext cx="1357206" cy="1212697"/>
            </a:xfrm>
            <a:prstGeom prst="oct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57" name="Line 68"/>
            <p:cNvSpPr>
              <a:spLocks noChangeShapeType="1"/>
            </p:cNvSpPr>
            <p:nvPr/>
          </p:nvSpPr>
          <p:spPr bwMode="auto">
            <a:xfrm flipV="1">
              <a:off x="5938507" y="4965176"/>
              <a:ext cx="70913" cy="7245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278" name="Octagon 277"/>
            <p:cNvSpPr/>
            <p:nvPr/>
          </p:nvSpPr>
          <p:spPr>
            <a:xfrm>
              <a:off x="5715008" y="5000636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18384" name="Rectangle 67"/>
            <p:cNvSpPr>
              <a:spLocks noChangeArrowheads="1"/>
            </p:cNvSpPr>
            <p:nvPr/>
          </p:nvSpPr>
          <p:spPr bwMode="auto">
            <a:xfrm>
              <a:off x="6010096" y="4823057"/>
              <a:ext cx="232986" cy="17470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700"/>
                <a:t>M</a:t>
              </a:r>
              <a:endParaRPr lang="en-US" sz="700"/>
            </a:p>
          </p:txBody>
        </p:sp>
        <p:sp>
          <p:nvSpPr>
            <p:cNvPr id="818385" name="Rectangle 73"/>
            <p:cNvSpPr>
              <a:spLocks noChangeArrowheads="1"/>
            </p:cNvSpPr>
            <p:nvPr/>
          </p:nvSpPr>
          <p:spPr bwMode="auto">
            <a:xfrm>
              <a:off x="6367286" y="5147006"/>
              <a:ext cx="232986" cy="17470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M</a:t>
              </a:r>
              <a:endParaRPr lang="en-US" sz="800"/>
            </a:p>
          </p:txBody>
        </p:sp>
        <p:sp>
          <p:nvSpPr>
            <p:cNvPr id="818386" name="Line 74"/>
            <p:cNvSpPr>
              <a:spLocks noChangeShapeType="1"/>
            </p:cNvSpPr>
            <p:nvPr/>
          </p:nvSpPr>
          <p:spPr bwMode="auto">
            <a:xfrm flipV="1">
              <a:off x="6295849" y="5289882"/>
              <a:ext cx="71438" cy="7143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75" name="Octagon 274"/>
            <p:cNvSpPr/>
            <p:nvPr/>
          </p:nvSpPr>
          <p:spPr>
            <a:xfrm>
              <a:off x="6072198" y="5357826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18390" name="Line 80"/>
            <p:cNvSpPr>
              <a:spLocks noChangeShapeType="1"/>
            </p:cNvSpPr>
            <p:nvPr/>
          </p:nvSpPr>
          <p:spPr bwMode="auto">
            <a:xfrm flipV="1">
              <a:off x="6295848" y="5857892"/>
              <a:ext cx="133539" cy="6993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72" name="Octagon 271"/>
            <p:cNvSpPr/>
            <p:nvPr/>
          </p:nvSpPr>
          <p:spPr>
            <a:xfrm>
              <a:off x="6072198" y="5857892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18394" name="Line 78"/>
            <p:cNvSpPr>
              <a:spLocks noChangeShapeType="1"/>
            </p:cNvSpPr>
            <p:nvPr/>
          </p:nvSpPr>
          <p:spPr bwMode="auto">
            <a:xfrm>
              <a:off x="4500562" y="5929330"/>
              <a:ext cx="234590" cy="6993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71" name="Octagon 270"/>
            <p:cNvSpPr/>
            <p:nvPr/>
          </p:nvSpPr>
          <p:spPr>
            <a:xfrm>
              <a:off x="4714876" y="5857892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18398" name="Rectangle 77"/>
            <p:cNvSpPr>
              <a:spLocks noChangeArrowheads="1"/>
            </p:cNvSpPr>
            <p:nvPr/>
          </p:nvSpPr>
          <p:spPr bwMode="auto">
            <a:xfrm>
              <a:off x="4339014" y="5857892"/>
              <a:ext cx="232986" cy="18045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M</a:t>
              </a:r>
              <a:endParaRPr lang="en-US" sz="800"/>
            </a:p>
          </p:txBody>
        </p:sp>
        <p:sp>
          <p:nvSpPr>
            <p:cNvPr id="818399" name="Rectangle 75"/>
            <p:cNvSpPr>
              <a:spLocks noChangeArrowheads="1"/>
            </p:cNvSpPr>
            <p:nvPr/>
          </p:nvSpPr>
          <p:spPr bwMode="auto">
            <a:xfrm>
              <a:off x="4460338" y="5130337"/>
              <a:ext cx="232986" cy="18045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S</a:t>
              </a:r>
              <a:endParaRPr lang="en-US" sz="800"/>
            </a:p>
          </p:txBody>
        </p:sp>
        <p:sp>
          <p:nvSpPr>
            <p:cNvPr id="818400" name="Line 76"/>
            <p:cNvSpPr>
              <a:spLocks noChangeShapeType="1"/>
            </p:cNvSpPr>
            <p:nvPr/>
          </p:nvSpPr>
          <p:spPr bwMode="auto">
            <a:xfrm>
              <a:off x="4657719" y="5310793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70" name="Octagon 269"/>
            <p:cNvSpPr/>
            <p:nvPr/>
          </p:nvSpPr>
          <p:spPr>
            <a:xfrm>
              <a:off x="4714876" y="5357826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56" name="Line 66"/>
            <p:cNvSpPr>
              <a:spLocks noChangeShapeType="1"/>
            </p:cNvSpPr>
            <p:nvPr/>
          </p:nvSpPr>
          <p:spPr bwMode="auto">
            <a:xfrm>
              <a:off x="5077695" y="4883186"/>
              <a:ext cx="86672" cy="8961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277" name="Octagon 276"/>
            <p:cNvSpPr/>
            <p:nvPr/>
          </p:nvSpPr>
          <p:spPr>
            <a:xfrm>
              <a:off x="5072066" y="5000636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18408" name="Rectangle 65"/>
            <p:cNvSpPr>
              <a:spLocks noChangeArrowheads="1"/>
            </p:cNvSpPr>
            <p:nvPr/>
          </p:nvSpPr>
          <p:spPr bwMode="auto">
            <a:xfrm>
              <a:off x="4883917" y="4751619"/>
              <a:ext cx="232986" cy="1747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700"/>
                <a:t>S</a:t>
              </a:r>
              <a:endParaRPr lang="en-US" sz="700"/>
            </a:p>
          </p:txBody>
        </p:sp>
        <p:sp>
          <p:nvSpPr>
            <p:cNvPr id="818409" name="Rectangle 79"/>
            <p:cNvSpPr>
              <a:spLocks noChangeArrowheads="1"/>
            </p:cNvSpPr>
            <p:nvPr/>
          </p:nvSpPr>
          <p:spPr bwMode="auto">
            <a:xfrm>
              <a:off x="6410716" y="5820312"/>
              <a:ext cx="232986" cy="18045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S</a:t>
              </a:r>
              <a:endParaRPr lang="en-US" sz="800"/>
            </a:p>
          </p:txBody>
        </p:sp>
        <p:sp>
          <p:nvSpPr>
            <p:cNvPr id="255" name="Line 64"/>
            <p:cNvSpPr>
              <a:spLocks noChangeShapeType="1"/>
            </p:cNvSpPr>
            <p:nvPr/>
          </p:nvSpPr>
          <p:spPr bwMode="auto">
            <a:xfrm flipV="1">
              <a:off x="5000873" y="6429564"/>
              <a:ext cx="70913" cy="70551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818411" name="Rectangle 69"/>
            <p:cNvSpPr>
              <a:spLocks noChangeArrowheads="1"/>
            </p:cNvSpPr>
            <p:nvPr/>
          </p:nvSpPr>
          <p:spPr bwMode="auto">
            <a:xfrm>
              <a:off x="6000760" y="6500834"/>
              <a:ext cx="232986" cy="1747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S</a:t>
              </a:r>
              <a:endParaRPr lang="en-US" sz="800"/>
            </a:p>
          </p:txBody>
        </p:sp>
        <p:sp>
          <p:nvSpPr>
            <p:cNvPr id="818412" name="Line 70"/>
            <p:cNvSpPr>
              <a:spLocks noChangeShapeType="1"/>
            </p:cNvSpPr>
            <p:nvPr/>
          </p:nvSpPr>
          <p:spPr bwMode="auto">
            <a:xfrm>
              <a:off x="5929322" y="6429396"/>
              <a:ext cx="97073" cy="873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73" name="Octagon 272"/>
            <p:cNvSpPr/>
            <p:nvPr/>
          </p:nvSpPr>
          <p:spPr>
            <a:xfrm>
              <a:off x="5715008" y="6286520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276" name="Octagon 275"/>
            <p:cNvSpPr/>
            <p:nvPr/>
          </p:nvSpPr>
          <p:spPr>
            <a:xfrm>
              <a:off x="5072066" y="6286520"/>
              <a:ext cx="242684" cy="215980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18419" name="Rectangle 63"/>
            <p:cNvSpPr>
              <a:spLocks noChangeArrowheads="1"/>
            </p:cNvSpPr>
            <p:nvPr/>
          </p:nvSpPr>
          <p:spPr bwMode="auto">
            <a:xfrm>
              <a:off x="4786314" y="6500834"/>
              <a:ext cx="232986" cy="17470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700"/>
                <a:t>M</a:t>
              </a:r>
              <a:endParaRPr lang="en-US" sz="700"/>
            </a:p>
          </p:txBody>
        </p:sp>
        <p:cxnSp>
          <p:nvCxnSpPr>
            <p:cNvPr id="286" name="Straight Connector 285"/>
            <p:cNvCxnSpPr>
              <a:stCxn id="0" idx="2"/>
              <a:endCxn id="0" idx="0"/>
            </p:cNvCxnSpPr>
            <p:nvPr/>
          </p:nvCxnSpPr>
          <p:spPr>
            <a:xfrm rot="16200000" flipH="1">
              <a:off x="4980150" y="5487757"/>
              <a:ext cx="1069690" cy="52791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0" idx="2"/>
              <a:endCxn id="0" idx="0"/>
            </p:cNvCxnSpPr>
            <p:nvPr/>
          </p:nvCxnSpPr>
          <p:spPr>
            <a:xfrm rot="5400000">
              <a:off x="4980150" y="5487757"/>
              <a:ext cx="1069690" cy="52791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stCxn id="0" idx="3"/>
            </p:cNvCxnSpPr>
            <p:nvPr/>
          </p:nvCxnSpPr>
          <p:spPr>
            <a:xfrm>
              <a:off x="4957537" y="5510508"/>
              <a:ext cx="1114917" cy="41948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stCxn id="0" idx="3"/>
              <a:endCxn id="0" idx="1"/>
            </p:cNvCxnSpPr>
            <p:nvPr/>
          </p:nvCxnSpPr>
          <p:spPr>
            <a:xfrm flipV="1">
              <a:off x="4957537" y="5510508"/>
              <a:ext cx="1114917" cy="40995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75" name="Arc 374"/>
          <p:cNvSpPr/>
          <p:nvPr/>
        </p:nvSpPr>
        <p:spPr>
          <a:xfrm rot="6232431">
            <a:off x="5732463" y="4219575"/>
            <a:ext cx="912812" cy="966788"/>
          </a:xfrm>
          <a:prstGeom prst="arc">
            <a:avLst>
              <a:gd name="adj1" fmla="val 16252540"/>
              <a:gd name="adj2" fmla="val 1046153"/>
            </a:avLst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2" name="Arc 371"/>
          <p:cNvSpPr/>
          <p:nvPr/>
        </p:nvSpPr>
        <p:spPr>
          <a:xfrm rot="12840909">
            <a:off x="6635750" y="4754563"/>
            <a:ext cx="857250" cy="785812"/>
          </a:xfrm>
          <a:prstGeom prst="arc">
            <a:avLst>
              <a:gd name="adj1" fmla="val 14577445"/>
              <a:gd name="adj2" fmla="val 491154"/>
            </a:avLst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" name="Group 382"/>
          <p:cNvGrpSpPr>
            <a:grpSpLocks/>
          </p:cNvGrpSpPr>
          <p:nvPr/>
        </p:nvGrpSpPr>
        <p:grpSpPr bwMode="auto">
          <a:xfrm>
            <a:off x="5435600" y="4541838"/>
            <a:ext cx="1922463" cy="1758950"/>
            <a:chOff x="5435450" y="4542131"/>
            <a:chExt cx="1922632" cy="1758228"/>
          </a:xfrm>
        </p:grpSpPr>
        <p:sp>
          <p:nvSpPr>
            <p:cNvPr id="373" name="Arc 372"/>
            <p:cNvSpPr/>
            <p:nvPr/>
          </p:nvSpPr>
          <p:spPr>
            <a:xfrm rot="16966537">
              <a:off x="6313608" y="5428937"/>
              <a:ext cx="774382" cy="968460"/>
            </a:xfrm>
            <a:prstGeom prst="arc">
              <a:avLst>
                <a:gd name="adj1" fmla="val 16252540"/>
                <a:gd name="adj2" fmla="val 1046153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Octagon 334"/>
            <p:cNvSpPr/>
            <p:nvPr/>
          </p:nvSpPr>
          <p:spPr>
            <a:xfrm>
              <a:off x="5918092" y="4869022"/>
              <a:ext cx="1093884" cy="1010822"/>
            </a:xfrm>
            <a:prstGeom prst="oct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36" name="Line 68"/>
            <p:cNvSpPr>
              <a:spLocks noChangeShapeType="1"/>
            </p:cNvSpPr>
            <p:nvPr/>
          </p:nvSpPr>
          <p:spPr bwMode="auto">
            <a:xfrm flipV="1">
              <a:off x="6789707" y="4719858"/>
              <a:ext cx="57155" cy="603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818430" name="Rectangle 73"/>
            <p:cNvSpPr>
              <a:spLocks noChangeArrowheads="1"/>
            </p:cNvSpPr>
            <p:nvPr/>
          </p:nvSpPr>
          <p:spPr bwMode="auto">
            <a:xfrm>
              <a:off x="7135314" y="4871260"/>
              <a:ext cx="187767" cy="14542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M</a:t>
              </a:r>
              <a:endParaRPr lang="en-US" sz="800"/>
            </a:p>
          </p:txBody>
        </p:sp>
        <p:sp>
          <p:nvSpPr>
            <p:cNvPr id="818431" name="Line 74"/>
            <p:cNvSpPr>
              <a:spLocks noChangeShapeType="1"/>
            </p:cNvSpPr>
            <p:nvPr/>
          </p:nvSpPr>
          <p:spPr bwMode="auto">
            <a:xfrm flipV="1">
              <a:off x="7077741" y="4990194"/>
              <a:ext cx="57573" cy="5946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432" name="Line 80"/>
            <p:cNvSpPr>
              <a:spLocks noChangeShapeType="1"/>
            </p:cNvSpPr>
            <p:nvPr/>
          </p:nvSpPr>
          <p:spPr bwMode="auto">
            <a:xfrm flipV="1">
              <a:off x="7077740" y="5463018"/>
              <a:ext cx="107621" cy="58213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18433" name="Line 78"/>
            <p:cNvSpPr>
              <a:spLocks noChangeShapeType="1"/>
            </p:cNvSpPr>
            <p:nvPr/>
          </p:nvSpPr>
          <p:spPr bwMode="auto">
            <a:xfrm>
              <a:off x="5630888" y="5522485"/>
              <a:ext cx="189060" cy="58213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45" name="Octagon 344"/>
            <p:cNvSpPr/>
            <p:nvPr/>
          </p:nvSpPr>
          <p:spPr>
            <a:xfrm>
              <a:off x="5803608" y="5463018"/>
              <a:ext cx="195583" cy="179787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18437" name="Line 76"/>
            <p:cNvSpPr>
              <a:spLocks noChangeShapeType="1"/>
            </p:cNvSpPr>
            <p:nvPr/>
          </p:nvSpPr>
          <p:spPr bwMode="auto">
            <a:xfrm>
              <a:off x="5757544" y="5007600"/>
              <a:ext cx="78233" cy="7271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50" name="Line 66"/>
            <p:cNvSpPr>
              <a:spLocks noChangeShapeType="1"/>
            </p:cNvSpPr>
            <p:nvPr/>
          </p:nvSpPr>
          <p:spPr bwMode="auto">
            <a:xfrm>
              <a:off x="6095908" y="4651623"/>
              <a:ext cx="69856" cy="7458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818439" name="Rectangle 65"/>
            <p:cNvSpPr>
              <a:spLocks noChangeArrowheads="1"/>
            </p:cNvSpPr>
            <p:nvPr/>
          </p:nvSpPr>
          <p:spPr bwMode="auto">
            <a:xfrm>
              <a:off x="5939841" y="4542131"/>
              <a:ext cx="187767" cy="1454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700"/>
                <a:t>S</a:t>
              </a:r>
              <a:endParaRPr lang="en-US" sz="700"/>
            </a:p>
          </p:txBody>
        </p:sp>
        <p:sp>
          <p:nvSpPr>
            <p:cNvPr id="354" name="Line 64"/>
            <p:cNvSpPr>
              <a:spLocks noChangeShapeType="1"/>
            </p:cNvSpPr>
            <p:nvPr/>
          </p:nvSpPr>
          <p:spPr bwMode="auto">
            <a:xfrm flipV="1">
              <a:off x="6033991" y="5938558"/>
              <a:ext cx="57155" cy="603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818441" name="Rectangle 69"/>
            <p:cNvSpPr>
              <a:spLocks noChangeArrowheads="1"/>
            </p:cNvSpPr>
            <p:nvPr/>
          </p:nvSpPr>
          <p:spPr bwMode="auto">
            <a:xfrm>
              <a:off x="6839924" y="5998218"/>
              <a:ext cx="187767" cy="1454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S</a:t>
              </a:r>
              <a:endParaRPr lang="en-US" sz="800"/>
            </a:p>
          </p:txBody>
        </p:sp>
        <p:sp>
          <p:nvSpPr>
            <p:cNvPr id="818442" name="Line 70"/>
            <p:cNvSpPr>
              <a:spLocks noChangeShapeType="1"/>
            </p:cNvSpPr>
            <p:nvPr/>
          </p:nvSpPr>
          <p:spPr bwMode="auto">
            <a:xfrm>
              <a:off x="6782351" y="5938751"/>
              <a:ext cx="78233" cy="7271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58" name="Octagon 357"/>
            <p:cNvSpPr/>
            <p:nvPr/>
          </p:nvSpPr>
          <p:spPr>
            <a:xfrm>
              <a:off x="6091473" y="5819818"/>
              <a:ext cx="195583" cy="179787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365" name="Arc 364"/>
            <p:cNvSpPr/>
            <p:nvPr/>
          </p:nvSpPr>
          <p:spPr>
            <a:xfrm>
              <a:off x="6072094" y="4613539"/>
              <a:ext cx="928769" cy="785490"/>
            </a:xfrm>
            <a:prstGeom prst="arc">
              <a:avLst>
                <a:gd name="adj1" fmla="val 13082892"/>
                <a:gd name="adj2" fmla="val 491154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8447" name="Rectangle 67"/>
            <p:cNvSpPr>
              <a:spLocks noChangeArrowheads="1"/>
            </p:cNvSpPr>
            <p:nvPr/>
          </p:nvSpPr>
          <p:spPr bwMode="auto">
            <a:xfrm>
              <a:off x="6847448" y="4601598"/>
              <a:ext cx="187767" cy="14542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700"/>
                <a:t>M</a:t>
              </a:r>
              <a:endParaRPr lang="en-US" sz="700"/>
            </a:p>
          </p:txBody>
        </p:sp>
        <p:sp>
          <p:nvSpPr>
            <p:cNvPr id="366" name="Arc 365"/>
            <p:cNvSpPr/>
            <p:nvPr/>
          </p:nvSpPr>
          <p:spPr>
            <a:xfrm>
              <a:off x="6572200" y="5113396"/>
              <a:ext cx="785882" cy="785489"/>
            </a:xfrm>
            <a:prstGeom prst="arc">
              <a:avLst>
                <a:gd name="adj1" fmla="val 16200000"/>
                <a:gd name="adj2" fmla="val 694847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ctagon 340"/>
            <p:cNvSpPr/>
            <p:nvPr/>
          </p:nvSpPr>
          <p:spPr>
            <a:xfrm>
              <a:off x="6897497" y="5046752"/>
              <a:ext cx="195583" cy="179787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18452" name="Rectangle 79"/>
            <p:cNvSpPr>
              <a:spLocks noChangeArrowheads="1"/>
            </p:cNvSpPr>
            <p:nvPr/>
          </p:nvSpPr>
          <p:spPr bwMode="auto">
            <a:xfrm>
              <a:off x="7170315" y="5431736"/>
              <a:ext cx="187767" cy="150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S</a:t>
              </a:r>
              <a:endParaRPr lang="en-US" sz="800"/>
            </a:p>
          </p:txBody>
        </p:sp>
        <p:sp>
          <p:nvSpPr>
            <p:cNvPr id="370" name="Arc 369"/>
            <p:cNvSpPr/>
            <p:nvPr/>
          </p:nvSpPr>
          <p:spPr>
            <a:xfrm rot="10800000">
              <a:off x="5857762" y="5327620"/>
              <a:ext cx="857325" cy="785490"/>
            </a:xfrm>
            <a:prstGeom prst="arc">
              <a:avLst>
                <a:gd name="adj1" fmla="val 11996778"/>
                <a:gd name="adj2" fmla="val 5836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7" name="Octagon 356"/>
            <p:cNvSpPr/>
            <p:nvPr/>
          </p:nvSpPr>
          <p:spPr>
            <a:xfrm>
              <a:off x="6609631" y="5819818"/>
              <a:ext cx="195583" cy="179787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18457" name="Rectangle 63"/>
            <p:cNvSpPr>
              <a:spLocks noChangeArrowheads="1"/>
            </p:cNvSpPr>
            <p:nvPr/>
          </p:nvSpPr>
          <p:spPr bwMode="auto">
            <a:xfrm>
              <a:off x="5861181" y="5998218"/>
              <a:ext cx="187767" cy="14542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700"/>
                <a:t>M</a:t>
              </a:r>
              <a:endParaRPr lang="en-US" sz="700"/>
            </a:p>
          </p:txBody>
        </p:sp>
        <p:sp>
          <p:nvSpPr>
            <p:cNvPr id="371" name="Arc 370"/>
            <p:cNvSpPr/>
            <p:nvPr/>
          </p:nvSpPr>
          <p:spPr>
            <a:xfrm rot="11946260">
              <a:off x="5538647" y="4705576"/>
              <a:ext cx="614416" cy="829922"/>
            </a:xfrm>
            <a:prstGeom prst="arc">
              <a:avLst>
                <a:gd name="adj1" fmla="val 15667195"/>
                <a:gd name="adj2" fmla="val 660730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ctagon 350"/>
            <p:cNvSpPr/>
            <p:nvPr/>
          </p:nvSpPr>
          <p:spPr>
            <a:xfrm>
              <a:off x="6091473" y="4749419"/>
              <a:ext cx="195583" cy="179787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18462" name="Rectangle 75"/>
            <p:cNvSpPr>
              <a:spLocks noChangeArrowheads="1"/>
            </p:cNvSpPr>
            <p:nvPr/>
          </p:nvSpPr>
          <p:spPr bwMode="auto">
            <a:xfrm>
              <a:off x="5598471" y="4857385"/>
              <a:ext cx="187767" cy="150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S</a:t>
              </a:r>
              <a:endParaRPr lang="en-US" sz="800"/>
            </a:p>
          </p:txBody>
        </p:sp>
        <p:sp>
          <p:nvSpPr>
            <p:cNvPr id="818463" name="Rectangle 77"/>
            <p:cNvSpPr>
              <a:spLocks noChangeArrowheads="1"/>
            </p:cNvSpPr>
            <p:nvPr/>
          </p:nvSpPr>
          <p:spPr bwMode="auto">
            <a:xfrm>
              <a:off x="5500694" y="5463018"/>
              <a:ext cx="187767" cy="15021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800"/>
                <a:t>M</a:t>
              </a:r>
              <a:endParaRPr lang="en-US" sz="800"/>
            </a:p>
          </p:txBody>
        </p:sp>
        <p:sp>
          <p:nvSpPr>
            <p:cNvPr id="343" name="Octagon 342"/>
            <p:cNvSpPr/>
            <p:nvPr/>
          </p:nvSpPr>
          <p:spPr>
            <a:xfrm>
              <a:off x="6897497" y="5463018"/>
              <a:ext cx="195583" cy="179787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374" name="Arc 373"/>
            <p:cNvSpPr/>
            <p:nvPr/>
          </p:nvSpPr>
          <p:spPr>
            <a:xfrm rot="559074">
              <a:off x="5435450" y="5114983"/>
              <a:ext cx="773181" cy="1021930"/>
            </a:xfrm>
            <a:prstGeom prst="arc">
              <a:avLst>
                <a:gd name="adj1" fmla="val 16252540"/>
                <a:gd name="adj2" fmla="val 1046153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9" name="Octagon 348"/>
            <p:cNvSpPr/>
            <p:nvPr/>
          </p:nvSpPr>
          <p:spPr>
            <a:xfrm>
              <a:off x="5803608" y="5046752"/>
              <a:ext cx="195583" cy="179787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337" name="Octagon 336"/>
            <p:cNvSpPr/>
            <p:nvPr/>
          </p:nvSpPr>
          <p:spPr>
            <a:xfrm>
              <a:off x="6609631" y="4749419"/>
              <a:ext cx="195583" cy="179787"/>
            </a:xfrm>
            <a:prstGeom prst="octagon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</p:grpSp>
      <p:sp>
        <p:nvSpPr>
          <p:cNvPr id="378" name="Rectangle 377"/>
          <p:cNvSpPr/>
          <p:nvPr/>
        </p:nvSpPr>
        <p:spPr>
          <a:xfrm>
            <a:off x="1643063" y="4000500"/>
            <a:ext cx="1071562" cy="285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800" dirty="0"/>
              <a:t>Mesh</a:t>
            </a:r>
            <a:endParaRPr lang="en-US" sz="1800" dirty="0"/>
          </a:p>
        </p:txBody>
      </p:sp>
      <p:sp>
        <p:nvSpPr>
          <p:cNvPr id="379" name="Rectangle 378"/>
          <p:cNvSpPr/>
          <p:nvPr/>
        </p:nvSpPr>
        <p:spPr>
          <a:xfrm>
            <a:off x="4143375" y="4000500"/>
            <a:ext cx="1071563" cy="285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800" dirty="0"/>
              <a:t>Torus</a:t>
            </a:r>
            <a:endParaRPr lang="en-US" sz="1800" dirty="0"/>
          </a:p>
        </p:txBody>
      </p:sp>
      <p:sp>
        <p:nvSpPr>
          <p:cNvPr id="380" name="Rectangle 379"/>
          <p:cNvSpPr/>
          <p:nvPr/>
        </p:nvSpPr>
        <p:spPr>
          <a:xfrm>
            <a:off x="6786563" y="4000500"/>
            <a:ext cx="1357312" cy="285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800" dirty="0"/>
              <a:t>Hipercube</a:t>
            </a:r>
            <a:endParaRPr lang="en-US" sz="1800" dirty="0"/>
          </a:p>
        </p:txBody>
      </p:sp>
      <p:sp>
        <p:nvSpPr>
          <p:cNvPr id="381" name="Rectangle 380"/>
          <p:cNvSpPr/>
          <p:nvPr/>
        </p:nvSpPr>
        <p:spPr>
          <a:xfrm>
            <a:off x="2928938" y="6286500"/>
            <a:ext cx="1071562" cy="285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800" dirty="0"/>
              <a:t>Octagon</a:t>
            </a:r>
            <a:endParaRPr lang="en-US" sz="1800" dirty="0"/>
          </a:p>
        </p:txBody>
      </p:sp>
      <p:sp>
        <p:nvSpPr>
          <p:cNvPr id="382" name="Rectangle 381"/>
          <p:cNvSpPr/>
          <p:nvPr/>
        </p:nvSpPr>
        <p:spPr>
          <a:xfrm>
            <a:off x="5643563" y="6286500"/>
            <a:ext cx="1571625" cy="285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800" dirty="0"/>
              <a:t>Nested Ring</a:t>
            </a:r>
            <a:endParaRPr lang="en-US" sz="1800" dirty="0"/>
          </a:p>
        </p:txBody>
      </p:sp>
      <p:sp>
        <p:nvSpPr>
          <p:cNvPr id="818479" name="Rectangle 320"/>
          <p:cNvSpPr>
            <a:spLocks noChangeArrowheads="1"/>
          </p:cNvSpPr>
          <p:nvPr/>
        </p:nvSpPr>
        <p:spPr bwMode="auto">
          <a:xfrm>
            <a:off x="6877050" y="0"/>
            <a:ext cx="2266950" cy="141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18480" name="WordArt 1030"/>
          <p:cNvSpPr>
            <a:spLocks noChangeArrowheads="1" noChangeShapeType="1" noTextEdit="1"/>
          </p:cNvSpPr>
          <p:nvPr/>
        </p:nvSpPr>
        <p:spPr bwMode="auto">
          <a:xfrm>
            <a:off x="7440613" y="511175"/>
            <a:ext cx="762000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CO" sz="3600" i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NoC</a:t>
            </a:r>
          </a:p>
        </p:txBody>
      </p:sp>
      <p:sp>
        <p:nvSpPr>
          <p:cNvPr id="818481" name="Text Box 1031"/>
          <p:cNvSpPr txBox="1">
            <a:spLocks noChangeArrowheads="1"/>
          </p:cNvSpPr>
          <p:nvPr/>
        </p:nvSpPr>
        <p:spPr bwMode="auto">
          <a:xfrm>
            <a:off x="8124825" y="90488"/>
            <a:ext cx="58261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00" b="1">
                <a:solidFill>
                  <a:schemeClr val="accent2"/>
                </a:solidFill>
              </a:rPr>
              <a:t>Topology</a:t>
            </a:r>
          </a:p>
        </p:txBody>
      </p:sp>
      <p:sp>
        <p:nvSpPr>
          <p:cNvPr id="818482" name="Text Box 1032"/>
          <p:cNvSpPr txBox="1">
            <a:spLocks noChangeArrowheads="1"/>
          </p:cNvSpPr>
          <p:nvPr/>
        </p:nvSpPr>
        <p:spPr bwMode="auto">
          <a:xfrm>
            <a:off x="6902450" y="444500"/>
            <a:ext cx="482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"/>
              <a:t>Routing strategy</a:t>
            </a:r>
          </a:p>
        </p:txBody>
      </p:sp>
      <p:sp>
        <p:nvSpPr>
          <p:cNvPr id="818483" name="Text Box 1033"/>
          <p:cNvSpPr txBox="1">
            <a:spLocks noChangeArrowheads="1"/>
          </p:cNvSpPr>
          <p:nvPr/>
        </p:nvSpPr>
        <p:spPr bwMode="auto">
          <a:xfrm>
            <a:off x="6854825" y="795338"/>
            <a:ext cx="6270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"/>
              <a:t>Arbitration mechanism</a:t>
            </a:r>
          </a:p>
        </p:txBody>
      </p:sp>
      <p:sp>
        <p:nvSpPr>
          <p:cNvPr id="818484" name="Text Box 1034"/>
          <p:cNvSpPr txBox="1">
            <a:spLocks noChangeArrowheads="1"/>
          </p:cNvSpPr>
          <p:nvPr/>
        </p:nvSpPr>
        <p:spPr bwMode="auto">
          <a:xfrm>
            <a:off x="8648700" y="885825"/>
            <a:ext cx="5318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00"/>
              <a:t>Buffer sizing</a:t>
            </a:r>
          </a:p>
        </p:txBody>
      </p:sp>
      <p:sp>
        <p:nvSpPr>
          <p:cNvPr id="818485" name="Text Box 1035"/>
          <p:cNvSpPr txBox="1">
            <a:spLocks noChangeArrowheads="1"/>
          </p:cNvSpPr>
          <p:nvPr/>
        </p:nvSpPr>
        <p:spPr bwMode="auto">
          <a:xfrm>
            <a:off x="7524750" y="1125538"/>
            <a:ext cx="7604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" b="1">
                <a:solidFill>
                  <a:schemeClr val="accent2"/>
                </a:solidFill>
              </a:rPr>
              <a:t>Ports per router</a:t>
            </a:r>
          </a:p>
        </p:txBody>
      </p:sp>
      <p:sp>
        <p:nvSpPr>
          <p:cNvPr id="818486" name="Text Box 1036"/>
          <p:cNvSpPr txBox="1">
            <a:spLocks noChangeArrowheads="1"/>
          </p:cNvSpPr>
          <p:nvPr/>
        </p:nvSpPr>
        <p:spPr bwMode="auto">
          <a:xfrm>
            <a:off x="7404100" y="179388"/>
            <a:ext cx="584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"/>
              <a:t>Link width</a:t>
            </a:r>
          </a:p>
        </p:txBody>
      </p:sp>
      <p:sp>
        <p:nvSpPr>
          <p:cNvPr id="818487" name="Text Box 1037"/>
          <p:cNvSpPr txBox="1">
            <a:spLocks noChangeArrowheads="1"/>
          </p:cNvSpPr>
          <p:nvPr/>
        </p:nvSpPr>
        <p:spPr bwMode="auto">
          <a:xfrm>
            <a:off x="8443913" y="709613"/>
            <a:ext cx="4079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"/>
              <a:t>Flow control</a:t>
            </a:r>
          </a:p>
        </p:txBody>
      </p:sp>
      <p:sp>
        <p:nvSpPr>
          <p:cNvPr id="818488" name="Text Box 1053"/>
          <p:cNvSpPr txBox="1">
            <a:spLocks noChangeArrowheads="1"/>
          </p:cNvSpPr>
          <p:nvPr/>
        </p:nvSpPr>
        <p:spPr bwMode="auto">
          <a:xfrm>
            <a:off x="8548688" y="311150"/>
            <a:ext cx="5476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00"/>
              <a:t>Type:</a:t>
            </a:r>
          </a:p>
          <a:p>
            <a:r>
              <a:rPr lang="en-US" sz="500"/>
              <a:t>Homo/hetero</a:t>
            </a:r>
          </a:p>
        </p:txBody>
      </p:sp>
      <p:sp>
        <p:nvSpPr>
          <p:cNvPr id="818489" name="Text Box 1057"/>
          <p:cNvSpPr txBox="1">
            <a:spLocks noChangeArrowheads="1"/>
          </p:cNvSpPr>
          <p:nvPr/>
        </p:nvSpPr>
        <p:spPr bwMode="auto">
          <a:xfrm>
            <a:off x="7038975" y="1128713"/>
            <a:ext cx="184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sz="500"/>
          </a:p>
        </p:txBody>
      </p:sp>
      <p:sp>
        <p:nvSpPr>
          <p:cNvPr id="818490" name="Text Box 1058"/>
          <p:cNvSpPr txBox="1">
            <a:spLocks noChangeArrowheads="1"/>
          </p:cNvSpPr>
          <p:nvPr/>
        </p:nvSpPr>
        <p:spPr bwMode="auto">
          <a:xfrm>
            <a:off x="6958013" y="1016000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500"/>
              <a:t>Arbitration configuration</a:t>
            </a:r>
          </a:p>
        </p:txBody>
      </p:sp>
      <p:sp>
        <p:nvSpPr>
          <p:cNvPr id="818491" name="Text Box 1059"/>
          <p:cNvSpPr txBox="1">
            <a:spLocks noChangeArrowheads="1"/>
          </p:cNvSpPr>
          <p:nvPr/>
        </p:nvSpPr>
        <p:spPr bwMode="auto">
          <a:xfrm>
            <a:off x="8221663" y="952500"/>
            <a:ext cx="393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500"/>
              <a:t>Buffers per router</a:t>
            </a:r>
          </a:p>
        </p:txBody>
      </p:sp>
      <p:sp>
        <p:nvSpPr>
          <p:cNvPr id="818492" name="Text Box 29"/>
          <p:cNvSpPr txBox="1">
            <a:spLocks noChangeArrowheads="1"/>
          </p:cNvSpPr>
          <p:nvPr/>
        </p:nvSpPr>
        <p:spPr bwMode="auto">
          <a:xfrm>
            <a:off x="7867650" y="311150"/>
            <a:ext cx="661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"/>
              <a:t>Switch technique</a:t>
            </a:r>
            <a:endParaRPr lang="en-US" sz="500"/>
          </a:p>
        </p:txBody>
      </p:sp>
      <p:sp>
        <p:nvSpPr>
          <p:cNvPr id="818493" name="Text Box 30"/>
          <p:cNvSpPr txBox="1">
            <a:spLocks noChangeArrowheads="1"/>
          </p:cNvSpPr>
          <p:nvPr/>
        </p:nvSpPr>
        <p:spPr bwMode="auto">
          <a:xfrm>
            <a:off x="6977063" y="31750"/>
            <a:ext cx="4254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"/>
              <a:t>Mapping</a:t>
            </a:r>
            <a:endParaRPr lang="en-US" sz="500"/>
          </a:p>
        </p:txBody>
      </p:sp>
      <p:sp>
        <p:nvSpPr>
          <p:cNvPr id="818494" name="Text Box 31"/>
          <p:cNvSpPr txBox="1">
            <a:spLocks noChangeArrowheads="1"/>
          </p:cNvSpPr>
          <p:nvPr/>
        </p:nvSpPr>
        <p:spPr bwMode="auto">
          <a:xfrm>
            <a:off x="7043738" y="207963"/>
            <a:ext cx="3571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"/>
              <a:t>Sizing</a:t>
            </a:r>
            <a:endParaRPr lang="en-US" sz="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1928794" y="2571744"/>
            <a:ext cx="1571636" cy="178595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0229" name="Line 55"/>
          <p:cNvSpPr>
            <a:spLocks noChangeShapeType="1"/>
          </p:cNvSpPr>
          <p:nvPr/>
        </p:nvSpPr>
        <p:spPr bwMode="auto">
          <a:xfrm>
            <a:off x="2111375" y="3135313"/>
            <a:ext cx="0" cy="436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30" name="Line 56"/>
          <p:cNvSpPr>
            <a:spLocks noChangeShapeType="1"/>
          </p:cNvSpPr>
          <p:nvPr/>
        </p:nvSpPr>
        <p:spPr bwMode="auto">
          <a:xfrm>
            <a:off x="2698750" y="3094038"/>
            <a:ext cx="0" cy="434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31" name="Line 57"/>
          <p:cNvSpPr>
            <a:spLocks noChangeShapeType="1"/>
          </p:cNvSpPr>
          <p:nvPr/>
        </p:nvSpPr>
        <p:spPr bwMode="auto">
          <a:xfrm>
            <a:off x="3286125" y="3094038"/>
            <a:ext cx="0" cy="434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32" name="Rectangle 11"/>
          <p:cNvSpPr txBox="1">
            <a:spLocks noGrp="1"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3FCC3AA-3D56-4D8E-B1A6-E15739EF45F9}" type="slidenum">
              <a:rPr lang="en-US" sz="1000"/>
              <a:pPr algn="r"/>
              <a:t>9</a:t>
            </a:fld>
            <a:endParaRPr lang="en-US" sz="1000"/>
          </a:p>
        </p:txBody>
      </p:sp>
      <p:sp>
        <p:nvSpPr>
          <p:cNvPr id="820233" name="Rectangle 2"/>
          <p:cNvSpPr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>
                <a:solidFill>
                  <a:schemeClr val="tx2"/>
                </a:solidFill>
                <a:latin typeface="Times New Roman" pitchFamily="18" charset="0"/>
              </a:rPr>
              <a:t>NoC parameters: </a:t>
            </a:r>
          </a:p>
          <a:p>
            <a:r>
              <a:rPr lang="en-US" sz="3800" b="1">
                <a:solidFill>
                  <a:schemeClr val="tx2"/>
                </a:solidFill>
                <a:latin typeface="Times New Roman" pitchFamily="18" charset="0"/>
              </a:rPr>
              <a:t>Topology </a:t>
            </a:r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(2)</a:t>
            </a:r>
            <a:endParaRPr lang="en-US" sz="4200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20234" name="Rectangle 3"/>
          <p:cNvSpPr>
            <a:spLocks noChangeArrowheads="1"/>
          </p:cNvSpPr>
          <p:nvPr/>
        </p:nvSpPr>
        <p:spPr bwMode="auto">
          <a:xfrm>
            <a:off x="857250" y="1643063"/>
            <a:ext cx="199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i="1">
                <a:solidFill>
                  <a:schemeClr val="accent2"/>
                </a:solidFill>
              </a:rPr>
              <a:t>Indirect NoC</a:t>
            </a:r>
            <a:endParaRPr lang="en-US" b="1" i="1">
              <a:solidFill>
                <a:schemeClr val="accent2"/>
              </a:solidFill>
            </a:endParaRPr>
          </a:p>
        </p:txBody>
      </p:sp>
      <p:sp>
        <p:nvSpPr>
          <p:cNvPr id="820235" name="Rectangle 69"/>
          <p:cNvSpPr>
            <a:spLocks noChangeArrowheads="1"/>
          </p:cNvSpPr>
          <p:nvPr/>
        </p:nvSpPr>
        <p:spPr bwMode="auto">
          <a:xfrm>
            <a:off x="3195638" y="4643438"/>
            <a:ext cx="233362" cy="1746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sp>
        <p:nvSpPr>
          <p:cNvPr id="820236" name="Rectangle 71"/>
          <p:cNvSpPr>
            <a:spLocks noChangeArrowheads="1"/>
          </p:cNvSpPr>
          <p:nvPr/>
        </p:nvSpPr>
        <p:spPr bwMode="auto">
          <a:xfrm>
            <a:off x="1409700" y="3000375"/>
            <a:ext cx="233363" cy="17462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0237" name="Rectangle 73"/>
          <p:cNvSpPr>
            <a:spLocks noChangeArrowheads="1"/>
          </p:cNvSpPr>
          <p:nvPr/>
        </p:nvSpPr>
        <p:spPr bwMode="auto">
          <a:xfrm>
            <a:off x="1409700" y="3683000"/>
            <a:ext cx="233363" cy="17462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0238" name="Rectangle 75"/>
          <p:cNvSpPr>
            <a:spLocks noChangeArrowheads="1"/>
          </p:cNvSpPr>
          <p:nvPr/>
        </p:nvSpPr>
        <p:spPr bwMode="auto">
          <a:xfrm>
            <a:off x="2571750" y="4643438"/>
            <a:ext cx="233363" cy="1809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S</a:t>
            </a:r>
            <a:endParaRPr lang="en-US" sz="1000"/>
          </a:p>
        </p:txBody>
      </p:sp>
      <p:sp>
        <p:nvSpPr>
          <p:cNvPr id="820239" name="Rectangle 77"/>
          <p:cNvSpPr>
            <a:spLocks noChangeArrowheads="1"/>
          </p:cNvSpPr>
          <p:nvPr/>
        </p:nvSpPr>
        <p:spPr bwMode="auto">
          <a:xfrm>
            <a:off x="1409700" y="4033838"/>
            <a:ext cx="233363" cy="18097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0240" name="Rectangle 63"/>
          <p:cNvSpPr>
            <a:spLocks noChangeArrowheads="1"/>
          </p:cNvSpPr>
          <p:nvPr/>
        </p:nvSpPr>
        <p:spPr bwMode="auto">
          <a:xfrm>
            <a:off x="1409700" y="2643188"/>
            <a:ext cx="233363" cy="17462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20241" name="Rectangle 65"/>
          <p:cNvSpPr>
            <a:spLocks noChangeArrowheads="1"/>
          </p:cNvSpPr>
          <p:nvPr/>
        </p:nvSpPr>
        <p:spPr bwMode="auto">
          <a:xfrm>
            <a:off x="2000250" y="4643438"/>
            <a:ext cx="233363" cy="1746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S</a:t>
            </a:r>
            <a:endParaRPr lang="en-US" sz="900"/>
          </a:p>
        </p:txBody>
      </p:sp>
      <p:sp>
        <p:nvSpPr>
          <p:cNvPr id="820242" name="Rectangle 67"/>
          <p:cNvSpPr>
            <a:spLocks noChangeArrowheads="1"/>
          </p:cNvSpPr>
          <p:nvPr/>
        </p:nvSpPr>
        <p:spPr bwMode="auto">
          <a:xfrm>
            <a:off x="1409700" y="3325813"/>
            <a:ext cx="233363" cy="17462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20243" name="Line 53"/>
          <p:cNvSpPr>
            <a:spLocks noChangeShapeType="1"/>
          </p:cNvSpPr>
          <p:nvPr/>
        </p:nvSpPr>
        <p:spPr bwMode="auto">
          <a:xfrm>
            <a:off x="2249488" y="3089275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44" name="Line 54"/>
          <p:cNvSpPr>
            <a:spLocks noChangeShapeType="1"/>
          </p:cNvSpPr>
          <p:nvPr/>
        </p:nvSpPr>
        <p:spPr bwMode="auto">
          <a:xfrm>
            <a:off x="2836863" y="3089275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45" name="Line 55"/>
          <p:cNvSpPr>
            <a:spLocks noChangeShapeType="1"/>
          </p:cNvSpPr>
          <p:nvPr/>
        </p:nvSpPr>
        <p:spPr bwMode="auto">
          <a:xfrm>
            <a:off x="2103438" y="2855913"/>
            <a:ext cx="0" cy="434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46" name="Line 56"/>
          <p:cNvSpPr>
            <a:spLocks noChangeShapeType="1"/>
          </p:cNvSpPr>
          <p:nvPr/>
        </p:nvSpPr>
        <p:spPr bwMode="auto">
          <a:xfrm>
            <a:off x="2689225" y="2813050"/>
            <a:ext cx="0" cy="436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47" name="Line 57"/>
          <p:cNvSpPr>
            <a:spLocks noChangeShapeType="1"/>
          </p:cNvSpPr>
          <p:nvPr/>
        </p:nvSpPr>
        <p:spPr bwMode="auto">
          <a:xfrm>
            <a:off x="3276600" y="2813050"/>
            <a:ext cx="0" cy="436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4" name="Octagon 33"/>
          <p:cNvSpPr/>
          <p:nvPr/>
        </p:nvSpPr>
        <p:spPr>
          <a:xfrm>
            <a:off x="2000232" y="3000372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35" name="Octagon 34"/>
          <p:cNvSpPr/>
          <p:nvPr/>
        </p:nvSpPr>
        <p:spPr>
          <a:xfrm>
            <a:off x="2582675" y="3000372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36" name="Octagon 35"/>
          <p:cNvSpPr/>
          <p:nvPr/>
        </p:nvSpPr>
        <p:spPr>
          <a:xfrm>
            <a:off x="3165118" y="3000372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37" name="Octagon 36"/>
          <p:cNvSpPr/>
          <p:nvPr/>
        </p:nvSpPr>
        <p:spPr>
          <a:xfrm>
            <a:off x="2000232" y="2643182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8" name="Octagon 37"/>
          <p:cNvSpPr/>
          <p:nvPr/>
        </p:nvSpPr>
        <p:spPr>
          <a:xfrm>
            <a:off x="2582675" y="2643182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9" name="Octagon 38"/>
          <p:cNvSpPr/>
          <p:nvPr/>
        </p:nvSpPr>
        <p:spPr>
          <a:xfrm>
            <a:off x="3165118" y="2643182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20266" name="Line 53"/>
          <p:cNvSpPr>
            <a:spLocks noChangeShapeType="1"/>
          </p:cNvSpPr>
          <p:nvPr/>
        </p:nvSpPr>
        <p:spPr bwMode="auto">
          <a:xfrm>
            <a:off x="2244725" y="2727325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67" name="Line 53"/>
          <p:cNvSpPr>
            <a:spLocks noChangeShapeType="1"/>
          </p:cNvSpPr>
          <p:nvPr/>
        </p:nvSpPr>
        <p:spPr bwMode="auto">
          <a:xfrm>
            <a:off x="2822575" y="2727325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68" name="Line 53"/>
          <p:cNvSpPr>
            <a:spLocks noChangeShapeType="1"/>
          </p:cNvSpPr>
          <p:nvPr/>
        </p:nvSpPr>
        <p:spPr bwMode="auto">
          <a:xfrm>
            <a:off x="2249488" y="37973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69" name="Line 54"/>
          <p:cNvSpPr>
            <a:spLocks noChangeShapeType="1"/>
          </p:cNvSpPr>
          <p:nvPr/>
        </p:nvSpPr>
        <p:spPr bwMode="auto">
          <a:xfrm>
            <a:off x="2836863" y="37973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70" name="Line 55"/>
          <p:cNvSpPr>
            <a:spLocks noChangeShapeType="1"/>
          </p:cNvSpPr>
          <p:nvPr/>
        </p:nvSpPr>
        <p:spPr bwMode="auto">
          <a:xfrm>
            <a:off x="2103438" y="3563938"/>
            <a:ext cx="0" cy="436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71" name="Line 56"/>
          <p:cNvSpPr>
            <a:spLocks noChangeShapeType="1"/>
          </p:cNvSpPr>
          <p:nvPr/>
        </p:nvSpPr>
        <p:spPr bwMode="auto">
          <a:xfrm>
            <a:off x="2689225" y="3522663"/>
            <a:ext cx="0" cy="434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72" name="Line 57"/>
          <p:cNvSpPr>
            <a:spLocks noChangeShapeType="1"/>
          </p:cNvSpPr>
          <p:nvPr/>
        </p:nvSpPr>
        <p:spPr bwMode="auto">
          <a:xfrm>
            <a:off x="3276600" y="3522663"/>
            <a:ext cx="0" cy="434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64" name="Octagon 63"/>
          <p:cNvSpPr/>
          <p:nvPr/>
        </p:nvSpPr>
        <p:spPr>
          <a:xfrm>
            <a:off x="2000232" y="3709753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65" name="Octagon 64"/>
          <p:cNvSpPr/>
          <p:nvPr/>
        </p:nvSpPr>
        <p:spPr>
          <a:xfrm>
            <a:off x="2582675" y="3709753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66" name="Octagon 65"/>
          <p:cNvSpPr/>
          <p:nvPr/>
        </p:nvSpPr>
        <p:spPr>
          <a:xfrm>
            <a:off x="3165118" y="3709753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67" name="Octagon 66"/>
          <p:cNvSpPr/>
          <p:nvPr/>
        </p:nvSpPr>
        <p:spPr>
          <a:xfrm>
            <a:off x="2000232" y="3352563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8" name="Octagon 67"/>
          <p:cNvSpPr/>
          <p:nvPr/>
        </p:nvSpPr>
        <p:spPr>
          <a:xfrm>
            <a:off x="2582675" y="3352563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9" name="Octagon 68"/>
          <p:cNvSpPr/>
          <p:nvPr/>
        </p:nvSpPr>
        <p:spPr>
          <a:xfrm>
            <a:off x="3165118" y="3352563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20291" name="Line 53"/>
          <p:cNvSpPr>
            <a:spLocks noChangeShapeType="1"/>
          </p:cNvSpPr>
          <p:nvPr/>
        </p:nvSpPr>
        <p:spPr bwMode="auto">
          <a:xfrm>
            <a:off x="2244725" y="343535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92" name="Line 53"/>
          <p:cNvSpPr>
            <a:spLocks noChangeShapeType="1"/>
          </p:cNvSpPr>
          <p:nvPr/>
        </p:nvSpPr>
        <p:spPr bwMode="auto">
          <a:xfrm>
            <a:off x="2822575" y="343535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cxnSp>
        <p:nvCxnSpPr>
          <p:cNvPr id="100" name="Straight Connector 99"/>
          <p:cNvCxnSpPr>
            <a:stCxn id="0" idx="1"/>
          </p:cNvCxnSpPr>
          <p:nvPr/>
        </p:nvCxnSpPr>
        <p:spPr>
          <a:xfrm rot="10800000" flipV="1">
            <a:off x="1643063" y="2706688"/>
            <a:ext cx="357187" cy="7937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 flipV="1">
            <a:off x="1643063" y="3063875"/>
            <a:ext cx="357187" cy="793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 flipV="1">
            <a:off x="1643063" y="3421063"/>
            <a:ext cx="357187" cy="7937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 flipV="1">
            <a:off x="1643063" y="3778250"/>
            <a:ext cx="357187" cy="793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20297" name="Line 55"/>
          <p:cNvSpPr>
            <a:spLocks noChangeShapeType="1"/>
          </p:cNvSpPr>
          <p:nvPr/>
        </p:nvSpPr>
        <p:spPr bwMode="auto">
          <a:xfrm>
            <a:off x="2111375" y="3849688"/>
            <a:ext cx="0" cy="436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98" name="Line 56"/>
          <p:cNvSpPr>
            <a:spLocks noChangeShapeType="1"/>
          </p:cNvSpPr>
          <p:nvPr/>
        </p:nvSpPr>
        <p:spPr bwMode="auto">
          <a:xfrm>
            <a:off x="2698750" y="3808413"/>
            <a:ext cx="0" cy="434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299" name="Line 57"/>
          <p:cNvSpPr>
            <a:spLocks noChangeShapeType="1"/>
          </p:cNvSpPr>
          <p:nvPr/>
        </p:nvSpPr>
        <p:spPr bwMode="auto">
          <a:xfrm>
            <a:off x="3286125" y="3808413"/>
            <a:ext cx="0" cy="434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00" name="Line 53"/>
          <p:cNvSpPr>
            <a:spLocks noChangeShapeType="1"/>
          </p:cNvSpPr>
          <p:nvPr/>
        </p:nvSpPr>
        <p:spPr bwMode="auto">
          <a:xfrm>
            <a:off x="2249488" y="380365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01" name="Line 54"/>
          <p:cNvSpPr>
            <a:spLocks noChangeShapeType="1"/>
          </p:cNvSpPr>
          <p:nvPr/>
        </p:nvSpPr>
        <p:spPr bwMode="auto">
          <a:xfrm>
            <a:off x="2836863" y="380365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09" name="Octagon 108"/>
          <p:cNvSpPr/>
          <p:nvPr/>
        </p:nvSpPr>
        <p:spPr>
          <a:xfrm>
            <a:off x="2000232" y="3714752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10" name="Octagon 109"/>
          <p:cNvSpPr/>
          <p:nvPr/>
        </p:nvSpPr>
        <p:spPr>
          <a:xfrm>
            <a:off x="2582675" y="3714752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11" name="Octagon 110"/>
          <p:cNvSpPr/>
          <p:nvPr/>
        </p:nvSpPr>
        <p:spPr>
          <a:xfrm>
            <a:off x="3165118" y="3714752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12" name="Octagon 111"/>
          <p:cNvSpPr/>
          <p:nvPr/>
        </p:nvSpPr>
        <p:spPr>
          <a:xfrm>
            <a:off x="2000232" y="4066943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3" name="Octagon 112"/>
          <p:cNvSpPr/>
          <p:nvPr/>
        </p:nvSpPr>
        <p:spPr>
          <a:xfrm>
            <a:off x="2582675" y="4066943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4" name="Octagon 113"/>
          <p:cNvSpPr/>
          <p:nvPr/>
        </p:nvSpPr>
        <p:spPr>
          <a:xfrm>
            <a:off x="3165118" y="4066943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20320" name="Line 53"/>
          <p:cNvSpPr>
            <a:spLocks noChangeShapeType="1"/>
          </p:cNvSpPr>
          <p:nvPr/>
        </p:nvSpPr>
        <p:spPr bwMode="auto">
          <a:xfrm>
            <a:off x="2244725" y="4149725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21" name="Line 53"/>
          <p:cNvSpPr>
            <a:spLocks noChangeShapeType="1"/>
          </p:cNvSpPr>
          <p:nvPr/>
        </p:nvSpPr>
        <p:spPr bwMode="auto">
          <a:xfrm>
            <a:off x="2822575" y="4149725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cxnSp>
        <p:nvCxnSpPr>
          <p:cNvPr id="117" name="Straight Connector 116"/>
          <p:cNvCxnSpPr/>
          <p:nvPr/>
        </p:nvCxnSpPr>
        <p:spPr>
          <a:xfrm rot="10800000" flipV="1">
            <a:off x="1643063" y="3778250"/>
            <a:ext cx="357187" cy="793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0800000" flipV="1">
            <a:off x="1643063" y="4135438"/>
            <a:ext cx="357187" cy="7937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1963738" y="4465638"/>
            <a:ext cx="357187" cy="1587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2536825" y="4464050"/>
            <a:ext cx="357188" cy="158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3106738" y="4464050"/>
            <a:ext cx="357188" cy="1587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000250" y="5286375"/>
            <a:ext cx="1428750" cy="285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800" dirty="0"/>
              <a:t>Crossbar</a:t>
            </a:r>
            <a:endParaRPr lang="en-US" sz="1800" dirty="0"/>
          </a:p>
        </p:txBody>
      </p:sp>
      <p:sp>
        <p:nvSpPr>
          <p:cNvPr id="124" name="Rectangle 123"/>
          <p:cNvSpPr/>
          <p:nvPr/>
        </p:nvSpPr>
        <p:spPr>
          <a:xfrm>
            <a:off x="5214942" y="2714620"/>
            <a:ext cx="1571636" cy="150019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0331" name="Line 55"/>
          <p:cNvSpPr>
            <a:spLocks noChangeShapeType="1"/>
          </p:cNvSpPr>
          <p:nvPr/>
        </p:nvSpPr>
        <p:spPr bwMode="auto">
          <a:xfrm>
            <a:off x="5397500" y="3278188"/>
            <a:ext cx="0" cy="436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32" name="Line 56"/>
          <p:cNvSpPr>
            <a:spLocks noChangeShapeType="1"/>
          </p:cNvSpPr>
          <p:nvPr/>
        </p:nvSpPr>
        <p:spPr bwMode="auto">
          <a:xfrm>
            <a:off x="5984875" y="3236913"/>
            <a:ext cx="0" cy="434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33" name="Line 57"/>
          <p:cNvSpPr>
            <a:spLocks noChangeShapeType="1"/>
          </p:cNvSpPr>
          <p:nvPr/>
        </p:nvSpPr>
        <p:spPr bwMode="auto">
          <a:xfrm>
            <a:off x="6581775" y="3236913"/>
            <a:ext cx="0" cy="434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34" name="Line 53"/>
          <p:cNvSpPr>
            <a:spLocks noChangeShapeType="1"/>
          </p:cNvSpPr>
          <p:nvPr/>
        </p:nvSpPr>
        <p:spPr bwMode="auto">
          <a:xfrm>
            <a:off x="5535613" y="3286125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35" name="Line 54"/>
          <p:cNvSpPr>
            <a:spLocks noChangeShapeType="1"/>
          </p:cNvSpPr>
          <p:nvPr/>
        </p:nvSpPr>
        <p:spPr bwMode="auto">
          <a:xfrm>
            <a:off x="6122988" y="3214688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36" name="Line 55"/>
          <p:cNvSpPr>
            <a:spLocks noChangeShapeType="1"/>
          </p:cNvSpPr>
          <p:nvPr/>
        </p:nvSpPr>
        <p:spPr bwMode="auto">
          <a:xfrm>
            <a:off x="5389563" y="2998788"/>
            <a:ext cx="0" cy="434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37" name="Line 56"/>
          <p:cNvSpPr>
            <a:spLocks noChangeShapeType="1"/>
          </p:cNvSpPr>
          <p:nvPr/>
        </p:nvSpPr>
        <p:spPr bwMode="auto">
          <a:xfrm>
            <a:off x="5975350" y="2955925"/>
            <a:ext cx="0" cy="436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38" name="Line 57"/>
          <p:cNvSpPr>
            <a:spLocks noChangeShapeType="1"/>
          </p:cNvSpPr>
          <p:nvPr/>
        </p:nvSpPr>
        <p:spPr bwMode="auto">
          <a:xfrm>
            <a:off x="6572250" y="2955925"/>
            <a:ext cx="0" cy="436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34" name="Octagon 133"/>
          <p:cNvSpPr/>
          <p:nvPr/>
        </p:nvSpPr>
        <p:spPr>
          <a:xfrm>
            <a:off x="5868823" y="3143248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37" name="Octagon 136"/>
          <p:cNvSpPr/>
          <p:nvPr/>
        </p:nvSpPr>
        <p:spPr>
          <a:xfrm>
            <a:off x="5868823" y="2786058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20345" name="Line 53"/>
          <p:cNvSpPr>
            <a:spLocks noChangeShapeType="1"/>
          </p:cNvSpPr>
          <p:nvPr/>
        </p:nvSpPr>
        <p:spPr bwMode="auto">
          <a:xfrm>
            <a:off x="5530850" y="28575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46" name="Line 53"/>
          <p:cNvSpPr>
            <a:spLocks noChangeShapeType="1"/>
          </p:cNvSpPr>
          <p:nvPr/>
        </p:nvSpPr>
        <p:spPr bwMode="auto">
          <a:xfrm>
            <a:off x="6108700" y="28702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47" name="Line 55"/>
          <p:cNvSpPr>
            <a:spLocks noChangeShapeType="1"/>
          </p:cNvSpPr>
          <p:nvPr/>
        </p:nvSpPr>
        <p:spPr bwMode="auto">
          <a:xfrm>
            <a:off x="5389563" y="3571875"/>
            <a:ext cx="0" cy="436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48" name="Line 56"/>
          <p:cNvSpPr>
            <a:spLocks noChangeShapeType="1"/>
          </p:cNvSpPr>
          <p:nvPr/>
        </p:nvSpPr>
        <p:spPr bwMode="auto">
          <a:xfrm>
            <a:off x="5975350" y="3571875"/>
            <a:ext cx="0" cy="436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49" name="Line 57"/>
          <p:cNvSpPr>
            <a:spLocks noChangeShapeType="1"/>
          </p:cNvSpPr>
          <p:nvPr/>
        </p:nvSpPr>
        <p:spPr bwMode="auto">
          <a:xfrm>
            <a:off x="6572250" y="3571875"/>
            <a:ext cx="0" cy="436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6" name="Octagon 145"/>
          <p:cNvSpPr/>
          <p:nvPr/>
        </p:nvSpPr>
        <p:spPr>
          <a:xfrm>
            <a:off x="5286380" y="3852629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47" name="Octagon 146"/>
          <p:cNvSpPr/>
          <p:nvPr/>
        </p:nvSpPr>
        <p:spPr>
          <a:xfrm>
            <a:off x="5868823" y="3852629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48" name="Octagon 147"/>
          <p:cNvSpPr/>
          <p:nvPr/>
        </p:nvSpPr>
        <p:spPr>
          <a:xfrm>
            <a:off x="6451266" y="3852629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50" name="Octagon 149"/>
          <p:cNvSpPr/>
          <p:nvPr/>
        </p:nvSpPr>
        <p:spPr>
          <a:xfrm>
            <a:off x="5868823" y="3495439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20362" name="Line 53"/>
          <p:cNvSpPr>
            <a:spLocks noChangeShapeType="1"/>
          </p:cNvSpPr>
          <p:nvPr/>
        </p:nvSpPr>
        <p:spPr bwMode="auto">
          <a:xfrm>
            <a:off x="5530850" y="3571875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63" name="Line 53"/>
          <p:cNvSpPr>
            <a:spLocks noChangeShapeType="1"/>
          </p:cNvSpPr>
          <p:nvPr/>
        </p:nvSpPr>
        <p:spPr bwMode="auto">
          <a:xfrm>
            <a:off x="6108700" y="3578225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64" name="Line 53"/>
          <p:cNvSpPr>
            <a:spLocks noChangeShapeType="1"/>
          </p:cNvSpPr>
          <p:nvPr/>
        </p:nvSpPr>
        <p:spPr bwMode="auto">
          <a:xfrm>
            <a:off x="5535613" y="40005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20365" name="Line 54"/>
          <p:cNvSpPr>
            <a:spLocks noChangeShapeType="1"/>
          </p:cNvSpPr>
          <p:nvPr/>
        </p:nvSpPr>
        <p:spPr bwMode="auto">
          <a:xfrm>
            <a:off x="6122988" y="40005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60" name="Octagon 159"/>
          <p:cNvSpPr/>
          <p:nvPr/>
        </p:nvSpPr>
        <p:spPr>
          <a:xfrm>
            <a:off x="5868823" y="3857628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cxnSp>
        <p:nvCxnSpPr>
          <p:cNvPr id="168" name="Elbow Connector 167"/>
          <p:cNvCxnSpPr>
            <a:stCxn id="0" idx="3"/>
            <a:endCxn id="0" idx="1"/>
          </p:cNvCxnSpPr>
          <p:nvPr/>
        </p:nvCxnSpPr>
        <p:spPr>
          <a:xfrm>
            <a:off x="5529263" y="2938463"/>
            <a:ext cx="339725" cy="2682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5500688" y="3660775"/>
            <a:ext cx="339725" cy="2682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0" idx="3"/>
          </p:cNvCxnSpPr>
          <p:nvPr/>
        </p:nvCxnSpPr>
        <p:spPr>
          <a:xfrm flipV="1">
            <a:off x="6111875" y="2928938"/>
            <a:ext cx="174625" cy="95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6000750" y="3214688"/>
            <a:ext cx="573087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0" idx="0"/>
          </p:cNvCxnSpPr>
          <p:nvPr/>
        </p:nvCxnSpPr>
        <p:spPr>
          <a:xfrm flipV="1">
            <a:off x="6286500" y="3495675"/>
            <a:ext cx="228600" cy="476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6097588" y="3286125"/>
            <a:ext cx="117475" cy="95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5928519" y="3571081"/>
            <a:ext cx="5715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6215063" y="3851275"/>
            <a:ext cx="285750" cy="635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105525" y="3633788"/>
            <a:ext cx="252413" cy="95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16200000" flipV="1">
            <a:off x="6001544" y="3285332"/>
            <a:ext cx="714375" cy="15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357938" y="2928938"/>
            <a:ext cx="166687" cy="476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0" idx="3"/>
          </p:cNvCxnSpPr>
          <p:nvPr/>
        </p:nvCxnSpPr>
        <p:spPr>
          <a:xfrm>
            <a:off x="6111875" y="3921125"/>
            <a:ext cx="295275" cy="95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 flipH="1" flipV="1">
            <a:off x="6096794" y="3596481"/>
            <a:ext cx="642938" cy="222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10800000" flipH="1" flipV="1">
            <a:off x="6429375" y="3286125"/>
            <a:ext cx="236538" cy="476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0383" name="Rectangle 71"/>
          <p:cNvSpPr>
            <a:spLocks noChangeArrowheads="1"/>
          </p:cNvSpPr>
          <p:nvPr/>
        </p:nvSpPr>
        <p:spPr bwMode="auto">
          <a:xfrm>
            <a:off x="4695825" y="3143250"/>
            <a:ext cx="233363" cy="17462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0384" name="Rectangle 73"/>
          <p:cNvSpPr>
            <a:spLocks noChangeArrowheads="1"/>
          </p:cNvSpPr>
          <p:nvPr/>
        </p:nvSpPr>
        <p:spPr bwMode="auto">
          <a:xfrm>
            <a:off x="4695825" y="3825875"/>
            <a:ext cx="233363" cy="17462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sp>
        <p:nvSpPr>
          <p:cNvPr id="820385" name="Rectangle 63"/>
          <p:cNvSpPr>
            <a:spLocks noChangeArrowheads="1"/>
          </p:cNvSpPr>
          <p:nvPr/>
        </p:nvSpPr>
        <p:spPr bwMode="auto">
          <a:xfrm>
            <a:off x="4695825" y="2786063"/>
            <a:ext cx="233363" cy="17462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20386" name="Rectangle 67"/>
          <p:cNvSpPr>
            <a:spLocks noChangeArrowheads="1"/>
          </p:cNvSpPr>
          <p:nvPr/>
        </p:nvSpPr>
        <p:spPr bwMode="auto">
          <a:xfrm>
            <a:off x="4695825" y="3468688"/>
            <a:ext cx="233363" cy="17462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M</a:t>
            </a:r>
            <a:endParaRPr lang="en-US" sz="900"/>
          </a:p>
        </p:txBody>
      </p:sp>
      <p:sp>
        <p:nvSpPr>
          <p:cNvPr id="820387" name="Rectangle 65"/>
          <p:cNvSpPr>
            <a:spLocks noChangeArrowheads="1"/>
          </p:cNvSpPr>
          <p:nvPr/>
        </p:nvSpPr>
        <p:spPr bwMode="auto">
          <a:xfrm>
            <a:off x="7000875" y="2754313"/>
            <a:ext cx="233363" cy="1746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S</a:t>
            </a:r>
            <a:endParaRPr lang="en-US" sz="900"/>
          </a:p>
        </p:txBody>
      </p:sp>
      <p:sp>
        <p:nvSpPr>
          <p:cNvPr id="820388" name="Rectangle 65"/>
          <p:cNvSpPr>
            <a:spLocks noChangeArrowheads="1"/>
          </p:cNvSpPr>
          <p:nvPr/>
        </p:nvSpPr>
        <p:spPr bwMode="auto">
          <a:xfrm>
            <a:off x="7000875" y="3151188"/>
            <a:ext cx="233363" cy="1746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S</a:t>
            </a:r>
            <a:endParaRPr lang="en-US" sz="900"/>
          </a:p>
        </p:txBody>
      </p:sp>
      <p:sp>
        <p:nvSpPr>
          <p:cNvPr id="820389" name="Rectangle 65"/>
          <p:cNvSpPr>
            <a:spLocks noChangeArrowheads="1"/>
          </p:cNvSpPr>
          <p:nvPr/>
        </p:nvSpPr>
        <p:spPr bwMode="auto">
          <a:xfrm>
            <a:off x="7000875" y="3508375"/>
            <a:ext cx="233363" cy="1746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900"/>
              <a:t>S</a:t>
            </a:r>
            <a:endParaRPr lang="en-US" sz="900"/>
          </a:p>
        </p:txBody>
      </p:sp>
      <p:sp>
        <p:nvSpPr>
          <p:cNvPr id="820390" name="Rectangle 73"/>
          <p:cNvSpPr>
            <a:spLocks noChangeArrowheads="1"/>
          </p:cNvSpPr>
          <p:nvPr/>
        </p:nvSpPr>
        <p:spPr bwMode="auto">
          <a:xfrm>
            <a:off x="7000875" y="3825875"/>
            <a:ext cx="233363" cy="17462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M</a:t>
            </a:r>
            <a:endParaRPr lang="en-US" sz="1000"/>
          </a:p>
        </p:txBody>
      </p:sp>
      <p:cxnSp>
        <p:nvCxnSpPr>
          <p:cNvPr id="220" name="Straight Connector 219"/>
          <p:cNvCxnSpPr/>
          <p:nvPr/>
        </p:nvCxnSpPr>
        <p:spPr>
          <a:xfrm rot="10800000" flipV="1">
            <a:off x="4929188" y="2857500"/>
            <a:ext cx="357187" cy="793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10800000" flipV="1">
            <a:off x="4929188" y="3214688"/>
            <a:ext cx="357187" cy="7937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10800000" flipV="1">
            <a:off x="4929188" y="3571875"/>
            <a:ext cx="357187" cy="793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10800000" flipV="1">
            <a:off x="4929188" y="3929063"/>
            <a:ext cx="357187" cy="7937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3" name="Octagon 132"/>
          <p:cNvSpPr/>
          <p:nvPr/>
        </p:nvSpPr>
        <p:spPr>
          <a:xfrm>
            <a:off x="5286380" y="3143248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36" name="Octagon 135"/>
          <p:cNvSpPr/>
          <p:nvPr/>
        </p:nvSpPr>
        <p:spPr>
          <a:xfrm>
            <a:off x="5286380" y="2786058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49" name="Octagon 148"/>
          <p:cNvSpPr/>
          <p:nvPr/>
        </p:nvSpPr>
        <p:spPr>
          <a:xfrm>
            <a:off x="5286380" y="3495439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59" name="Octagon 158"/>
          <p:cNvSpPr/>
          <p:nvPr/>
        </p:nvSpPr>
        <p:spPr>
          <a:xfrm>
            <a:off x="5286380" y="3857628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cxnSp>
        <p:nvCxnSpPr>
          <p:cNvPr id="224" name="Straight Connector 223"/>
          <p:cNvCxnSpPr/>
          <p:nvPr/>
        </p:nvCxnSpPr>
        <p:spPr>
          <a:xfrm rot="10800000" flipV="1">
            <a:off x="6653213" y="2857500"/>
            <a:ext cx="357187" cy="793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10800000" flipV="1">
            <a:off x="6653213" y="3214688"/>
            <a:ext cx="357187" cy="7937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10800000" flipV="1">
            <a:off x="6653213" y="3571875"/>
            <a:ext cx="357187" cy="793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10800000" flipV="1">
            <a:off x="6653213" y="3929063"/>
            <a:ext cx="357187" cy="7937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1" name="Octagon 160"/>
          <p:cNvSpPr/>
          <p:nvPr/>
        </p:nvSpPr>
        <p:spPr>
          <a:xfrm>
            <a:off x="6451266" y="3857628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51" name="Octagon 150"/>
          <p:cNvSpPr/>
          <p:nvPr/>
        </p:nvSpPr>
        <p:spPr>
          <a:xfrm>
            <a:off x="6451266" y="3495439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8" name="Octagon 137"/>
          <p:cNvSpPr/>
          <p:nvPr/>
        </p:nvSpPr>
        <p:spPr>
          <a:xfrm>
            <a:off x="6451266" y="2786058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5" name="Octagon 134"/>
          <p:cNvSpPr/>
          <p:nvPr/>
        </p:nvSpPr>
        <p:spPr>
          <a:xfrm>
            <a:off x="6451266" y="3143248"/>
            <a:ext cx="242684" cy="215980"/>
          </a:xfrm>
          <a:prstGeom prst="octagon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90000"/>
                <a:lumOff val="1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28" name="Rectangle 227"/>
          <p:cNvSpPr/>
          <p:nvPr/>
        </p:nvSpPr>
        <p:spPr>
          <a:xfrm>
            <a:off x="5429250" y="5214938"/>
            <a:ext cx="1428750" cy="285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Multi-stage</a:t>
            </a:r>
          </a:p>
        </p:txBody>
      </p:sp>
      <p:sp>
        <p:nvSpPr>
          <p:cNvPr id="820424" name="Rectangle 233"/>
          <p:cNvSpPr>
            <a:spLocks noChangeArrowheads="1"/>
          </p:cNvSpPr>
          <p:nvPr/>
        </p:nvSpPr>
        <p:spPr bwMode="auto">
          <a:xfrm>
            <a:off x="6877050" y="0"/>
            <a:ext cx="2266950" cy="141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6854825" y="31750"/>
            <a:ext cx="2325688" cy="1381125"/>
            <a:chOff x="405" y="1132"/>
            <a:chExt cx="5682" cy="2836"/>
          </a:xfrm>
        </p:grpSpPr>
        <p:sp>
          <p:nvSpPr>
            <p:cNvPr id="820426" name="WordArt 1030"/>
            <p:cNvSpPr>
              <a:spLocks noChangeArrowheads="1" noChangeShapeType="1" noTextEdit="1"/>
            </p:cNvSpPr>
            <p:nvPr/>
          </p:nvSpPr>
          <p:spPr bwMode="auto">
            <a:xfrm>
              <a:off x="1837" y="2115"/>
              <a:ext cx="1859" cy="8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CO" sz="3600" i="1" kern="1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Arial Black"/>
                </a:rPr>
                <a:t>NoC</a:t>
              </a:r>
            </a:p>
          </p:txBody>
        </p:sp>
        <p:sp>
          <p:nvSpPr>
            <p:cNvPr id="820427" name="Text Box 1031"/>
            <p:cNvSpPr txBox="1">
              <a:spLocks noChangeArrowheads="1"/>
            </p:cNvSpPr>
            <p:nvPr/>
          </p:nvSpPr>
          <p:spPr bwMode="auto">
            <a:xfrm>
              <a:off x="3508" y="1253"/>
              <a:ext cx="142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00" b="1">
                  <a:solidFill>
                    <a:schemeClr val="accent2"/>
                  </a:solidFill>
                </a:rPr>
                <a:t>Topology</a:t>
              </a:r>
            </a:p>
          </p:txBody>
        </p:sp>
        <p:sp>
          <p:nvSpPr>
            <p:cNvPr id="820428" name="Text Box 1032"/>
            <p:cNvSpPr txBox="1">
              <a:spLocks noChangeArrowheads="1"/>
            </p:cNvSpPr>
            <p:nvPr/>
          </p:nvSpPr>
          <p:spPr bwMode="auto">
            <a:xfrm>
              <a:off x="521" y="1979"/>
              <a:ext cx="1179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Routing strategy</a:t>
              </a:r>
            </a:p>
          </p:txBody>
        </p:sp>
        <p:sp>
          <p:nvSpPr>
            <p:cNvPr id="820429" name="Text Box 1033"/>
            <p:cNvSpPr txBox="1">
              <a:spLocks noChangeArrowheads="1"/>
            </p:cNvSpPr>
            <p:nvPr/>
          </p:nvSpPr>
          <p:spPr bwMode="auto">
            <a:xfrm>
              <a:off x="405" y="2700"/>
              <a:ext cx="1532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Arbitration mechanism</a:t>
              </a:r>
            </a:p>
          </p:txBody>
        </p:sp>
        <p:sp>
          <p:nvSpPr>
            <p:cNvPr id="820430" name="Text Box 1034"/>
            <p:cNvSpPr txBox="1">
              <a:spLocks noChangeArrowheads="1"/>
            </p:cNvSpPr>
            <p:nvPr/>
          </p:nvSpPr>
          <p:spPr bwMode="auto">
            <a:xfrm>
              <a:off x="4787" y="2886"/>
              <a:ext cx="130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Buffer sizing</a:t>
              </a:r>
            </a:p>
          </p:txBody>
        </p:sp>
        <p:sp>
          <p:nvSpPr>
            <p:cNvPr id="820431" name="Text Box 1035"/>
            <p:cNvSpPr txBox="1">
              <a:spLocks noChangeArrowheads="1"/>
            </p:cNvSpPr>
            <p:nvPr/>
          </p:nvSpPr>
          <p:spPr bwMode="auto">
            <a:xfrm>
              <a:off x="2519" y="3384"/>
              <a:ext cx="15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Ports per router</a:t>
              </a:r>
            </a:p>
          </p:txBody>
        </p:sp>
        <p:sp>
          <p:nvSpPr>
            <p:cNvPr id="820432" name="Text Box 1036"/>
            <p:cNvSpPr txBox="1">
              <a:spLocks noChangeArrowheads="1"/>
            </p:cNvSpPr>
            <p:nvPr/>
          </p:nvSpPr>
          <p:spPr bwMode="auto">
            <a:xfrm>
              <a:off x="1747" y="1435"/>
              <a:ext cx="142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Link width</a:t>
              </a:r>
            </a:p>
          </p:txBody>
        </p:sp>
        <p:sp>
          <p:nvSpPr>
            <p:cNvPr id="820433" name="Text Box 1037"/>
            <p:cNvSpPr txBox="1">
              <a:spLocks noChangeArrowheads="1"/>
            </p:cNvSpPr>
            <p:nvPr/>
          </p:nvSpPr>
          <p:spPr bwMode="auto">
            <a:xfrm>
              <a:off x="4287" y="2524"/>
              <a:ext cx="997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/>
                <a:t>Flow control</a:t>
              </a:r>
            </a:p>
          </p:txBody>
        </p:sp>
        <p:sp>
          <p:nvSpPr>
            <p:cNvPr id="820434" name="Text Box 1053"/>
            <p:cNvSpPr txBox="1">
              <a:spLocks noChangeArrowheads="1"/>
            </p:cNvSpPr>
            <p:nvPr/>
          </p:nvSpPr>
          <p:spPr bwMode="auto">
            <a:xfrm>
              <a:off x="4543" y="1706"/>
              <a:ext cx="1338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/>
                <a:t>Type:</a:t>
              </a:r>
            </a:p>
            <a:p>
              <a:r>
                <a:rPr lang="en-US" sz="500"/>
                <a:t>Homo/hetero</a:t>
              </a:r>
            </a:p>
          </p:txBody>
        </p:sp>
        <p:sp>
          <p:nvSpPr>
            <p:cNvPr id="820435" name="Text Box 1057"/>
            <p:cNvSpPr txBox="1">
              <a:spLocks noChangeArrowheads="1"/>
            </p:cNvSpPr>
            <p:nvPr/>
          </p:nvSpPr>
          <p:spPr bwMode="auto">
            <a:xfrm>
              <a:off x="855" y="3384"/>
              <a:ext cx="45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500"/>
            </a:p>
          </p:txBody>
        </p:sp>
        <p:sp>
          <p:nvSpPr>
            <p:cNvPr id="820436" name="Text Box 1058"/>
            <p:cNvSpPr txBox="1">
              <a:spLocks noChangeArrowheads="1"/>
            </p:cNvSpPr>
            <p:nvPr/>
          </p:nvSpPr>
          <p:spPr bwMode="auto">
            <a:xfrm>
              <a:off x="657" y="3153"/>
              <a:ext cx="966" cy="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500"/>
                <a:t>Arbitration configuration</a:t>
              </a:r>
            </a:p>
          </p:txBody>
        </p:sp>
        <p:sp>
          <p:nvSpPr>
            <p:cNvPr id="820437" name="Text Box 1059"/>
            <p:cNvSpPr txBox="1">
              <a:spLocks noChangeArrowheads="1"/>
            </p:cNvSpPr>
            <p:nvPr/>
          </p:nvSpPr>
          <p:spPr bwMode="auto">
            <a:xfrm>
              <a:off x="3744" y="3023"/>
              <a:ext cx="962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500"/>
                <a:t>Buffers per router</a:t>
              </a:r>
            </a:p>
          </p:txBody>
        </p:sp>
        <p:sp>
          <p:nvSpPr>
            <p:cNvPr id="820438" name="Text Box 29"/>
            <p:cNvSpPr txBox="1">
              <a:spLocks noChangeArrowheads="1"/>
            </p:cNvSpPr>
            <p:nvPr/>
          </p:nvSpPr>
          <p:spPr bwMode="auto">
            <a:xfrm>
              <a:off x="2879" y="1706"/>
              <a:ext cx="161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Switch technique</a:t>
              </a:r>
              <a:endParaRPr lang="en-US" sz="500"/>
            </a:p>
          </p:txBody>
        </p:sp>
        <p:sp>
          <p:nvSpPr>
            <p:cNvPr id="820439" name="Text Box 30"/>
            <p:cNvSpPr txBox="1">
              <a:spLocks noChangeArrowheads="1"/>
            </p:cNvSpPr>
            <p:nvPr/>
          </p:nvSpPr>
          <p:spPr bwMode="auto">
            <a:xfrm>
              <a:off x="704" y="1132"/>
              <a:ext cx="103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Mapping</a:t>
              </a:r>
              <a:endParaRPr lang="en-US" sz="500"/>
            </a:p>
          </p:txBody>
        </p:sp>
        <p:sp>
          <p:nvSpPr>
            <p:cNvPr id="820440" name="Text Box 31"/>
            <p:cNvSpPr txBox="1">
              <a:spLocks noChangeArrowheads="1"/>
            </p:cNvSpPr>
            <p:nvPr/>
          </p:nvSpPr>
          <p:spPr bwMode="auto">
            <a:xfrm>
              <a:off x="867" y="1494"/>
              <a:ext cx="87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500"/>
                <a:t>Sizing</a:t>
              </a:r>
              <a:endParaRPr lang="en-US" sz="5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3271</Words>
  <Application>Microsoft Office PowerPoint</Application>
  <PresentationFormat>Presentación en pantalla (4:3)</PresentationFormat>
  <Paragraphs>795</Paragraphs>
  <Slides>26</Slides>
  <Notes>21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8" baseType="lpstr">
      <vt:lpstr>Tema de Office</vt:lpstr>
      <vt:lpstr>Imagen de mapa de bits</vt:lpstr>
      <vt:lpstr>Network on Chips NoC</vt:lpstr>
      <vt:lpstr>Bus pros () and cons ()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NoC Configuration Parameters</vt:lpstr>
      <vt:lpstr>NoC local parameters</vt:lpstr>
      <vt:lpstr>NoC: Good news</vt:lpstr>
      <vt:lpstr>BUT…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on Chips NoC</dc:title>
  <dc:creator>Sebastian Eslava</dc:creator>
  <cp:lastModifiedBy>Sebastian Eslava</cp:lastModifiedBy>
  <cp:revision>12</cp:revision>
  <dcterms:created xsi:type="dcterms:W3CDTF">2010-10-06T04:32:49Z</dcterms:created>
  <dcterms:modified xsi:type="dcterms:W3CDTF">2010-10-13T20:22:07Z</dcterms:modified>
</cp:coreProperties>
</file>