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Override1.xml" ContentType="application/vnd.openxmlformats-officedocument.themeOverride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theme/themeOverride4.xml" ContentType="application/vnd.openxmlformats-officedocument.themeOverride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Override2.xml" ContentType="application/vnd.openxmlformats-officedocument.themeOverride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Default Extension="gif" ContentType="image/gif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theme/themeOverride3.xml" ContentType="application/vnd.openxmlformats-officedocument.themeOverride+xml"/>
  <Default Extension="wmf" ContentType="image/x-wmf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49"/>
  </p:notesMasterIdLst>
  <p:handoutMasterIdLst>
    <p:handoutMasterId r:id="rId50"/>
  </p:handoutMasterIdLst>
  <p:sldIdLst>
    <p:sldId id="256" r:id="rId2"/>
    <p:sldId id="259" r:id="rId3"/>
    <p:sldId id="300" r:id="rId4"/>
    <p:sldId id="260" r:id="rId5"/>
    <p:sldId id="303" r:id="rId6"/>
    <p:sldId id="261" r:id="rId7"/>
    <p:sldId id="262" r:id="rId8"/>
    <p:sldId id="311" r:id="rId9"/>
    <p:sldId id="263" r:id="rId10"/>
    <p:sldId id="264" r:id="rId11"/>
    <p:sldId id="265" r:id="rId12"/>
    <p:sldId id="304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9" r:id="rId31"/>
    <p:sldId id="290" r:id="rId32"/>
    <p:sldId id="291" r:id="rId33"/>
    <p:sldId id="292" r:id="rId34"/>
    <p:sldId id="293" r:id="rId35"/>
    <p:sldId id="294" r:id="rId36"/>
    <p:sldId id="305" r:id="rId37"/>
    <p:sldId id="306" r:id="rId38"/>
    <p:sldId id="307" r:id="rId39"/>
    <p:sldId id="308" r:id="rId40"/>
    <p:sldId id="309" r:id="rId41"/>
    <p:sldId id="310" r:id="rId42"/>
    <p:sldId id="295" r:id="rId43"/>
    <p:sldId id="296" r:id="rId44"/>
    <p:sldId id="302" r:id="rId45"/>
    <p:sldId id="298" r:id="rId46"/>
    <p:sldId id="299" r:id="rId47"/>
    <p:sldId id="258" r:id="rId48"/>
  </p:sldIdLst>
  <p:sldSz cx="9144000" cy="6858000" type="screen4x3"/>
  <p:notesSz cx="6858000" cy="9144000"/>
  <p:defaultTextStyle>
    <a:defPPr>
      <a:defRPr lang="es-A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3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2478" y="-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D4445B-E362-4CFE-8D09-23BE24E72A67}" type="datetimeFigureOut">
              <a:rPr lang="es-CO" smtClean="0"/>
              <a:pPr/>
              <a:t>08/05/2009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3A3B59-9975-43A6-97C3-0061CADE1642}" type="slidenum">
              <a:rPr lang="es-CO" smtClean="0"/>
              <a:pPr/>
              <a:t>‹Nº›</a:t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16C361-4337-4DED-A5E9-7999D0EA881A}" type="datetimeFigureOut">
              <a:rPr lang="es-CO" smtClean="0"/>
              <a:pPr/>
              <a:t>08/05/2009</a:t>
            </a:fld>
            <a:endParaRPr lang="es-C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D66359-D031-4821-AC19-057405804D85}" type="slidenum">
              <a:rPr lang="es-CO" smtClean="0"/>
              <a:pPr/>
              <a:t>‹Nº›</a:t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F51599-BFE3-45A3-854D-BE0E1628F43A}" type="slidenum">
              <a:rPr lang="pt-BR" smtClean="0"/>
              <a:pPr/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F51599-BFE3-45A3-854D-BE0E1628F43A}" type="slidenum">
              <a:rPr lang="pt-BR" smtClean="0"/>
              <a:pPr/>
              <a:t>15</a:t>
            </a:fld>
            <a:endParaRPr 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F51599-BFE3-45A3-854D-BE0E1628F43A}" type="slidenum">
              <a:rPr lang="pt-BR" smtClean="0"/>
              <a:pPr/>
              <a:t>16</a:t>
            </a:fld>
            <a:endParaRPr lang="pt-BR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F51599-BFE3-45A3-854D-BE0E1628F43A}" type="slidenum">
              <a:rPr lang="pt-BR" smtClean="0"/>
              <a:pPr/>
              <a:t>17</a:t>
            </a:fld>
            <a:endParaRPr lang="pt-BR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F51599-BFE3-45A3-854D-BE0E1628F43A}" type="slidenum">
              <a:rPr lang="pt-BR" smtClean="0"/>
              <a:pPr/>
              <a:t>18</a:t>
            </a:fld>
            <a:endParaRPr lang="pt-B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F51599-BFE3-45A3-854D-BE0E1628F43A}" type="slidenum">
              <a:rPr lang="pt-BR" smtClean="0"/>
              <a:pPr/>
              <a:t>19</a:t>
            </a:fld>
            <a:endParaRPr lang="pt-B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F51599-BFE3-45A3-854D-BE0E1628F43A}" type="slidenum">
              <a:rPr lang="pt-BR" smtClean="0"/>
              <a:pPr/>
              <a:t>20</a:t>
            </a:fld>
            <a:endParaRPr lang="pt-B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F51599-BFE3-45A3-854D-BE0E1628F43A}" type="slidenum">
              <a:rPr lang="pt-BR" smtClean="0"/>
              <a:pPr/>
              <a:t>21</a:t>
            </a:fld>
            <a:endParaRPr lang="pt-B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F51599-BFE3-45A3-854D-BE0E1628F43A}" type="slidenum">
              <a:rPr lang="pt-BR" smtClean="0"/>
              <a:pPr/>
              <a:t>22</a:t>
            </a:fld>
            <a:endParaRPr lang="pt-B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F51599-BFE3-45A3-854D-BE0E1628F43A}" type="slidenum">
              <a:rPr lang="pt-BR" smtClean="0"/>
              <a:pPr/>
              <a:t>23</a:t>
            </a:fld>
            <a:endParaRPr lang="pt-B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F51599-BFE3-45A3-854D-BE0E1628F43A}" type="slidenum">
              <a:rPr lang="pt-BR" smtClean="0"/>
              <a:pPr/>
              <a:t>24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F51599-BFE3-45A3-854D-BE0E1628F43A}" type="slidenum">
              <a:rPr lang="pt-BR" smtClean="0"/>
              <a:pPr/>
              <a:t>4</a:t>
            </a:fld>
            <a:endParaRPr lang="pt-B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F51599-BFE3-45A3-854D-BE0E1628F43A}" type="slidenum">
              <a:rPr lang="pt-BR" smtClean="0"/>
              <a:pPr/>
              <a:t>25</a:t>
            </a:fld>
            <a:endParaRPr lang="pt-B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F51599-BFE3-45A3-854D-BE0E1628F43A}" type="slidenum">
              <a:rPr lang="pt-BR" smtClean="0"/>
              <a:pPr/>
              <a:t>26</a:t>
            </a:fld>
            <a:endParaRPr lang="pt-BR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F51599-BFE3-45A3-854D-BE0E1628F43A}" type="slidenum">
              <a:rPr lang="pt-BR" smtClean="0"/>
              <a:pPr/>
              <a:t>27</a:t>
            </a:fld>
            <a:endParaRPr lang="pt-BR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F51599-BFE3-45A3-854D-BE0E1628F43A}" type="slidenum">
              <a:rPr lang="pt-BR" smtClean="0"/>
              <a:pPr/>
              <a:t>28</a:t>
            </a:fld>
            <a:endParaRPr lang="pt-BR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F51599-BFE3-45A3-854D-BE0E1628F43A}" type="slidenum">
              <a:rPr lang="pt-BR" smtClean="0"/>
              <a:pPr/>
              <a:t>29</a:t>
            </a:fld>
            <a:endParaRPr lang="pt-BR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F51599-BFE3-45A3-854D-BE0E1628F43A}" type="slidenum">
              <a:rPr lang="pt-BR" smtClean="0"/>
              <a:pPr/>
              <a:t>30</a:t>
            </a:fld>
            <a:endParaRPr lang="pt-BR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F51599-BFE3-45A3-854D-BE0E1628F43A}" type="slidenum">
              <a:rPr lang="pt-BR" smtClean="0"/>
              <a:pPr/>
              <a:t>31</a:t>
            </a:fld>
            <a:endParaRPr lang="pt-BR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AF69A9-DBC2-4170-A538-32CB6683426C}" type="slidenum">
              <a:rPr lang="pt-BR"/>
              <a:pPr/>
              <a:t>32</a:t>
            </a:fld>
            <a:endParaRPr lang="pt-BR"/>
          </a:p>
        </p:txBody>
      </p:sp>
      <p:sp>
        <p:nvSpPr>
          <p:cNvPr id="364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45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F51599-BFE3-45A3-854D-BE0E1628F43A}" type="slidenum">
              <a:rPr lang="pt-BR" smtClean="0"/>
              <a:pPr/>
              <a:t>33</a:t>
            </a:fld>
            <a:endParaRPr lang="pt-BR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F51599-BFE3-45A3-854D-BE0E1628F43A}" type="slidenum">
              <a:rPr lang="pt-BR" smtClean="0"/>
              <a:pPr/>
              <a:t>34</a:t>
            </a:fld>
            <a:endParaRPr lang="pt-BR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204242-0287-4FA7-9F97-E0A595A9DFD8}" type="slidenum">
              <a:rPr lang="pt-BR"/>
              <a:pPr/>
              <a:t>6</a:t>
            </a:fld>
            <a:endParaRPr lang="pt-BR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9663" y="679450"/>
            <a:ext cx="4629150" cy="3471863"/>
          </a:xfrm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3288" y="4376738"/>
            <a:ext cx="5040312" cy="4075112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F51599-BFE3-45A3-854D-BE0E1628F43A}" type="slidenum">
              <a:rPr lang="pt-BR" smtClean="0"/>
              <a:pPr/>
              <a:t>35</a:t>
            </a:fld>
            <a:endParaRPr lang="pt-BR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F51599-BFE3-45A3-854D-BE0E1628F43A}" type="slidenum">
              <a:rPr lang="pt-BR" smtClean="0"/>
              <a:pPr/>
              <a:t>36</a:t>
            </a:fld>
            <a:endParaRPr lang="pt-BR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F51599-BFE3-45A3-854D-BE0E1628F43A}" type="slidenum">
              <a:rPr lang="pt-BR" smtClean="0"/>
              <a:pPr/>
              <a:t>37</a:t>
            </a:fld>
            <a:endParaRPr lang="pt-BR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9AF1B3-E9D1-4229-B374-844C4454608B}" type="slidenum">
              <a:rPr lang="pt-BR"/>
              <a:pPr/>
              <a:t>38</a:t>
            </a:fld>
            <a:endParaRPr lang="pt-BR"/>
          </a:p>
        </p:txBody>
      </p:sp>
      <p:sp>
        <p:nvSpPr>
          <p:cNvPr id="204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r>
              <a:rPr lang="pt-BR"/>
              <a:t>Então, os MoCs são úteis para descrever tipos específicos de comportamento tais como os orientados a o fluxo de dados, a estados, a controle, e ao tempo.</a:t>
            </a:r>
          </a:p>
          <a:p>
            <a:endParaRPr lang="pt-BR"/>
          </a:p>
          <a:p>
            <a:r>
              <a:rPr lang="pt-BR"/>
              <a:t>Cabe salientar que cada um destes domínios não consideram seus respectivos componentes e a relação entre estes da mesma maneira.</a:t>
            </a:r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4ECDA1-7440-48A5-A5D1-0198BA008316}" type="slidenum">
              <a:rPr lang="pt-BR"/>
              <a:pPr/>
              <a:t>39</a:t>
            </a:fld>
            <a:endParaRPr lang="pt-BR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/>
              <a:t>OJO: Aqui falta uno mas, donde encuadra UML, no recuerdo que nombre le puso marius.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F51599-BFE3-45A3-854D-BE0E1628F43A}" type="slidenum">
              <a:rPr lang="pt-BR" smtClean="0"/>
              <a:pPr/>
              <a:t>40</a:t>
            </a:fld>
            <a:endParaRPr lang="pt-BR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F51599-BFE3-45A3-854D-BE0E1628F43A}" type="slidenum">
              <a:rPr lang="pt-BR" smtClean="0"/>
              <a:pPr/>
              <a:t>41</a:t>
            </a:fld>
            <a:endParaRPr lang="pt-BR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F51599-BFE3-45A3-854D-BE0E1628F43A}" type="slidenum">
              <a:rPr lang="pt-BR" smtClean="0"/>
              <a:pPr/>
              <a:t>42</a:t>
            </a:fld>
            <a:endParaRPr lang="pt-BR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F51599-BFE3-45A3-854D-BE0E1628F43A}" type="slidenum">
              <a:rPr lang="pt-BR" smtClean="0"/>
              <a:pPr/>
              <a:t>43</a:t>
            </a:fld>
            <a:endParaRPr lang="pt-BR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F51599-BFE3-45A3-854D-BE0E1628F43A}" type="slidenum">
              <a:rPr lang="pt-BR" smtClean="0"/>
              <a:pPr/>
              <a:t>44</a:t>
            </a:fld>
            <a:endParaRPr lang="pt-BR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F51599-BFE3-45A3-854D-BE0E1628F43A}" type="slidenum">
              <a:rPr lang="pt-BR" smtClean="0"/>
              <a:pPr/>
              <a:t>7</a:t>
            </a:fld>
            <a:endParaRPr lang="pt-BR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F51599-BFE3-45A3-854D-BE0E1628F43A}" type="slidenum">
              <a:rPr lang="pt-BR" smtClean="0"/>
              <a:pPr/>
              <a:t>45</a:t>
            </a:fld>
            <a:endParaRPr lang="pt-BR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F51599-BFE3-45A3-854D-BE0E1628F43A}" type="slidenum">
              <a:rPr lang="pt-BR" smtClean="0"/>
              <a:pPr/>
              <a:t>46</a:t>
            </a:fld>
            <a:endParaRPr lang="pt-BR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790847-329D-4FA5-81CD-7ADBE3529905}" type="slidenum">
              <a:rPr lang="pt-BR"/>
              <a:pPr/>
              <a:t>9</a:t>
            </a:fld>
            <a:endParaRPr lang="pt-BR"/>
          </a:p>
        </p:txBody>
      </p:sp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2000" cy="3429000"/>
          </a:xfrm>
          <a:ln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6388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F51599-BFE3-45A3-854D-BE0E1628F43A}" type="slidenum">
              <a:rPr lang="pt-BR" smtClean="0"/>
              <a:pPr/>
              <a:t>10</a:t>
            </a:fld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F51599-BFE3-45A3-854D-BE0E1628F43A}" type="slidenum">
              <a:rPr lang="pt-BR" smtClean="0"/>
              <a:pPr/>
              <a:t>11</a:t>
            </a:fld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F51599-BFE3-45A3-854D-BE0E1628F43A}" type="slidenum">
              <a:rPr lang="pt-BR" smtClean="0"/>
              <a:pPr/>
              <a:t>13</a:t>
            </a:fld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F51599-BFE3-45A3-854D-BE0E1628F43A}" type="slidenum">
              <a:rPr lang="pt-BR" smtClean="0"/>
              <a:pPr/>
              <a:t>14</a:t>
            </a:fld>
            <a:endParaRPr lang="pt-BR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jpe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riángulo rectángulo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5" name="Imagen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928813" cy="871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15 Grupo"/>
          <p:cNvGrpSpPr>
            <a:grpSpLocks/>
          </p:cNvGrpSpPr>
          <p:nvPr/>
        </p:nvGrpSpPr>
        <p:grpSpPr bwMode="auto">
          <a:xfrm>
            <a:off x="5300663" y="6172200"/>
            <a:ext cx="3843337" cy="685800"/>
            <a:chOff x="5300668" y="6172224"/>
            <a:chExt cx="3843364" cy="685800"/>
          </a:xfrm>
        </p:grpSpPr>
        <p:pic>
          <p:nvPicPr>
            <p:cNvPr id="7" name="Imagen 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300668" y="6172224"/>
              <a:ext cx="3257550" cy="685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" name="Imagen 3"/>
            <p:cNvPicPr>
              <a:picLocks noChangeAspect="1" noChangeArrowheads="1"/>
            </p:cNvPicPr>
            <p:nvPr/>
          </p:nvPicPr>
          <p:blipFill>
            <a:blip r:embed="rId4"/>
            <a:srcRect t="-890"/>
            <a:stretch>
              <a:fillRect/>
            </a:stretch>
          </p:blipFill>
          <p:spPr bwMode="auto">
            <a:xfrm>
              <a:off x="8501090" y="6283992"/>
              <a:ext cx="642942" cy="574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0" name="15 Grupo"/>
          <p:cNvGrpSpPr>
            <a:grpSpLocks/>
          </p:cNvGrpSpPr>
          <p:nvPr/>
        </p:nvGrpSpPr>
        <p:grpSpPr bwMode="auto">
          <a:xfrm>
            <a:off x="-6350" y="6215063"/>
            <a:ext cx="6292850" cy="657225"/>
            <a:chOff x="-6042" y="5786454"/>
            <a:chExt cx="5446405" cy="1085834"/>
          </a:xfrm>
        </p:grpSpPr>
        <p:sp>
          <p:nvSpPr>
            <p:cNvPr id="11" name="10 Triángulo rectángulo"/>
            <p:cNvSpPr>
              <a:spLocks/>
            </p:cNvSpPr>
            <p:nvPr/>
          </p:nvSpPr>
          <p:spPr bwMode="auto">
            <a:xfrm>
              <a:off x="-6042" y="5786454"/>
              <a:ext cx="3577910" cy="1085667"/>
            </a:xfrm>
            <a:prstGeom prst="rtTriangle">
              <a:avLst/>
            </a:prstGeom>
            <a:blipFill>
              <a:blip r:embed="rId5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11 Forma libre"/>
            <p:cNvSpPr>
              <a:spLocks/>
            </p:cNvSpPr>
            <p:nvPr/>
          </p:nvSpPr>
          <p:spPr bwMode="auto">
            <a:xfrm>
              <a:off x="485838" y="5938576"/>
              <a:ext cx="3690475" cy="93371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591" h="588">
                  <a:moveTo>
                    <a:pt x="0" y="0"/>
                  </a:moveTo>
                  <a:lnTo>
                    <a:pt x="5591" y="585"/>
                  </a:lnTo>
                  <a:lnTo>
                    <a:pt x="4415" y="588"/>
                  </a:lnTo>
                  <a:lnTo>
                    <a:pt x="12" y="4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3" name="12 Forma libre"/>
            <p:cNvSpPr>
              <a:spLocks/>
            </p:cNvSpPr>
            <p:nvPr/>
          </p:nvSpPr>
          <p:spPr bwMode="auto">
            <a:xfrm>
              <a:off x="499578" y="5946443"/>
              <a:ext cx="4940785" cy="92059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7485" h="337">
                  <a:moveTo>
                    <a:pt x="0" y="2"/>
                  </a:moveTo>
                  <a:lnTo>
                    <a:pt x="7485" y="337"/>
                  </a:lnTo>
                  <a:lnTo>
                    <a:pt x="5558" y="337"/>
                  </a:lnTo>
                  <a:lnTo>
                    <a:pt x="1" y="0"/>
                  </a:lnTo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accent1">
                    <a:lumMod val="50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14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38A9ECEA-A4E8-45B2-9274-6DBD75738EC2}" type="datetimeFigureOut">
              <a:rPr lang="es-AR"/>
              <a:pPr>
                <a:defRPr/>
              </a:pPr>
              <a:t>08/05/2009</a:t>
            </a:fld>
            <a:endParaRPr lang="es-AR"/>
          </a:p>
        </p:txBody>
      </p:sp>
      <p:sp>
        <p:nvSpPr>
          <p:cNvPr id="15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s-AR"/>
          </a:p>
        </p:txBody>
      </p:sp>
      <p:sp>
        <p:nvSpPr>
          <p:cNvPr id="16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7BE58033-88C7-4BE6-8146-91DDD3FFDF21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9 Marcador de fecha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69EAAB-C7B2-4D2B-BF4D-DC4C80240342}" type="datetimeFigureOut">
              <a:rPr lang="es-AR"/>
              <a:pPr>
                <a:defRPr/>
              </a:pPr>
              <a:t>08/05/2009</a:t>
            </a:fld>
            <a:endParaRPr lang="es-AR"/>
          </a:p>
        </p:txBody>
      </p:sp>
      <p:sp>
        <p:nvSpPr>
          <p:cNvPr id="5" name="21 Marcador de pie de página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17 Marcador de número de diapositiva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B2685F-6761-49CE-85AC-CACF15E13C0A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9 Marcador de fecha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FA9427-0E69-4FD4-966B-9B6827CC4CCB}" type="datetimeFigureOut">
              <a:rPr lang="es-AR"/>
              <a:pPr>
                <a:defRPr/>
              </a:pPr>
              <a:t>08/05/2009</a:t>
            </a:fld>
            <a:endParaRPr lang="es-AR"/>
          </a:p>
        </p:txBody>
      </p:sp>
      <p:sp>
        <p:nvSpPr>
          <p:cNvPr id="5" name="21 Marcador de pie de página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17 Marcador de número de diapositiva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FC81ED-677E-4EA9-9976-5CD6B666D996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>
          <a:xfrm>
            <a:off x="457200" y="571480"/>
            <a:ext cx="8229600" cy="1143000"/>
          </a:xfrm>
        </p:spPr>
        <p:txBody>
          <a:bodyPr rtlCol="0"/>
          <a:lstStyle>
            <a:extLst/>
          </a:lstStyle>
          <a:p>
            <a:r>
              <a:rPr lang="es-ES" dirty="0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9 Marcador de fecha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37B9D0-589F-4F5D-8D49-8FFB94B10215}" type="datetimeFigureOut">
              <a:rPr lang="es-AR"/>
              <a:pPr>
                <a:defRPr/>
              </a:pPr>
              <a:t>08/05/2009</a:t>
            </a:fld>
            <a:endParaRPr lang="es-AR"/>
          </a:p>
        </p:txBody>
      </p:sp>
      <p:sp>
        <p:nvSpPr>
          <p:cNvPr id="5" name="21 Marcador de pie de página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17 Marcador de número de diapositiva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C26467-518F-46C5-B93E-77D8A84AB075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heurón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4 Cheurón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6CDEBCF-13D2-4699-A457-D11564AC20E5}" type="datetimeFigureOut">
              <a:rPr lang="es-AR"/>
              <a:pPr>
                <a:defRPr/>
              </a:pPr>
              <a:t>08/05/2009</a:t>
            </a:fld>
            <a:endParaRPr lang="es-AR"/>
          </a:p>
        </p:txBody>
      </p:sp>
      <p:sp>
        <p:nvSpPr>
          <p:cNvPr id="7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s-AR"/>
          </a:p>
        </p:txBody>
      </p:sp>
      <p:sp>
        <p:nvSpPr>
          <p:cNvPr id="8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5AD84299-2AF5-4D01-A502-0D388C44C488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20C2A31-6229-441F-AB0D-2DC0E3B1D9E3}" type="datetimeFigureOut">
              <a:rPr lang="es-AR"/>
              <a:pPr>
                <a:defRPr/>
              </a:pPr>
              <a:t>08/05/2009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240D33E-CDA7-4406-8D87-4515D99671A0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500063" y="6311900"/>
            <a:ext cx="4940300" cy="55721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bg2">
              <a:lumMod val="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85775" y="6307138"/>
            <a:ext cx="3690938" cy="5651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chemeClr val="tx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9" name="8 Triángulo rectángulo"/>
          <p:cNvSpPr>
            <a:spLocks/>
          </p:cNvSpPr>
          <p:nvPr/>
        </p:nvSpPr>
        <p:spPr bwMode="auto">
          <a:xfrm>
            <a:off x="-6042" y="6215082"/>
            <a:ext cx="3577910" cy="657105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0" name="Imagen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928813" cy="871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1" name="14 Grupo"/>
          <p:cNvGrpSpPr>
            <a:grpSpLocks/>
          </p:cNvGrpSpPr>
          <p:nvPr/>
        </p:nvGrpSpPr>
        <p:grpSpPr bwMode="auto">
          <a:xfrm>
            <a:off x="5300663" y="6172200"/>
            <a:ext cx="3843337" cy="685800"/>
            <a:chOff x="5300668" y="6172224"/>
            <a:chExt cx="3843364" cy="685800"/>
          </a:xfrm>
        </p:grpSpPr>
        <p:pic>
          <p:nvPicPr>
            <p:cNvPr id="12" name="Imagen 4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5300668" y="6172224"/>
              <a:ext cx="3257550" cy="685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" name="Imagen 3"/>
            <p:cNvPicPr>
              <a:picLocks noChangeAspect="1" noChangeArrowheads="1"/>
            </p:cNvPicPr>
            <p:nvPr/>
          </p:nvPicPr>
          <p:blipFill>
            <a:blip r:embed="rId5"/>
            <a:srcRect t="-890"/>
            <a:stretch>
              <a:fillRect/>
            </a:stretch>
          </p:blipFill>
          <p:spPr bwMode="auto">
            <a:xfrm>
              <a:off x="8501090" y="6283992"/>
              <a:ext cx="642942" cy="574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85794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2000240"/>
            <a:ext cx="4040188" cy="4500594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000240"/>
            <a:ext cx="4041775" cy="450059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4" name="6 Marcador de fecha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F174CF2-4FCE-4E4F-ADE6-09F27FC428FC}" type="datetimeFigureOut">
              <a:rPr lang="es-AR"/>
              <a:pPr>
                <a:defRPr/>
              </a:pPr>
              <a:t>08/05/2009</a:t>
            </a:fld>
            <a:endParaRPr lang="es-AR"/>
          </a:p>
        </p:txBody>
      </p:sp>
      <p:sp>
        <p:nvSpPr>
          <p:cNvPr id="15" name="7 Marcador de pie de página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s-AR"/>
          </a:p>
        </p:txBody>
      </p:sp>
      <p:sp>
        <p:nvSpPr>
          <p:cNvPr id="16" name="8 Marcador de número de diapositiva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F5FBE50-5C9E-4737-B64C-AD89B7EF9DFC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FF604C8-9104-4432-9717-1427D8A853A2}" type="datetimeFigureOut">
              <a:rPr lang="es-AR"/>
              <a:pPr>
                <a:defRPr/>
              </a:pPr>
              <a:t>08/05/2009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85D10A7-14C9-43D9-A923-C6D3F9F1A63F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9 Marcador de fecha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DC343A-09E8-4278-8495-D6A69812F4DB}" type="datetimeFigureOut">
              <a:rPr lang="es-AR"/>
              <a:pPr>
                <a:defRPr/>
              </a:pPr>
              <a:t>08/05/2009</a:t>
            </a:fld>
            <a:endParaRPr lang="es-AR"/>
          </a:p>
        </p:txBody>
      </p:sp>
      <p:sp>
        <p:nvSpPr>
          <p:cNvPr id="3" name="21 Marcador de pie de página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4" name="17 Marcador de número de diapositiva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4EF4FF-D5C4-4661-BCE6-F1BFA3EB2896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E5FB89F6-2CF8-48E0-8702-95EA496E9B0F}" type="datetimeFigureOut">
              <a:rPr lang="es-AR"/>
              <a:pPr>
                <a:defRPr/>
              </a:pPr>
              <a:t>08/05/2009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7E3655D-AEB7-43C3-B78D-DB78FB8159D8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Forma libre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6" name="5 Forma libre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" name="6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8" name="7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Cheurón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9 Cheurón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s-ES" noProof="0" smtClean="0"/>
              <a:t>Haga clic en el icono para agregar una imagen</a:t>
            </a:r>
            <a:endParaRPr lang="en-US" noProof="0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11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920D4F10-9137-4904-B68B-CB712E52F411}" type="datetimeFigureOut">
              <a:rPr lang="es-AR"/>
              <a:pPr>
                <a:defRPr/>
              </a:pPr>
              <a:t>08/05/2009</a:t>
            </a:fld>
            <a:endParaRPr lang="es-AR"/>
          </a:p>
        </p:txBody>
      </p:sp>
      <p:sp>
        <p:nvSpPr>
          <p:cNvPr id="12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s-AR"/>
          </a:p>
        </p:txBody>
      </p:sp>
      <p:sp>
        <p:nvSpPr>
          <p:cNvPr id="13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F6EEC4F3-280B-4C8E-AE57-27C97736F40F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Imagen 1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1928813" cy="871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12 Forma libre"/>
          <p:cNvSpPr>
            <a:spLocks/>
          </p:cNvSpPr>
          <p:nvPr/>
        </p:nvSpPr>
        <p:spPr bwMode="auto">
          <a:xfrm>
            <a:off x="558800" y="6311900"/>
            <a:ext cx="4727575" cy="55721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bg2">
              <a:lumMod val="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542925" y="6307138"/>
            <a:ext cx="4119563" cy="5651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bg2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6215082"/>
            <a:ext cx="3992982" cy="657105"/>
          </a:xfrm>
          <a:prstGeom prst="rtTriangle">
            <a:avLst/>
          </a:prstGeom>
          <a:blipFill>
            <a:blip r:embed="rId14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746125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es-ES" dirty="0" smtClean="0"/>
              <a:t>Haga clic para modificar el estilo de título del patrón</a:t>
            </a:r>
            <a:endParaRPr lang="en-US" dirty="0"/>
          </a:p>
        </p:txBody>
      </p:sp>
      <p:sp>
        <p:nvSpPr>
          <p:cNvPr id="1033" name="29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928813"/>
            <a:ext cx="8229600" cy="471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smtClean="0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</a:defRPr>
            </a:lvl1pPr>
            <a:extLst/>
          </a:lstStyle>
          <a:p>
            <a:pPr>
              <a:defRPr/>
            </a:pPr>
            <a:fld id="{9B50F966-BC4C-4375-9EDD-B55EE7F47D86}" type="datetimeFigureOut">
              <a:rPr lang="es-AR"/>
              <a:pPr>
                <a:defRPr/>
              </a:pPr>
              <a:t>08/05/2009</a:t>
            </a:fld>
            <a:endParaRPr lang="es-AR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</a:defRPr>
            </a:lvl1pPr>
            <a:extLst/>
          </a:lstStyle>
          <a:p>
            <a:pPr>
              <a:defRPr/>
            </a:pPr>
            <a:endParaRPr lang="es-AR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b="0">
                <a:solidFill>
                  <a:schemeClr val="tx1"/>
                </a:solidFill>
                <a:latin typeface="+mn-lt"/>
              </a:defRPr>
            </a:lvl1pPr>
            <a:extLst/>
          </a:lstStyle>
          <a:p>
            <a:pPr>
              <a:defRPr/>
            </a:pPr>
            <a:fld id="{43DE8B5B-7067-4763-AC0F-D02B7462C8C8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  <p:grpSp>
        <p:nvGrpSpPr>
          <p:cNvPr id="1037" name="15 Grupo"/>
          <p:cNvGrpSpPr>
            <a:grpSpLocks/>
          </p:cNvGrpSpPr>
          <p:nvPr/>
        </p:nvGrpSpPr>
        <p:grpSpPr bwMode="auto">
          <a:xfrm>
            <a:off x="5300663" y="6172200"/>
            <a:ext cx="3843337" cy="685800"/>
            <a:chOff x="5300668" y="6172224"/>
            <a:chExt cx="3843364" cy="685800"/>
          </a:xfrm>
        </p:grpSpPr>
        <p:pic>
          <p:nvPicPr>
            <p:cNvPr id="1038" name="Imagen 4"/>
            <p:cNvPicPr>
              <a:picLocks noChangeAspect="1" noChangeArrowheads="1"/>
            </p:cNvPicPr>
            <p:nvPr/>
          </p:nvPicPr>
          <p:blipFill>
            <a:blip r:embed="rId15"/>
            <a:srcRect/>
            <a:stretch>
              <a:fillRect/>
            </a:stretch>
          </p:blipFill>
          <p:spPr bwMode="auto">
            <a:xfrm>
              <a:off x="5300668" y="6172224"/>
              <a:ext cx="3257550" cy="685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39" name="Imagen 3"/>
            <p:cNvPicPr>
              <a:picLocks noChangeAspect="1" noChangeArrowheads="1"/>
            </p:cNvPicPr>
            <p:nvPr/>
          </p:nvPicPr>
          <p:blipFill>
            <a:blip r:embed="rId16"/>
            <a:srcRect t="-890"/>
            <a:stretch>
              <a:fillRect/>
            </a:stretch>
          </p:blipFill>
          <p:spPr bwMode="auto">
            <a:xfrm>
              <a:off x="8501090" y="6283992"/>
              <a:ext cx="642942" cy="574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7" r:id="rId1"/>
    <p:sldLayoutId id="2147483913" r:id="rId2"/>
    <p:sldLayoutId id="2147483918" r:id="rId3"/>
    <p:sldLayoutId id="2147483919" r:id="rId4"/>
    <p:sldLayoutId id="2147483920" r:id="rId5"/>
    <p:sldLayoutId id="2147483921" r:id="rId6"/>
    <p:sldLayoutId id="2147483914" r:id="rId7"/>
    <p:sldLayoutId id="2147483922" r:id="rId8"/>
    <p:sldLayoutId id="2147483923" r:id="rId9"/>
    <p:sldLayoutId id="2147483915" r:id="rId10"/>
    <p:sldLayoutId id="2147483916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100" b="1" kern="1200">
          <a:solidFill>
            <a:srgbClr val="165160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100" b="1">
          <a:solidFill>
            <a:srgbClr val="165160"/>
          </a:solidFill>
          <a:latin typeface="Lucida Sans Unicode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100" b="1">
          <a:solidFill>
            <a:srgbClr val="165160"/>
          </a:solidFill>
          <a:latin typeface="Lucida Sans Unicode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100" b="1">
          <a:solidFill>
            <a:srgbClr val="165160"/>
          </a:solidFill>
          <a:latin typeface="Lucida Sans Unicode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100" b="1">
          <a:solidFill>
            <a:srgbClr val="165160"/>
          </a:solidFill>
          <a:latin typeface="Lucida Sans Unicode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100" b="1">
          <a:solidFill>
            <a:srgbClr val="165160"/>
          </a:solidFill>
          <a:latin typeface="Lucida Sans Unicode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100" b="1">
          <a:solidFill>
            <a:srgbClr val="165160"/>
          </a:solidFill>
          <a:latin typeface="Lucida Sans Unicode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100" b="1">
          <a:solidFill>
            <a:srgbClr val="165160"/>
          </a:solidFill>
          <a:latin typeface="Lucida Sans Unicode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100" b="1">
          <a:solidFill>
            <a:srgbClr val="165160"/>
          </a:solidFill>
          <a:latin typeface="Lucida Sans Unicode" pitchFamily="34" charset="0"/>
        </a:defRPr>
      </a:lvl9pPr>
      <a:extLst/>
    </p:titleStyle>
    <p:bodyStyle>
      <a:lvl1pPr marL="365125" indent="-255588" algn="l" rtl="0" eaLnBrk="1" fontAlgn="base" hangingPunct="1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1" fontAlgn="base" hangingPunct="1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gif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jpeg"/><Relationship Id="rId4" Type="http://schemas.openxmlformats.org/officeDocument/2006/relationships/image" Target="../media/image29.jpe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jpeg"/><Relationship Id="rId5" Type="http://schemas.openxmlformats.org/officeDocument/2006/relationships/image" Target="../media/image32.jpeg"/><Relationship Id="rId4" Type="http://schemas.openxmlformats.org/officeDocument/2006/relationships/image" Target="../media/image28.wmf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wmf"/><Relationship Id="rId4" Type="http://schemas.openxmlformats.org/officeDocument/2006/relationships/image" Target="../media/image8.jpe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1830388"/>
          </a:xfrm>
        </p:spPr>
        <p:txBody>
          <a:bodyPr>
            <a:no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s-CO" sz="4000" dirty="0" smtClean="0"/>
              <a:t>Nuevos paradigmas de diseño de Sistemas electrónicos sobre silicio (</a:t>
            </a:r>
            <a:r>
              <a:rPr lang="es-CO" sz="4000" dirty="0" err="1" smtClean="0"/>
              <a:t>SoC</a:t>
            </a:r>
            <a:r>
              <a:rPr lang="es-CO" sz="4000" dirty="0" smtClean="0"/>
              <a:t>)</a:t>
            </a:r>
            <a:endParaRPr lang="es-AR" sz="4000" dirty="0"/>
          </a:p>
        </p:txBody>
      </p:sp>
      <p:sp>
        <p:nvSpPr>
          <p:cNvPr id="9219" name="2 Subtítulo"/>
          <p:cNvSpPr>
            <a:spLocks noGrp="1"/>
          </p:cNvSpPr>
          <p:nvPr>
            <p:ph type="subTitle" idx="1"/>
          </p:nvPr>
        </p:nvSpPr>
        <p:spPr>
          <a:xfrm>
            <a:off x="685800" y="4183067"/>
            <a:ext cx="8029604" cy="1531949"/>
          </a:xfrm>
        </p:spPr>
        <p:txBody>
          <a:bodyPr/>
          <a:lstStyle/>
          <a:p>
            <a:pPr marR="0" algn="ctr"/>
            <a:r>
              <a:rPr lang="es-ES" dirty="0" smtClean="0"/>
              <a:t>Prof</a:t>
            </a:r>
            <a:r>
              <a:rPr lang="es-ES" dirty="0" smtClean="0"/>
              <a:t>. Dr. </a:t>
            </a:r>
            <a:r>
              <a:rPr lang="es-ES" dirty="0" err="1" smtClean="0"/>
              <a:t>Sebastian</a:t>
            </a:r>
            <a:r>
              <a:rPr lang="es-ES" dirty="0" smtClean="0"/>
              <a:t> Eslava G</a:t>
            </a:r>
            <a:r>
              <a:rPr lang="es-ES" dirty="0" smtClean="0"/>
              <a:t>.</a:t>
            </a:r>
          </a:p>
          <a:p>
            <a:pPr marR="0" algn="ctr"/>
            <a:r>
              <a:rPr lang="es-ES" sz="2400" dirty="0" smtClean="0"/>
              <a:t>Departamento </a:t>
            </a:r>
            <a:r>
              <a:rPr lang="es-ES" sz="2400" dirty="0" smtClean="0"/>
              <a:t>de Ingeniería Eléctrica y Electrónica</a:t>
            </a:r>
          </a:p>
          <a:p>
            <a:pPr marR="0" algn="ctr"/>
            <a:r>
              <a:rPr lang="es-ES" sz="2400" dirty="0" smtClean="0"/>
              <a:t>Universidad Nacional de Colombia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00118" y="456506"/>
            <a:ext cx="8229600" cy="1143000"/>
          </a:xfrm>
        </p:spPr>
        <p:txBody>
          <a:bodyPr/>
          <a:lstStyle/>
          <a:p>
            <a:r>
              <a:rPr lang="es-CO" sz="4400" dirty="0" smtClean="0"/>
              <a:t>Diseño de </a:t>
            </a:r>
            <a:r>
              <a:rPr lang="es-CO" sz="4400" dirty="0" err="1" smtClean="0"/>
              <a:t>SoC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28596" y="1399830"/>
            <a:ext cx="7072362" cy="4530725"/>
          </a:xfrm>
        </p:spPr>
        <p:txBody>
          <a:bodyPr/>
          <a:lstStyle/>
          <a:p>
            <a:pPr marL="342900" lvl="1" indent="-342900">
              <a:buClr>
                <a:schemeClr val="folHlink"/>
              </a:buClr>
              <a:buSzPct val="90000"/>
              <a:buFont typeface="Arial" pitchFamily="34" charset="0"/>
              <a:buChar char="•"/>
            </a:pPr>
            <a:r>
              <a:rPr lang="es-CO" sz="2400" dirty="0" smtClean="0"/>
              <a:t>RTL</a:t>
            </a:r>
            <a:endParaRPr lang="es-CO" sz="2400" dirty="0" smtClean="0"/>
          </a:p>
          <a:p>
            <a:pPr marL="742950" lvl="2" indent="-342900">
              <a:buSzPct val="90000"/>
              <a:buFont typeface="Arial" pitchFamily="34" charset="0"/>
              <a:buChar char="•"/>
            </a:pPr>
            <a:r>
              <a:rPr lang="es-CO" sz="2000" dirty="0" smtClean="0"/>
              <a:t>Insuficiente como punto de partida</a:t>
            </a:r>
          </a:p>
          <a:p>
            <a:pPr marL="1027112" lvl="3" indent="-342900">
              <a:buSzPct val="90000"/>
              <a:buFont typeface="Arial" pitchFamily="34" charset="0"/>
              <a:buChar char="•"/>
            </a:pPr>
            <a:r>
              <a:rPr lang="es-CO" sz="1800" dirty="0" smtClean="0"/>
              <a:t>Sistemas con millones de puertas lógicas</a:t>
            </a:r>
          </a:p>
          <a:p>
            <a:pPr marL="742950" lvl="2" indent="-342900">
              <a:buSzPct val="90000"/>
              <a:buFont typeface="Arial" pitchFamily="34" charset="0"/>
              <a:buChar char="•"/>
            </a:pPr>
            <a:r>
              <a:rPr lang="es-CO" sz="2000" dirty="0" smtClean="0"/>
              <a:t>Esfuerzo computacional → Tiempo de simulación</a:t>
            </a:r>
          </a:p>
          <a:p>
            <a:pPr marL="1200150" lvl="3" indent="-342900">
              <a:buSzPct val="90000"/>
              <a:buFont typeface="Arial" pitchFamily="34" charset="0"/>
              <a:buChar char="•"/>
            </a:pPr>
            <a:r>
              <a:rPr lang="es-CO" sz="1700" dirty="0" smtClean="0"/>
              <a:t>53 horas para </a:t>
            </a:r>
            <a:r>
              <a:rPr lang="es-CO" sz="1700" dirty="0" smtClean="0"/>
              <a:t>1seg, procesador de red.</a:t>
            </a:r>
            <a:endParaRPr lang="es-CO" sz="1700" dirty="0" smtClean="0"/>
          </a:p>
          <a:p>
            <a:pPr>
              <a:buFont typeface="Arial" pitchFamily="34" charset="0"/>
              <a:buChar char="•"/>
            </a:pPr>
            <a:r>
              <a:rPr lang="es-CO" sz="2400" dirty="0" smtClean="0"/>
              <a:t>Gap de productividad</a:t>
            </a:r>
          </a:p>
        </p:txBody>
      </p:sp>
      <p:grpSp>
        <p:nvGrpSpPr>
          <p:cNvPr id="4" name="Grupo 86"/>
          <p:cNvGrpSpPr/>
          <p:nvPr/>
        </p:nvGrpSpPr>
        <p:grpSpPr>
          <a:xfrm>
            <a:off x="642910" y="3714752"/>
            <a:ext cx="8286776" cy="3214710"/>
            <a:chOff x="642910" y="3714752"/>
            <a:chExt cx="8286776" cy="3214710"/>
          </a:xfrm>
        </p:grpSpPr>
        <p:grpSp>
          <p:nvGrpSpPr>
            <p:cNvPr id="82" name="Group 4"/>
            <p:cNvGrpSpPr>
              <a:grpSpLocks/>
            </p:cNvGrpSpPr>
            <p:nvPr/>
          </p:nvGrpSpPr>
          <p:grpSpPr bwMode="auto">
            <a:xfrm>
              <a:off x="642910" y="3714752"/>
              <a:ext cx="8286776" cy="3214710"/>
              <a:chOff x="224" y="2045"/>
              <a:chExt cx="5383" cy="1675"/>
            </a:xfrm>
          </p:grpSpPr>
          <p:sp>
            <p:nvSpPr>
              <p:cNvPr id="5" name="Text Box 5"/>
              <p:cNvSpPr txBox="1">
                <a:spLocks noChangeArrowheads="1"/>
              </p:cNvSpPr>
              <p:nvPr/>
            </p:nvSpPr>
            <p:spPr bwMode="auto">
              <a:xfrm>
                <a:off x="1029" y="2045"/>
                <a:ext cx="288" cy="1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r" eaLnBrk="0" hangingPunct="0"/>
                <a:r>
                  <a:rPr lang="en-US" sz="1200">
                    <a:latin typeface="Times New Roman" pitchFamily="18" charset="0"/>
                  </a:rPr>
                  <a:t>10,000</a:t>
                </a:r>
                <a:endParaRPr lang="en-US" sz="800">
                  <a:latin typeface="Times New Roman" pitchFamily="18" charset="0"/>
                </a:endParaRPr>
              </a:p>
            </p:txBody>
          </p:sp>
          <p:sp>
            <p:nvSpPr>
              <p:cNvPr id="6" name="Text Box 6"/>
              <p:cNvSpPr txBox="1">
                <a:spLocks noChangeArrowheads="1"/>
              </p:cNvSpPr>
              <p:nvPr/>
            </p:nvSpPr>
            <p:spPr bwMode="auto">
              <a:xfrm>
                <a:off x="1029" y="2219"/>
                <a:ext cx="288" cy="1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r" eaLnBrk="0" hangingPunct="0"/>
                <a:r>
                  <a:rPr lang="en-US" sz="1200">
                    <a:latin typeface="Times New Roman" pitchFamily="18" charset="0"/>
                  </a:rPr>
                  <a:t>1,000</a:t>
                </a:r>
              </a:p>
            </p:txBody>
          </p:sp>
          <p:sp>
            <p:nvSpPr>
              <p:cNvPr id="7" name="Text Box 7"/>
              <p:cNvSpPr txBox="1">
                <a:spLocks noChangeArrowheads="1"/>
              </p:cNvSpPr>
              <p:nvPr/>
            </p:nvSpPr>
            <p:spPr bwMode="auto">
              <a:xfrm>
                <a:off x="1029" y="2389"/>
                <a:ext cx="288" cy="1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r" eaLnBrk="0" hangingPunct="0"/>
                <a:r>
                  <a:rPr lang="en-US" sz="1200">
                    <a:latin typeface="Times New Roman" pitchFamily="18" charset="0"/>
                  </a:rPr>
                  <a:t>100</a:t>
                </a:r>
              </a:p>
            </p:txBody>
          </p:sp>
          <p:sp>
            <p:nvSpPr>
              <p:cNvPr id="8" name="Text Box 8"/>
              <p:cNvSpPr txBox="1">
                <a:spLocks noChangeArrowheads="1"/>
              </p:cNvSpPr>
              <p:nvPr/>
            </p:nvSpPr>
            <p:spPr bwMode="auto">
              <a:xfrm>
                <a:off x="1029" y="2555"/>
                <a:ext cx="288" cy="1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r" eaLnBrk="0" hangingPunct="0"/>
                <a:r>
                  <a:rPr lang="en-US" sz="1200">
                    <a:latin typeface="Times New Roman" pitchFamily="18" charset="0"/>
                  </a:rPr>
                  <a:t>10</a:t>
                </a:r>
              </a:p>
            </p:txBody>
          </p:sp>
          <p:sp>
            <p:nvSpPr>
              <p:cNvPr id="9" name="Text Box 9"/>
              <p:cNvSpPr txBox="1">
                <a:spLocks noChangeArrowheads="1"/>
              </p:cNvSpPr>
              <p:nvPr/>
            </p:nvSpPr>
            <p:spPr bwMode="auto">
              <a:xfrm>
                <a:off x="1029" y="2731"/>
                <a:ext cx="288" cy="1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r" eaLnBrk="0" hangingPunct="0"/>
                <a:r>
                  <a:rPr lang="en-US" sz="1200"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10" name="Text Box 10"/>
              <p:cNvSpPr txBox="1">
                <a:spLocks noChangeArrowheads="1"/>
              </p:cNvSpPr>
              <p:nvPr/>
            </p:nvSpPr>
            <p:spPr bwMode="auto">
              <a:xfrm>
                <a:off x="1029" y="2894"/>
                <a:ext cx="288" cy="1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r" eaLnBrk="0" hangingPunct="0"/>
                <a:r>
                  <a:rPr lang="en-US" sz="1200">
                    <a:latin typeface="Times New Roman" pitchFamily="18" charset="0"/>
                  </a:rPr>
                  <a:t>0.1</a:t>
                </a:r>
              </a:p>
            </p:txBody>
          </p:sp>
          <p:sp>
            <p:nvSpPr>
              <p:cNvPr id="11" name="Text Box 11"/>
              <p:cNvSpPr txBox="1">
                <a:spLocks noChangeArrowheads="1"/>
              </p:cNvSpPr>
              <p:nvPr/>
            </p:nvSpPr>
            <p:spPr bwMode="auto">
              <a:xfrm>
                <a:off x="1029" y="3078"/>
                <a:ext cx="288" cy="1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r" eaLnBrk="0" hangingPunct="0"/>
                <a:r>
                  <a:rPr lang="en-US" sz="1200">
                    <a:latin typeface="Times New Roman" pitchFamily="18" charset="0"/>
                  </a:rPr>
                  <a:t>0.01</a:t>
                </a:r>
              </a:p>
            </p:txBody>
          </p:sp>
          <p:sp>
            <p:nvSpPr>
              <p:cNvPr id="12" name="Text Box 12"/>
              <p:cNvSpPr txBox="1">
                <a:spLocks noChangeArrowheads="1"/>
              </p:cNvSpPr>
              <p:nvPr/>
            </p:nvSpPr>
            <p:spPr bwMode="auto">
              <a:xfrm>
                <a:off x="1029" y="3250"/>
                <a:ext cx="288" cy="1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r" eaLnBrk="0" hangingPunct="0"/>
                <a:r>
                  <a:rPr lang="en-US" sz="1200">
                    <a:latin typeface="Times New Roman" pitchFamily="18" charset="0"/>
                  </a:rPr>
                  <a:t>0.001</a:t>
                </a:r>
              </a:p>
            </p:txBody>
          </p:sp>
          <p:sp>
            <p:nvSpPr>
              <p:cNvPr id="13" name="Text Box 13"/>
              <p:cNvSpPr txBox="1">
                <a:spLocks noChangeArrowheads="1"/>
              </p:cNvSpPr>
              <p:nvPr/>
            </p:nvSpPr>
            <p:spPr bwMode="auto">
              <a:xfrm>
                <a:off x="224" y="2411"/>
                <a:ext cx="891" cy="4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eaLnBrk="0" hangingPunct="0"/>
                <a:r>
                  <a:rPr lang="es-CO" sz="1400" smtClean="0">
                    <a:latin typeface="Times New Roman" pitchFamily="18" charset="0"/>
                  </a:rPr>
                  <a:t>Transistores por chip</a:t>
                </a:r>
              </a:p>
              <a:p>
                <a:pPr algn="ctr" eaLnBrk="0" hangingPunct="0"/>
                <a:r>
                  <a:rPr lang="es-CO" sz="1400" smtClean="0">
                    <a:latin typeface="Times New Roman" pitchFamily="18" charset="0"/>
                  </a:rPr>
                  <a:t>(en millones)</a:t>
                </a:r>
                <a:endParaRPr lang="es-CO" sz="1400">
                  <a:latin typeface="Times New Roman" pitchFamily="18" charset="0"/>
                </a:endParaRPr>
              </a:p>
            </p:txBody>
          </p:sp>
          <p:sp>
            <p:nvSpPr>
              <p:cNvPr id="14" name="Text Box 14"/>
              <p:cNvSpPr txBox="1">
                <a:spLocks noChangeArrowheads="1"/>
              </p:cNvSpPr>
              <p:nvPr/>
            </p:nvSpPr>
            <p:spPr bwMode="auto">
              <a:xfrm>
                <a:off x="4337" y="2051"/>
                <a:ext cx="464" cy="1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eaLnBrk="0" hangingPunct="0"/>
                <a:r>
                  <a:rPr lang="en-US" sz="1200">
                    <a:latin typeface="Times New Roman" pitchFamily="18" charset="0"/>
                  </a:rPr>
                  <a:t>100,000</a:t>
                </a:r>
                <a:endParaRPr lang="en-US" sz="800">
                  <a:latin typeface="Times New Roman" pitchFamily="18" charset="0"/>
                </a:endParaRPr>
              </a:p>
            </p:txBody>
          </p:sp>
          <p:sp>
            <p:nvSpPr>
              <p:cNvPr id="15" name="Text Box 15"/>
              <p:cNvSpPr txBox="1">
                <a:spLocks noChangeArrowheads="1"/>
              </p:cNvSpPr>
              <p:nvPr/>
            </p:nvSpPr>
            <p:spPr bwMode="auto">
              <a:xfrm>
                <a:off x="4337" y="2225"/>
                <a:ext cx="464" cy="1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eaLnBrk="0" hangingPunct="0"/>
                <a:r>
                  <a:rPr lang="en-US" sz="1200">
                    <a:latin typeface="Times New Roman" pitchFamily="18" charset="0"/>
                  </a:rPr>
                  <a:t>10,000</a:t>
                </a:r>
              </a:p>
            </p:txBody>
          </p:sp>
          <p:sp>
            <p:nvSpPr>
              <p:cNvPr id="16" name="Text Box 16"/>
              <p:cNvSpPr txBox="1">
                <a:spLocks noChangeArrowheads="1"/>
              </p:cNvSpPr>
              <p:nvPr/>
            </p:nvSpPr>
            <p:spPr bwMode="auto">
              <a:xfrm>
                <a:off x="4337" y="2395"/>
                <a:ext cx="464" cy="1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eaLnBrk="0" hangingPunct="0"/>
                <a:r>
                  <a:rPr lang="en-US" sz="1200" dirty="0">
                    <a:latin typeface="Times New Roman" pitchFamily="18" charset="0"/>
                  </a:rPr>
                  <a:t>1000</a:t>
                </a:r>
              </a:p>
            </p:txBody>
          </p:sp>
          <p:sp>
            <p:nvSpPr>
              <p:cNvPr id="17" name="Text Box 17"/>
              <p:cNvSpPr txBox="1">
                <a:spLocks noChangeArrowheads="1"/>
              </p:cNvSpPr>
              <p:nvPr/>
            </p:nvSpPr>
            <p:spPr bwMode="auto">
              <a:xfrm>
                <a:off x="4337" y="2561"/>
                <a:ext cx="464" cy="1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eaLnBrk="0" hangingPunct="0"/>
                <a:r>
                  <a:rPr lang="en-US" sz="1200">
                    <a:latin typeface="Times New Roman" pitchFamily="18" charset="0"/>
                  </a:rPr>
                  <a:t>100</a:t>
                </a:r>
              </a:p>
            </p:txBody>
          </p:sp>
          <p:sp>
            <p:nvSpPr>
              <p:cNvPr id="18" name="Text Box 18"/>
              <p:cNvSpPr txBox="1">
                <a:spLocks noChangeArrowheads="1"/>
              </p:cNvSpPr>
              <p:nvPr/>
            </p:nvSpPr>
            <p:spPr bwMode="auto">
              <a:xfrm>
                <a:off x="4337" y="2737"/>
                <a:ext cx="464" cy="1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eaLnBrk="0" hangingPunct="0"/>
                <a:r>
                  <a:rPr lang="en-US" sz="1200">
                    <a:latin typeface="Times New Roman" pitchFamily="18" charset="0"/>
                  </a:rPr>
                  <a:t>10</a:t>
                </a:r>
              </a:p>
            </p:txBody>
          </p:sp>
          <p:sp>
            <p:nvSpPr>
              <p:cNvPr id="19" name="Text Box 19"/>
              <p:cNvSpPr txBox="1">
                <a:spLocks noChangeArrowheads="1"/>
              </p:cNvSpPr>
              <p:nvPr/>
            </p:nvSpPr>
            <p:spPr bwMode="auto">
              <a:xfrm>
                <a:off x="4337" y="2900"/>
                <a:ext cx="464" cy="1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eaLnBrk="0" hangingPunct="0"/>
                <a:r>
                  <a:rPr lang="en-US" sz="1200"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20" name="Text Box 20"/>
              <p:cNvSpPr txBox="1">
                <a:spLocks noChangeArrowheads="1"/>
              </p:cNvSpPr>
              <p:nvPr/>
            </p:nvSpPr>
            <p:spPr bwMode="auto">
              <a:xfrm>
                <a:off x="4337" y="3084"/>
                <a:ext cx="464" cy="1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eaLnBrk="0" hangingPunct="0"/>
                <a:r>
                  <a:rPr lang="en-US" sz="1200">
                    <a:latin typeface="Times New Roman" pitchFamily="18" charset="0"/>
                  </a:rPr>
                  <a:t>0.1</a:t>
                </a:r>
              </a:p>
            </p:txBody>
          </p:sp>
          <p:sp>
            <p:nvSpPr>
              <p:cNvPr id="21" name="Text Box 21"/>
              <p:cNvSpPr txBox="1">
                <a:spLocks noChangeArrowheads="1"/>
              </p:cNvSpPr>
              <p:nvPr/>
            </p:nvSpPr>
            <p:spPr bwMode="auto">
              <a:xfrm>
                <a:off x="4337" y="3256"/>
                <a:ext cx="464" cy="1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eaLnBrk="0" hangingPunct="0"/>
                <a:r>
                  <a:rPr lang="en-US" sz="1200">
                    <a:latin typeface="Times New Roman" pitchFamily="18" charset="0"/>
                  </a:rPr>
                  <a:t>0.01</a:t>
                </a:r>
              </a:p>
            </p:txBody>
          </p:sp>
          <p:sp>
            <p:nvSpPr>
              <p:cNvPr id="22" name="Text Box 22"/>
              <p:cNvSpPr txBox="1">
                <a:spLocks noChangeArrowheads="1"/>
              </p:cNvSpPr>
              <p:nvPr/>
            </p:nvSpPr>
            <p:spPr bwMode="auto">
              <a:xfrm>
                <a:off x="4532" y="2529"/>
                <a:ext cx="1075" cy="4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eaLnBrk="0" hangingPunct="0"/>
                <a:r>
                  <a:rPr lang="es-CO" sz="1400" dirty="0" smtClean="0">
                    <a:latin typeface="Times New Roman" pitchFamily="18" charset="0"/>
                  </a:rPr>
                  <a:t>Productividad</a:t>
                </a:r>
              </a:p>
              <a:p>
                <a:pPr algn="ctr" eaLnBrk="0" hangingPunct="0"/>
                <a:r>
                  <a:rPr lang="es-CO" sz="1400" dirty="0" smtClean="0">
                    <a:latin typeface="Times New Roman" pitchFamily="18" charset="0"/>
                  </a:rPr>
                  <a:t>Transistores/Diseñador</a:t>
                </a:r>
              </a:p>
              <a:p>
                <a:pPr algn="ctr" eaLnBrk="0" hangingPunct="0"/>
                <a:r>
                  <a:rPr lang="es-CO" sz="1400" dirty="0" smtClean="0">
                    <a:latin typeface="Times New Roman" pitchFamily="18" charset="0"/>
                  </a:rPr>
                  <a:t>Por Mes </a:t>
                </a:r>
              </a:p>
              <a:p>
                <a:pPr algn="ctr" eaLnBrk="0" hangingPunct="0"/>
                <a:r>
                  <a:rPr lang="es-CO" sz="1400" dirty="0" smtClean="0">
                    <a:latin typeface="Times New Roman" pitchFamily="18" charset="0"/>
                  </a:rPr>
                  <a:t>(K)</a:t>
                </a:r>
                <a:endParaRPr lang="es-CO" sz="1400" dirty="0">
                  <a:latin typeface="Times New Roman" pitchFamily="18" charset="0"/>
                </a:endParaRPr>
              </a:p>
            </p:txBody>
          </p:sp>
          <p:sp>
            <p:nvSpPr>
              <p:cNvPr id="23" name="Freeform 23"/>
              <p:cNvSpPr>
                <a:spLocks/>
              </p:cNvSpPr>
              <p:nvPr/>
            </p:nvSpPr>
            <p:spPr bwMode="auto">
              <a:xfrm>
                <a:off x="1385" y="2089"/>
                <a:ext cx="2879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250" y="0"/>
                  </a:cxn>
                </a:cxnLst>
                <a:rect l="0" t="0" r="r" b="b"/>
                <a:pathLst>
                  <a:path w="5250" h="1">
                    <a:moveTo>
                      <a:pt x="0" y="0"/>
                    </a:moveTo>
                    <a:lnTo>
                      <a:pt x="5250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4" name="Freeform 24"/>
              <p:cNvSpPr>
                <a:spLocks/>
              </p:cNvSpPr>
              <p:nvPr/>
            </p:nvSpPr>
            <p:spPr bwMode="auto">
              <a:xfrm>
                <a:off x="1385" y="2264"/>
                <a:ext cx="2879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250" y="0"/>
                  </a:cxn>
                </a:cxnLst>
                <a:rect l="0" t="0" r="r" b="b"/>
                <a:pathLst>
                  <a:path w="5250" h="1">
                    <a:moveTo>
                      <a:pt x="0" y="0"/>
                    </a:moveTo>
                    <a:lnTo>
                      <a:pt x="5250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5" name="Freeform 25"/>
              <p:cNvSpPr>
                <a:spLocks/>
              </p:cNvSpPr>
              <p:nvPr/>
            </p:nvSpPr>
            <p:spPr bwMode="auto">
              <a:xfrm>
                <a:off x="1385" y="2439"/>
                <a:ext cx="2879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250" y="0"/>
                  </a:cxn>
                </a:cxnLst>
                <a:rect l="0" t="0" r="r" b="b"/>
                <a:pathLst>
                  <a:path w="5250" h="1">
                    <a:moveTo>
                      <a:pt x="0" y="0"/>
                    </a:moveTo>
                    <a:lnTo>
                      <a:pt x="5250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6" name="Freeform 26"/>
              <p:cNvSpPr>
                <a:spLocks/>
              </p:cNvSpPr>
              <p:nvPr/>
            </p:nvSpPr>
            <p:spPr bwMode="auto">
              <a:xfrm>
                <a:off x="1385" y="2615"/>
                <a:ext cx="2879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250" y="0"/>
                  </a:cxn>
                </a:cxnLst>
                <a:rect l="0" t="0" r="r" b="b"/>
                <a:pathLst>
                  <a:path w="5250" h="1">
                    <a:moveTo>
                      <a:pt x="0" y="0"/>
                    </a:moveTo>
                    <a:lnTo>
                      <a:pt x="5250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7" name="Freeform 27"/>
              <p:cNvSpPr>
                <a:spLocks/>
              </p:cNvSpPr>
              <p:nvPr/>
            </p:nvSpPr>
            <p:spPr bwMode="auto">
              <a:xfrm>
                <a:off x="1385" y="2790"/>
                <a:ext cx="2879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250" y="0"/>
                  </a:cxn>
                </a:cxnLst>
                <a:rect l="0" t="0" r="r" b="b"/>
                <a:pathLst>
                  <a:path w="5250" h="1">
                    <a:moveTo>
                      <a:pt x="0" y="0"/>
                    </a:moveTo>
                    <a:lnTo>
                      <a:pt x="5250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" name="Freeform 28"/>
              <p:cNvSpPr>
                <a:spLocks/>
              </p:cNvSpPr>
              <p:nvPr/>
            </p:nvSpPr>
            <p:spPr bwMode="auto">
              <a:xfrm>
                <a:off x="1385" y="2966"/>
                <a:ext cx="2879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250" y="0"/>
                  </a:cxn>
                </a:cxnLst>
                <a:rect l="0" t="0" r="r" b="b"/>
                <a:pathLst>
                  <a:path w="5250" h="1">
                    <a:moveTo>
                      <a:pt x="0" y="0"/>
                    </a:moveTo>
                    <a:lnTo>
                      <a:pt x="5250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9" name="Freeform 29"/>
              <p:cNvSpPr>
                <a:spLocks/>
              </p:cNvSpPr>
              <p:nvPr/>
            </p:nvSpPr>
            <p:spPr bwMode="auto">
              <a:xfrm>
                <a:off x="1385" y="3141"/>
                <a:ext cx="2879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250" y="0"/>
                  </a:cxn>
                </a:cxnLst>
                <a:rect l="0" t="0" r="r" b="b"/>
                <a:pathLst>
                  <a:path w="5250" h="1">
                    <a:moveTo>
                      <a:pt x="0" y="0"/>
                    </a:moveTo>
                    <a:lnTo>
                      <a:pt x="5250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0" name="Freeform 30"/>
              <p:cNvSpPr>
                <a:spLocks/>
              </p:cNvSpPr>
              <p:nvPr/>
            </p:nvSpPr>
            <p:spPr bwMode="auto">
              <a:xfrm>
                <a:off x="1385" y="3317"/>
                <a:ext cx="2879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250" y="0"/>
                  </a:cxn>
                </a:cxnLst>
                <a:rect l="0" t="0" r="r" b="b"/>
                <a:pathLst>
                  <a:path w="5250" h="1">
                    <a:moveTo>
                      <a:pt x="0" y="0"/>
                    </a:moveTo>
                    <a:lnTo>
                      <a:pt x="5250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1" name="Freeform 31"/>
              <p:cNvSpPr>
                <a:spLocks/>
              </p:cNvSpPr>
              <p:nvPr/>
            </p:nvSpPr>
            <p:spPr bwMode="auto">
              <a:xfrm>
                <a:off x="1382" y="2089"/>
                <a:ext cx="2" cy="122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" y="1229"/>
                  </a:cxn>
                </a:cxnLst>
                <a:rect l="0" t="0" r="r" b="b"/>
                <a:pathLst>
                  <a:path w="2" h="1229">
                    <a:moveTo>
                      <a:pt x="0" y="0"/>
                    </a:moveTo>
                    <a:lnTo>
                      <a:pt x="2" y="1229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2" name="Freeform 32"/>
              <p:cNvSpPr>
                <a:spLocks/>
              </p:cNvSpPr>
              <p:nvPr/>
            </p:nvSpPr>
            <p:spPr bwMode="auto">
              <a:xfrm>
                <a:off x="4266" y="2089"/>
                <a:ext cx="2" cy="122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" y="1229"/>
                  </a:cxn>
                </a:cxnLst>
                <a:rect l="0" t="0" r="r" b="b"/>
                <a:pathLst>
                  <a:path w="2" h="1229">
                    <a:moveTo>
                      <a:pt x="0" y="0"/>
                    </a:moveTo>
                    <a:lnTo>
                      <a:pt x="2" y="1229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3" name="Freeform 33"/>
              <p:cNvSpPr>
                <a:spLocks/>
              </p:cNvSpPr>
              <p:nvPr/>
            </p:nvSpPr>
            <p:spPr bwMode="auto">
              <a:xfrm>
                <a:off x="1384" y="3322"/>
                <a:ext cx="2" cy="100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100"/>
                  </a:cxn>
                </a:cxnLst>
                <a:rect l="0" t="0" r="r" b="b"/>
                <a:pathLst>
                  <a:path w="2" h="100">
                    <a:moveTo>
                      <a:pt x="2" y="0"/>
                    </a:moveTo>
                    <a:lnTo>
                      <a:pt x="0" y="10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4" name="Freeform 34"/>
              <p:cNvSpPr>
                <a:spLocks/>
              </p:cNvSpPr>
              <p:nvPr/>
            </p:nvSpPr>
            <p:spPr bwMode="auto">
              <a:xfrm>
                <a:off x="1483" y="3322"/>
                <a:ext cx="2" cy="100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100"/>
                  </a:cxn>
                </a:cxnLst>
                <a:rect l="0" t="0" r="r" b="b"/>
                <a:pathLst>
                  <a:path w="2" h="100">
                    <a:moveTo>
                      <a:pt x="2" y="0"/>
                    </a:moveTo>
                    <a:lnTo>
                      <a:pt x="0" y="10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5" name="Freeform 35"/>
              <p:cNvSpPr>
                <a:spLocks/>
              </p:cNvSpPr>
              <p:nvPr/>
            </p:nvSpPr>
            <p:spPr bwMode="auto">
              <a:xfrm>
                <a:off x="1582" y="3322"/>
                <a:ext cx="2" cy="100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100"/>
                  </a:cxn>
                </a:cxnLst>
                <a:rect l="0" t="0" r="r" b="b"/>
                <a:pathLst>
                  <a:path w="2" h="100">
                    <a:moveTo>
                      <a:pt x="2" y="0"/>
                    </a:moveTo>
                    <a:lnTo>
                      <a:pt x="0" y="10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6" name="Freeform 36"/>
              <p:cNvSpPr>
                <a:spLocks/>
              </p:cNvSpPr>
              <p:nvPr/>
            </p:nvSpPr>
            <p:spPr bwMode="auto">
              <a:xfrm>
                <a:off x="1682" y="3322"/>
                <a:ext cx="2" cy="100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100"/>
                  </a:cxn>
                </a:cxnLst>
                <a:rect l="0" t="0" r="r" b="b"/>
                <a:pathLst>
                  <a:path w="2" h="100">
                    <a:moveTo>
                      <a:pt x="2" y="0"/>
                    </a:moveTo>
                    <a:lnTo>
                      <a:pt x="0" y="10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7" name="Freeform 37"/>
              <p:cNvSpPr>
                <a:spLocks/>
              </p:cNvSpPr>
              <p:nvPr/>
            </p:nvSpPr>
            <p:spPr bwMode="auto">
              <a:xfrm>
                <a:off x="1781" y="3322"/>
                <a:ext cx="2" cy="100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100"/>
                  </a:cxn>
                </a:cxnLst>
                <a:rect l="0" t="0" r="r" b="b"/>
                <a:pathLst>
                  <a:path w="2" h="100">
                    <a:moveTo>
                      <a:pt x="2" y="0"/>
                    </a:moveTo>
                    <a:lnTo>
                      <a:pt x="0" y="10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8" name="Freeform 38"/>
              <p:cNvSpPr>
                <a:spLocks/>
              </p:cNvSpPr>
              <p:nvPr/>
            </p:nvSpPr>
            <p:spPr bwMode="auto">
              <a:xfrm>
                <a:off x="1881" y="3322"/>
                <a:ext cx="2" cy="100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100"/>
                  </a:cxn>
                </a:cxnLst>
                <a:rect l="0" t="0" r="r" b="b"/>
                <a:pathLst>
                  <a:path w="2" h="100">
                    <a:moveTo>
                      <a:pt x="2" y="0"/>
                    </a:moveTo>
                    <a:lnTo>
                      <a:pt x="0" y="10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9" name="Freeform 39"/>
              <p:cNvSpPr>
                <a:spLocks/>
              </p:cNvSpPr>
              <p:nvPr/>
            </p:nvSpPr>
            <p:spPr bwMode="auto">
              <a:xfrm>
                <a:off x="1980" y="3322"/>
                <a:ext cx="2" cy="100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100"/>
                  </a:cxn>
                </a:cxnLst>
                <a:rect l="0" t="0" r="r" b="b"/>
                <a:pathLst>
                  <a:path w="2" h="100">
                    <a:moveTo>
                      <a:pt x="2" y="0"/>
                    </a:moveTo>
                    <a:lnTo>
                      <a:pt x="0" y="10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" name="Freeform 40"/>
              <p:cNvSpPr>
                <a:spLocks/>
              </p:cNvSpPr>
              <p:nvPr/>
            </p:nvSpPr>
            <p:spPr bwMode="auto">
              <a:xfrm>
                <a:off x="2080" y="3322"/>
                <a:ext cx="2" cy="100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100"/>
                  </a:cxn>
                </a:cxnLst>
                <a:rect l="0" t="0" r="r" b="b"/>
                <a:pathLst>
                  <a:path w="2" h="100">
                    <a:moveTo>
                      <a:pt x="2" y="0"/>
                    </a:moveTo>
                    <a:lnTo>
                      <a:pt x="0" y="10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1" name="Freeform 41"/>
              <p:cNvSpPr>
                <a:spLocks/>
              </p:cNvSpPr>
              <p:nvPr/>
            </p:nvSpPr>
            <p:spPr bwMode="auto">
              <a:xfrm>
                <a:off x="2179" y="3322"/>
                <a:ext cx="2" cy="100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100"/>
                  </a:cxn>
                </a:cxnLst>
                <a:rect l="0" t="0" r="r" b="b"/>
                <a:pathLst>
                  <a:path w="2" h="100">
                    <a:moveTo>
                      <a:pt x="2" y="0"/>
                    </a:moveTo>
                    <a:lnTo>
                      <a:pt x="0" y="10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2" name="Freeform 42"/>
              <p:cNvSpPr>
                <a:spLocks/>
              </p:cNvSpPr>
              <p:nvPr/>
            </p:nvSpPr>
            <p:spPr bwMode="auto">
              <a:xfrm>
                <a:off x="2279" y="3322"/>
                <a:ext cx="2" cy="100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100"/>
                  </a:cxn>
                </a:cxnLst>
                <a:rect l="0" t="0" r="r" b="b"/>
                <a:pathLst>
                  <a:path w="2" h="100">
                    <a:moveTo>
                      <a:pt x="2" y="0"/>
                    </a:moveTo>
                    <a:lnTo>
                      <a:pt x="0" y="10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" name="Freeform 43"/>
              <p:cNvSpPr>
                <a:spLocks/>
              </p:cNvSpPr>
              <p:nvPr/>
            </p:nvSpPr>
            <p:spPr bwMode="auto">
              <a:xfrm>
                <a:off x="2378" y="3322"/>
                <a:ext cx="2" cy="100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100"/>
                  </a:cxn>
                </a:cxnLst>
                <a:rect l="0" t="0" r="r" b="b"/>
                <a:pathLst>
                  <a:path w="2" h="100">
                    <a:moveTo>
                      <a:pt x="2" y="0"/>
                    </a:moveTo>
                    <a:lnTo>
                      <a:pt x="0" y="10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4" name="Freeform 44"/>
              <p:cNvSpPr>
                <a:spLocks/>
              </p:cNvSpPr>
              <p:nvPr/>
            </p:nvSpPr>
            <p:spPr bwMode="auto">
              <a:xfrm>
                <a:off x="2477" y="3322"/>
                <a:ext cx="2" cy="100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100"/>
                  </a:cxn>
                </a:cxnLst>
                <a:rect l="0" t="0" r="r" b="b"/>
                <a:pathLst>
                  <a:path w="2" h="100">
                    <a:moveTo>
                      <a:pt x="2" y="0"/>
                    </a:moveTo>
                    <a:lnTo>
                      <a:pt x="0" y="10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5" name="Freeform 45"/>
              <p:cNvSpPr>
                <a:spLocks/>
              </p:cNvSpPr>
              <p:nvPr/>
            </p:nvSpPr>
            <p:spPr bwMode="auto">
              <a:xfrm>
                <a:off x="2577" y="3322"/>
                <a:ext cx="2" cy="100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100"/>
                  </a:cxn>
                </a:cxnLst>
                <a:rect l="0" t="0" r="r" b="b"/>
                <a:pathLst>
                  <a:path w="2" h="100">
                    <a:moveTo>
                      <a:pt x="2" y="0"/>
                    </a:moveTo>
                    <a:lnTo>
                      <a:pt x="0" y="10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6" name="Freeform 46"/>
              <p:cNvSpPr>
                <a:spLocks/>
              </p:cNvSpPr>
              <p:nvPr/>
            </p:nvSpPr>
            <p:spPr bwMode="auto">
              <a:xfrm>
                <a:off x="2676" y="3322"/>
                <a:ext cx="2" cy="100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100"/>
                  </a:cxn>
                </a:cxnLst>
                <a:rect l="0" t="0" r="r" b="b"/>
                <a:pathLst>
                  <a:path w="2" h="100">
                    <a:moveTo>
                      <a:pt x="2" y="0"/>
                    </a:moveTo>
                    <a:lnTo>
                      <a:pt x="0" y="10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7" name="Freeform 47"/>
              <p:cNvSpPr>
                <a:spLocks/>
              </p:cNvSpPr>
              <p:nvPr/>
            </p:nvSpPr>
            <p:spPr bwMode="auto">
              <a:xfrm>
                <a:off x="2776" y="3322"/>
                <a:ext cx="2" cy="100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100"/>
                  </a:cxn>
                </a:cxnLst>
                <a:rect l="0" t="0" r="r" b="b"/>
                <a:pathLst>
                  <a:path w="2" h="100">
                    <a:moveTo>
                      <a:pt x="2" y="0"/>
                    </a:moveTo>
                    <a:lnTo>
                      <a:pt x="0" y="10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8" name="Freeform 48"/>
              <p:cNvSpPr>
                <a:spLocks/>
              </p:cNvSpPr>
              <p:nvPr/>
            </p:nvSpPr>
            <p:spPr bwMode="auto">
              <a:xfrm>
                <a:off x="2875" y="3322"/>
                <a:ext cx="2" cy="100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100"/>
                  </a:cxn>
                </a:cxnLst>
                <a:rect l="0" t="0" r="r" b="b"/>
                <a:pathLst>
                  <a:path w="2" h="100">
                    <a:moveTo>
                      <a:pt x="2" y="0"/>
                    </a:moveTo>
                    <a:lnTo>
                      <a:pt x="0" y="10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9" name="Freeform 49"/>
              <p:cNvSpPr>
                <a:spLocks/>
              </p:cNvSpPr>
              <p:nvPr/>
            </p:nvSpPr>
            <p:spPr bwMode="auto">
              <a:xfrm>
                <a:off x="2975" y="3322"/>
                <a:ext cx="2" cy="100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100"/>
                  </a:cxn>
                </a:cxnLst>
                <a:rect l="0" t="0" r="r" b="b"/>
                <a:pathLst>
                  <a:path w="2" h="100">
                    <a:moveTo>
                      <a:pt x="2" y="0"/>
                    </a:moveTo>
                    <a:lnTo>
                      <a:pt x="0" y="10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0" name="Freeform 50"/>
              <p:cNvSpPr>
                <a:spLocks/>
              </p:cNvSpPr>
              <p:nvPr/>
            </p:nvSpPr>
            <p:spPr bwMode="auto">
              <a:xfrm>
                <a:off x="3074" y="3322"/>
                <a:ext cx="2" cy="100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100"/>
                  </a:cxn>
                </a:cxnLst>
                <a:rect l="0" t="0" r="r" b="b"/>
                <a:pathLst>
                  <a:path w="2" h="100">
                    <a:moveTo>
                      <a:pt x="2" y="0"/>
                    </a:moveTo>
                    <a:lnTo>
                      <a:pt x="0" y="10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1" name="Freeform 51"/>
              <p:cNvSpPr>
                <a:spLocks/>
              </p:cNvSpPr>
              <p:nvPr/>
            </p:nvSpPr>
            <p:spPr bwMode="auto">
              <a:xfrm>
                <a:off x="3174" y="3322"/>
                <a:ext cx="2" cy="100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100"/>
                  </a:cxn>
                </a:cxnLst>
                <a:rect l="0" t="0" r="r" b="b"/>
                <a:pathLst>
                  <a:path w="2" h="100">
                    <a:moveTo>
                      <a:pt x="2" y="0"/>
                    </a:moveTo>
                    <a:lnTo>
                      <a:pt x="0" y="10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2" name="Freeform 52"/>
              <p:cNvSpPr>
                <a:spLocks/>
              </p:cNvSpPr>
              <p:nvPr/>
            </p:nvSpPr>
            <p:spPr bwMode="auto">
              <a:xfrm>
                <a:off x="3273" y="3322"/>
                <a:ext cx="2" cy="100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100"/>
                  </a:cxn>
                </a:cxnLst>
                <a:rect l="0" t="0" r="r" b="b"/>
                <a:pathLst>
                  <a:path w="2" h="100">
                    <a:moveTo>
                      <a:pt x="2" y="0"/>
                    </a:moveTo>
                    <a:lnTo>
                      <a:pt x="0" y="10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3" name="Freeform 53"/>
              <p:cNvSpPr>
                <a:spLocks/>
              </p:cNvSpPr>
              <p:nvPr/>
            </p:nvSpPr>
            <p:spPr bwMode="auto">
              <a:xfrm>
                <a:off x="3372" y="3322"/>
                <a:ext cx="2" cy="100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100"/>
                  </a:cxn>
                </a:cxnLst>
                <a:rect l="0" t="0" r="r" b="b"/>
                <a:pathLst>
                  <a:path w="2" h="100">
                    <a:moveTo>
                      <a:pt x="2" y="0"/>
                    </a:moveTo>
                    <a:lnTo>
                      <a:pt x="0" y="10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4" name="Freeform 54"/>
              <p:cNvSpPr>
                <a:spLocks/>
              </p:cNvSpPr>
              <p:nvPr/>
            </p:nvSpPr>
            <p:spPr bwMode="auto">
              <a:xfrm>
                <a:off x="3472" y="3322"/>
                <a:ext cx="2" cy="100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100"/>
                  </a:cxn>
                </a:cxnLst>
                <a:rect l="0" t="0" r="r" b="b"/>
                <a:pathLst>
                  <a:path w="2" h="100">
                    <a:moveTo>
                      <a:pt x="2" y="0"/>
                    </a:moveTo>
                    <a:lnTo>
                      <a:pt x="0" y="10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" name="Freeform 55"/>
              <p:cNvSpPr>
                <a:spLocks/>
              </p:cNvSpPr>
              <p:nvPr/>
            </p:nvSpPr>
            <p:spPr bwMode="auto">
              <a:xfrm>
                <a:off x="3571" y="3322"/>
                <a:ext cx="2" cy="100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100"/>
                  </a:cxn>
                </a:cxnLst>
                <a:rect l="0" t="0" r="r" b="b"/>
                <a:pathLst>
                  <a:path w="2" h="100">
                    <a:moveTo>
                      <a:pt x="2" y="0"/>
                    </a:moveTo>
                    <a:lnTo>
                      <a:pt x="0" y="10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6" name="Freeform 56"/>
              <p:cNvSpPr>
                <a:spLocks/>
              </p:cNvSpPr>
              <p:nvPr/>
            </p:nvSpPr>
            <p:spPr bwMode="auto">
              <a:xfrm>
                <a:off x="3671" y="3322"/>
                <a:ext cx="2" cy="100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100"/>
                  </a:cxn>
                </a:cxnLst>
                <a:rect l="0" t="0" r="r" b="b"/>
                <a:pathLst>
                  <a:path w="2" h="100">
                    <a:moveTo>
                      <a:pt x="2" y="0"/>
                    </a:moveTo>
                    <a:lnTo>
                      <a:pt x="0" y="10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7" name="Freeform 57"/>
              <p:cNvSpPr>
                <a:spLocks/>
              </p:cNvSpPr>
              <p:nvPr/>
            </p:nvSpPr>
            <p:spPr bwMode="auto">
              <a:xfrm>
                <a:off x="3770" y="3322"/>
                <a:ext cx="2" cy="100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100"/>
                  </a:cxn>
                </a:cxnLst>
                <a:rect l="0" t="0" r="r" b="b"/>
                <a:pathLst>
                  <a:path w="2" h="100">
                    <a:moveTo>
                      <a:pt x="2" y="0"/>
                    </a:moveTo>
                    <a:lnTo>
                      <a:pt x="0" y="10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8" name="Freeform 58"/>
              <p:cNvSpPr>
                <a:spLocks/>
              </p:cNvSpPr>
              <p:nvPr/>
            </p:nvSpPr>
            <p:spPr bwMode="auto">
              <a:xfrm>
                <a:off x="3870" y="3322"/>
                <a:ext cx="2" cy="100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100"/>
                  </a:cxn>
                </a:cxnLst>
                <a:rect l="0" t="0" r="r" b="b"/>
                <a:pathLst>
                  <a:path w="2" h="100">
                    <a:moveTo>
                      <a:pt x="2" y="0"/>
                    </a:moveTo>
                    <a:lnTo>
                      <a:pt x="0" y="10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9" name="Freeform 59"/>
              <p:cNvSpPr>
                <a:spLocks/>
              </p:cNvSpPr>
              <p:nvPr/>
            </p:nvSpPr>
            <p:spPr bwMode="auto">
              <a:xfrm>
                <a:off x="3969" y="3322"/>
                <a:ext cx="2" cy="100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100"/>
                  </a:cxn>
                </a:cxnLst>
                <a:rect l="0" t="0" r="r" b="b"/>
                <a:pathLst>
                  <a:path w="2" h="100">
                    <a:moveTo>
                      <a:pt x="2" y="0"/>
                    </a:moveTo>
                    <a:lnTo>
                      <a:pt x="0" y="10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0" name="Freeform 60"/>
              <p:cNvSpPr>
                <a:spLocks/>
              </p:cNvSpPr>
              <p:nvPr/>
            </p:nvSpPr>
            <p:spPr bwMode="auto">
              <a:xfrm>
                <a:off x="4069" y="3322"/>
                <a:ext cx="2" cy="100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100"/>
                  </a:cxn>
                </a:cxnLst>
                <a:rect l="0" t="0" r="r" b="b"/>
                <a:pathLst>
                  <a:path w="2" h="100">
                    <a:moveTo>
                      <a:pt x="2" y="0"/>
                    </a:moveTo>
                    <a:lnTo>
                      <a:pt x="0" y="10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1" name="Freeform 61"/>
              <p:cNvSpPr>
                <a:spLocks/>
              </p:cNvSpPr>
              <p:nvPr/>
            </p:nvSpPr>
            <p:spPr bwMode="auto">
              <a:xfrm>
                <a:off x="4168" y="3322"/>
                <a:ext cx="2" cy="100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100"/>
                  </a:cxn>
                </a:cxnLst>
                <a:rect l="0" t="0" r="r" b="b"/>
                <a:pathLst>
                  <a:path w="2" h="100">
                    <a:moveTo>
                      <a:pt x="2" y="0"/>
                    </a:moveTo>
                    <a:lnTo>
                      <a:pt x="0" y="10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2" name="Freeform 62"/>
              <p:cNvSpPr>
                <a:spLocks/>
              </p:cNvSpPr>
              <p:nvPr/>
            </p:nvSpPr>
            <p:spPr bwMode="auto">
              <a:xfrm>
                <a:off x="4268" y="3322"/>
                <a:ext cx="2" cy="100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100"/>
                  </a:cxn>
                </a:cxnLst>
                <a:rect l="0" t="0" r="r" b="b"/>
                <a:pathLst>
                  <a:path w="2" h="100">
                    <a:moveTo>
                      <a:pt x="2" y="0"/>
                    </a:moveTo>
                    <a:lnTo>
                      <a:pt x="0" y="10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3" name="Rectangle 63"/>
              <p:cNvSpPr>
                <a:spLocks noChangeArrowheads="1"/>
              </p:cNvSpPr>
              <p:nvPr/>
            </p:nvSpPr>
            <p:spPr bwMode="auto">
              <a:xfrm rot="-26956833">
                <a:off x="1258" y="3528"/>
                <a:ext cx="259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r" eaLnBrk="0" hangingPunct="0"/>
                <a:r>
                  <a:rPr lang="en-US" sz="1200">
                    <a:latin typeface="Times New Roman" pitchFamily="18" charset="0"/>
                  </a:rPr>
                  <a:t>1981</a:t>
                </a:r>
                <a:endParaRPr lang="en-US" sz="800">
                  <a:latin typeface="Times New Roman" pitchFamily="18" charset="0"/>
                </a:endParaRPr>
              </a:p>
            </p:txBody>
          </p:sp>
          <p:sp>
            <p:nvSpPr>
              <p:cNvPr id="64" name="Rectangle 64"/>
              <p:cNvSpPr>
                <a:spLocks noChangeArrowheads="1"/>
              </p:cNvSpPr>
              <p:nvPr/>
            </p:nvSpPr>
            <p:spPr bwMode="auto">
              <a:xfrm rot="-26956833">
                <a:off x="1456" y="3528"/>
                <a:ext cx="259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r" eaLnBrk="0" hangingPunct="0"/>
                <a:r>
                  <a:rPr lang="en-US" sz="1200">
                    <a:latin typeface="Times New Roman" pitchFamily="18" charset="0"/>
                  </a:rPr>
                  <a:t>1983</a:t>
                </a:r>
                <a:endParaRPr lang="en-US" sz="800">
                  <a:latin typeface="Times New Roman" pitchFamily="18" charset="0"/>
                </a:endParaRPr>
              </a:p>
            </p:txBody>
          </p:sp>
          <p:sp>
            <p:nvSpPr>
              <p:cNvPr id="65" name="Rectangle 65"/>
              <p:cNvSpPr>
                <a:spLocks noChangeArrowheads="1"/>
              </p:cNvSpPr>
              <p:nvPr/>
            </p:nvSpPr>
            <p:spPr bwMode="auto">
              <a:xfrm rot="-26956833">
                <a:off x="1655" y="3528"/>
                <a:ext cx="259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r" eaLnBrk="0" hangingPunct="0"/>
                <a:r>
                  <a:rPr lang="en-US" sz="1200">
                    <a:latin typeface="Times New Roman" pitchFamily="18" charset="0"/>
                  </a:rPr>
                  <a:t>1985</a:t>
                </a:r>
                <a:endParaRPr lang="en-US" sz="800">
                  <a:latin typeface="Times New Roman" pitchFamily="18" charset="0"/>
                </a:endParaRPr>
              </a:p>
            </p:txBody>
          </p:sp>
          <p:sp>
            <p:nvSpPr>
              <p:cNvPr id="66" name="Rectangle 66"/>
              <p:cNvSpPr>
                <a:spLocks noChangeArrowheads="1"/>
              </p:cNvSpPr>
              <p:nvPr/>
            </p:nvSpPr>
            <p:spPr bwMode="auto">
              <a:xfrm rot="-26956833">
                <a:off x="1853" y="3528"/>
                <a:ext cx="259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r" eaLnBrk="0" hangingPunct="0"/>
                <a:r>
                  <a:rPr lang="en-US" sz="1200">
                    <a:latin typeface="Times New Roman" pitchFamily="18" charset="0"/>
                  </a:rPr>
                  <a:t>1987</a:t>
                </a:r>
                <a:endParaRPr lang="en-US" sz="800">
                  <a:latin typeface="Times New Roman" pitchFamily="18" charset="0"/>
                </a:endParaRPr>
              </a:p>
            </p:txBody>
          </p:sp>
          <p:sp>
            <p:nvSpPr>
              <p:cNvPr id="67" name="Rectangle 67"/>
              <p:cNvSpPr>
                <a:spLocks noChangeArrowheads="1"/>
              </p:cNvSpPr>
              <p:nvPr/>
            </p:nvSpPr>
            <p:spPr bwMode="auto">
              <a:xfrm rot="-26956833">
                <a:off x="2052" y="3528"/>
                <a:ext cx="259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r" eaLnBrk="0" hangingPunct="0"/>
                <a:r>
                  <a:rPr lang="en-US" sz="1200">
                    <a:latin typeface="Times New Roman" pitchFamily="18" charset="0"/>
                  </a:rPr>
                  <a:t>1989</a:t>
                </a:r>
                <a:endParaRPr lang="en-US" sz="800">
                  <a:latin typeface="Times New Roman" pitchFamily="18" charset="0"/>
                </a:endParaRPr>
              </a:p>
            </p:txBody>
          </p:sp>
          <p:sp>
            <p:nvSpPr>
              <p:cNvPr id="68" name="Rectangle 68"/>
              <p:cNvSpPr>
                <a:spLocks noChangeArrowheads="1"/>
              </p:cNvSpPr>
              <p:nvPr/>
            </p:nvSpPr>
            <p:spPr bwMode="auto">
              <a:xfrm rot="-26956833">
                <a:off x="2250" y="3528"/>
                <a:ext cx="259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r" eaLnBrk="0" hangingPunct="0"/>
                <a:r>
                  <a:rPr lang="en-US" sz="1200">
                    <a:latin typeface="Times New Roman" pitchFamily="18" charset="0"/>
                  </a:rPr>
                  <a:t>1991</a:t>
                </a:r>
                <a:endParaRPr lang="en-US" sz="800">
                  <a:latin typeface="Times New Roman" pitchFamily="18" charset="0"/>
                </a:endParaRPr>
              </a:p>
            </p:txBody>
          </p:sp>
          <p:sp>
            <p:nvSpPr>
              <p:cNvPr id="69" name="Rectangle 69"/>
              <p:cNvSpPr>
                <a:spLocks noChangeArrowheads="1"/>
              </p:cNvSpPr>
              <p:nvPr/>
            </p:nvSpPr>
            <p:spPr bwMode="auto">
              <a:xfrm rot="-26956833">
                <a:off x="2449" y="3528"/>
                <a:ext cx="259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r" eaLnBrk="0" hangingPunct="0"/>
                <a:r>
                  <a:rPr lang="en-US" sz="1200">
                    <a:latin typeface="Times New Roman" pitchFamily="18" charset="0"/>
                  </a:rPr>
                  <a:t>1993</a:t>
                </a:r>
                <a:endParaRPr lang="en-US" sz="800">
                  <a:latin typeface="Times New Roman" pitchFamily="18" charset="0"/>
                </a:endParaRPr>
              </a:p>
            </p:txBody>
          </p:sp>
          <p:sp>
            <p:nvSpPr>
              <p:cNvPr id="70" name="Rectangle 70"/>
              <p:cNvSpPr>
                <a:spLocks noChangeArrowheads="1"/>
              </p:cNvSpPr>
              <p:nvPr/>
            </p:nvSpPr>
            <p:spPr bwMode="auto">
              <a:xfrm rot="-26956833">
                <a:off x="2648" y="3528"/>
                <a:ext cx="259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r" eaLnBrk="0" hangingPunct="0"/>
                <a:r>
                  <a:rPr lang="en-US" sz="1200">
                    <a:latin typeface="Times New Roman" pitchFamily="18" charset="0"/>
                  </a:rPr>
                  <a:t>1995</a:t>
                </a:r>
                <a:endParaRPr lang="en-US" sz="800">
                  <a:latin typeface="Times New Roman" pitchFamily="18" charset="0"/>
                </a:endParaRPr>
              </a:p>
            </p:txBody>
          </p:sp>
          <p:sp>
            <p:nvSpPr>
              <p:cNvPr id="71" name="Rectangle 71"/>
              <p:cNvSpPr>
                <a:spLocks noChangeArrowheads="1"/>
              </p:cNvSpPr>
              <p:nvPr/>
            </p:nvSpPr>
            <p:spPr bwMode="auto">
              <a:xfrm rot="-26956833">
                <a:off x="2846" y="3528"/>
                <a:ext cx="259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r" eaLnBrk="0" hangingPunct="0"/>
                <a:r>
                  <a:rPr lang="en-US" sz="1200">
                    <a:latin typeface="Times New Roman" pitchFamily="18" charset="0"/>
                  </a:rPr>
                  <a:t>1997</a:t>
                </a:r>
                <a:endParaRPr lang="en-US" sz="800">
                  <a:latin typeface="Times New Roman" pitchFamily="18" charset="0"/>
                </a:endParaRPr>
              </a:p>
            </p:txBody>
          </p:sp>
          <p:sp>
            <p:nvSpPr>
              <p:cNvPr id="72" name="Rectangle 72"/>
              <p:cNvSpPr>
                <a:spLocks noChangeArrowheads="1"/>
              </p:cNvSpPr>
              <p:nvPr/>
            </p:nvSpPr>
            <p:spPr bwMode="auto">
              <a:xfrm rot="-26956833">
                <a:off x="3045" y="3528"/>
                <a:ext cx="259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r" eaLnBrk="0" hangingPunct="0"/>
                <a:r>
                  <a:rPr lang="en-US" sz="1200">
                    <a:latin typeface="Times New Roman" pitchFamily="18" charset="0"/>
                  </a:rPr>
                  <a:t>1999</a:t>
                </a:r>
                <a:endParaRPr lang="en-US" sz="800">
                  <a:latin typeface="Times New Roman" pitchFamily="18" charset="0"/>
                </a:endParaRPr>
              </a:p>
            </p:txBody>
          </p:sp>
          <p:sp>
            <p:nvSpPr>
              <p:cNvPr id="73" name="Rectangle 73"/>
              <p:cNvSpPr>
                <a:spLocks noChangeArrowheads="1"/>
              </p:cNvSpPr>
              <p:nvPr/>
            </p:nvSpPr>
            <p:spPr bwMode="auto">
              <a:xfrm rot="-26956833">
                <a:off x="3243" y="3528"/>
                <a:ext cx="259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r" eaLnBrk="0" hangingPunct="0"/>
                <a:r>
                  <a:rPr lang="en-US" sz="1200">
                    <a:latin typeface="Times New Roman" pitchFamily="18" charset="0"/>
                  </a:rPr>
                  <a:t>2001</a:t>
                </a:r>
                <a:endParaRPr lang="en-US" sz="800">
                  <a:latin typeface="Times New Roman" pitchFamily="18" charset="0"/>
                </a:endParaRPr>
              </a:p>
            </p:txBody>
          </p:sp>
          <p:sp>
            <p:nvSpPr>
              <p:cNvPr id="74" name="Rectangle 74"/>
              <p:cNvSpPr>
                <a:spLocks noChangeArrowheads="1"/>
              </p:cNvSpPr>
              <p:nvPr/>
            </p:nvSpPr>
            <p:spPr bwMode="auto">
              <a:xfrm rot="-26956833">
                <a:off x="3442" y="3528"/>
                <a:ext cx="259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r" eaLnBrk="0" hangingPunct="0"/>
                <a:r>
                  <a:rPr lang="en-US" sz="1200">
                    <a:latin typeface="Times New Roman" pitchFamily="18" charset="0"/>
                  </a:rPr>
                  <a:t>2003</a:t>
                </a:r>
                <a:endParaRPr lang="en-US" sz="800">
                  <a:latin typeface="Times New Roman" pitchFamily="18" charset="0"/>
                </a:endParaRPr>
              </a:p>
            </p:txBody>
          </p:sp>
          <p:sp>
            <p:nvSpPr>
              <p:cNvPr id="75" name="Rectangle 75"/>
              <p:cNvSpPr>
                <a:spLocks noChangeArrowheads="1"/>
              </p:cNvSpPr>
              <p:nvPr/>
            </p:nvSpPr>
            <p:spPr bwMode="auto">
              <a:xfrm rot="-26956833">
                <a:off x="3640" y="3528"/>
                <a:ext cx="259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r" eaLnBrk="0" hangingPunct="0"/>
                <a:r>
                  <a:rPr lang="en-US" sz="1200">
                    <a:latin typeface="Times New Roman" pitchFamily="18" charset="0"/>
                  </a:rPr>
                  <a:t>2005</a:t>
                </a:r>
                <a:endParaRPr lang="en-US" sz="800">
                  <a:latin typeface="Times New Roman" pitchFamily="18" charset="0"/>
                </a:endParaRPr>
              </a:p>
            </p:txBody>
          </p:sp>
          <p:sp>
            <p:nvSpPr>
              <p:cNvPr id="76" name="Rectangle 76"/>
              <p:cNvSpPr>
                <a:spLocks noChangeArrowheads="1"/>
              </p:cNvSpPr>
              <p:nvPr/>
            </p:nvSpPr>
            <p:spPr bwMode="auto">
              <a:xfrm rot="-26956833">
                <a:off x="3839" y="3528"/>
                <a:ext cx="259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r" eaLnBrk="0" hangingPunct="0"/>
                <a:r>
                  <a:rPr lang="en-US" sz="1200">
                    <a:latin typeface="Times New Roman" pitchFamily="18" charset="0"/>
                  </a:rPr>
                  <a:t>2007</a:t>
                </a:r>
                <a:endParaRPr lang="en-US" sz="800">
                  <a:latin typeface="Times New Roman" pitchFamily="18" charset="0"/>
                </a:endParaRPr>
              </a:p>
            </p:txBody>
          </p:sp>
          <p:sp>
            <p:nvSpPr>
              <p:cNvPr id="77" name="Rectangle 77"/>
              <p:cNvSpPr>
                <a:spLocks noChangeArrowheads="1"/>
              </p:cNvSpPr>
              <p:nvPr/>
            </p:nvSpPr>
            <p:spPr bwMode="auto">
              <a:xfrm rot="-26956833">
                <a:off x="4038" y="3528"/>
                <a:ext cx="259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r" eaLnBrk="0" hangingPunct="0"/>
                <a:r>
                  <a:rPr lang="en-US" sz="1200">
                    <a:latin typeface="Times New Roman" pitchFamily="18" charset="0"/>
                  </a:rPr>
                  <a:t>2009</a:t>
                </a:r>
                <a:endParaRPr lang="en-US" sz="800">
                  <a:latin typeface="Times New Roman" pitchFamily="18" charset="0"/>
                </a:endParaRPr>
              </a:p>
            </p:txBody>
          </p:sp>
          <p:sp>
            <p:nvSpPr>
              <p:cNvPr id="78" name="Freeform 78"/>
              <p:cNvSpPr>
                <a:spLocks/>
              </p:cNvSpPr>
              <p:nvPr/>
            </p:nvSpPr>
            <p:spPr bwMode="auto">
              <a:xfrm>
                <a:off x="1392" y="2752"/>
                <a:ext cx="2872" cy="432"/>
              </a:xfrm>
              <a:custGeom>
                <a:avLst/>
                <a:gdLst/>
                <a:ahLst/>
                <a:cxnLst>
                  <a:cxn ang="0">
                    <a:pos x="0" y="432"/>
                  </a:cxn>
                  <a:cxn ang="0">
                    <a:pos x="2872" y="0"/>
                  </a:cxn>
                </a:cxnLst>
                <a:rect l="0" t="0" r="r" b="b"/>
                <a:pathLst>
                  <a:path w="2872" h="432">
                    <a:moveTo>
                      <a:pt x="0" y="432"/>
                    </a:moveTo>
                    <a:lnTo>
                      <a:pt x="2872" y="0"/>
                    </a:ln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0" tIns="0" rIns="0" bIns="0" anchor="ctr"/>
              <a:lstStyle/>
              <a:p>
                <a:endParaRPr lang="pt-BR"/>
              </a:p>
            </p:txBody>
          </p:sp>
          <p:sp>
            <p:nvSpPr>
              <p:cNvPr id="79" name="Line 79"/>
              <p:cNvSpPr>
                <a:spLocks noChangeShapeType="1"/>
              </p:cNvSpPr>
              <p:nvPr/>
            </p:nvSpPr>
            <p:spPr bwMode="auto">
              <a:xfrm flipV="1">
                <a:off x="1376" y="2168"/>
                <a:ext cx="2888" cy="100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endParaRPr lang="pt-BR"/>
              </a:p>
            </p:txBody>
          </p:sp>
          <p:sp>
            <p:nvSpPr>
              <p:cNvPr id="80" name="Text Box 80"/>
              <p:cNvSpPr txBox="1">
                <a:spLocks noChangeArrowheads="1"/>
              </p:cNvSpPr>
              <p:nvPr/>
            </p:nvSpPr>
            <p:spPr bwMode="auto">
              <a:xfrm>
                <a:off x="1884" y="2635"/>
                <a:ext cx="702" cy="12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 lIns="0" tIns="0" rIns="0" bIns="0" anchor="ctr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s-CO" sz="1400" smtClean="0">
                    <a:latin typeface="Times New Roman" pitchFamily="18" charset="0"/>
                  </a:rPr>
                  <a:t>Capacidad CI</a:t>
                </a:r>
                <a:endParaRPr lang="es-CO" sz="1400">
                  <a:latin typeface="Times New Roman" pitchFamily="18" charset="0"/>
                </a:endParaRPr>
              </a:p>
            </p:txBody>
          </p:sp>
          <p:sp>
            <p:nvSpPr>
              <p:cNvPr id="81" name="Text Box 81"/>
              <p:cNvSpPr txBox="1">
                <a:spLocks noChangeArrowheads="1"/>
              </p:cNvSpPr>
              <p:nvPr/>
            </p:nvSpPr>
            <p:spPr bwMode="auto">
              <a:xfrm>
                <a:off x="2809" y="3010"/>
                <a:ext cx="711" cy="12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 lIns="0" tIns="0" rIns="0" bIns="0" anchor="ctr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s-CO" sz="1400" smtClean="0">
                    <a:latin typeface="Times New Roman" pitchFamily="18" charset="0"/>
                  </a:rPr>
                  <a:t>productividad</a:t>
                </a:r>
                <a:endParaRPr lang="es-CO" sz="1400">
                  <a:latin typeface="Times New Roman" pitchFamily="18" charset="0"/>
                </a:endParaRPr>
              </a:p>
            </p:txBody>
          </p:sp>
          <p:sp>
            <p:nvSpPr>
              <p:cNvPr id="83" name="Text Box 83"/>
              <p:cNvSpPr txBox="1">
                <a:spLocks noChangeArrowheads="1"/>
              </p:cNvSpPr>
              <p:nvPr/>
            </p:nvSpPr>
            <p:spPr bwMode="auto">
              <a:xfrm>
                <a:off x="3691" y="2464"/>
                <a:ext cx="338" cy="1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 lIns="0" tIns="0" rIns="0" bIns="0" anchor="ctr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sz="1600" b="1" i="1" dirty="0" smtClean="0">
                    <a:latin typeface="Times New Roman" pitchFamily="18" charset="0"/>
                  </a:rPr>
                  <a:t>GAP</a:t>
                </a:r>
                <a:endParaRPr lang="en-US" sz="1600" b="1" i="1" dirty="0">
                  <a:latin typeface="Times New Roman" pitchFamily="18" charset="0"/>
                </a:endParaRPr>
              </a:p>
            </p:txBody>
          </p:sp>
        </p:grpSp>
        <p:cxnSp>
          <p:nvCxnSpPr>
            <p:cNvPr id="85" name="Conector de seta reta 84"/>
            <p:cNvCxnSpPr/>
            <p:nvPr/>
          </p:nvCxnSpPr>
          <p:spPr>
            <a:xfrm rot="5400000" flipH="1" flipV="1">
              <a:off x="6036820" y="4607274"/>
              <a:ext cx="1070776" cy="1700"/>
            </a:xfrm>
            <a:prstGeom prst="straightConnector1">
              <a:avLst/>
            </a:prstGeom>
            <a:ln w="22225">
              <a:solidFill>
                <a:schemeClr val="tx2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Espaço Reservado para Número de Slide 8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A666A08A-21AD-469F-B9AD-BC5A33624A57}" type="slidenum">
              <a:rPr lang="pt-BR" smtClean="0"/>
              <a:pPr/>
              <a:t>10</a:t>
            </a:fld>
            <a:endParaRPr lang="pt-BR"/>
          </a:p>
        </p:txBody>
      </p:sp>
    </p:spTree>
  </p:cSld>
  <p:clrMapOvr>
    <a:masterClrMapping/>
  </p:clrMapOvr>
  <p:transition advTm="80481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5804" y="428604"/>
            <a:ext cx="8229600" cy="1143000"/>
          </a:xfrm>
        </p:spPr>
        <p:txBody>
          <a:bodyPr/>
          <a:lstStyle/>
          <a:p>
            <a:r>
              <a:rPr lang="es-CO" dirty="0" smtClean="0"/>
              <a:t>Nuevos paradigmas de diseño</a:t>
            </a:r>
            <a:endParaRPr lang="es-CO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695889" y="1482922"/>
            <a:ext cx="7772400" cy="4530725"/>
          </a:xfrm>
        </p:spPr>
        <p:txBody>
          <a:bodyPr/>
          <a:lstStyle/>
          <a:p>
            <a:pPr lvl="1">
              <a:buFont typeface="Arial" pitchFamily="34" charset="0"/>
              <a:buChar char="•"/>
            </a:pPr>
            <a:r>
              <a:rPr lang="es-CO" dirty="0" smtClean="0"/>
              <a:t>Reducir el gap</a:t>
            </a:r>
          </a:p>
          <a:p>
            <a:pPr lvl="2">
              <a:buFont typeface="Arial" pitchFamily="34" charset="0"/>
              <a:buChar char="•"/>
            </a:pPr>
            <a:r>
              <a:rPr lang="es-CO" dirty="0" smtClean="0"/>
              <a:t>Aumentar la productividad</a:t>
            </a:r>
          </a:p>
          <a:p>
            <a:pPr lvl="1">
              <a:buFont typeface="Arial" pitchFamily="34" charset="0"/>
              <a:buChar char="•"/>
            </a:pPr>
            <a:r>
              <a:rPr lang="es-CO" dirty="0" smtClean="0"/>
              <a:t>Manejar la creciente complejidad</a:t>
            </a:r>
          </a:p>
          <a:p>
            <a:pPr lvl="2">
              <a:buFont typeface="Arial" pitchFamily="34" charset="0"/>
              <a:buChar char="•"/>
            </a:pPr>
            <a:r>
              <a:rPr lang="es-CO" dirty="0" smtClean="0"/>
              <a:t>De ASIC para </a:t>
            </a:r>
            <a:r>
              <a:rPr lang="es-CO" i="1" dirty="0" err="1" smtClean="0"/>
              <a:t>SoC</a:t>
            </a:r>
            <a:endParaRPr lang="es-CO" i="1" dirty="0" smtClean="0"/>
          </a:p>
          <a:p>
            <a:pPr lvl="1">
              <a:buFont typeface="Arial" pitchFamily="34" charset="0"/>
              <a:buChar char="•"/>
            </a:pPr>
            <a:r>
              <a:rPr lang="es-CO" dirty="0" smtClean="0"/>
              <a:t>RTL no desaparece</a:t>
            </a:r>
            <a:endParaRPr lang="es-CO" dirty="0" smtClean="0"/>
          </a:p>
          <a:p>
            <a:pPr lvl="2">
              <a:buFont typeface="Arial" pitchFamily="34" charset="0"/>
              <a:buChar char="•"/>
            </a:pPr>
            <a:endParaRPr lang="es-CO" i="1" dirty="0" smtClean="0"/>
          </a:p>
          <a:p>
            <a:pPr algn="ctr">
              <a:buNone/>
            </a:pPr>
            <a:r>
              <a:rPr lang="es-CO" i="1" dirty="0" smtClean="0"/>
              <a:t>Evolución del diseño</a:t>
            </a:r>
            <a:endParaRPr lang="es-CO" dirty="0"/>
          </a:p>
        </p:txBody>
      </p:sp>
      <p:graphicFrame>
        <p:nvGraphicFramePr>
          <p:cNvPr id="4" name="Group 69"/>
          <p:cNvGraphicFramePr>
            <a:graphicFrameLocks/>
          </p:cNvGraphicFramePr>
          <p:nvPr/>
        </p:nvGraphicFramePr>
        <p:xfrm>
          <a:off x="785786" y="4286256"/>
          <a:ext cx="7929618" cy="2018819"/>
        </p:xfrm>
        <a:graphic>
          <a:graphicData uri="http://schemas.openxmlformats.org/drawingml/2006/table">
            <a:tbl>
              <a:tblPr/>
              <a:tblGrid>
                <a:gridCol w="2643206"/>
                <a:gridCol w="2643206"/>
                <a:gridCol w="2643206"/>
              </a:tblGrid>
              <a:tr h="6234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s-CO" sz="180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s-CO" sz="18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 ASIC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s-CO" sz="18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Para </a:t>
                      </a:r>
                      <a:r>
                        <a:rPr kumimoji="0" lang="es-CO" sz="1800" b="0" i="1" u="none" strike="noStrike" cap="none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SoC</a:t>
                      </a:r>
                      <a:endParaRPr kumimoji="0" lang="es-CO" sz="1800" b="0" i="1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39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s-CO" sz="1800" b="0" i="0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Objetivo del diseño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s-CO" sz="17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Módulo de hardware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s-CO" sz="17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Múltiples módulos de </a:t>
                      </a:r>
                      <a:r>
                        <a:rPr kumimoji="0" lang="es-CO" sz="1700" b="0" i="0" u="sng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hardware</a:t>
                      </a:r>
                      <a:r>
                        <a:rPr kumimoji="0" lang="es-CO" sz="17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y </a:t>
                      </a:r>
                      <a:r>
                        <a:rPr kumimoji="0" lang="es-CO" sz="1700" b="0" i="0" u="sng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software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34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s-CO" sz="18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Abstracción del diseño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s-CO" sz="17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Nivel de circuito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s-CO" sz="17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RTL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s-CO" sz="17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Nivel de Sistema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s-CO" sz="17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SLD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A666A08A-21AD-469F-B9AD-BC5A33624A57}" type="slidenum">
              <a:rPr lang="pt-BR" smtClean="0"/>
              <a:pPr/>
              <a:t>11</a:t>
            </a:fld>
            <a:endParaRPr lang="pt-BR"/>
          </a:p>
        </p:txBody>
      </p:sp>
    </p:spTree>
  </p:cSld>
  <p:clrMapOvr>
    <a:masterClrMapping/>
  </p:clrMapOvr>
  <p:transition advTm="46691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 descr="Circuito integrado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8108"/>
          <a:stretch>
            <a:fillRect/>
          </a:stretch>
        </p:blipFill>
        <p:spPr>
          <a:xfrm>
            <a:off x="6715140" y="1643050"/>
            <a:ext cx="984979" cy="956009"/>
          </a:xfrm>
        </p:spPr>
      </p:pic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Evolución del Diseño</a:t>
            </a:r>
            <a:endParaRPr lang="es-CO" dirty="0"/>
          </a:p>
        </p:txBody>
      </p:sp>
      <p:pic>
        <p:nvPicPr>
          <p:cNvPr id="6" name="5 Imagen" descr="Revel2.jpg"/>
          <p:cNvPicPr>
            <a:picLocks noChangeAspect="1"/>
          </p:cNvPicPr>
          <p:nvPr/>
        </p:nvPicPr>
        <p:blipFill>
          <a:blip r:embed="rId3" cstate="print"/>
          <a:srcRect t="11767"/>
          <a:stretch>
            <a:fillRect/>
          </a:stretch>
        </p:blipFill>
        <p:spPr>
          <a:xfrm rot="5400000">
            <a:off x="4891708" y="1394780"/>
            <a:ext cx="1106184" cy="1459848"/>
          </a:xfrm>
          <a:prstGeom prst="rect">
            <a:avLst/>
          </a:prstGeom>
        </p:spPr>
      </p:pic>
      <p:pic>
        <p:nvPicPr>
          <p:cNvPr id="7" name="6 Imagen" descr="transmisor_ttl_rs485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254" y="1694300"/>
            <a:ext cx="2467358" cy="2091890"/>
          </a:xfrm>
          <a:prstGeom prst="rect">
            <a:avLst/>
          </a:prstGeom>
        </p:spPr>
      </p:pic>
      <p:sp>
        <p:nvSpPr>
          <p:cNvPr id="9" name="8 Flecha derecha"/>
          <p:cNvSpPr/>
          <p:nvPr/>
        </p:nvSpPr>
        <p:spPr>
          <a:xfrm>
            <a:off x="4000496" y="3357562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0" name="9 Imagen" descr="500px-Pipeline_MIPS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081" y="3857628"/>
            <a:ext cx="4021729" cy="2525646"/>
          </a:xfrm>
          <a:prstGeom prst="rect">
            <a:avLst/>
          </a:prstGeom>
        </p:spPr>
      </p:pic>
      <p:pic>
        <p:nvPicPr>
          <p:cNvPr id="11" name="10 Imagen" descr="500px-armsocblockdiagram1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67416" y="2371716"/>
            <a:ext cx="3262302" cy="391476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Contenido</a:t>
            </a:r>
            <a:endParaRPr lang="es-CO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s-CO" dirty="0" smtClean="0"/>
              <a:t>Introducción</a:t>
            </a:r>
          </a:p>
          <a:p>
            <a:pPr>
              <a:buFont typeface="Arial" pitchFamily="34" charset="0"/>
              <a:buChar char="•"/>
            </a:pPr>
            <a:r>
              <a:rPr lang="es-CO" sz="3200" b="1" dirty="0" smtClean="0"/>
              <a:t>Diseño de </a:t>
            </a:r>
            <a:r>
              <a:rPr lang="es-CO" sz="3200" b="1" i="1" dirty="0" err="1" smtClean="0"/>
              <a:t>SoC</a:t>
            </a:r>
            <a:endParaRPr lang="es-CO" sz="3200" b="1" i="1" dirty="0" smtClean="0"/>
          </a:p>
          <a:p>
            <a:pPr lvl="1">
              <a:buFont typeface="Arial" pitchFamily="34" charset="0"/>
              <a:buChar char="•"/>
            </a:pPr>
            <a:r>
              <a:rPr lang="es-CO" dirty="0" smtClean="0"/>
              <a:t>Diseño a nivel de sistema</a:t>
            </a:r>
          </a:p>
          <a:p>
            <a:pPr lvl="1">
              <a:buFont typeface="Arial" pitchFamily="34" charset="0"/>
              <a:buChar char="•"/>
            </a:pPr>
            <a:r>
              <a:rPr lang="es-CO" dirty="0" smtClean="0"/>
              <a:t>Exploración del espacio de diseño</a:t>
            </a:r>
          </a:p>
          <a:p>
            <a:pPr lvl="1">
              <a:buFont typeface="Arial" pitchFamily="34" charset="0"/>
              <a:buChar char="•"/>
            </a:pPr>
            <a:r>
              <a:rPr lang="es-CO" dirty="0" smtClean="0"/>
              <a:t>Verificación funcional y análisis de desempeño</a:t>
            </a:r>
          </a:p>
          <a:p>
            <a:pPr lvl="1">
              <a:buFont typeface="Arial" pitchFamily="34" charset="0"/>
              <a:buChar char="•"/>
            </a:pPr>
            <a:r>
              <a:rPr lang="es-CO" dirty="0" smtClean="0"/>
              <a:t>Modelamiento</a:t>
            </a:r>
          </a:p>
          <a:p>
            <a:pPr>
              <a:buFont typeface="Arial" pitchFamily="34" charset="0"/>
              <a:buChar char="•"/>
            </a:pPr>
            <a:r>
              <a:rPr lang="es-CO" dirty="0" smtClean="0"/>
              <a:t>Conclusiones</a:t>
            </a:r>
          </a:p>
          <a:p>
            <a:pPr>
              <a:buFont typeface="Arial" pitchFamily="34" charset="0"/>
              <a:buChar char="•"/>
            </a:pPr>
            <a:r>
              <a:rPr lang="es-CO" dirty="0" smtClean="0"/>
              <a:t>Preguntas</a:t>
            </a:r>
            <a:endParaRPr lang="es-CO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A666A08A-21AD-469F-B9AD-BC5A33624A57}" type="slidenum">
              <a:rPr lang="pt-BR" smtClean="0"/>
              <a:pPr/>
              <a:t>13</a:t>
            </a:fld>
            <a:endParaRPr lang="pt-BR"/>
          </a:p>
        </p:txBody>
      </p:sp>
    </p:spTree>
  </p:cSld>
  <p:clrMapOvr>
    <a:masterClrMapping/>
  </p:clrMapOvr>
  <p:transition advTm="6630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57224" y="214290"/>
            <a:ext cx="7772400" cy="1143000"/>
          </a:xfrm>
        </p:spPr>
        <p:txBody>
          <a:bodyPr/>
          <a:lstStyle/>
          <a:p>
            <a:r>
              <a:rPr lang="es-CO" dirty="0" smtClean="0"/>
              <a:t>Diseño de </a:t>
            </a:r>
            <a:r>
              <a:rPr lang="es-CO" i="1" dirty="0" err="1" smtClean="0"/>
              <a:t>SoC</a:t>
            </a:r>
            <a:r>
              <a:rPr lang="es-CO" dirty="0" smtClean="0"/>
              <a:t>	</a:t>
            </a:r>
            <a:endParaRPr lang="es-CO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142844" y="1285860"/>
            <a:ext cx="5429288" cy="5030791"/>
          </a:xfrm>
        </p:spPr>
        <p:txBody>
          <a:bodyPr>
            <a:normAutofit/>
          </a:bodyPr>
          <a:lstStyle/>
          <a:p>
            <a:endParaRPr lang="es-CO" sz="2000" dirty="0" smtClean="0"/>
          </a:p>
          <a:p>
            <a:r>
              <a:rPr lang="es-CO" sz="2000" dirty="0" smtClean="0"/>
              <a:t>Especificación</a:t>
            </a:r>
          </a:p>
          <a:p>
            <a:pPr lvl="1"/>
            <a:r>
              <a:rPr lang="es-CO" sz="1800" dirty="0" smtClean="0"/>
              <a:t>Requisitos → modelo ejecutable</a:t>
            </a:r>
          </a:p>
          <a:p>
            <a:pPr lvl="1"/>
            <a:endParaRPr lang="es-CO" sz="1800" dirty="0" smtClean="0"/>
          </a:p>
          <a:p>
            <a:endParaRPr lang="es-CO" sz="2000" dirty="0" smtClean="0"/>
          </a:p>
          <a:p>
            <a:endParaRPr lang="es-CO" sz="2000" dirty="0" smtClean="0"/>
          </a:p>
          <a:p>
            <a:r>
              <a:rPr lang="es-CO" sz="2000" dirty="0" smtClean="0"/>
              <a:t>Diseño al nivel de sistema</a:t>
            </a:r>
          </a:p>
          <a:p>
            <a:pPr lvl="1"/>
            <a:r>
              <a:rPr lang="es-CO" sz="1800" dirty="0" smtClean="0"/>
              <a:t>Modelo ejecutable → modelo RTL/C</a:t>
            </a:r>
          </a:p>
          <a:p>
            <a:pPr lvl="1"/>
            <a:endParaRPr lang="es-CO" sz="1800" dirty="0" smtClean="0"/>
          </a:p>
          <a:p>
            <a:pPr lvl="1"/>
            <a:endParaRPr lang="es-CO" sz="2000" dirty="0" smtClean="0"/>
          </a:p>
          <a:p>
            <a:pPr lvl="1"/>
            <a:endParaRPr lang="es-CO" sz="2000" dirty="0" smtClean="0"/>
          </a:p>
          <a:p>
            <a:r>
              <a:rPr lang="es-CO" sz="2000" dirty="0" smtClean="0"/>
              <a:t>Implementación física</a:t>
            </a:r>
          </a:p>
          <a:p>
            <a:pPr lvl="1"/>
            <a:r>
              <a:rPr lang="es-CO" sz="1800" dirty="0" smtClean="0"/>
              <a:t>Modelo RTL/C → solución </a:t>
            </a:r>
            <a:r>
              <a:rPr lang="es-CO" sz="1800" i="1" dirty="0" smtClean="0"/>
              <a:t>HW-SW</a:t>
            </a:r>
          </a:p>
          <a:p>
            <a:pPr lvl="1"/>
            <a:r>
              <a:rPr lang="es-CO" sz="1800" dirty="0" smtClean="0"/>
              <a:t>Metodologías tradicionales</a:t>
            </a:r>
            <a:endParaRPr lang="es-CO" sz="1800" dirty="0"/>
          </a:p>
        </p:txBody>
      </p:sp>
      <p:sp>
        <p:nvSpPr>
          <p:cNvPr id="4" name="Retângulo 3"/>
          <p:cNvSpPr/>
          <p:nvPr/>
        </p:nvSpPr>
        <p:spPr>
          <a:xfrm>
            <a:off x="5929322" y="1857364"/>
            <a:ext cx="1893867" cy="45680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b="1" dirty="0" smtClean="0">
                <a:solidFill>
                  <a:schemeClr val="tx1"/>
                </a:solidFill>
              </a:rPr>
              <a:t>Especificación</a:t>
            </a:r>
          </a:p>
        </p:txBody>
      </p:sp>
      <p:sp>
        <p:nvSpPr>
          <p:cNvPr id="5" name="Retângulo 4"/>
          <p:cNvSpPr/>
          <p:nvPr/>
        </p:nvSpPr>
        <p:spPr>
          <a:xfrm>
            <a:off x="6000760" y="3099987"/>
            <a:ext cx="1785950" cy="50006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 err="1" smtClean="0">
                <a:solidFill>
                  <a:schemeClr val="tx1"/>
                </a:solidFill>
              </a:rPr>
              <a:t>Particionamiento</a:t>
            </a:r>
            <a:r>
              <a:rPr lang="es-CO" sz="1400" dirty="0" smtClean="0">
                <a:solidFill>
                  <a:schemeClr val="tx1"/>
                </a:solidFill>
              </a:rPr>
              <a:t> HW-SW</a:t>
            </a:r>
          </a:p>
        </p:txBody>
      </p:sp>
      <p:sp>
        <p:nvSpPr>
          <p:cNvPr id="6" name="Retângulo 5"/>
          <p:cNvSpPr/>
          <p:nvPr/>
        </p:nvSpPr>
        <p:spPr>
          <a:xfrm>
            <a:off x="5430327" y="3885805"/>
            <a:ext cx="1427689" cy="8477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 smtClean="0">
                <a:solidFill>
                  <a:schemeClr val="tx1"/>
                </a:solidFill>
              </a:rPr>
              <a:t>Refinamiento</a:t>
            </a:r>
          </a:p>
          <a:p>
            <a:pPr algn="ctr"/>
            <a:r>
              <a:rPr lang="es-CO" sz="1400" dirty="0" err="1" smtClean="0">
                <a:solidFill>
                  <a:schemeClr val="tx1"/>
                </a:solidFill>
              </a:rPr>
              <a:t>Sw</a:t>
            </a:r>
          </a:p>
        </p:txBody>
      </p:sp>
      <p:sp>
        <p:nvSpPr>
          <p:cNvPr id="7" name="Retângulo 6"/>
          <p:cNvSpPr/>
          <p:nvPr/>
        </p:nvSpPr>
        <p:spPr>
          <a:xfrm>
            <a:off x="6929454" y="3885805"/>
            <a:ext cx="1376633" cy="8477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 smtClean="0">
                <a:solidFill>
                  <a:schemeClr val="tx1"/>
                </a:solidFill>
              </a:rPr>
              <a:t>Refinamiento</a:t>
            </a:r>
          </a:p>
          <a:p>
            <a:pPr algn="ctr"/>
            <a:r>
              <a:rPr lang="es-CO" sz="1400" dirty="0" err="1" smtClean="0">
                <a:solidFill>
                  <a:schemeClr val="tx1"/>
                </a:solidFill>
              </a:rPr>
              <a:t>Hw</a:t>
            </a:r>
          </a:p>
        </p:txBody>
      </p:sp>
      <p:sp>
        <p:nvSpPr>
          <p:cNvPr id="8" name="Retângulo 7"/>
          <p:cNvSpPr/>
          <p:nvPr/>
        </p:nvSpPr>
        <p:spPr>
          <a:xfrm>
            <a:off x="5286380" y="2957111"/>
            <a:ext cx="3143272" cy="192882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/>
          </a:p>
        </p:txBody>
      </p:sp>
      <p:sp>
        <p:nvSpPr>
          <p:cNvPr id="10" name="Retângulo 9"/>
          <p:cNvSpPr/>
          <p:nvPr/>
        </p:nvSpPr>
        <p:spPr>
          <a:xfrm>
            <a:off x="5821405" y="5600317"/>
            <a:ext cx="2073222" cy="50006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b="1" dirty="0" smtClean="0">
                <a:solidFill>
                  <a:schemeClr val="tx1"/>
                </a:solidFill>
              </a:rPr>
              <a:t>Implementación</a:t>
            </a:r>
          </a:p>
        </p:txBody>
      </p:sp>
      <p:sp>
        <p:nvSpPr>
          <p:cNvPr id="12" name="Seta para baixo 11"/>
          <p:cNvSpPr/>
          <p:nvPr/>
        </p:nvSpPr>
        <p:spPr>
          <a:xfrm>
            <a:off x="6696552" y="2528483"/>
            <a:ext cx="334391" cy="2857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Seta para baixo 12"/>
          <p:cNvSpPr/>
          <p:nvPr/>
        </p:nvSpPr>
        <p:spPr>
          <a:xfrm>
            <a:off x="6701012" y="5100251"/>
            <a:ext cx="334391" cy="2857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6" name="Conector angulado 15"/>
          <p:cNvCxnSpPr>
            <a:endCxn id="4" idx="1"/>
          </p:cNvCxnSpPr>
          <p:nvPr/>
        </p:nvCxnSpPr>
        <p:spPr>
          <a:xfrm>
            <a:off x="2714612" y="1857364"/>
            <a:ext cx="3214710" cy="228403"/>
          </a:xfrm>
          <a:prstGeom prst="bentConnector3">
            <a:avLst>
              <a:gd name="adj1" fmla="val 84539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Conector angulado 17"/>
          <p:cNvCxnSpPr/>
          <p:nvPr/>
        </p:nvCxnSpPr>
        <p:spPr>
          <a:xfrm>
            <a:off x="4143372" y="3571876"/>
            <a:ext cx="1000132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Conector angulado 21"/>
          <p:cNvCxnSpPr>
            <a:endCxn id="10" idx="1"/>
          </p:cNvCxnSpPr>
          <p:nvPr/>
        </p:nvCxnSpPr>
        <p:spPr>
          <a:xfrm>
            <a:off x="4572000" y="5572140"/>
            <a:ext cx="1249405" cy="27821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0" name="Picture 8" descr="BS00559_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15272" y="1428736"/>
            <a:ext cx="1015652" cy="542567"/>
          </a:xfrm>
          <a:prstGeom prst="rect">
            <a:avLst/>
          </a:prstGeom>
          <a:noFill/>
        </p:spPr>
      </p:pic>
      <p:pic>
        <p:nvPicPr>
          <p:cNvPr id="31" name="Imagem 30" descr="chip_board_shadow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022963" y="5286388"/>
            <a:ext cx="1121037" cy="928670"/>
          </a:xfrm>
          <a:prstGeom prst="rect">
            <a:avLst/>
          </a:prstGeom>
        </p:spPr>
      </p:pic>
      <p:pic>
        <p:nvPicPr>
          <p:cNvPr id="36" name="Imagem 35" descr="synfora001.gi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43504" y="2786058"/>
            <a:ext cx="1300496" cy="1079412"/>
          </a:xfrm>
          <a:prstGeom prst="rect">
            <a:avLst/>
          </a:prstGeom>
        </p:spPr>
      </p:pic>
      <p:sp>
        <p:nvSpPr>
          <p:cNvPr id="19" name="Espaço Reservado para Número de Slide 1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A666A08A-21AD-469F-B9AD-BC5A33624A57}" type="slidenum">
              <a:rPr lang="pt-BR" smtClean="0"/>
              <a:pPr/>
              <a:t>14</a:t>
            </a:fld>
            <a:endParaRPr lang="pt-BR"/>
          </a:p>
        </p:txBody>
      </p:sp>
    </p:spTree>
  </p:cSld>
  <p:clrMapOvr>
    <a:masterClrMapping/>
  </p:clrMapOvr>
  <p:transition advTm="34632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Contenido</a:t>
            </a:r>
            <a:endParaRPr lang="es-CO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s-CO" dirty="0" smtClean="0"/>
              <a:t>Introducción</a:t>
            </a:r>
          </a:p>
          <a:p>
            <a:pPr>
              <a:buFont typeface="Arial" pitchFamily="34" charset="0"/>
              <a:buChar char="•"/>
            </a:pPr>
            <a:r>
              <a:rPr lang="es-CO" dirty="0" smtClean="0"/>
              <a:t>Diseño de </a:t>
            </a:r>
            <a:r>
              <a:rPr lang="es-CO" i="1" dirty="0" err="1" smtClean="0"/>
              <a:t>SoC</a:t>
            </a:r>
            <a:endParaRPr lang="es-CO" i="1" dirty="0" smtClean="0"/>
          </a:p>
          <a:p>
            <a:pPr lvl="1">
              <a:buFont typeface="Arial" pitchFamily="34" charset="0"/>
              <a:buChar char="•"/>
            </a:pPr>
            <a:r>
              <a:rPr lang="es-CO" sz="3200" b="1" dirty="0" smtClean="0"/>
              <a:t>Diseño a nivel de sistema</a:t>
            </a:r>
          </a:p>
          <a:p>
            <a:pPr lvl="1">
              <a:buFont typeface="Arial" pitchFamily="34" charset="0"/>
              <a:buChar char="•"/>
            </a:pPr>
            <a:r>
              <a:rPr lang="es-CO" dirty="0" smtClean="0"/>
              <a:t>Exploración del espacio de diseño</a:t>
            </a:r>
          </a:p>
          <a:p>
            <a:pPr lvl="1">
              <a:buFont typeface="Arial" pitchFamily="34" charset="0"/>
              <a:buChar char="•"/>
            </a:pPr>
            <a:r>
              <a:rPr lang="es-CO" dirty="0" smtClean="0"/>
              <a:t>Verificación funcional y análisis de desempeño</a:t>
            </a:r>
          </a:p>
          <a:p>
            <a:pPr lvl="1">
              <a:buFont typeface="Arial" pitchFamily="34" charset="0"/>
              <a:buChar char="•"/>
            </a:pPr>
            <a:r>
              <a:rPr lang="es-CO" dirty="0" smtClean="0"/>
              <a:t>Modelamiento</a:t>
            </a:r>
          </a:p>
          <a:p>
            <a:pPr>
              <a:buFont typeface="Arial" pitchFamily="34" charset="0"/>
              <a:buChar char="•"/>
            </a:pPr>
            <a:r>
              <a:rPr lang="es-CO" dirty="0" smtClean="0"/>
              <a:t>Conclusiones</a:t>
            </a:r>
          </a:p>
          <a:p>
            <a:pPr>
              <a:buFont typeface="Arial" pitchFamily="34" charset="0"/>
              <a:buChar char="•"/>
            </a:pPr>
            <a:r>
              <a:rPr lang="es-CO" dirty="0" smtClean="0"/>
              <a:t>Preguntas</a:t>
            </a:r>
            <a:endParaRPr lang="es-CO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A666A08A-21AD-469F-B9AD-BC5A33624A57}" type="slidenum">
              <a:rPr lang="pt-BR" smtClean="0"/>
              <a:pPr/>
              <a:t>15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Diseño a nivel de sistema (</a:t>
            </a:r>
            <a:r>
              <a:rPr lang="es-CO" i="1" dirty="0" smtClean="0"/>
              <a:t>SLD</a:t>
            </a:r>
            <a:r>
              <a:rPr lang="es-CO" dirty="0" smtClean="0"/>
              <a:t>)</a:t>
            </a:r>
            <a:endParaRPr lang="pt-BR" i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500034" y="1500174"/>
            <a:ext cx="8153400" cy="449580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s-CO" dirty="0" smtClean="0"/>
              <a:t>Aumentar nivel de abstracción</a:t>
            </a:r>
          </a:p>
          <a:p>
            <a:pPr lvl="1">
              <a:buFont typeface="Arial" pitchFamily="34" charset="0"/>
              <a:buChar char="•"/>
            </a:pPr>
            <a:r>
              <a:rPr lang="es-CO" dirty="0" smtClean="0"/>
              <a:t>Superior a RTL</a:t>
            </a:r>
          </a:p>
          <a:p>
            <a:pPr lvl="1">
              <a:buFont typeface="Arial" pitchFamily="34" charset="0"/>
              <a:buChar char="•"/>
            </a:pPr>
            <a:endParaRPr lang="es-CO" dirty="0" smtClean="0"/>
          </a:p>
          <a:p>
            <a:pPr>
              <a:buFont typeface="Arial" pitchFamily="34" charset="0"/>
              <a:buChar char="•"/>
            </a:pPr>
            <a:r>
              <a:rPr lang="es-CO" dirty="0" smtClean="0"/>
              <a:t>Uso de nuevos lenguajes</a:t>
            </a:r>
          </a:p>
          <a:p>
            <a:pPr lvl="1">
              <a:buFont typeface="Arial" pitchFamily="34" charset="0"/>
              <a:buChar char="•"/>
            </a:pPr>
            <a:r>
              <a:rPr lang="es-CO" i="1" dirty="0" smtClean="0"/>
              <a:t>SystemC, </a:t>
            </a:r>
            <a:r>
              <a:rPr lang="es-CO" i="1" dirty="0" err="1" smtClean="0"/>
              <a:t>SpecC</a:t>
            </a:r>
            <a:r>
              <a:rPr lang="es-CO" i="1" dirty="0" smtClean="0"/>
              <a:t>, </a:t>
            </a:r>
            <a:r>
              <a:rPr lang="es-CO" i="1" dirty="0" err="1" smtClean="0"/>
              <a:t>Ptolemy</a:t>
            </a:r>
            <a:r>
              <a:rPr lang="es-CO" dirty="0" smtClean="0"/>
              <a:t>, </a:t>
            </a:r>
            <a:r>
              <a:rPr lang="es-CO" i="1" dirty="0" err="1" smtClean="0"/>
              <a:t>SystemVerilog</a:t>
            </a:r>
            <a:r>
              <a:rPr lang="es-CO" dirty="0" smtClean="0"/>
              <a:t>, otros</a:t>
            </a:r>
          </a:p>
          <a:p>
            <a:pPr lvl="1">
              <a:buFont typeface="Arial" pitchFamily="34" charset="0"/>
              <a:buChar char="•"/>
            </a:pPr>
            <a:endParaRPr lang="es-CO" dirty="0" smtClean="0"/>
          </a:p>
          <a:p>
            <a:pPr>
              <a:buFont typeface="Arial" pitchFamily="34" charset="0"/>
              <a:buChar char="•"/>
            </a:pPr>
            <a:r>
              <a:rPr lang="es-CO" dirty="0" smtClean="0"/>
              <a:t>Segmentar el diseño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A666A08A-21AD-469F-B9AD-BC5A33624A57}" type="slidenum">
              <a:rPr lang="pt-BR" smtClean="0"/>
              <a:pPr/>
              <a:t>16</a:t>
            </a:fld>
            <a:endParaRPr lang="pt-BR"/>
          </a:p>
        </p:txBody>
      </p:sp>
      <p:graphicFrame>
        <p:nvGraphicFramePr>
          <p:cNvPr id="5" name="Group 51"/>
          <p:cNvGraphicFramePr>
            <a:graphicFrameLocks noGrp="1"/>
          </p:cNvGraphicFramePr>
          <p:nvPr/>
        </p:nvGraphicFramePr>
        <p:xfrm>
          <a:off x="3071802" y="4786322"/>
          <a:ext cx="5713411" cy="178177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857461"/>
                <a:gridCol w="2855950"/>
              </a:tblGrid>
              <a:tr h="5816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s-CO" sz="2000" u="none" strike="noStrike" cap="none" normalizeH="0" baseline="0" noProof="0" dirty="0" smtClean="0">
                          <a:ln>
                            <a:noFill/>
                          </a:ln>
                          <a:effectLst/>
                        </a:rPr>
                        <a:t>Funcionalidad</a:t>
                      </a:r>
                      <a:endParaRPr kumimoji="0" lang="es-CO" sz="200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s-CO" sz="2000" u="none" strike="noStrike" cap="none" normalizeH="0" baseline="0" noProof="0" dirty="0" smtClean="0">
                          <a:ln>
                            <a:noFill/>
                          </a:ln>
                          <a:effectLst/>
                        </a:rPr>
                        <a:t>Arquitectura</a:t>
                      </a:r>
                      <a:endParaRPr kumimoji="0" lang="es-CO" sz="200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16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s-CO" sz="2000" u="none" strike="noStrike" cap="none" normalizeH="0" baseline="0" noProof="0" dirty="0" smtClean="0">
                          <a:ln>
                            <a:noFill/>
                          </a:ln>
                          <a:effectLst/>
                        </a:rPr>
                        <a:t>Hardware</a:t>
                      </a:r>
                      <a:endParaRPr kumimoji="0" lang="es-CO" sz="200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s-CO" sz="2000" u="none" strike="noStrike" cap="none" normalizeH="0" baseline="0" noProof="0" dirty="0" smtClean="0">
                          <a:ln>
                            <a:noFill/>
                          </a:ln>
                          <a:effectLst/>
                        </a:rPr>
                        <a:t>Software</a:t>
                      </a:r>
                      <a:endParaRPr kumimoji="0" lang="es-CO" sz="200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83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s-CO" sz="2000" u="none" strike="noStrike" cap="none" normalizeH="0" baseline="0" noProof="0" dirty="0" smtClean="0">
                          <a:ln>
                            <a:noFill/>
                          </a:ln>
                          <a:effectLst/>
                        </a:rPr>
                        <a:t>Computación</a:t>
                      </a:r>
                      <a:endParaRPr kumimoji="0" lang="es-CO" sz="200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s-CO" sz="2000" u="none" strike="noStrike" cap="none" normalizeH="0" baseline="0" noProof="0" dirty="0" smtClean="0">
                          <a:ln>
                            <a:noFill/>
                          </a:ln>
                          <a:effectLst/>
                        </a:rPr>
                        <a:t>Comunicación</a:t>
                      </a:r>
                      <a:endParaRPr kumimoji="0" lang="es-CO" sz="200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advTm="29515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Espaço Reservado para Número de Slide 3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A666A08A-21AD-469F-B9AD-BC5A33624A57}" type="slidenum">
              <a:rPr lang="pt-BR" smtClean="0"/>
              <a:pPr/>
              <a:t>17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700118" y="57148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CO" sz="4400" dirty="0" smtClean="0"/>
              <a:t>Diseño a nivel de sistema (</a:t>
            </a:r>
            <a:r>
              <a:rPr lang="es-CO" sz="4400" i="1" dirty="0" smtClean="0"/>
              <a:t>SLD</a:t>
            </a:r>
            <a:r>
              <a:rPr lang="es-CO" sz="4400" dirty="0" smtClean="0"/>
              <a:t>)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3703395" y="1643051"/>
            <a:ext cx="3429024" cy="3606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 smtClean="0">
                <a:solidFill>
                  <a:schemeClr val="tx1"/>
                </a:solidFill>
              </a:rPr>
              <a:t>Especificación del sistema</a:t>
            </a:r>
            <a:endParaRPr lang="es-CO" sz="1400" dirty="0">
              <a:solidFill>
                <a:schemeClr val="tx1"/>
              </a:solidFill>
            </a:endParaRPr>
          </a:p>
        </p:txBody>
      </p:sp>
      <p:sp>
        <p:nvSpPr>
          <p:cNvPr id="5" name="Retângulo de cantos arredondados 4"/>
          <p:cNvSpPr/>
          <p:nvPr/>
        </p:nvSpPr>
        <p:spPr>
          <a:xfrm>
            <a:off x="3627192" y="2401118"/>
            <a:ext cx="3551489" cy="36063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F1  F2  F3  F4  F5  F6  F7  F8</a:t>
            </a:r>
            <a:endParaRPr lang="pt-BR" sz="1400" dirty="0" smtClean="0">
              <a:solidFill>
                <a:schemeClr val="tx1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285720" y="3182028"/>
            <a:ext cx="1766829" cy="3077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s-CO" sz="1400" dirty="0" smtClean="0"/>
              <a:t>Hardware/Software </a:t>
            </a:r>
            <a:endParaRPr lang="es-CO" sz="1400" dirty="0"/>
          </a:p>
        </p:txBody>
      </p:sp>
      <p:sp>
        <p:nvSpPr>
          <p:cNvPr id="7" name="Retângulo de cantos arredondados 6"/>
          <p:cNvSpPr/>
          <p:nvPr/>
        </p:nvSpPr>
        <p:spPr>
          <a:xfrm>
            <a:off x="2484184" y="3159185"/>
            <a:ext cx="2679194" cy="36063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FHw1  FHw2  FHw3  FHw4</a:t>
            </a:r>
            <a:endParaRPr lang="pt-BR" sz="1400" dirty="0" smtClean="0">
              <a:solidFill>
                <a:schemeClr val="tx1"/>
              </a:solidFill>
            </a:endParaRPr>
          </a:p>
        </p:txBody>
      </p:sp>
      <p:sp>
        <p:nvSpPr>
          <p:cNvPr id="8" name="Retângulo de cantos arredondados 7"/>
          <p:cNvSpPr/>
          <p:nvPr/>
        </p:nvSpPr>
        <p:spPr>
          <a:xfrm>
            <a:off x="5962874" y="3159185"/>
            <a:ext cx="2741501" cy="36063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FSw5  FSw6  FSw7  FSw8</a:t>
            </a:r>
            <a:endParaRPr lang="pt-BR" sz="1400" dirty="0" smtClean="0">
              <a:solidFill>
                <a:schemeClr val="tx1"/>
              </a:solidFill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285720" y="3929066"/>
            <a:ext cx="1491322" cy="738664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sz="1400" dirty="0" smtClean="0"/>
              <a:t>Funcionalidad </a:t>
            </a:r>
          </a:p>
          <a:p>
            <a:pPr algn="ctr"/>
            <a:endParaRPr lang="es-CO" sz="1400" dirty="0" smtClean="0"/>
          </a:p>
          <a:p>
            <a:pPr algn="ctr"/>
            <a:r>
              <a:rPr lang="es-CO" sz="1400" dirty="0" smtClean="0"/>
              <a:t>Arquitectura</a:t>
            </a:r>
            <a:endParaRPr lang="es-CO" sz="1400" dirty="0"/>
          </a:p>
        </p:txBody>
      </p:sp>
      <p:sp>
        <p:nvSpPr>
          <p:cNvPr id="13" name="Retângulo de cantos arredondados 12"/>
          <p:cNvSpPr/>
          <p:nvPr/>
        </p:nvSpPr>
        <p:spPr>
          <a:xfrm>
            <a:off x="5572132" y="4055082"/>
            <a:ext cx="3478690" cy="36063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 AP1  AP2  AP3   SO  Cntr1  Cntr2</a:t>
            </a:r>
            <a:endParaRPr lang="pt-BR" sz="1400" dirty="0" smtClean="0">
              <a:solidFill>
                <a:schemeClr val="tx1"/>
              </a:solidFill>
            </a:endParaRPr>
          </a:p>
        </p:txBody>
      </p:sp>
      <p:sp>
        <p:nvSpPr>
          <p:cNvPr id="14" name="Retângulo de cantos arredondados 13"/>
          <p:cNvSpPr/>
          <p:nvPr/>
        </p:nvSpPr>
        <p:spPr>
          <a:xfrm>
            <a:off x="2484184" y="4813148"/>
            <a:ext cx="2679194" cy="36063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UF1  UF2  UF3  UF4</a:t>
            </a:r>
            <a:endParaRPr lang="pt-BR" sz="1400" dirty="0" smtClean="0">
              <a:solidFill>
                <a:schemeClr val="tx1"/>
              </a:solidFill>
            </a:endParaRPr>
          </a:p>
        </p:txBody>
      </p:sp>
      <p:sp>
        <p:nvSpPr>
          <p:cNvPr id="15" name="Retângulo de cantos arredondados 14"/>
          <p:cNvSpPr/>
          <p:nvPr/>
        </p:nvSpPr>
        <p:spPr>
          <a:xfrm>
            <a:off x="6177188" y="4813148"/>
            <a:ext cx="2679194" cy="36063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Proc1  Proc2  Proc 3 </a:t>
            </a:r>
            <a:r>
              <a:rPr lang="en-US" sz="1400" dirty="0" err="1" smtClean="0">
                <a:solidFill>
                  <a:schemeClr val="tx1"/>
                </a:solidFill>
              </a:rPr>
              <a:t>Mem</a:t>
            </a:r>
            <a:endParaRPr lang="pt-BR" sz="1400" dirty="0" smtClean="0">
              <a:solidFill>
                <a:schemeClr val="tx1"/>
              </a:solidFill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3770069" y="5640130"/>
            <a:ext cx="3429024" cy="3606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 smtClean="0">
                <a:solidFill>
                  <a:schemeClr val="tx1"/>
                </a:solidFill>
              </a:rPr>
              <a:t>Estructura de comunicación</a:t>
            </a:r>
            <a:endParaRPr lang="es-CO" sz="1400" dirty="0">
              <a:solidFill>
                <a:schemeClr val="tx1"/>
              </a:solidFill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428596" y="5108342"/>
            <a:ext cx="1319592" cy="738664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s-CO" sz="1400" dirty="0" smtClean="0"/>
              <a:t>Computación</a:t>
            </a:r>
          </a:p>
          <a:p>
            <a:pPr algn="ctr"/>
            <a:endParaRPr lang="es-CO" sz="1400" dirty="0" smtClean="0"/>
          </a:p>
          <a:p>
            <a:pPr algn="ctr"/>
            <a:r>
              <a:rPr lang="es-CO" sz="1400" dirty="0" smtClean="0"/>
              <a:t>Comunicación</a:t>
            </a:r>
            <a:endParaRPr lang="es-CO" sz="1400" dirty="0"/>
          </a:p>
        </p:txBody>
      </p:sp>
      <p:sp>
        <p:nvSpPr>
          <p:cNvPr id="19" name="Seta para baixo 18"/>
          <p:cNvSpPr/>
          <p:nvPr/>
        </p:nvSpPr>
        <p:spPr>
          <a:xfrm>
            <a:off x="5286380" y="2056542"/>
            <a:ext cx="142876" cy="3445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Seta para baixo 19"/>
          <p:cNvSpPr/>
          <p:nvPr/>
        </p:nvSpPr>
        <p:spPr>
          <a:xfrm>
            <a:off x="4286248" y="2814609"/>
            <a:ext cx="142876" cy="3445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Seta para baixo 20"/>
          <p:cNvSpPr/>
          <p:nvPr/>
        </p:nvSpPr>
        <p:spPr>
          <a:xfrm>
            <a:off x="6621930" y="2814609"/>
            <a:ext cx="142876" cy="3445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Seta para baixo 21"/>
          <p:cNvSpPr/>
          <p:nvPr/>
        </p:nvSpPr>
        <p:spPr>
          <a:xfrm>
            <a:off x="7336310" y="3641591"/>
            <a:ext cx="142876" cy="3445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Seta para baixo 22"/>
          <p:cNvSpPr/>
          <p:nvPr/>
        </p:nvSpPr>
        <p:spPr>
          <a:xfrm>
            <a:off x="7342432" y="4468573"/>
            <a:ext cx="142876" cy="3445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Seta para baixo 23"/>
          <p:cNvSpPr/>
          <p:nvPr/>
        </p:nvSpPr>
        <p:spPr>
          <a:xfrm>
            <a:off x="3643306" y="3572675"/>
            <a:ext cx="214314" cy="11715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Seta para baixo 24"/>
          <p:cNvSpPr/>
          <p:nvPr/>
        </p:nvSpPr>
        <p:spPr>
          <a:xfrm>
            <a:off x="4643438" y="5226639"/>
            <a:ext cx="142876" cy="3445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Seta para baixo 25"/>
          <p:cNvSpPr/>
          <p:nvPr/>
        </p:nvSpPr>
        <p:spPr>
          <a:xfrm>
            <a:off x="6550492" y="5226639"/>
            <a:ext cx="142876" cy="3445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/>
        </p:nvSpPr>
        <p:spPr>
          <a:xfrm>
            <a:off x="2214546" y="4643446"/>
            <a:ext cx="6715172" cy="1643074"/>
          </a:xfrm>
          <a:prstGeom prst="rect">
            <a:avLst/>
          </a:prstGeom>
          <a:noFill/>
          <a:ln>
            <a:solidFill>
              <a:schemeClr val="accent4">
                <a:lumMod val="85000"/>
                <a:lumOff val="1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29" name="Conector de seta reta 28"/>
          <p:cNvCxnSpPr/>
          <p:nvPr/>
        </p:nvCxnSpPr>
        <p:spPr>
          <a:xfrm>
            <a:off x="1571604" y="4500570"/>
            <a:ext cx="642942" cy="214314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Conector de seta reta 30"/>
          <p:cNvCxnSpPr>
            <a:endCxn id="14" idx="1"/>
          </p:cNvCxnSpPr>
          <p:nvPr/>
        </p:nvCxnSpPr>
        <p:spPr>
          <a:xfrm flipV="1">
            <a:off x="1643042" y="4993468"/>
            <a:ext cx="841142" cy="292920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Conector de seta reta 32"/>
          <p:cNvCxnSpPr/>
          <p:nvPr/>
        </p:nvCxnSpPr>
        <p:spPr>
          <a:xfrm>
            <a:off x="1643042" y="5715016"/>
            <a:ext cx="2071702" cy="142876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Conector de seta reta 34"/>
          <p:cNvCxnSpPr/>
          <p:nvPr/>
        </p:nvCxnSpPr>
        <p:spPr>
          <a:xfrm flipV="1">
            <a:off x="1643042" y="3571876"/>
            <a:ext cx="1285884" cy="500066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Conector de seta reta 36"/>
          <p:cNvCxnSpPr>
            <a:endCxn id="13" idx="1"/>
          </p:cNvCxnSpPr>
          <p:nvPr/>
        </p:nvCxnSpPr>
        <p:spPr>
          <a:xfrm>
            <a:off x="1643042" y="4071942"/>
            <a:ext cx="3929090" cy="163460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Conector de seta reta 48"/>
          <p:cNvCxnSpPr>
            <a:stCxn id="6" idx="3"/>
            <a:endCxn id="7" idx="1"/>
          </p:cNvCxnSpPr>
          <p:nvPr/>
        </p:nvCxnSpPr>
        <p:spPr>
          <a:xfrm>
            <a:off x="2052549" y="3335917"/>
            <a:ext cx="431635" cy="3588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29 Rectángulo"/>
          <p:cNvSpPr/>
          <p:nvPr/>
        </p:nvSpPr>
        <p:spPr>
          <a:xfrm>
            <a:off x="2214546" y="2928934"/>
            <a:ext cx="6786610" cy="857256"/>
          </a:xfrm>
          <a:prstGeom prst="rect">
            <a:avLst/>
          </a:prstGeom>
          <a:noFill/>
          <a:ln w="9525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Tareas del nivel de sistema</a:t>
            </a:r>
            <a:endParaRPr lang="es-CO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1"/>
          </p:nvPr>
        </p:nvSpPr>
        <p:spPr>
          <a:xfrm>
            <a:off x="457200" y="1714488"/>
            <a:ext cx="8229600" cy="4714875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s-CO" dirty="0" smtClean="0"/>
              <a:t>Exploración del espacio de diseño</a:t>
            </a:r>
          </a:p>
          <a:p>
            <a:pPr lvl="1">
              <a:buFont typeface="Arial" pitchFamily="34" charset="0"/>
              <a:buChar char="•"/>
            </a:pPr>
            <a:r>
              <a:rPr lang="es-CO" dirty="0" smtClean="0"/>
              <a:t>Encontrar la solución mas adecuada</a:t>
            </a:r>
          </a:p>
          <a:p>
            <a:pPr lvl="1">
              <a:buFont typeface="Arial" pitchFamily="34" charset="0"/>
              <a:buChar char="•"/>
            </a:pPr>
            <a:endParaRPr lang="es-CO" i="1" dirty="0" smtClean="0"/>
          </a:p>
          <a:p>
            <a:pPr>
              <a:buFont typeface="Arial" pitchFamily="34" charset="0"/>
              <a:buChar char="•"/>
            </a:pPr>
            <a:r>
              <a:rPr lang="es-CO" dirty="0" smtClean="0"/>
              <a:t>Verificación funcional y análisis de desempeño</a:t>
            </a:r>
          </a:p>
          <a:p>
            <a:pPr lvl="1">
              <a:buFont typeface="Arial" pitchFamily="34" charset="0"/>
              <a:buChar char="•"/>
            </a:pPr>
            <a:r>
              <a:rPr lang="es-CO" dirty="0" smtClean="0"/>
              <a:t>Modelos funcionalmente</a:t>
            </a:r>
          </a:p>
          <a:p>
            <a:pPr lvl="2">
              <a:buFont typeface="Arial" pitchFamily="34" charset="0"/>
              <a:buChar char="•"/>
            </a:pPr>
            <a:r>
              <a:rPr lang="es-CO" dirty="0" smtClean="0"/>
              <a:t>Correctos? Completos?</a:t>
            </a:r>
          </a:p>
          <a:p>
            <a:pPr lvl="2">
              <a:buFont typeface="Arial" pitchFamily="34" charset="0"/>
              <a:buChar char="•"/>
            </a:pPr>
            <a:r>
              <a:rPr lang="es-CO" dirty="0" smtClean="0"/>
              <a:t>Cumplen especificación?</a:t>
            </a:r>
          </a:p>
          <a:p>
            <a:pPr lvl="2">
              <a:buFont typeface="Arial" pitchFamily="34" charset="0"/>
              <a:buChar char="•"/>
            </a:pPr>
            <a:endParaRPr lang="es-CO" dirty="0" smtClean="0"/>
          </a:p>
          <a:p>
            <a:pPr>
              <a:buFont typeface="Arial" pitchFamily="34" charset="0"/>
              <a:buChar char="•"/>
            </a:pPr>
            <a:r>
              <a:rPr lang="es-CO" dirty="0" smtClean="0"/>
              <a:t>Modelamiento</a:t>
            </a:r>
          </a:p>
          <a:p>
            <a:pPr lvl="1">
              <a:buFont typeface="Arial" pitchFamily="34" charset="0"/>
              <a:buChar char="•"/>
            </a:pPr>
            <a:r>
              <a:rPr lang="es-CO" dirty="0" smtClean="0"/>
              <a:t>Modelos usados en todas las tareas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A666A08A-21AD-469F-B9AD-BC5A33624A57}" type="slidenum">
              <a:rPr lang="pt-BR" smtClean="0"/>
              <a:pPr/>
              <a:t>18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Contenido</a:t>
            </a:r>
            <a:endParaRPr lang="es-CO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s-CO" dirty="0" smtClean="0"/>
              <a:t>Introducción</a:t>
            </a:r>
          </a:p>
          <a:p>
            <a:pPr>
              <a:buFont typeface="Arial" pitchFamily="34" charset="0"/>
              <a:buChar char="•"/>
            </a:pPr>
            <a:r>
              <a:rPr lang="es-CO" dirty="0" smtClean="0"/>
              <a:t>Diseño de </a:t>
            </a:r>
            <a:r>
              <a:rPr lang="es-CO" i="1" dirty="0" err="1" smtClean="0"/>
              <a:t>SoC</a:t>
            </a:r>
            <a:endParaRPr lang="es-CO" i="1" dirty="0" smtClean="0"/>
          </a:p>
          <a:p>
            <a:pPr lvl="1">
              <a:buFont typeface="Arial" pitchFamily="34" charset="0"/>
              <a:buChar char="•"/>
            </a:pPr>
            <a:r>
              <a:rPr lang="es-CO" dirty="0" smtClean="0"/>
              <a:t>Diseño a nivel de sistema</a:t>
            </a:r>
          </a:p>
          <a:p>
            <a:pPr lvl="1">
              <a:buFont typeface="Arial" pitchFamily="34" charset="0"/>
              <a:buChar char="•"/>
            </a:pPr>
            <a:r>
              <a:rPr lang="es-CO" sz="3200" b="1" dirty="0" smtClean="0"/>
              <a:t>Exploración del espacio de diseño</a:t>
            </a:r>
          </a:p>
          <a:p>
            <a:pPr lvl="1">
              <a:buFont typeface="Arial" pitchFamily="34" charset="0"/>
              <a:buChar char="•"/>
            </a:pPr>
            <a:r>
              <a:rPr lang="es-CO" dirty="0" smtClean="0"/>
              <a:t>Verificación funcional y análisis de desempeño</a:t>
            </a:r>
          </a:p>
          <a:p>
            <a:pPr lvl="1">
              <a:buFont typeface="Arial" pitchFamily="34" charset="0"/>
              <a:buChar char="•"/>
            </a:pPr>
            <a:r>
              <a:rPr lang="es-CO" dirty="0" smtClean="0"/>
              <a:t>Modelamiento</a:t>
            </a:r>
          </a:p>
          <a:p>
            <a:pPr>
              <a:buFont typeface="Arial" pitchFamily="34" charset="0"/>
              <a:buChar char="•"/>
            </a:pPr>
            <a:r>
              <a:rPr lang="es-CO" dirty="0" smtClean="0"/>
              <a:t>Conclusiones</a:t>
            </a:r>
          </a:p>
          <a:p>
            <a:pPr>
              <a:buFont typeface="Arial" pitchFamily="34" charset="0"/>
              <a:buChar char="•"/>
            </a:pPr>
            <a:r>
              <a:rPr lang="es-CO" dirty="0" smtClean="0"/>
              <a:t>Preguntas</a:t>
            </a:r>
            <a:endParaRPr lang="es-CO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A666A08A-21AD-469F-B9AD-BC5A33624A57}" type="slidenum">
              <a:rPr lang="pt-BR" smtClean="0"/>
              <a:pPr/>
              <a:t>19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Contenido</a:t>
            </a:r>
            <a:endParaRPr lang="es-CO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s-CO" sz="3200" b="1" dirty="0" smtClean="0"/>
              <a:t>Introducción</a:t>
            </a:r>
          </a:p>
          <a:p>
            <a:pPr>
              <a:buFont typeface="Arial" pitchFamily="34" charset="0"/>
              <a:buChar char="•"/>
            </a:pPr>
            <a:r>
              <a:rPr lang="es-CO" dirty="0" smtClean="0"/>
              <a:t>Diseño de </a:t>
            </a:r>
            <a:r>
              <a:rPr lang="es-CO" i="1" dirty="0" err="1" smtClean="0"/>
              <a:t>SoC</a:t>
            </a:r>
            <a:endParaRPr lang="es-CO" i="1" dirty="0" smtClean="0"/>
          </a:p>
          <a:p>
            <a:pPr lvl="1">
              <a:buFont typeface="Arial" pitchFamily="34" charset="0"/>
              <a:buChar char="•"/>
            </a:pPr>
            <a:r>
              <a:rPr lang="es-CO" dirty="0" smtClean="0"/>
              <a:t>Diseño a nivel de sistema.</a:t>
            </a:r>
          </a:p>
          <a:p>
            <a:pPr lvl="1">
              <a:buFont typeface="Arial" pitchFamily="34" charset="0"/>
              <a:buChar char="•"/>
            </a:pPr>
            <a:r>
              <a:rPr lang="es-CO" dirty="0" smtClean="0"/>
              <a:t>Exploración del espacio de diseño.</a:t>
            </a:r>
          </a:p>
          <a:p>
            <a:pPr lvl="1">
              <a:buFont typeface="Arial" pitchFamily="34" charset="0"/>
              <a:buChar char="•"/>
            </a:pPr>
            <a:r>
              <a:rPr lang="es-CO" dirty="0" smtClean="0"/>
              <a:t>Verificación funcional y análisis de desempeño.</a:t>
            </a:r>
          </a:p>
          <a:p>
            <a:pPr lvl="1">
              <a:buFont typeface="Arial" pitchFamily="34" charset="0"/>
              <a:buChar char="•"/>
            </a:pPr>
            <a:r>
              <a:rPr lang="es-CO" dirty="0" smtClean="0"/>
              <a:t>Modelamiento.</a:t>
            </a:r>
          </a:p>
          <a:p>
            <a:pPr>
              <a:buFont typeface="Arial" pitchFamily="34" charset="0"/>
              <a:buChar char="•"/>
            </a:pPr>
            <a:r>
              <a:rPr lang="es-CO" dirty="0" smtClean="0"/>
              <a:t>Conclusiones</a:t>
            </a:r>
          </a:p>
          <a:p>
            <a:pPr>
              <a:buFont typeface="Arial" pitchFamily="34" charset="0"/>
              <a:buChar char="•"/>
            </a:pPr>
            <a:r>
              <a:rPr lang="es-CO" dirty="0" smtClean="0"/>
              <a:t>Preguntas</a:t>
            </a:r>
            <a:endParaRPr lang="es-CO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A666A08A-21AD-469F-B9AD-BC5A33624A57}" type="slidenum">
              <a:rPr lang="pt-BR" smtClean="0"/>
              <a:pPr/>
              <a:t>2</a:t>
            </a:fld>
            <a:endParaRPr lang="pt-BR"/>
          </a:p>
        </p:txBody>
      </p:sp>
    </p:spTree>
  </p:cSld>
  <p:clrMapOvr>
    <a:masterClrMapping/>
  </p:clrMapOvr>
  <p:transition advTm="22090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dirty="0" smtClean="0"/>
              <a:t>Exploración del espacio de diseño</a:t>
            </a:r>
            <a:endParaRPr lang="es-CO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785786" y="1898671"/>
            <a:ext cx="7772400" cy="4530725"/>
          </a:xfrm>
        </p:spPr>
        <p:txBody>
          <a:bodyPr/>
          <a:lstStyle/>
          <a:p>
            <a:pPr algn="ctr">
              <a:buNone/>
            </a:pPr>
            <a:r>
              <a:rPr lang="es-CO" i="1" dirty="0" smtClean="0"/>
              <a:t>Encontrar la solución mas adecuada que </a:t>
            </a:r>
          </a:p>
          <a:p>
            <a:pPr algn="ctr">
              <a:buNone/>
            </a:pPr>
            <a:r>
              <a:rPr lang="es-CO" i="1" dirty="0" smtClean="0"/>
              <a:t>cumpla las especificaciones y restricciones.</a:t>
            </a:r>
          </a:p>
          <a:p>
            <a:pPr algn="ctr">
              <a:buNone/>
            </a:pPr>
            <a:endParaRPr lang="es-CO" i="1" dirty="0" smtClean="0"/>
          </a:p>
          <a:p>
            <a:pPr algn="ctr">
              <a:buNone/>
            </a:pPr>
            <a:r>
              <a:rPr lang="es-CO" i="1" dirty="0" smtClean="0">
                <a:solidFill>
                  <a:srgbClr val="0070C0"/>
                </a:solidFill>
              </a:rPr>
              <a:t>“No existe una solución única”</a:t>
            </a:r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endParaRPr lang="es-CO" dirty="0" smtClean="0"/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es-CO" dirty="0" smtClean="0"/>
              <a:t>Parte de la e</a:t>
            </a:r>
            <a:r>
              <a:rPr lang="es-CO" dirty="0" smtClean="0">
                <a:sym typeface="Symbol" pitchFamily="18" charset="2"/>
              </a:rPr>
              <a:t>specificación funcional</a:t>
            </a:r>
            <a:endParaRPr lang="es-CO" dirty="0" smtClean="0"/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endParaRPr lang="es-CO" dirty="0" smtClean="0"/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es-CO" dirty="0" smtClean="0"/>
              <a:t>Termina en la Plataforma HW-SW (RTL/C)</a:t>
            </a:r>
            <a:endParaRPr lang="es-CO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A666A08A-21AD-469F-B9AD-BC5A33624A57}" type="slidenum">
              <a:rPr lang="pt-BR" smtClean="0"/>
              <a:pPr/>
              <a:t>20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00142" y="357174"/>
            <a:ext cx="7901014" cy="1143000"/>
          </a:xfrm>
        </p:spPr>
        <p:txBody>
          <a:bodyPr>
            <a:normAutofit fontScale="90000"/>
          </a:bodyPr>
          <a:lstStyle/>
          <a:p>
            <a:r>
              <a:rPr lang="es-CO" dirty="0" smtClean="0"/>
              <a:t>Tareas de exploración del espacio</a:t>
            </a:r>
            <a:endParaRPr lang="es-CO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785786" y="1898671"/>
            <a:ext cx="7772400" cy="4530725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s-CO" dirty="0" smtClean="0"/>
              <a:t>Diseño funcional</a:t>
            </a:r>
          </a:p>
          <a:p>
            <a:pPr lvl="1">
              <a:buFont typeface="Arial" pitchFamily="34" charset="0"/>
              <a:buChar char="•"/>
            </a:pPr>
            <a:r>
              <a:rPr lang="es-CO" sz="2400" u="sng" dirty="0" smtClean="0">
                <a:solidFill>
                  <a:srgbClr val="FF0000"/>
                </a:solidFill>
              </a:rPr>
              <a:t>Qué?</a:t>
            </a:r>
          </a:p>
          <a:p>
            <a:pPr>
              <a:buFont typeface="Arial" pitchFamily="34" charset="0"/>
              <a:buChar char="•"/>
            </a:pPr>
            <a:r>
              <a:rPr lang="es-CO" dirty="0" smtClean="0"/>
              <a:t>Diseño de la arquitectura</a:t>
            </a:r>
          </a:p>
          <a:p>
            <a:pPr lvl="1">
              <a:buFont typeface="Arial" pitchFamily="34" charset="0"/>
              <a:buChar char="•"/>
            </a:pPr>
            <a:r>
              <a:rPr lang="es-CO" sz="2400" u="sng" dirty="0" smtClean="0">
                <a:solidFill>
                  <a:srgbClr val="FF0000"/>
                </a:solidFill>
              </a:rPr>
              <a:t>Cómo?</a:t>
            </a:r>
          </a:p>
          <a:p>
            <a:pPr>
              <a:buFont typeface="Arial" pitchFamily="34" charset="0"/>
              <a:buChar char="•"/>
            </a:pPr>
            <a:r>
              <a:rPr lang="es-CO" dirty="0" smtClean="0"/>
              <a:t>Mapeo de funciones</a:t>
            </a:r>
          </a:p>
          <a:p>
            <a:pPr lvl="1">
              <a:buFont typeface="Arial" pitchFamily="34" charset="0"/>
              <a:buChar char="•"/>
            </a:pPr>
            <a:r>
              <a:rPr lang="es-CO" sz="2400" dirty="0" smtClean="0"/>
              <a:t>SW en HW genérico, HW específico.</a:t>
            </a:r>
          </a:p>
          <a:p>
            <a:pPr>
              <a:buFont typeface="Arial" pitchFamily="34" charset="0"/>
              <a:buChar char="•"/>
            </a:pPr>
            <a:r>
              <a:rPr lang="es-CO" dirty="0" smtClean="0"/>
              <a:t>Refinamiento elementos</a:t>
            </a:r>
          </a:p>
          <a:p>
            <a:pPr lvl="1">
              <a:buFont typeface="Arial" pitchFamily="34" charset="0"/>
              <a:buChar char="•"/>
            </a:pPr>
            <a:r>
              <a:rPr lang="es-CO" sz="2400" dirty="0" smtClean="0"/>
              <a:t>Parámetros de configuración</a:t>
            </a:r>
          </a:p>
          <a:p>
            <a:pPr>
              <a:buFont typeface="Arial" pitchFamily="34" charset="0"/>
              <a:buChar char="•"/>
            </a:pPr>
            <a:r>
              <a:rPr lang="es-CO" dirty="0" smtClean="0"/>
              <a:t>Selección de componentes</a:t>
            </a:r>
            <a:endParaRPr lang="es-CO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A666A08A-21AD-469F-B9AD-BC5A33624A57}" type="slidenum">
              <a:rPr lang="pt-BR" smtClean="0"/>
              <a:pPr/>
              <a:t>21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dirty="0" smtClean="0"/>
              <a:t>Tareas de exploración del espacio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142844" y="1928835"/>
            <a:ext cx="8229600" cy="4714875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s-CO" dirty="0" smtClean="0"/>
              <a:t>Diseño funcional</a:t>
            </a:r>
          </a:p>
          <a:p>
            <a:pPr lvl="1">
              <a:buFont typeface="Arial" pitchFamily="34" charset="0"/>
              <a:buChar char="•"/>
            </a:pPr>
            <a:r>
              <a:rPr lang="es-CO" dirty="0" smtClean="0"/>
              <a:t>Análisis de la especificación</a:t>
            </a:r>
          </a:p>
          <a:p>
            <a:pPr lvl="1">
              <a:buFont typeface="Arial" pitchFamily="34" charset="0"/>
              <a:buChar char="•"/>
            </a:pPr>
            <a:r>
              <a:rPr lang="es-CO" dirty="0" smtClean="0"/>
              <a:t>Partición HW-SW</a:t>
            </a:r>
          </a:p>
          <a:p>
            <a:pPr>
              <a:buFont typeface="Arial" pitchFamily="34" charset="0"/>
              <a:buChar char="•"/>
            </a:pPr>
            <a:endParaRPr lang="es-CO" dirty="0" smtClean="0"/>
          </a:p>
          <a:p>
            <a:pPr>
              <a:buFont typeface="Arial" pitchFamily="34" charset="0"/>
              <a:buChar char="•"/>
            </a:pPr>
            <a:r>
              <a:rPr lang="es-CO" dirty="0" smtClean="0"/>
              <a:t>Diseño de la arquitectura</a:t>
            </a:r>
          </a:p>
          <a:p>
            <a:pPr lvl="1">
              <a:buFont typeface="Arial" pitchFamily="34" charset="0"/>
              <a:buChar char="•"/>
            </a:pPr>
            <a:r>
              <a:rPr lang="es-CO" dirty="0" smtClean="0"/>
              <a:t>Componentes Software</a:t>
            </a:r>
          </a:p>
        </p:txBody>
      </p:sp>
      <p:grpSp>
        <p:nvGrpSpPr>
          <p:cNvPr id="7" name="Grupo 6"/>
          <p:cNvGrpSpPr/>
          <p:nvPr/>
        </p:nvGrpSpPr>
        <p:grpSpPr>
          <a:xfrm>
            <a:off x="3500430" y="4714884"/>
            <a:ext cx="3214710" cy="1500198"/>
            <a:chOff x="5786446" y="4143380"/>
            <a:chExt cx="2786082" cy="1500198"/>
          </a:xfrm>
          <a:solidFill>
            <a:schemeClr val="bg2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4" name="Retângulo 3"/>
            <p:cNvSpPr/>
            <p:nvPr/>
          </p:nvSpPr>
          <p:spPr>
            <a:xfrm>
              <a:off x="5786446" y="4143380"/>
              <a:ext cx="2786082" cy="500066"/>
            </a:xfrm>
            <a:prstGeom prst="rect">
              <a:avLst/>
            </a:prstGeom>
            <a:grpFill/>
            <a:ln>
              <a:solidFill>
                <a:schemeClr val="accent3">
                  <a:lumMod val="2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 smtClean="0">
                  <a:solidFill>
                    <a:schemeClr val="tx1"/>
                  </a:solidFill>
                </a:rPr>
                <a:t>Aplicaciones</a:t>
              </a:r>
              <a:endParaRPr lang="es-CO" dirty="0">
                <a:solidFill>
                  <a:schemeClr val="tx1"/>
                </a:solidFill>
              </a:endParaRPr>
            </a:p>
          </p:txBody>
        </p:sp>
        <p:sp>
          <p:nvSpPr>
            <p:cNvPr id="5" name="Retângulo 4"/>
            <p:cNvSpPr/>
            <p:nvPr/>
          </p:nvSpPr>
          <p:spPr>
            <a:xfrm>
              <a:off x="5786446" y="4643446"/>
              <a:ext cx="2786082" cy="500066"/>
            </a:xfrm>
            <a:prstGeom prst="rect">
              <a:avLst/>
            </a:prstGeom>
            <a:grpFill/>
            <a:ln>
              <a:solidFill>
                <a:schemeClr val="accent3">
                  <a:lumMod val="2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 smtClean="0">
                  <a:solidFill>
                    <a:schemeClr val="tx1"/>
                  </a:solidFill>
                </a:rPr>
                <a:t>Sistema Operativo (S.O.)</a:t>
              </a:r>
              <a:endParaRPr lang="es-CO" dirty="0">
                <a:solidFill>
                  <a:schemeClr val="tx1"/>
                </a:solidFill>
              </a:endParaRPr>
            </a:p>
          </p:txBody>
        </p:sp>
        <p:sp>
          <p:nvSpPr>
            <p:cNvPr id="6" name="Retângulo 5"/>
            <p:cNvSpPr/>
            <p:nvPr/>
          </p:nvSpPr>
          <p:spPr>
            <a:xfrm>
              <a:off x="5786446" y="5143512"/>
              <a:ext cx="2786082" cy="500066"/>
            </a:xfrm>
            <a:prstGeom prst="rect">
              <a:avLst/>
            </a:prstGeom>
            <a:grpFill/>
            <a:ln>
              <a:solidFill>
                <a:schemeClr val="accent3">
                  <a:lumMod val="2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 smtClean="0">
                  <a:solidFill>
                    <a:schemeClr val="tx1"/>
                  </a:solidFill>
                </a:rPr>
                <a:t>Controladores</a:t>
              </a:r>
              <a:endParaRPr lang="es-CO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A666A08A-21AD-469F-B9AD-BC5A33624A57}" type="slidenum">
              <a:rPr lang="pt-BR" smtClean="0"/>
              <a:pPr/>
              <a:t>22</a:t>
            </a:fld>
            <a:endParaRPr lang="pt-BR"/>
          </a:p>
        </p:txBody>
      </p:sp>
      <p:grpSp>
        <p:nvGrpSpPr>
          <p:cNvPr id="26" name="25 Grupo"/>
          <p:cNvGrpSpPr/>
          <p:nvPr/>
        </p:nvGrpSpPr>
        <p:grpSpPr>
          <a:xfrm>
            <a:off x="4857752" y="1643051"/>
            <a:ext cx="4143404" cy="1928825"/>
            <a:chOff x="2214546" y="1643051"/>
            <a:chExt cx="6786610" cy="2143139"/>
          </a:xfrm>
        </p:grpSpPr>
        <p:sp>
          <p:nvSpPr>
            <p:cNvPr id="18" name="Retângulo 3"/>
            <p:cNvSpPr/>
            <p:nvPr/>
          </p:nvSpPr>
          <p:spPr>
            <a:xfrm>
              <a:off x="3703395" y="1643051"/>
              <a:ext cx="3429024" cy="3606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050" dirty="0" smtClean="0">
                  <a:solidFill>
                    <a:schemeClr val="tx1"/>
                  </a:solidFill>
                </a:rPr>
                <a:t>Especificación del sistema</a:t>
              </a:r>
              <a:endParaRPr lang="es-CO" sz="1050" dirty="0">
                <a:solidFill>
                  <a:schemeClr val="tx1"/>
                </a:solidFill>
              </a:endParaRPr>
            </a:p>
          </p:txBody>
        </p:sp>
        <p:sp>
          <p:nvSpPr>
            <p:cNvPr id="19" name="Retângulo de cantos arredondados 4"/>
            <p:cNvSpPr/>
            <p:nvPr/>
          </p:nvSpPr>
          <p:spPr>
            <a:xfrm>
              <a:off x="3627192" y="2401118"/>
              <a:ext cx="3551489" cy="36063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chemeClr val="tx1"/>
                  </a:solidFill>
                </a:rPr>
                <a:t>F1  F2  F3  F4  F5  F6  </a:t>
              </a:r>
              <a:r>
                <a:rPr lang="en-US" sz="1050" dirty="0" smtClean="0">
                  <a:solidFill>
                    <a:schemeClr val="tx1"/>
                  </a:solidFill>
                </a:rPr>
                <a:t>F7</a:t>
              </a:r>
              <a:endParaRPr lang="pt-BR" sz="105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0" name="Retângulo de cantos arredondados 6"/>
            <p:cNvSpPr/>
            <p:nvPr/>
          </p:nvSpPr>
          <p:spPr>
            <a:xfrm>
              <a:off x="2484182" y="3159186"/>
              <a:ext cx="3240679" cy="36063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chemeClr val="tx1"/>
                  </a:solidFill>
                </a:rPr>
                <a:t>FHw1  FHw2  FHw3  FHw4</a:t>
              </a:r>
              <a:endParaRPr lang="pt-BR" sz="105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1" name="Retângulo de cantos arredondados 7"/>
            <p:cNvSpPr/>
            <p:nvPr/>
          </p:nvSpPr>
          <p:spPr>
            <a:xfrm>
              <a:off x="5962874" y="3159185"/>
              <a:ext cx="2741501" cy="36063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chemeClr val="tx1"/>
                  </a:solidFill>
                </a:rPr>
                <a:t>FSw5  FSw6  FSw7 </a:t>
              </a:r>
              <a:endParaRPr lang="pt-BR" sz="105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2" name="Seta para baixo 18"/>
            <p:cNvSpPr/>
            <p:nvPr/>
          </p:nvSpPr>
          <p:spPr>
            <a:xfrm>
              <a:off x="5286380" y="2056542"/>
              <a:ext cx="142876" cy="34457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23" name="Seta para baixo 19"/>
            <p:cNvSpPr/>
            <p:nvPr/>
          </p:nvSpPr>
          <p:spPr>
            <a:xfrm>
              <a:off x="4286248" y="2814609"/>
              <a:ext cx="142876" cy="34457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24" name="Seta para baixo 20"/>
            <p:cNvSpPr/>
            <p:nvPr/>
          </p:nvSpPr>
          <p:spPr>
            <a:xfrm>
              <a:off x="6621930" y="2814609"/>
              <a:ext cx="142876" cy="34457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25" name="24 Rectángulo"/>
            <p:cNvSpPr/>
            <p:nvPr/>
          </p:nvSpPr>
          <p:spPr>
            <a:xfrm>
              <a:off x="2214546" y="2928934"/>
              <a:ext cx="6786610" cy="857256"/>
            </a:xfrm>
            <a:prstGeom prst="rect">
              <a:avLst/>
            </a:prstGeom>
            <a:noFill/>
            <a:ln w="9525">
              <a:solidFill>
                <a:srgbClr val="0070C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2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dirty="0" smtClean="0"/>
              <a:t>Tareas de exploración del espacio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142844" y="1571612"/>
            <a:ext cx="7772400" cy="5143536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s-CO" sz="2400" dirty="0" smtClean="0"/>
              <a:t>Componentes Hardware</a:t>
            </a:r>
          </a:p>
          <a:p>
            <a:pPr lvl="1">
              <a:buFont typeface="Arial" pitchFamily="34" charset="0"/>
              <a:buChar char="•"/>
            </a:pPr>
            <a:r>
              <a:rPr lang="es-CO" sz="2000" dirty="0" smtClean="0"/>
              <a:t>Procesadores</a:t>
            </a:r>
          </a:p>
          <a:p>
            <a:pPr lvl="1">
              <a:buFont typeface="Arial" pitchFamily="34" charset="0"/>
              <a:buChar char="•"/>
            </a:pPr>
            <a:r>
              <a:rPr lang="es-CO" sz="2000" dirty="0" smtClean="0"/>
              <a:t>Unidades funcionales</a:t>
            </a:r>
          </a:p>
          <a:p>
            <a:pPr lvl="1">
              <a:buFont typeface="Arial" pitchFamily="34" charset="0"/>
              <a:buChar char="•"/>
            </a:pPr>
            <a:r>
              <a:rPr lang="es-CO" sz="2000" dirty="0" smtClean="0"/>
              <a:t>Memorias</a:t>
            </a:r>
          </a:p>
          <a:p>
            <a:pPr lvl="1">
              <a:buFont typeface="Arial" pitchFamily="34" charset="0"/>
              <a:buChar char="•"/>
            </a:pPr>
            <a:r>
              <a:rPr lang="es-CO" sz="2000" dirty="0" smtClean="0"/>
              <a:t>Componentes de E/S</a:t>
            </a:r>
          </a:p>
          <a:p>
            <a:pPr lvl="1">
              <a:buFont typeface="Arial" pitchFamily="34" charset="0"/>
              <a:buChar char="•"/>
            </a:pPr>
            <a:r>
              <a:rPr lang="es-CO" sz="2000" dirty="0" smtClean="0"/>
              <a:t>Estructura de </a:t>
            </a:r>
            <a:r>
              <a:rPr lang="es-CO" sz="2000" dirty="0" smtClean="0"/>
              <a:t>comunicación</a:t>
            </a:r>
          </a:p>
          <a:p>
            <a:pPr lvl="1">
              <a:buFont typeface="Arial" pitchFamily="34" charset="0"/>
              <a:buChar char="•"/>
            </a:pPr>
            <a:endParaRPr lang="es-CO" sz="2000" dirty="0" smtClean="0"/>
          </a:p>
          <a:p>
            <a:pPr lvl="2">
              <a:buFont typeface="Arial" pitchFamily="34" charset="0"/>
              <a:buChar char="•"/>
            </a:pPr>
            <a:endParaRPr lang="es-CO" sz="1800" dirty="0" smtClean="0"/>
          </a:p>
          <a:p>
            <a:pPr>
              <a:buFont typeface="Arial" pitchFamily="34" charset="0"/>
              <a:buChar char="•"/>
            </a:pPr>
            <a:r>
              <a:rPr lang="es-CO" sz="2400" dirty="0" smtClean="0"/>
              <a:t>Mapeo </a:t>
            </a:r>
            <a:r>
              <a:rPr lang="es-CO" sz="2400" dirty="0" smtClean="0"/>
              <a:t>funcional </a:t>
            </a:r>
          </a:p>
          <a:p>
            <a:pPr>
              <a:buFont typeface="Arial" pitchFamily="34" charset="0"/>
              <a:buChar char="•"/>
            </a:pPr>
            <a:endParaRPr lang="es-CO" sz="2400" dirty="0" smtClean="0"/>
          </a:p>
          <a:p>
            <a:pPr lvl="1">
              <a:buFont typeface="Arial" pitchFamily="34" charset="0"/>
              <a:buChar char="•"/>
            </a:pPr>
            <a:endParaRPr lang="es-CO" sz="2000" dirty="0" smtClean="0"/>
          </a:p>
          <a:p>
            <a:pPr lvl="1">
              <a:buFont typeface="Arial" pitchFamily="34" charset="0"/>
              <a:buChar char="•"/>
            </a:pPr>
            <a:endParaRPr lang="es-CO" sz="2000" dirty="0" smtClean="0"/>
          </a:p>
        </p:txBody>
      </p:sp>
      <p:sp>
        <p:nvSpPr>
          <p:cNvPr id="19" name="Espaço Reservado para Número de Slide 1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A666A08A-21AD-469F-B9AD-BC5A33624A57}" type="slidenum">
              <a:rPr lang="pt-BR" smtClean="0"/>
              <a:pPr/>
              <a:t>23</a:t>
            </a:fld>
            <a:endParaRPr lang="pt-BR"/>
          </a:p>
        </p:txBody>
      </p:sp>
      <p:pic>
        <p:nvPicPr>
          <p:cNvPr id="5" name="4 Imagen" descr="soccrd09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4942" y="1643051"/>
            <a:ext cx="3709977" cy="2380626"/>
          </a:xfrm>
          <a:prstGeom prst="rect">
            <a:avLst/>
          </a:prstGeom>
        </p:spPr>
      </p:pic>
      <p:pic>
        <p:nvPicPr>
          <p:cNvPr id="6" name="5 Imagen" descr="NIVEL_RTL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3024" y="5143522"/>
            <a:ext cx="3048000" cy="1171575"/>
          </a:xfrm>
          <a:prstGeom prst="rect">
            <a:avLst/>
          </a:prstGeom>
        </p:spPr>
      </p:pic>
      <p:pic>
        <p:nvPicPr>
          <p:cNvPr id="7" name="6 Imagen" descr="procesador-ps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8314" y="5000646"/>
            <a:ext cx="2438400" cy="1357312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2667008" y="4714894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Software</a:t>
            </a:r>
            <a:endParaRPr lang="es-CO" dirty="0"/>
          </a:p>
        </p:txBody>
      </p:sp>
      <p:sp>
        <p:nvSpPr>
          <p:cNvPr id="9" name="CaixaDeTexto 8"/>
          <p:cNvSpPr txBox="1"/>
          <p:nvPr/>
        </p:nvSpPr>
        <p:spPr>
          <a:xfrm>
            <a:off x="6453222" y="4714894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Hardware</a:t>
            </a:r>
            <a:endParaRPr lang="es-C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dirty="0" smtClean="0"/>
              <a:t>Tareas de exploración del espacio</a:t>
            </a:r>
            <a:endParaRPr lang="es-CO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800128" y="1970109"/>
            <a:ext cx="7772400" cy="4530725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s-CO" dirty="0" smtClean="0"/>
              <a:t>Refinamiento </a:t>
            </a:r>
            <a:r>
              <a:rPr lang="es-CO" dirty="0" smtClean="0"/>
              <a:t>de los elementos</a:t>
            </a:r>
          </a:p>
          <a:p>
            <a:pPr lvl="1">
              <a:buFont typeface="Arial" pitchFamily="34" charset="0"/>
              <a:buChar char="•"/>
            </a:pPr>
            <a:r>
              <a:rPr lang="es-CO" sz="2400" dirty="0" smtClean="0"/>
              <a:t>Ajuste de </a:t>
            </a:r>
            <a:r>
              <a:rPr lang="es-CO" sz="2400" dirty="0" smtClean="0"/>
              <a:t>parámetros</a:t>
            </a:r>
          </a:p>
          <a:p>
            <a:pPr lvl="1">
              <a:buFont typeface="Arial" pitchFamily="34" charset="0"/>
              <a:buChar char="•"/>
            </a:pPr>
            <a:endParaRPr lang="es-CO" sz="2400" dirty="0" smtClean="0"/>
          </a:p>
          <a:p>
            <a:pPr>
              <a:buFont typeface="Arial" pitchFamily="34" charset="0"/>
              <a:buChar char="•"/>
            </a:pPr>
            <a:r>
              <a:rPr lang="es-CO" dirty="0" smtClean="0"/>
              <a:t>Decisiones guiadas por:</a:t>
            </a:r>
            <a:endParaRPr lang="es-CO" dirty="0" smtClean="0"/>
          </a:p>
          <a:p>
            <a:pPr lvl="1">
              <a:buFont typeface="Arial" pitchFamily="34" charset="0"/>
              <a:buChar char="•"/>
            </a:pPr>
            <a:r>
              <a:rPr lang="es-CO" sz="2400" dirty="0" smtClean="0"/>
              <a:t>Análisis de desempeño</a:t>
            </a:r>
          </a:p>
          <a:p>
            <a:pPr lvl="1">
              <a:buFont typeface="Arial" pitchFamily="34" charset="0"/>
              <a:buChar char="•"/>
            </a:pPr>
            <a:r>
              <a:rPr lang="es-CO" sz="2400" dirty="0" smtClean="0"/>
              <a:t>Consumo de energía</a:t>
            </a:r>
          </a:p>
          <a:p>
            <a:pPr lvl="1">
              <a:buFont typeface="Arial" pitchFamily="34" charset="0"/>
              <a:buChar char="•"/>
            </a:pPr>
            <a:r>
              <a:rPr lang="es-CO" sz="2400" dirty="0" smtClean="0"/>
              <a:t>Costo/Otras</a:t>
            </a:r>
          </a:p>
          <a:p>
            <a:pPr lvl="1">
              <a:buFont typeface="Arial" pitchFamily="34" charset="0"/>
              <a:buChar char="•"/>
            </a:pPr>
            <a:r>
              <a:rPr lang="es-CO" sz="2400" dirty="0" smtClean="0"/>
              <a:t>Metodologías/Herramientas CAD</a:t>
            </a:r>
          </a:p>
          <a:p>
            <a:pPr lvl="1">
              <a:buFont typeface="Arial" pitchFamily="34" charset="0"/>
              <a:buChar char="•"/>
            </a:pPr>
            <a:endParaRPr lang="es-CO" sz="240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A666A08A-21AD-469F-B9AD-BC5A33624A57}" type="slidenum">
              <a:rPr lang="pt-BR" smtClean="0"/>
              <a:pPr/>
              <a:t>24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dirty="0" smtClean="0"/>
              <a:t>Tareas de exploración del espacio</a:t>
            </a:r>
            <a:endParaRPr lang="es-CO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642910" y="1684357"/>
            <a:ext cx="7772400" cy="4530725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s-CO" sz="3200" dirty="0" smtClean="0"/>
              <a:t>Selección de componentes</a:t>
            </a:r>
          </a:p>
          <a:p>
            <a:pPr lvl="1">
              <a:buFont typeface="Arial" pitchFamily="34" charset="0"/>
              <a:buChar char="•"/>
            </a:pPr>
            <a:r>
              <a:rPr lang="es-CO" sz="2800" dirty="0" smtClean="0"/>
              <a:t>Adquiridos a terceros</a:t>
            </a:r>
          </a:p>
          <a:p>
            <a:pPr lvl="1">
              <a:buFont typeface="Arial" pitchFamily="34" charset="0"/>
              <a:buChar char="•"/>
            </a:pPr>
            <a:r>
              <a:rPr lang="es-CO" sz="2800" dirty="0" smtClean="0"/>
              <a:t>Desarrollos propios</a:t>
            </a:r>
          </a:p>
          <a:p>
            <a:pPr lvl="1">
              <a:buFont typeface="Arial" pitchFamily="34" charset="0"/>
              <a:buChar char="•"/>
            </a:pPr>
            <a:endParaRPr lang="es-CO" sz="2800" dirty="0" smtClean="0"/>
          </a:p>
          <a:p>
            <a:pPr>
              <a:buFont typeface="Arial" pitchFamily="34" charset="0"/>
              <a:buChar char="•"/>
            </a:pPr>
            <a:r>
              <a:rPr lang="es-CO" sz="3200" dirty="0" smtClean="0"/>
              <a:t>Implementación</a:t>
            </a:r>
          </a:p>
          <a:p>
            <a:pPr lvl="1">
              <a:buFont typeface="Arial" pitchFamily="34" charset="0"/>
              <a:buChar char="•"/>
            </a:pPr>
            <a:r>
              <a:rPr lang="es-CO" sz="2800" dirty="0" smtClean="0"/>
              <a:t>Flujo RTL</a:t>
            </a:r>
          </a:p>
          <a:p>
            <a:pPr lvl="1">
              <a:buFont typeface="Arial" pitchFamily="34" charset="0"/>
              <a:buChar char="•"/>
            </a:pPr>
            <a:r>
              <a:rPr lang="es-CO" sz="2800" dirty="0" smtClean="0"/>
              <a:t>Integración</a:t>
            </a:r>
          </a:p>
          <a:p>
            <a:pPr lvl="1">
              <a:buFont typeface="Arial" pitchFamily="34" charset="0"/>
              <a:buChar char="•"/>
            </a:pPr>
            <a:r>
              <a:rPr lang="es-CO" sz="2800" dirty="0" smtClean="0"/>
              <a:t>Prototipos</a:t>
            </a:r>
            <a:endParaRPr lang="es-CO" sz="2800" dirty="0" smtClean="0"/>
          </a:p>
          <a:p>
            <a:pPr lvl="1">
              <a:buFont typeface="Arial" pitchFamily="34" charset="0"/>
              <a:buChar char="•"/>
            </a:pPr>
            <a:endParaRPr lang="es-CO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A666A08A-21AD-469F-B9AD-BC5A33624A57}" type="slidenum">
              <a:rPr lang="pt-BR" smtClean="0"/>
              <a:pPr/>
              <a:t>25</a:t>
            </a:fld>
            <a:endParaRPr lang="pt-BR"/>
          </a:p>
        </p:txBody>
      </p:sp>
      <p:pic>
        <p:nvPicPr>
          <p:cNvPr id="5" name="4 Imagen" descr="Nueva imagen (1).bmp"/>
          <p:cNvPicPr>
            <a:picLocks noChangeAspect="1"/>
          </p:cNvPicPr>
          <p:nvPr/>
        </p:nvPicPr>
        <p:blipFill>
          <a:blip r:embed="rId3"/>
          <a:srcRect l="39844" t="20000" r="5469" b="13750"/>
          <a:stretch>
            <a:fillRect/>
          </a:stretch>
        </p:blipFill>
        <p:spPr bwMode="auto">
          <a:xfrm>
            <a:off x="5572132" y="3638666"/>
            <a:ext cx="2857520" cy="2163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Espaço Reservado para Número de Slide 3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A666A08A-21AD-469F-B9AD-BC5A33624A57}" type="slidenum">
              <a:rPr lang="pt-BR" smtClean="0"/>
              <a:pPr/>
              <a:t>26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842994" y="14285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CO" dirty="0" smtClean="0"/>
              <a:t>Ejemplo de exploración:</a:t>
            </a:r>
            <a:br>
              <a:rPr lang="es-CO" dirty="0" smtClean="0"/>
            </a:br>
            <a:r>
              <a:rPr lang="es-CO" dirty="0" smtClean="0"/>
              <a:t>Estructura de comunicación</a:t>
            </a:r>
            <a:endParaRPr lang="pt-BR" dirty="0"/>
          </a:p>
        </p:txBody>
      </p:sp>
      <p:grpSp>
        <p:nvGrpSpPr>
          <p:cNvPr id="3" name="Grupo 34"/>
          <p:cNvGrpSpPr/>
          <p:nvPr/>
        </p:nvGrpSpPr>
        <p:grpSpPr>
          <a:xfrm>
            <a:off x="3055323" y="1542706"/>
            <a:ext cx="6102335" cy="2500330"/>
            <a:chOff x="2970259" y="1500174"/>
            <a:chExt cx="6102335" cy="2500330"/>
          </a:xfrm>
        </p:grpSpPr>
        <p:grpSp>
          <p:nvGrpSpPr>
            <p:cNvPr id="4" name="Grupo 15"/>
            <p:cNvGrpSpPr/>
            <p:nvPr/>
          </p:nvGrpSpPr>
          <p:grpSpPr>
            <a:xfrm>
              <a:off x="2970259" y="1571612"/>
              <a:ext cx="6102335" cy="2427440"/>
              <a:chOff x="847725" y="2242246"/>
              <a:chExt cx="7221378" cy="3411473"/>
            </a:xfrm>
          </p:grpSpPr>
          <p:sp>
            <p:nvSpPr>
              <p:cNvPr id="6" name="WordArt 4"/>
              <p:cNvSpPr>
                <a:spLocks noChangeArrowheads="1" noChangeShapeType="1" noTextEdit="1"/>
              </p:cNvSpPr>
              <p:nvPr/>
            </p:nvSpPr>
            <p:spPr bwMode="auto">
              <a:xfrm>
                <a:off x="3160631" y="3121243"/>
                <a:ext cx="2951163" cy="139858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s-CO" sz="2800" i="1" kern="10" dirty="0" smtClean="0">
                    <a:ln w="12700">
                      <a:solidFill>
                        <a:srgbClr val="EAEAEA"/>
                      </a:solidFill>
                      <a:round/>
                      <a:headEnd/>
                      <a:tailEnd/>
                    </a:ln>
                    <a:effectLst>
                      <a:outerShdw dist="35921" dir="2700000" sy="50000" kx="2115830" algn="bl" rotWithShape="0">
                        <a:srgbClr val="C0C0C0">
                          <a:alpha val="80000"/>
                        </a:srgbClr>
                      </a:outerShdw>
                    </a:effectLst>
                    <a:latin typeface="Arial Black"/>
                  </a:rPr>
                  <a:t>Bus</a:t>
                </a:r>
                <a:endParaRPr lang="es-CO" sz="2800" i="1" kern="10" dirty="0">
                  <a:ln w="12700">
                    <a:solidFill>
                      <a:srgbClr val="EAEAEA"/>
                    </a:solidFill>
                    <a:round/>
                    <a:headEnd/>
                    <a:tailEnd/>
                  </a:ln>
                  <a:effectLst>
                    <a:outerShdw dist="35921" dir="2700000" sy="50000" kx="2115830" algn="bl" rotWithShape="0">
                      <a:srgbClr val="C0C0C0">
                        <a:alpha val="80000"/>
                      </a:srgbClr>
                    </a:outerShdw>
                  </a:effectLst>
                  <a:latin typeface="Arial Black"/>
                </a:endParaRPr>
              </a:p>
            </p:txBody>
          </p:sp>
          <p:sp>
            <p:nvSpPr>
              <p:cNvPr id="7" name="Text Box 5"/>
              <p:cNvSpPr txBox="1">
                <a:spLocks noChangeArrowheads="1"/>
              </p:cNvSpPr>
              <p:nvPr/>
            </p:nvSpPr>
            <p:spPr bwMode="auto">
              <a:xfrm>
                <a:off x="919164" y="4443412"/>
                <a:ext cx="1871662" cy="3892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s-CO" sz="1200" dirty="0" smtClean="0"/>
                  <a:t># Puentes</a:t>
                </a:r>
                <a:endParaRPr lang="es-CO" sz="1200" dirty="0"/>
              </a:p>
            </p:txBody>
          </p:sp>
          <p:sp>
            <p:nvSpPr>
              <p:cNvPr id="8" name="Text Box 6"/>
              <p:cNvSpPr txBox="1">
                <a:spLocks noChangeArrowheads="1"/>
              </p:cNvSpPr>
              <p:nvPr/>
            </p:nvSpPr>
            <p:spPr bwMode="auto">
              <a:xfrm>
                <a:off x="919164" y="2716213"/>
                <a:ext cx="1800226" cy="3892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s-CO" sz="1200" dirty="0" smtClean="0"/>
                  <a:t>Política del árbitro</a:t>
                </a:r>
                <a:endParaRPr lang="es-CO" sz="1200" dirty="0"/>
              </a:p>
            </p:txBody>
          </p:sp>
          <p:sp>
            <p:nvSpPr>
              <p:cNvPr id="9" name="Text Box 7"/>
              <p:cNvSpPr txBox="1">
                <a:spLocks noChangeArrowheads="1"/>
              </p:cNvSpPr>
              <p:nvPr/>
            </p:nvSpPr>
            <p:spPr bwMode="auto">
              <a:xfrm>
                <a:off x="3243235" y="2242246"/>
                <a:ext cx="2655887" cy="5778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lnSpc>
                    <a:spcPct val="75000"/>
                  </a:lnSpc>
                  <a:spcBef>
                    <a:spcPct val="20000"/>
                  </a:spcBef>
                </a:pPr>
                <a:r>
                  <a:rPr lang="es-CO" sz="1200" dirty="0" smtClean="0"/>
                  <a:t>Interfaces de protocolo</a:t>
                </a:r>
                <a:r>
                  <a:rPr lang="en-US" sz="1200" dirty="0" smtClean="0"/>
                  <a:t>:</a:t>
                </a:r>
                <a:endParaRPr lang="en-US" sz="1200" dirty="0"/>
              </a:p>
              <a:p>
                <a:pPr>
                  <a:lnSpc>
                    <a:spcPct val="75000"/>
                  </a:lnSpc>
                  <a:spcBef>
                    <a:spcPct val="20000"/>
                  </a:spcBef>
                </a:pPr>
                <a:r>
                  <a:rPr lang="pt-BR" sz="1200" dirty="0"/>
                  <a:t> </a:t>
                </a:r>
                <a:r>
                  <a:rPr lang="es-CO" sz="1200" dirty="0" err="1" smtClean="0"/>
                  <a:t>Burst</a:t>
                </a:r>
                <a:r>
                  <a:rPr lang="pt-BR" sz="1200" dirty="0" smtClean="0"/>
                  <a:t>, </a:t>
                </a:r>
                <a:r>
                  <a:rPr lang="es-CO" sz="1200" dirty="0" smtClean="0"/>
                  <a:t>Transferencias</a:t>
                </a:r>
                <a:r>
                  <a:rPr lang="pt-BR" sz="1200" dirty="0" smtClean="0"/>
                  <a:t> </a:t>
                </a:r>
                <a:r>
                  <a:rPr lang="es-CO" sz="1200" dirty="0" smtClean="0"/>
                  <a:t>divididas</a:t>
                </a:r>
                <a:endParaRPr lang="es-CO" sz="1200" dirty="0"/>
              </a:p>
            </p:txBody>
          </p:sp>
          <p:sp>
            <p:nvSpPr>
              <p:cNvPr id="10" name="Text Box 8"/>
              <p:cNvSpPr txBox="1">
                <a:spLocks noChangeArrowheads="1"/>
              </p:cNvSpPr>
              <p:nvPr/>
            </p:nvSpPr>
            <p:spPr bwMode="auto">
              <a:xfrm>
                <a:off x="847725" y="3508374"/>
                <a:ext cx="1652573" cy="6488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s-CO" sz="1200" dirty="0" smtClean="0"/>
                  <a:t>Configuración del árbitro</a:t>
                </a:r>
                <a:endParaRPr lang="es-CO" sz="1200" dirty="0"/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/>
            </p:nvSpPr>
            <p:spPr bwMode="auto">
              <a:xfrm>
                <a:off x="6335713" y="2895599"/>
                <a:ext cx="1439862" cy="389289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s-CO" sz="1200" dirty="0" smtClean="0"/>
                  <a:t>Ancho del Bus</a:t>
                </a:r>
                <a:endParaRPr lang="es-CO" sz="1200" dirty="0"/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/>
            </p:nvSpPr>
            <p:spPr bwMode="auto">
              <a:xfrm>
                <a:off x="6417027" y="3561032"/>
                <a:ext cx="1652076" cy="570956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lnSpc>
                    <a:spcPct val="75000"/>
                  </a:lnSpc>
                  <a:spcBef>
                    <a:spcPct val="20000"/>
                  </a:spcBef>
                </a:pPr>
                <a:r>
                  <a:rPr lang="es-CO" sz="1200" dirty="0" smtClean="0"/>
                  <a:t>Clase de Bus</a:t>
                </a:r>
              </a:p>
              <a:p>
                <a:pPr>
                  <a:lnSpc>
                    <a:spcPct val="75000"/>
                  </a:lnSpc>
                  <a:spcBef>
                    <a:spcPct val="20000"/>
                  </a:spcBef>
                </a:pPr>
                <a:r>
                  <a:rPr lang="es-CO" sz="1200" dirty="0" smtClean="0"/>
                  <a:t>(Fases del Pipeline)</a:t>
                </a:r>
                <a:endParaRPr lang="es-CO" sz="1200" dirty="0"/>
              </a:p>
            </p:txBody>
          </p:sp>
          <p:sp>
            <p:nvSpPr>
              <p:cNvPr id="13" name="Text Box 11"/>
              <p:cNvSpPr txBox="1">
                <a:spLocks noChangeArrowheads="1"/>
              </p:cNvSpPr>
              <p:nvPr/>
            </p:nvSpPr>
            <p:spPr bwMode="auto">
              <a:xfrm>
                <a:off x="2982913" y="4953000"/>
                <a:ext cx="1981200" cy="6488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0" hangingPunct="0">
                  <a:lnSpc>
                    <a:spcPct val="9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itchFamily="2" charset="2"/>
                  <a:buNone/>
                </a:pPr>
                <a:r>
                  <a:rPr lang="es-CO" sz="1200" dirty="0" smtClean="0"/>
                  <a:t>HBUS Tamaño </a:t>
                </a:r>
              </a:p>
              <a:p>
                <a:pPr lvl="1" eaLnBrk="0" hangingPunct="0">
                  <a:lnSpc>
                    <a:spcPct val="9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n"/>
                </a:pPr>
                <a:r>
                  <a:rPr lang="es-CO" sz="1200" dirty="0" smtClean="0"/>
                  <a:t># buses</a:t>
                </a:r>
                <a:endParaRPr lang="es-CO" sz="1200" dirty="0"/>
              </a:p>
            </p:txBody>
          </p:sp>
          <p:sp>
            <p:nvSpPr>
              <p:cNvPr id="14" name="Text Box 12"/>
              <p:cNvSpPr txBox="1">
                <a:spLocks noChangeArrowheads="1"/>
              </p:cNvSpPr>
              <p:nvPr/>
            </p:nvSpPr>
            <p:spPr bwMode="auto">
              <a:xfrm>
                <a:off x="4659313" y="4953000"/>
                <a:ext cx="2590800" cy="7007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marL="342900" indent="-342900" eaLnBrk="0" hangingPunct="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itchFamily="2" charset="2"/>
                  <a:buNone/>
                </a:pPr>
                <a:r>
                  <a:rPr lang="es-CO" sz="1200" dirty="0" smtClean="0"/>
                  <a:t>Mapeo de IP </a:t>
                </a:r>
              </a:p>
              <a:p>
                <a:pPr marL="342900" indent="-342900" eaLnBrk="0" hangingPunct="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itchFamily="2" charset="2"/>
                  <a:buNone/>
                </a:pPr>
                <a:r>
                  <a:rPr lang="es-CO" sz="1200" dirty="0" smtClean="0"/>
                  <a:t>	IP/bus/clase</a:t>
                </a:r>
                <a:endParaRPr lang="es-CO" sz="1200" dirty="0">
                  <a:solidFill>
                    <a:srgbClr val="0033CC"/>
                  </a:solidFill>
                </a:endParaRPr>
              </a:p>
            </p:txBody>
          </p:sp>
          <p:sp>
            <p:nvSpPr>
              <p:cNvPr id="15" name="Text Box 13"/>
              <p:cNvSpPr txBox="1">
                <a:spLocks noChangeArrowheads="1"/>
              </p:cNvSpPr>
              <p:nvPr/>
            </p:nvSpPr>
            <p:spPr bwMode="auto">
              <a:xfrm>
                <a:off x="1044575" y="4676774"/>
                <a:ext cx="1871663" cy="3892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s-CO" sz="1200" dirty="0" smtClean="0"/>
                  <a:t>Clases</a:t>
                </a:r>
                <a:endParaRPr lang="es-CO" sz="1200" dirty="0"/>
              </a:p>
            </p:txBody>
          </p:sp>
        </p:grpSp>
        <p:sp>
          <p:nvSpPr>
            <p:cNvPr id="34" name="Retângulo 33"/>
            <p:cNvSpPr/>
            <p:nvPr/>
          </p:nvSpPr>
          <p:spPr>
            <a:xfrm>
              <a:off x="3000364" y="1500174"/>
              <a:ext cx="6000792" cy="250033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" name="Grupo 36"/>
          <p:cNvGrpSpPr/>
          <p:nvPr/>
        </p:nvGrpSpPr>
        <p:grpSpPr>
          <a:xfrm>
            <a:off x="110945" y="4074935"/>
            <a:ext cx="5675501" cy="2682704"/>
            <a:chOff x="0" y="4032444"/>
            <a:chExt cx="5429256" cy="2682704"/>
          </a:xfrm>
        </p:grpSpPr>
        <p:grpSp>
          <p:nvGrpSpPr>
            <p:cNvPr id="16" name="Grupo 32"/>
            <p:cNvGrpSpPr/>
            <p:nvPr/>
          </p:nvGrpSpPr>
          <p:grpSpPr>
            <a:xfrm>
              <a:off x="71406" y="4032444"/>
              <a:ext cx="5289200" cy="2598391"/>
              <a:chOff x="71406" y="4032444"/>
              <a:chExt cx="5289200" cy="2598391"/>
            </a:xfrm>
          </p:grpSpPr>
          <p:sp>
            <p:nvSpPr>
              <p:cNvPr id="17" name="WordArt 1030"/>
              <p:cNvSpPr>
                <a:spLocks noChangeArrowheads="1" noChangeShapeType="1" noTextEdit="1"/>
              </p:cNvSpPr>
              <p:nvPr/>
            </p:nvSpPr>
            <p:spPr bwMode="auto">
              <a:xfrm>
                <a:off x="1546875" y="5045284"/>
                <a:ext cx="1915431" cy="907743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pt-BR" sz="2800" i="1" kern="10" dirty="0" err="1">
                    <a:ln w="12700">
                      <a:solidFill>
                        <a:srgbClr val="EAEAEA"/>
                      </a:solidFill>
                      <a:round/>
                      <a:headEnd/>
                      <a:tailEnd/>
                    </a:ln>
                    <a:effectLst>
                      <a:outerShdw dist="35921" dir="2700000" sy="50000" kx="2115830" algn="bl" rotWithShape="0">
                        <a:srgbClr val="C0C0C0">
                          <a:alpha val="79999"/>
                        </a:srgbClr>
                      </a:outerShdw>
                    </a:effectLst>
                    <a:latin typeface="Arial Black"/>
                  </a:rPr>
                  <a:t>NoC</a:t>
                </a:r>
                <a:endParaRPr lang="pt-BR" sz="2800" i="1" kern="10" dirty="0">
                  <a:ln w="12700">
                    <a:solidFill>
                      <a:srgbClr val="EAEAEA"/>
                    </a:solidFill>
                    <a:round/>
                    <a:headEnd/>
                    <a:tailEnd/>
                  </a:ln>
                  <a:effectLst>
                    <a:outerShdw dist="35921" dir="2700000" sy="50000" kx="2115830" algn="bl" rotWithShape="0">
                      <a:srgbClr val="C0C0C0">
                        <a:alpha val="79999"/>
                      </a:srgbClr>
                    </a:outerShdw>
                  </a:effectLst>
                  <a:latin typeface="Arial Black"/>
                </a:endParaRPr>
              </a:p>
            </p:txBody>
          </p:sp>
          <p:sp>
            <p:nvSpPr>
              <p:cNvPr id="18" name="Text Box 1031"/>
              <p:cNvSpPr txBox="1">
                <a:spLocks noChangeArrowheads="1"/>
              </p:cNvSpPr>
              <p:nvPr/>
            </p:nvSpPr>
            <p:spPr bwMode="auto">
              <a:xfrm>
                <a:off x="3269630" y="4157117"/>
                <a:ext cx="792718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CO" sz="1200" dirty="0" smtClean="0"/>
                  <a:t>Topología</a:t>
                </a:r>
                <a:endParaRPr lang="es-CO" sz="1200" dirty="0"/>
              </a:p>
            </p:txBody>
          </p:sp>
          <p:sp>
            <p:nvSpPr>
              <p:cNvPr id="19" name="Text Box 1032"/>
              <p:cNvSpPr txBox="1">
                <a:spLocks noChangeArrowheads="1"/>
              </p:cNvSpPr>
              <p:nvPr/>
            </p:nvSpPr>
            <p:spPr bwMode="auto">
              <a:xfrm>
                <a:off x="142844" y="5000636"/>
                <a:ext cx="1214789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s-CO" sz="1200" dirty="0" smtClean="0"/>
                  <a:t>Estrategia de ruteo</a:t>
                </a:r>
                <a:endParaRPr lang="es-CO" sz="1200" dirty="0"/>
              </a:p>
            </p:txBody>
          </p:sp>
          <p:sp>
            <p:nvSpPr>
              <p:cNvPr id="20" name="Text Box 1033"/>
              <p:cNvSpPr txBox="1">
                <a:spLocks noChangeArrowheads="1"/>
              </p:cNvSpPr>
              <p:nvPr/>
            </p:nvSpPr>
            <p:spPr bwMode="auto">
              <a:xfrm>
                <a:off x="71406" y="5648042"/>
                <a:ext cx="1576444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s-CO" sz="1200" dirty="0" smtClean="0"/>
                  <a:t>Política del árbitro</a:t>
                </a:r>
                <a:endParaRPr lang="es-CO" sz="1200" dirty="0"/>
              </a:p>
            </p:txBody>
          </p:sp>
          <p:sp>
            <p:nvSpPr>
              <p:cNvPr id="21" name="Text Box 1034"/>
              <p:cNvSpPr txBox="1">
                <a:spLocks noChangeArrowheads="1"/>
              </p:cNvSpPr>
              <p:nvPr/>
            </p:nvSpPr>
            <p:spPr bwMode="auto">
              <a:xfrm>
                <a:off x="4500562" y="5929330"/>
                <a:ext cx="860044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CO" sz="1200" dirty="0" smtClean="0"/>
                  <a:t>Tamaño de</a:t>
                </a:r>
              </a:p>
              <a:p>
                <a:r>
                  <a:rPr lang="es-CO" sz="1200" dirty="0" smtClean="0"/>
                  <a:t>los buffer</a:t>
                </a:r>
                <a:endParaRPr lang="es-CO" sz="1200" dirty="0"/>
              </a:p>
            </p:txBody>
          </p:sp>
          <p:sp>
            <p:nvSpPr>
              <p:cNvPr id="22" name="Text Box 1035"/>
              <p:cNvSpPr txBox="1">
                <a:spLocks noChangeArrowheads="1"/>
              </p:cNvSpPr>
              <p:nvPr/>
            </p:nvSpPr>
            <p:spPr bwMode="auto">
              <a:xfrm>
                <a:off x="1854105" y="6244029"/>
                <a:ext cx="1289135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CO" sz="1200" dirty="0" smtClean="0"/>
                  <a:t>Puertos por </a:t>
                </a:r>
                <a:r>
                  <a:rPr lang="es-CO" sz="1200" dirty="0" err="1" smtClean="0"/>
                  <a:t>router</a:t>
                </a:r>
                <a:endParaRPr lang="es-CO" sz="1200" dirty="0"/>
              </a:p>
            </p:txBody>
          </p:sp>
          <p:sp>
            <p:nvSpPr>
              <p:cNvPr id="23" name="Text Box 1036"/>
              <p:cNvSpPr txBox="1">
                <a:spLocks noChangeArrowheads="1"/>
              </p:cNvSpPr>
              <p:nvPr/>
            </p:nvSpPr>
            <p:spPr bwMode="auto">
              <a:xfrm>
                <a:off x="1599423" y="4214818"/>
                <a:ext cx="1472379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s-CO" sz="1200" dirty="0" smtClean="0"/>
                  <a:t>Ancho del link</a:t>
                </a:r>
                <a:endParaRPr lang="es-CO" sz="1200" dirty="0"/>
              </a:p>
            </p:txBody>
          </p:sp>
          <p:sp>
            <p:nvSpPr>
              <p:cNvPr id="24" name="Text Box 1037"/>
              <p:cNvSpPr txBox="1">
                <a:spLocks noChangeArrowheads="1"/>
              </p:cNvSpPr>
              <p:nvPr/>
            </p:nvSpPr>
            <p:spPr bwMode="auto">
              <a:xfrm>
                <a:off x="3929058" y="5286388"/>
                <a:ext cx="1028295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s-CO" sz="1200" smtClean="0"/>
                  <a:t>Control de flujo</a:t>
                </a:r>
                <a:endParaRPr lang="es-CO" sz="1200"/>
              </a:p>
            </p:txBody>
          </p:sp>
          <p:sp>
            <p:nvSpPr>
              <p:cNvPr id="25" name="Text Box 1053"/>
              <p:cNvSpPr txBox="1">
                <a:spLocks noChangeArrowheads="1"/>
              </p:cNvSpPr>
              <p:nvPr/>
            </p:nvSpPr>
            <p:spPr bwMode="auto">
              <a:xfrm>
                <a:off x="4336048" y="4623868"/>
                <a:ext cx="99912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CO" sz="1200" dirty="0" smtClean="0"/>
                  <a:t>Clase</a:t>
                </a:r>
                <a:r>
                  <a:rPr lang="en-US" sz="1200" dirty="0" smtClean="0"/>
                  <a:t>:</a:t>
                </a:r>
                <a:endParaRPr lang="en-US" sz="1200" dirty="0"/>
              </a:p>
              <a:p>
                <a:r>
                  <a:rPr lang="en-US" sz="1200" dirty="0"/>
                  <a:t>Homo/hetero</a:t>
                </a:r>
              </a:p>
            </p:txBody>
          </p:sp>
          <p:sp>
            <p:nvSpPr>
              <p:cNvPr id="26" name="Text Box 1057"/>
              <p:cNvSpPr txBox="1">
                <a:spLocks noChangeArrowheads="1"/>
              </p:cNvSpPr>
              <p:nvPr/>
            </p:nvSpPr>
            <p:spPr bwMode="auto">
              <a:xfrm>
                <a:off x="705074" y="6353836"/>
                <a:ext cx="184731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pt-BR" sz="1200"/>
              </a:p>
            </p:txBody>
          </p:sp>
          <p:sp>
            <p:nvSpPr>
              <p:cNvPr id="27" name="Text Box 1058"/>
              <p:cNvSpPr txBox="1">
                <a:spLocks noChangeArrowheads="1"/>
              </p:cNvSpPr>
              <p:nvPr/>
            </p:nvSpPr>
            <p:spPr bwMode="auto">
              <a:xfrm>
                <a:off x="504628" y="5958277"/>
                <a:ext cx="1097672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s-CO" sz="1200" dirty="0" smtClean="0"/>
                  <a:t>Configuración del árbitro</a:t>
                </a:r>
                <a:endParaRPr lang="es-CO" sz="1200" dirty="0"/>
              </a:p>
            </p:txBody>
          </p:sp>
          <p:sp>
            <p:nvSpPr>
              <p:cNvPr id="28" name="Text Box 1059"/>
              <p:cNvSpPr txBox="1">
                <a:spLocks noChangeArrowheads="1"/>
              </p:cNvSpPr>
              <p:nvPr/>
            </p:nvSpPr>
            <p:spPr bwMode="auto">
              <a:xfrm>
                <a:off x="3357554" y="6143644"/>
                <a:ext cx="994294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s-CO" sz="1200" smtClean="0"/>
                  <a:t>Buffers por router</a:t>
                </a:r>
                <a:endParaRPr lang="es-CO" sz="1200"/>
              </a:p>
            </p:txBody>
          </p:sp>
          <p:sp>
            <p:nvSpPr>
              <p:cNvPr id="29" name="Text Box 29"/>
              <p:cNvSpPr txBox="1">
                <a:spLocks noChangeArrowheads="1"/>
              </p:cNvSpPr>
              <p:nvPr/>
            </p:nvSpPr>
            <p:spPr bwMode="auto">
              <a:xfrm>
                <a:off x="2428860" y="4623868"/>
                <a:ext cx="1652888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CO" sz="1200" dirty="0" smtClean="0"/>
                  <a:t>Técnica de Conmutación</a:t>
                </a:r>
                <a:endParaRPr lang="es-CO" sz="1200" dirty="0"/>
              </a:p>
            </p:txBody>
          </p:sp>
          <p:sp>
            <p:nvSpPr>
              <p:cNvPr id="30" name="Text Box 30"/>
              <p:cNvSpPr txBox="1">
                <a:spLocks noChangeArrowheads="1"/>
              </p:cNvSpPr>
              <p:nvPr/>
            </p:nvSpPr>
            <p:spPr bwMode="auto">
              <a:xfrm>
                <a:off x="378452" y="4032444"/>
                <a:ext cx="982961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CO" sz="1200" dirty="0" smtClean="0"/>
                  <a:t>Mapeo de IP</a:t>
                </a:r>
                <a:endParaRPr lang="es-CO" sz="1200" dirty="0"/>
              </a:p>
            </p:txBody>
          </p:sp>
          <p:sp>
            <p:nvSpPr>
              <p:cNvPr id="31" name="Text Box 31"/>
              <p:cNvSpPr txBox="1">
                <a:spLocks noChangeArrowheads="1"/>
              </p:cNvSpPr>
              <p:nvPr/>
            </p:nvSpPr>
            <p:spPr bwMode="auto">
              <a:xfrm>
                <a:off x="548460" y="4509323"/>
                <a:ext cx="656462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CO" sz="1200" dirty="0" smtClean="0"/>
                  <a:t>Tamaño</a:t>
                </a:r>
                <a:endParaRPr lang="es-CO" sz="1200" dirty="0"/>
              </a:p>
            </p:txBody>
          </p:sp>
        </p:grpSp>
        <p:sp>
          <p:nvSpPr>
            <p:cNvPr id="36" name="Retângulo 35"/>
            <p:cNvSpPr/>
            <p:nvPr/>
          </p:nvSpPr>
          <p:spPr>
            <a:xfrm>
              <a:off x="0" y="4071942"/>
              <a:ext cx="5429256" cy="264320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39" name="Picture 4" descr="amba_defaul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1785926"/>
            <a:ext cx="2046740" cy="1954219"/>
          </a:xfrm>
          <a:prstGeom prst="rect">
            <a:avLst/>
          </a:prstGeom>
          <a:noFill/>
        </p:spPr>
      </p:pic>
      <p:pic>
        <p:nvPicPr>
          <p:cNvPr id="41" name="Picture 21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929322" y="4214818"/>
            <a:ext cx="1285884" cy="1200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2" name="Picture 21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643834" y="4214818"/>
            <a:ext cx="1357781" cy="1263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" name="Picture 21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929454" y="5715016"/>
            <a:ext cx="874588" cy="857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Espaço Reservado para Número de Slide 3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A666A08A-21AD-469F-B9AD-BC5A33624A57}" type="slidenum">
              <a:rPr lang="pt-BR" smtClean="0"/>
              <a:pPr/>
              <a:t>27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785786" y="21429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CO" dirty="0" smtClean="0"/>
              <a:t>Ejemplo de exploración: </a:t>
            </a:r>
            <a:br>
              <a:rPr lang="es-CO" dirty="0" smtClean="0"/>
            </a:br>
            <a:r>
              <a:rPr lang="es-CO" dirty="0" smtClean="0"/>
              <a:t>Estructura de comunicación</a:t>
            </a:r>
            <a:endParaRPr lang="es-CO" dirty="0"/>
          </a:p>
        </p:txBody>
      </p:sp>
      <p:sp>
        <p:nvSpPr>
          <p:cNvPr id="4" name="Rounded Rectangle 25"/>
          <p:cNvSpPr>
            <a:spLocks noChangeArrowheads="1"/>
          </p:cNvSpPr>
          <p:nvPr/>
        </p:nvSpPr>
        <p:spPr bwMode="auto">
          <a:xfrm>
            <a:off x="6418237" y="3714752"/>
            <a:ext cx="2143125" cy="1500187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rgbClr val="FF6600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en-US" sz="240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ounded Rectangle 72"/>
          <p:cNvSpPr>
            <a:spLocks noChangeArrowheads="1"/>
          </p:cNvSpPr>
          <p:nvPr/>
        </p:nvSpPr>
        <p:spPr bwMode="auto">
          <a:xfrm>
            <a:off x="1484468" y="3714752"/>
            <a:ext cx="2143125" cy="1500187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rgbClr val="FF6600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en-US" sz="240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3254217" y="1769935"/>
            <a:ext cx="3416614" cy="357187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CO" sz="1600" dirty="0" smtClean="0">
                <a:latin typeface="Times New Roman" pitchFamily="18" charset="0"/>
                <a:cs typeface="Times New Roman" pitchFamily="18" charset="0"/>
              </a:rPr>
              <a:t>Modelo Funcional</a:t>
            </a:r>
            <a:endParaRPr lang="es-CO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3530574" y="2373334"/>
            <a:ext cx="2928938" cy="357187"/>
          </a:xfrm>
          <a:prstGeom prst="rect">
            <a:avLst/>
          </a:prstGeom>
          <a:noFill/>
          <a:ln w="28575" algn="ctr">
            <a:solidFill>
              <a:srgbClr val="00B050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s-CO" sz="1600" dirty="0" smtClean="0">
                <a:latin typeface="Times New Roman" pitchFamily="18" charset="0"/>
                <a:cs typeface="Times New Roman" pitchFamily="18" charset="0"/>
              </a:rPr>
              <a:t>Análisis de la Comunicación</a:t>
            </a:r>
            <a:endParaRPr lang="es-CO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3844899" y="3105171"/>
            <a:ext cx="2428875" cy="428625"/>
          </a:xfrm>
          <a:prstGeom prst="rect">
            <a:avLst/>
          </a:prstGeom>
          <a:noFill/>
          <a:ln w="28575" algn="ctr">
            <a:solidFill>
              <a:srgbClr val="516319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s-CO" sz="1600" dirty="0" smtClean="0">
                <a:latin typeface="Times New Roman" pitchFamily="18" charset="0"/>
                <a:cs typeface="Times New Roman" pitchFamily="18" charset="0"/>
              </a:rPr>
              <a:t>Clase de EC</a:t>
            </a:r>
            <a:endParaRPr lang="es-CO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14"/>
          <p:cNvSpPr txBox="1">
            <a:spLocks noChangeArrowheads="1"/>
          </p:cNvSpPr>
          <p:nvPr/>
        </p:nvSpPr>
        <p:spPr bwMode="auto">
          <a:xfrm>
            <a:off x="6440466" y="4000504"/>
            <a:ext cx="212590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CO" sz="2400" b="1" i="1" dirty="0" smtClean="0">
                <a:latin typeface="Times New Roman" pitchFamily="18" charset="0"/>
                <a:cs typeface="Times New Roman" pitchFamily="18" charset="0"/>
              </a:rPr>
              <a:t>Configuración </a:t>
            </a:r>
          </a:p>
          <a:p>
            <a:pPr algn="ctr"/>
            <a:r>
              <a:rPr lang="es-CO" sz="2400" b="1" i="1" dirty="0" err="1" smtClean="0">
                <a:latin typeface="Times New Roman" pitchFamily="18" charset="0"/>
                <a:cs typeface="Times New Roman" pitchFamily="18" charset="0"/>
              </a:rPr>
              <a:t>NoC</a:t>
            </a:r>
            <a:endParaRPr lang="es-CO" sz="24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22"/>
          <p:cNvSpPr>
            <a:spLocks noChangeArrowheads="1"/>
          </p:cNvSpPr>
          <p:nvPr/>
        </p:nvSpPr>
        <p:spPr bwMode="auto">
          <a:xfrm>
            <a:off x="3273399" y="5711846"/>
            <a:ext cx="3413125" cy="717550"/>
          </a:xfrm>
          <a:prstGeom prst="rect">
            <a:avLst/>
          </a:prstGeom>
          <a:noFill/>
          <a:ln w="25400" algn="ctr">
            <a:solidFill>
              <a:srgbClr val="0033CC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ESTRUCTURA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DE</a:t>
            </a:r>
          </a:p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COMUNICACIÓN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1" name="Elbow Connector 28"/>
          <p:cNvCxnSpPr>
            <a:cxnSpLocks noChangeShapeType="1"/>
            <a:stCxn id="4" idx="2"/>
            <a:endCxn id="10" idx="3"/>
          </p:cNvCxnSpPr>
          <p:nvPr/>
        </p:nvCxnSpPr>
        <p:spPr bwMode="auto">
          <a:xfrm rot="5400000">
            <a:off x="6660321" y="5241142"/>
            <a:ext cx="855682" cy="803276"/>
          </a:xfrm>
          <a:prstGeom prst="bentConnector2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 type="arrow" w="med" len="med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</p:cxnSp>
      <p:cxnSp>
        <p:nvCxnSpPr>
          <p:cNvPr id="12" name="Shape 46"/>
          <p:cNvCxnSpPr>
            <a:cxnSpLocks noChangeShapeType="1"/>
            <a:stCxn id="8" idx="3"/>
            <a:endCxn id="4" idx="0"/>
          </p:cNvCxnSpPr>
          <p:nvPr/>
        </p:nvCxnSpPr>
        <p:spPr bwMode="auto">
          <a:xfrm>
            <a:off x="6273774" y="3319484"/>
            <a:ext cx="1216026" cy="395268"/>
          </a:xfrm>
          <a:prstGeom prst="bentConnector2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 type="arrow" w="med" len="med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</p:cxnSp>
      <p:sp>
        <p:nvSpPr>
          <p:cNvPr id="13" name="TextBox 14"/>
          <p:cNvSpPr txBox="1">
            <a:spLocks noChangeArrowheads="1"/>
          </p:cNvSpPr>
          <p:nvPr/>
        </p:nvSpPr>
        <p:spPr bwMode="auto">
          <a:xfrm>
            <a:off x="1571604" y="4027492"/>
            <a:ext cx="2048959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CO" sz="2400" b="1" i="1" dirty="0" smtClean="0">
                <a:latin typeface="Times New Roman" pitchFamily="18" charset="0"/>
                <a:cs typeface="Times New Roman" pitchFamily="18" charset="0"/>
              </a:rPr>
              <a:t>Configuración</a:t>
            </a:r>
          </a:p>
          <a:p>
            <a:pPr algn="ctr"/>
            <a:r>
              <a:rPr lang="es-CO" sz="2400" b="1" i="1" dirty="0" smtClean="0">
                <a:latin typeface="Times New Roman" pitchFamily="18" charset="0"/>
                <a:cs typeface="Times New Roman" pitchFamily="18" charset="0"/>
              </a:rPr>
              <a:t>Buses</a:t>
            </a:r>
            <a:endParaRPr lang="es-CO" sz="2400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4" name="Elbow Connector 35"/>
          <p:cNvCxnSpPr>
            <a:cxnSpLocks noChangeShapeType="1"/>
            <a:stCxn id="5" idx="2"/>
            <a:endCxn id="10" idx="1"/>
          </p:cNvCxnSpPr>
          <p:nvPr/>
        </p:nvCxnSpPr>
        <p:spPr bwMode="auto">
          <a:xfrm rot="16200000" flipH="1">
            <a:off x="2486874" y="5284096"/>
            <a:ext cx="855682" cy="717368"/>
          </a:xfrm>
          <a:prstGeom prst="bentConnector2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 type="arrow" w="med" len="med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</p:cxnSp>
      <p:cxnSp>
        <p:nvCxnSpPr>
          <p:cNvPr id="15" name="Shape 59"/>
          <p:cNvCxnSpPr>
            <a:cxnSpLocks noChangeShapeType="1"/>
            <a:stCxn id="8" idx="1"/>
            <a:endCxn id="5" idx="0"/>
          </p:cNvCxnSpPr>
          <p:nvPr/>
        </p:nvCxnSpPr>
        <p:spPr bwMode="auto">
          <a:xfrm rot="10800000" flipV="1">
            <a:off x="2556031" y="3319484"/>
            <a:ext cx="1288868" cy="395268"/>
          </a:xfrm>
          <a:prstGeom prst="bentConnector2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 type="arrow" w="med" len="med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</p:cxnSp>
      <p:sp>
        <p:nvSpPr>
          <p:cNvPr id="16" name="AutoShape 15"/>
          <p:cNvSpPr>
            <a:spLocks noChangeArrowheads="1"/>
          </p:cNvSpPr>
          <p:nvPr/>
        </p:nvSpPr>
        <p:spPr bwMode="auto">
          <a:xfrm>
            <a:off x="857224" y="1857364"/>
            <a:ext cx="1584325" cy="577850"/>
          </a:xfrm>
          <a:prstGeom prst="flowChartDocumen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s-CO" sz="1600" smtClean="0">
                <a:latin typeface="Times New Roman" pitchFamily="18" charset="0"/>
                <a:cs typeface="Times New Roman" pitchFamily="18" charset="0"/>
              </a:rPr>
              <a:t>Elementos de </a:t>
            </a:r>
          </a:p>
          <a:p>
            <a:pPr algn="ctr"/>
            <a:r>
              <a:rPr lang="es-CO" sz="1600" smtClean="0">
                <a:latin typeface="Times New Roman" pitchFamily="18" charset="0"/>
                <a:cs typeface="Times New Roman" pitchFamily="18" charset="0"/>
              </a:rPr>
              <a:t>HW </a:t>
            </a:r>
            <a:endParaRPr lang="es-CO" sz="16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 flipV="1">
            <a:off x="2487587" y="2139971"/>
            <a:ext cx="644525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>
            <a:off x="3014637" y="2940071"/>
            <a:ext cx="0" cy="2159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9" name="Line 18"/>
          <p:cNvSpPr>
            <a:spLocks noChangeShapeType="1"/>
          </p:cNvSpPr>
          <p:nvPr/>
        </p:nvSpPr>
        <p:spPr bwMode="auto">
          <a:xfrm>
            <a:off x="3017812" y="3155971"/>
            <a:ext cx="792162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BR"/>
          </a:p>
        </p:txBody>
      </p:sp>
      <p:sp>
        <p:nvSpPr>
          <p:cNvPr id="20" name="Line 19"/>
          <p:cNvSpPr>
            <a:spLocks noChangeShapeType="1"/>
          </p:cNvSpPr>
          <p:nvPr/>
        </p:nvSpPr>
        <p:spPr bwMode="auto">
          <a:xfrm>
            <a:off x="4957737" y="2147909"/>
            <a:ext cx="0" cy="2159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BR"/>
          </a:p>
        </p:txBody>
      </p:sp>
      <p:sp>
        <p:nvSpPr>
          <p:cNvPr id="21" name="Line 20"/>
          <p:cNvSpPr>
            <a:spLocks noChangeShapeType="1"/>
          </p:cNvSpPr>
          <p:nvPr/>
        </p:nvSpPr>
        <p:spPr bwMode="auto">
          <a:xfrm>
            <a:off x="4957737" y="2724171"/>
            <a:ext cx="0" cy="3587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BR"/>
          </a:p>
        </p:txBody>
      </p:sp>
      <p:sp>
        <p:nvSpPr>
          <p:cNvPr id="22" name="Line 21"/>
          <p:cNvSpPr>
            <a:spLocks noChangeShapeType="1"/>
          </p:cNvSpPr>
          <p:nvPr/>
        </p:nvSpPr>
        <p:spPr bwMode="auto">
          <a:xfrm flipH="1">
            <a:off x="2798737" y="2579709"/>
            <a:ext cx="719137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4" name="AutoShape 23"/>
          <p:cNvSpPr>
            <a:spLocks noChangeArrowheads="1"/>
          </p:cNvSpPr>
          <p:nvPr/>
        </p:nvSpPr>
        <p:spPr bwMode="auto">
          <a:xfrm>
            <a:off x="857224" y="2722584"/>
            <a:ext cx="1584325" cy="504825"/>
          </a:xfrm>
          <a:prstGeom prst="flowChartDocumen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s-CO" sz="1600" dirty="0" smtClean="0">
                <a:latin typeface="Times New Roman" pitchFamily="18" charset="0"/>
                <a:cs typeface="Times New Roman" pitchFamily="18" charset="0"/>
              </a:rPr>
              <a:t>Restricciones del</a:t>
            </a:r>
          </a:p>
          <a:p>
            <a:pPr algn="ctr"/>
            <a:r>
              <a:rPr lang="es-CO" sz="1600" dirty="0" smtClean="0">
                <a:latin typeface="Times New Roman" pitchFamily="18" charset="0"/>
                <a:cs typeface="Times New Roman" pitchFamily="18" charset="0"/>
              </a:rPr>
              <a:t>sistema</a:t>
            </a:r>
            <a:endParaRPr lang="es-CO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Line 24"/>
          <p:cNvSpPr>
            <a:spLocks noChangeShapeType="1"/>
          </p:cNvSpPr>
          <p:nvPr/>
        </p:nvSpPr>
        <p:spPr bwMode="auto">
          <a:xfrm flipH="1">
            <a:off x="2441549" y="2940071"/>
            <a:ext cx="57308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6" name="Line 25"/>
          <p:cNvSpPr>
            <a:spLocks noChangeShapeType="1"/>
          </p:cNvSpPr>
          <p:nvPr/>
        </p:nvSpPr>
        <p:spPr bwMode="auto">
          <a:xfrm>
            <a:off x="3949674" y="2867046"/>
            <a:ext cx="0" cy="217488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BR"/>
          </a:p>
        </p:txBody>
      </p:sp>
      <p:sp>
        <p:nvSpPr>
          <p:cNvPr id="27" name="Line 26"/>
          <p:cNvSpPr>
            <a:spLocks noChangeShapeType="1"/>
          </p:cNvSpPr>
          <p:nvPr/>
        </p:nvSpPr>
        <p:spPr bwMode="auto">
          <a:xfrm flipH="1">
            <a:off x="3157512" y="2867046"/>
            <a:ext cx="4684712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8" name="AutoShape 27"/>
          <p:cNvSpPr>
            <a:spLocks noChangeArrowheads="1"/>
          </p:cNvSpPr>
          <p:nvPr/>
        </p:nvSpPr>
        <p:spPr bwMode="auto">
          <a:xfrm>
            <a:off x="4505299" y="4492646"/>
            <a:ext cx="1079500" cy="936625"/>
          </a:xfrm>
          <a:prstGeom prst="flowChartMagneticDisk">
            <a:avLst/>
          </a:prstGeom>
          <a:noFill/>
          <a:ln w="25400">
            <a:solidFill>
              <a:srgbClr val="95956F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s-CO" sz="1200" dirty="0" smtClean="0">
                <a:latin typeface="Times New Roman" pitchFamily="18" charset="0"/>
                <a:cs typeface="Times New Roman" pitchFamily="18" charset="0"/>
              </a:rPr>
              <a:t>Biblioteca de componentes</a:t>
            </a:r>
            <a:endParaRPr lang="es-CO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Line 28"/>
          <p:cNvSpPr>
            <a:spLocks noChangeShapeType="1"/>
          </p:cNvSpPr>
          <p:nvPr/>
        </p:nvSpPr>
        <p:spPr bwMode="auto">
          <a:xfrm>
            <a:off x="3157512" y="2435246"/>
            <a:ext cx="360362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BR"/>
          </a:p>
        </p:txBody>
      </p:sp>
      <p:sp>
        <p:nvSpPr>
          <p:cNvPr id="30" name="Rectangle 11"/>
          <p:cNvSpPr>
            <a:spLocks noChangeArrowheads="1"/>
          </p:cNvSpPr>
          <p:nvPr/>
        </p:nvSpPr>
        <p:spPr bwMode="auto">
          <a:xfrm>
            <a:off x="4317974" y="3778271"/>
            <a:ext cx="1531938" cy="501650"/>
          </a:xfrm>
          <a:prstGeom prst="rect">
            <a:avLst/>
          </a:prstGeom>
          <a:noFill/>
          <a:ln w="28575" algn="ctr">
            <a:solidFill>
              <a:srgbClr val="00B050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s-CO" sz="1600" dirty="0" smtClean="0">
                <a:latin typeface="Times New Roman" pitchFamily="18" charset="0"/>
                <a:cs typeface="Times New Roman" pitchFamily="18" charset="0"/>
              </a:rPr>
              <a:t>Análisis de desempeño</a:t>
            </a:r>
            <a:endParaRPr lang="es-CO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Line 30"/>
          <p:cNvSpPr>
            <a:spLocks noChangeShapeType="1"/>
          </p:cNvSpPr>
          <p:nvPr/>
        </p:nvSpPr>
        <p:spPr bwMode="auto">
          <a:xfrm>
            <a:off x="3695674" y="4019571"/>
            <a:ext cx="61753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pt-BR"/>
          </a:p>
        </p:txBody>
      </p:sp>
      <p:sp>
        <p:nvSpPr>
          <p:cNvPr id="34" name="Line 33"/>
          <p:cNvSpPr>
            <a:spLocks noChangeShapeType="1"/>
          </p:cNvSpPr>
          <p:nvPr/>
        </p:nvSpPr>
        <p:spPr bwMode="auto">
          <a:xfrm>
            <a:off x="3665512" y="4811734"/>
            <a:ext cx="863600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pt-BR"/>
          </a:p>
        </p:txBody>
      </p:sp>
      <p:sp>
        <p:nvSpPr>
          <p:cNvPr id="35" name="Line 34"/>
          <p:cNvSpPr>
            <a:spLocks noChangeShapeType="1"/>
          </p:cNvSpPr>
          <p:nvPr/>
        </p:nvSpPr>
        <p:spPr bwMode="auto">
          <a:xfrm>
            <a:off x="5826099" y="4019571"/>
            <a:ext cx="576263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pt-BR"/>
          </a:p>
        </p:txBody>
      </p:sp>
      <p:sp>
        <p:nvSpPr>
          <p:cNvPr id="36" name="Line 35"/>
          <p:cNvSpPr>
            <a:spLocks noChangeShapeType="1"/>
          </p:cNvSpPr>
          <p:nvPr/>
        </p:nvSpPr>
        <p:spPr bwMode="auto">
          <a:xfrm>
            <a:off x="5549874" y="4811734"/>
            <a:ext cx="868363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pt-BR"/>
          </a:p>
        </p:txBody>
      </p:sp>
      <p:sp>
        <p:nvSpPr>
          <p:cNvPr id="37" name="Line 36"/>
          <p:cNvSpPr>
            <a:spLocks noChangeShapeType="1"/>
          </p:cNvSpPr>
          <p:nvPr/>
        </p:nvSpPr>
        <p:spPr bwMode="auto">
          <a:xfrm>
            <a:off x="3017812" y="2714646"/>
            <a:ext cx="503237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BR"/>
          </a:p>
        </p:txBody>
      </p:sp>
      <p:sp>
        <p:nvSpPr>
          <p:cNvPr id="38" name="Line 37"/>
          <p:cNvSpPr>
            <a:spLocks noChangeShapeType="1"/>
          </p:cNvSpPr>
          <p:nvPr/>
        </p:nvSpPr>
        <p:spPr bwMode="auto">
          <a:xfrm>
            <a:off x="3017812" y="2724171"/>
            <a:ext cx="0" cy="2159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cxnSp>
        <p:nvCxnSpPr>
          <p:cNvPr id="45" name="Conector de seta reta 44"/>
          <p:cNvCxnSpPr/>
          <p:nvPr/>
        </p:nvCxnSpPr>
        <p:spPr>
          <a:xfrm rot="5400000">
            <a:off x="2214546" y="3143248"/>
            <a:ext cx="1143008" cy="1588"/>
          </a:xfrm>
          <a:prstGeom prst="straightConnector1">
            <a:avLst/>
          </a:prstGeom>
          <a:noFill/>
          <a:ln w="3175">
            <a:solidFill>
              <a:schemeClr val="tx1"/>
            </a:solidFill>
            <a:round/>
            <a:headEnd type="none" w="med" len="med"/>
            <a:tailEnd type="arrow" w="med" len="med"/>
          </a:ln>
        </p:spPr>
      </p:cxnSp>
      <p:cxnSp>
        <p:nvCxnSpPr>
          <p:cNvPr id="47" name="Conector de seta reta 46"/>
          <p:cNvCxnSpPr>
            <a:stCxn id="17" idx="1"/>
          </p:cNvCxnSpPr>
          <p:nvPr/>
        </p:nvCxnSpPr>
        <p:spPr>
          <a:xfrm rot="16200000" flipH="1">
            <a:off x="2350286" y="2921797"/>
            <a:ext cx="1574781" cy="11128"/>
          </a:xfrm>
          <a:prstGeom prst="straightConnector1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48" name="Conector de seta reta 47"/>
          <p:cNvCxnSpPr/>
          <p:nvPr/>
        </p:nvCxnSpPr>
        <p:spPr>
          <a:xfrm rot="16200000" flipH="1">
            <a:off x="7453282" y="3262363"/>
            <a:ext cx="828500" cy="18769"/>
          </a:xfrm>
          <a:prstGeom prst="straightConnector1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Número de Slide 2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A666A08A-21AD-469F-B9AD-BC5A33624A57}" type="slidenum">
              <a:rPr lang="pt-BR" smtClean="0"/>
              <a:pPr/>
              <a:t>28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642910" y="21429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CO" dirty="0" smtClean="0"/>
              <a:t>Ejemplo de exploración: </a:t>
            </a:r>
            <a:br>
              <a:rPr lang="es-CO" dirty="0" smtClean="0"/>
            </a:br>
            <a:r>
              <a:rPr lang="es-CO" dirty="0" smtClean="0"/>
              <a:t>Estructura de comunicación</a:t>
            </a:r>
            <a:endParaRPr lang="pt-BR" dirty="0"/>
          </a:p>
        </p:txBody>
      </p:sp>
      <p:sp>
        <p:nvSpPr>
          <p:cNvPr id="4" name="Rounded Rectangle 25"/>
          <p:cNvSpPr/>
          <p:nvPr/>
        </p:nvSpPr>
        <p:spPr bwMode="auto">
          <a:xfrm>
            <a:off x="3140075" y="3054339"/>
            <a:ext cx="3025775" cy="3025775"/>
          </a:xfrm>
          <a:prstGeom prst="roundRect">
            <a:avLst/>
          </a:prstGeom>
          <a:noFill/>
          <a:ln w="38100" algn="ctr">
            <a:solidFill>
              <a:srgbClr val="FF6600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s-CO" sz="2400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2879725" y="1785926"/>
            <a:ext cx="1584325" cy="865187"/>
          </a:xfrm>
          <a:prstGeom prst="flowChartDocument">
            <a:avLst/>
          </a:prstGeom>
          <a:noFill/>
          <a:ln w="25400">
            <a:solidFill>
              <a:srgbClr val="95956F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s-CO" smtClean="0">
                <a:latin typeface="Times New Roman" pitchFamily="18" charset="0"/>
                <a:cs typeface="Times New Roman" pitchFamily="18" charset="0"/>
              </a:rPr>
              <a:t>Elementos de </a:t>
            </a:r>
          </a:p>
          <a:p>
            <a:pPr algn="ctr"/>
            <a:r>
              <a:rPr lang="es-CO" smtClean="0">
                <a:latin typeface="Times New Roman" pitchFamily="18" charset="0"/>
                <a:cs typeface="Times New Roman" pitchFamily="18" charset="0"/>
              </a:rPr>
              <a:t>HW</a:t>
            </a:r>
            <a:endParaRPr lang="es-CO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7143768" y="4572008"/>
            <a:ext cx="1439862" cy="1511300"/>
          </a:xfrm>
          <a:prstGeom prst="flowChartMagneticDisk">
            <a:avLst/>
          </a:prstGeom>
          <a:noFill/>
          <a:ln w="25400">
            <a:solidFill>
              <a:srgbClr val="95956F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s-CO" sz="1600" smtClean="0">
                <a:latin typeface="Times New Roman" pitchFamily="18" charset="0"/>
                <a:cs typeface="Times New Roman" pitchFamily="18" charset="0"/>
              </a:rPr>
              <a:t>Biblioteca de componentes</a:t>
            </a:r>
            <a:endParaRPr lang="es-CO" sz="16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785786" y="4071942"/>
            <a:ext cx="1728787" cy="792162"/>
          </a:xfrm>
          <a:prstGeom prst="flowChartMultidocument">
            <a:avLst/>
          </a:prstGeom>
          <a:noFill/>
          <a:ln w="25400">
            <a:solidFill>
              <a:srgbClr val="95956F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s-CO" dirty="0" smtClean="0">
                <a:latin typeface="Times New Roman" pitchFamily="18" charset="0"/>
                <a:cs typeface="Times New Roman" pitchFamily="18" charset="0"/>
              </a:rPr>
              <a:t>Restricciones</a:t>
            </a:r>
            <a:endParaRPr lang="es-CO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" name="AutoShape 6"/>
          <p:cNvCxnSpPr>
            <a:cxnSpLocks noChangeShapeType="1"/>
          </p:cNvCxnSpPr>
          <p:nvPr/>
        </p:nvCxnSpPr>
        <p:spPr bwMode="auto">
          <a:xfrm rot="16200000" flipH="1">
            <a:off x="3515519" y="2851932"/>
            <a:ext cx="406400" cy="1588"/>
          </a:xfrm>
          <a:prstGeom prst="bentConnector3">
            <a:avLst>
              <a:gd name="adj1" fmla="val 50000"/>
            </a:avLst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9" name="Line 7"/>
          <p:cNvSpPr>
            <a:spLocks noChangeShapeType="1"/>
          </p:cNvSpPr>
          <p:nvPr/>
        </p:nvSpPr>
        <p:spPr bwMode="auto">
          <a:xfrm>
            <a:off x="2565400" y="4424352"/>
            <a:ext cx="576263" cy="0"/>
          </a:xfrm>
          <a:prstGeom prst="line">
            <a:avLst/>
          </a:prstGeom>
          <a:noFill/>
          <a:ln w="476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BR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632325" y="1785926"/>
            <a:ext cx="2016125" cy="719137"/>
          </a:xfrm>
          <a:prstGeom prst="rect">
            <a:avLst/>
          </a:prstGeom>
          <a:noFill/>
          <a:ln w="28575" algn="ctr">
            <a:solidFill>
              <a:srgbClr val="00B050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s-CO" dirty="0" smtClean="0">
                <a:latin typeface="Times New Roman" pitchFamily="18" charset="0"/>
                <a:cs typeface="Times New Roman" pitchFamily="18" charset="0"/>
              </a:rPr>
              <a:t>Análisis de la comunicación</a:t>
            </a:r>
          </a:p>
        </p:txBody>
      </p:sp>
      <p:cxnSp>
        <p:nvCxnSpPr>
          <p:cNvPr id="11" name="AutoShape 9"/>
          <p:cNvCxnSpPr>
            <a:cxnSpLocks noChangeShapeType="1"/>
          </p:cNvCxnSpPr>
          <p:nvPr/>
        </p:nvCxnSpPr>
        <p:spPr bwMode="auto">
          <a:xfrm rot="16200000" flipH="1">
            <a:off x="5342732" y="2851932"/>
            <a:ext cx="406400" cy="1587"/>
          </a:xfrm>
          <a:prstGeom prst="bentConnector3">
            <a:avLst>
              <a:gd name="adj1" fmla="val 50000"/>
            </a:avLst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12" name="Line 10"/>
          <p:cNvSpPr>
            <a:spLocks noChangeShapeType="1"/>
          </p:cNvSpPr>
          <p:nvPr/>
        </p:nvSpPr>
        <p:spPr bwMode="auto">
          <a:xfrm>
            <a:off x="6143636" y="5357826"/>
            <a:ext cx="792163" cy="0"/>
          </a:xfrm>
          <a:prstGeom prst="line">
            <a:avLst/>
          </a:prstGeom>
          <a:noFill/>
          <a:ln w="476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>
            <a:off x="3363929" y="3564236"/>
            <a:ext cx="2697636" cy="615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CO" dirty="0" smtClean="0"/>
              <a:t>Parámetros globales:</a:t>
            </a:r>
          </a:p>
          <a:p>
            <a:pPr algn="ctr"/>
            <a:r>
              <a:rPr lang="es-CO" dirty="0" smtClean="0"/>
              <a:t>tamaño / mapeo</a:t>
            </a:r>
            <a:endParaRPr lang="es-CO" dirty="0"/>
          </a:p>
        </p:txBody>
      </p:sp>
      <p:sp>
        <p:nvSpPr>
          <p:cNvPr id="14" name="Rectangle 17"/>
          <p:cNvSpPr>
            <a:spLocks noChangeArrowheads="1"/>
          </p:cNvSpPr>
          <p:nvPr/>
        </p:nvSpPr>
        <p:spPr bwMode="auto">
          <a:xfrm>
            <a:off x="3721355" y="4923125"/>
            <a:ext cx="1857375" cy="3571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CO" sz="2000" dirty="0" smtClean="0"/>
              <a:t>Físicos</a:t>
            </a:r>
            <a:endParaRPr lang="es-CO" sz="2000" dirty="0"/>
          </a:p>
        </p:txBody>
      </p:sp>
      <p:sp>
        <p:nvSpPr>
          <p:cNvPr id="15" name="Rectangle 18"/>
          <p:cNvSpPr>
            <a:spLocks noChangeArrowheads="1"/>
          </p:cNvSpPr>
          <p:nvPr/>
        </p:nvSpPr>
        <p:spPr bwMode="auto">
          <a:xfrm>
            <a:off x="3721355" y="5569237"/>
            <a:ext cx="1857375" cy="3571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CO" sz="2000" dirty="0" smtClean="0"/>
              <a:t>Lógicos</a:t>
            </a:r>
            <a:endParaRPr lang="es-CO" sz="2000" dirty="0"/>
          </a:p>
        </p:txBody>
      </p:sp>
      <p:cxnSp>
        <p:nvCxnSpPr>
          <p:cNvPr id="16" name="Straight Connector 33"/>
          <p:cNvCxnSpPr>
            <a:cxnSpLocks noChangeShapeType="1"/>
            <a:stCxn id="14" idx="2"/>
            <a:endCxn id="15" idx="0"/>
          </p:cNvCxnSpPr>
          <p:nvPr/>
        </p:nvCxnSpPr>
        <p:spPr bwMode="auto">
          <a:xfrm>
            <a:off x="4650267" y="5293012"/>
            <a:ext cx="0" cy="263525"/>
          </a:xfrm>
          <a:prstGeom prst="line">
            <a:avLst/>
          </a:prstGeom>
          <a:noFill/>
          <a:ln w="25400" algn="ctr">
            <a:solidFill>
              <a:schemeClr val="accent2"/>
            </a:solidFill>
            <a:round/>
            <a:headEnd type="triangle" w="med" len="med"/>
            <a:tailEnd type="triangle" w="med" len="med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</p:cxnSp>
      <p:sp>
        <p:nvSpPr>
          <p:cNvPr id="17" name="Text Box 20"/>
          <p:cNvSpPr txBox="1">
            <a:spLocks noChangeArrowheads="1"/>
          </p:cNvSpPr>
          <p:nvPr/>
        </p:nvSpPr>
        <p:spPr bwMode="auto">
          <a:xfrm>
            <a:off x="3850167" y="3119724"/>
            <a:ext cx="169629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CO" sz="2000" dirty="0" smtClean="0"/>
              <a:t>Refinamiento</a:t>
            </a:r>
            <a:endParaRPr lang="es-CO" sz="2000" dirty="0"/>
          </a:p>
        </p:txBody>
      </p:sp>
      <p:sp>
        <p:nvSpPr>
          <p:cNvPr id="18" name="Line 21"/>
          <p:cNvSpPr>
            <a:spLocks noChangeShapeType="1"/>
          </p:cNvSpPr>
          <p:nvPr/>
        </p:nvSpPr>
        <p:spPr bwMode="auto">
          <a:xfrm>
            <a:off x="4642330" y="4270662"/>
            <a:ext cx="0" cy="215900"/>
          </a:xfrm>
          <a:prstGeom prst="line">
            <a:avLst/>
          </a:prstGeom>
          <a:noFill/>
          <a:ln w="3492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BR"/>
          </a:p>
        </p:txBody>
      </p:sp>
      <p:sp>
        <p:nvSpPr>
          <p:cNvPr id="19" name="Text Box 22"/>
          <p:cNvSpPr txBox="1">
            <a:spLocks noChangeArrowheads="1"/>
          </p:cNvSpPr>
          <p:nvPr/>
        </p:nvSpPr>
        <p:spPr bwMode="auto">
          <a:xfrm>
            <a:off x="3571868" y="4488150"/>
            <a:ext cx="22860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s-CO" dirty="0" smtClean="0"/>
              <a:t>Parámetros locales:</a:t>
            </a:r>
            <a:endParaRPr lang="es-CO" dirty="0"/>
          </a:p>
        </p:txBody>
      </p:sp>
      <p:sp>
        <p:nvSpPr>
          <p:cNvPr id="20" name="Rectangle 9"/>
          <p:cNvSpPr>
            <a:spLocks noChangeArrowheads="1"/>
          </p:cNvSpPr>
          <p:nvPr/>
        </p:nvSpPr>
        <p:spPr bwMode="auto">
          <a:xfrm>
            <a:off x="6962113" y="3483430"/>
            <a:ext cx="1857388" cy="719137"/>
          </a:xfrm>
          <a:prstGeom prst="rect">
            <a:avLst/>
          </a:prstGeom>
          <a:noFill/>
          <a:ln w="28575" algn="ctr">
            <a:solidFill>
              <a:srgbClr val="00B050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s-CO" dirty="0" smtClean="0">
                <a:latin typeface="Times New Roman" pitchFamily="18" charset="0"/>
                <a:cs typeface="Times New Roman" pitchFamily="18" charset="0"/>
              </a:rPr>
              <a:t>Análisis de desempeño</a:t>
            </a:r>
          </a:p>
        </p:txBody>
      </p:sp>
      <p:sp>
        <p:nvSpPr>
          <p:cNvPr id="21" name="Line 10"/>
          <p:cNvSpPr>
            <a:spLocks noChangeShapeType="1"/>
          </p:cNvSpPr>
          <p:nvPr/>
        </p:nvSpPr>
        <p:spPr bwMode="auto">
          <a:xfrm>
            <a:off x="6182416" y="3857628"/>
            <a:ext cx="792163" cy="0"/>
          </a:xfrm>
          <a:prstGeom prst="line">
            <a:avLst/>
          </a:prstGeom>
          <a:noFill/>
          <a:ln w="476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Espaço Reservado para Número de Slide 3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A666A08A-21AD-469F-B9AD-BC5A33624A57}" type="slidenum">
              <a:rPr lang="pt-BR" smtClean="0"/>
              <a:pPr/>
              <a:t>29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771556" y="14285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CO" dirty="0" smtClean="0"/>
              <a:t>Ejemplo de exploración:</a:t>
            </a:r>
            <a:br>
              <a:rPr lang="es-CO" dirty="0" smtClean="0"/>
            </a:br>
            <a:r>
              <a:rPr lang="es-CO" dirty="0" smtClean="0"/>
              <a:t>Metodología </a:t>
            </a:r>
            <a:r>
              <a:rPr lang="es-CO" dirty="0" err="1" smtClean="0"/>
              <a:t>MaLOC</a:t>
            </a:r>
            <a:endParaRPr lang="pt-BR" dirty="0"/>
          </a:p>
        </p:txBody>
      </p:sp>
      <p:grpSp>
        <p:nvGrpSpPr>
          <p:cNvPr id="3" name="Group 4"/>
          <p:cNvGrpSpPr>
            <a:grpSpLocks/>
          </p:cNvGrpSpPr>
          <p:nvPr/>
        </p:nvGrpSpPr>
        <p:grpSpPr bwMode="auto">
          <a:xfrm>
            <a:off x="571472" y="1486366"/>
            <a:ext cx="8096752" cy="5300221"/>
            <a:chOff x="295" y="891"/>
            <a:chExt cx="5436" cy="3559"/>
          </a:xfrm>
        </p:grpSpPr>
        <p:sp>
          <p:nvSpPr>
            <p:cNvPr id="4" name="AutoShape 5"/>
            <p:cNvSpPr>
              <a:spLocks noChangeArrowheads="1"/>
            </p:cNvSpPr>
            <p:nvPr/>
          </p:nvSpPr>
          <p:spPr bwMode="auto">
            <a:xfrm>
              <a:off x="4604" y="1478"/>
              <a:ext cx="771" cy="385"/>
            </a:xfrm>
            <a:prstGeom prst="flowChartDocumen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r>
                <a:rPr lang="es-CO" sz="1200" dirty="0" smtClean="0"/>
                <a:t>Métricas nivel Atemporal</a:t>
              </a:r>
              <a:endParaRPr lang="es-CO" sz="1200" dirty="0"/>
            </a:p>
          </p:txBody>
        </p:sp>
        <p:sp>
          <p:nvSpPr>
            <p:cNvPr id="5" name="AutoShape 6"/>
            <p:cNvSpPr>
              <a:spLocks noChangeArrowheads="1"/>
            </p:cNvSpPr>
            <p:nvPr/>
          </p:nvSpPr>
          <p:spPr bwMode="auto">
            <a:xfrm>
              <a:off x="2200" y="996"/>
              <a:ext cx="816" cy="385"/>
            </a:xfrm>
            <a:prstGeom prst="flowChartDocumen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s-CO" sz="1200" dirty="0" smtClean="0"/>
                <a:t>Componentes de HW</a:t>
              </a:r>
              <a:endParaRPr lang="es-CO" sz="1200" dirty="0"/>
            </a:p>
          </p:txBody>
        </p:sp>
        <p:cxnSp>
          <p:nvCxnSpPr>
            <p:cNvPr id="6" name="AutoShape 7"/>
            <p:cNvCxnSpPr>
              <a:cxnSpLocks noChangeShapeType="1"/>
              <a:stCxn id="31" idx="3"/>
              <a:endCxn id="20" idx="1"/>
            </p:cNvCxnSpPr>
            <p:nvPr/>
          </p:nvCxnSpPr>
          <p:spPr bwMode="auto">
            <a:xfrm>
              <a:off x="1836" y="1790"/>
              <a:ext cx="817" cy="64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 type="triangle" w="med" len="med"/>
              <a:tailEnd/>
            </a:ln>
            <a:effectLst/>
          </p:spPr>
        </p:cxnSp>
        <p:cxnSp>
          <p:nvCxnSpPr>
            <p:cNvPr id="7" name="AutoShape 8"/>
            <p:cNvCxnSpPr>
              <a:cxnSpLocks noChangeShapeType="1"/>
              <a:stCxn id="5" idx="2"/>
              <a:endCxn id="20" idx="0"/>
            </p:cNvCxnSpPr>
            <p:nvPr/>
          </p:nvCxnSpPr>
          <p:spPr bwMode="auto">
            <a:xfrm rot="16200000" flipH="1">
              <a:off x="2713" y="1251"/>
              <a:ext cx="334" cy="544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</p:cxnSp>
        <p:cxnSp>
          <p:nvCxnSpPr>
            <p:cNvPr id="8" name="AutoShape 9"/>
            <p:cNvCxnSpPr>
              <a:cxnSpLocks noChangeShapeType="1"/>
              <a:stCxn id="4" idx="1"/>
              <a:endCxn id="20" idx="3"/>
            </p:cNvCxnSpPr>
            <p:nvPr/>
          </p:nvCxnSpPr>
          <p:spPr bwMode="auto">
            <a:xfrm rot="10800000" flipV="1">
              <a:off x="3651" y="1670"/>
              <a:ext cx="953" cy="183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</p:cxnSp>
        <p:sp>
          <p:nvSpPr>
            <p:cNvPr id="9" name="AutoShape 10"/>
            <p:cNvSpPr>
              <a:spLocks noChangeArrowheads="1"/>
            </p:cNvSpPr>
            <p:nvPr/>
          </p:nvSpPr>
          <p:spPr bwMode="auto">
            <a:xfrm>
              <a:off x="4604" y="2420"/>
              <a:ext cx="817" cy="539"/>
            </a:xfrm>
            <a:prstGeom prst="flowChartDocumen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r>
                <a:rPr lang="es-CO" sz="1200" dirty="0" smtClean="0"/>
                <a:t>Métricas nivel tiempo aproximado</a:t>
              </a:r>
              <a:endParaRPr lang="es-CO" sz="1200" dirty="0"/>
            </a:p>
          </p:txBody>
        </p:sp>
        <p:cxnSp>
          <p:nvCxnSpPr>
            <p:cNvPr id="10" name="AutoShape 11"/>
            <p:cNvCxnSpPr>
              <a:cxnSpLocks noChangeShapeType="1"/>
              <a:stCxn id="9" idx="1"/>
              <a:endCxn id="21" idx="3"/>
            </p:cNvCxnSpPr>
            <p:nvPr/>
          </p:nvCxnSpPr>
          <p:spPr bwMode="auto">
            <a:xfrm rot="10800000">
              <a:off x="3651" y="2466"/>
              <a:ext cx="953" cy="223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</p:cxnSp>
        <p:cxnSp>
          <p:nvCxnSpPr>
            <p:cNvPr id="11" name="AutoShape 12"/>
            <p:cNvCxnSpPr>
              <a:cxnSpLocks noChangeShapeType="1"/>
              <a:stCxn id="20" idx="2"/>
              <a:endCxn id="21" idx="0"/>
            </p:cNvCxnSpPr>
            <p:nvPr/>
          </p:nvCxnSpPr>
          <p:spPr bwMode="auto">
            <a:xfrm rot="5400000">
              <a:off x="3009" y="2160"/>
              <a:ext cx="28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" name="AutoShape 13"/>
            <p:cNvCxnSpPr>
              <a:cxnSpLocks noChangeShapeType="1"/>
              <a:stCxn id="9" idx="1"/>
              <a:endCxn id="22" idx="3"/>
            </p:cNvCxnSpPr>
            <p:nvPr/>
          </p:nvCxnSpPr>
          <p:spPr bwMode="auto">
            <a:xfrm rot="10800000" flipV="1">
              <a:off x="3651" y="2689"/>
              <a:ext cx="953" cy="308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</p:cxnSp>
        <p:cxnSp>
          <p:nvCxnSpPr>
            <p:cNvPr id="13" name="AutoShape 14"/>
            <p:cNvCxnSpPr>
              <a:cxnSpLocks noChangeShapeType="1"/>
              <a:stCxn id="21" idx="2"/>
              <a:endCxn id="22" idx="0"/>
            </p:cNvCxnSpPr>
            <p:nvPr/>
          </p:nvCxnSpPr>
          <p:spPr bwMode="auto">
            <a:xfrm rot="5400000">
              <a:off x="3049" y="2732"/>
              <a:ext cx="20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" name="AutoShape 15"/>
            <p:cNvCxnSpPr>
              <a:cxnSpLocks noChangeShapeType="1"/>
              <a:stCxn id="22" idx="2"/>
              <a:endCxn id="23" idx="0"/>
            </p:cNvCxnSpPr>
            <p:nvPr/>
          </p:nvCxnSpPr>
          <p:spPr bwMode="auto">
            <a:xfrm rot="5400000">
              <a:off x="2988" y="3325"/>
              <a:ext cx="327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5" name="AutoShape 16"/>
            <p:cNvSpPr>
              <a:spLocks noChangeArrowheads="1"/>
            </p:cNvSpPr>
            <p:nvPr/>
          </p:nvSpPr>
          <p:spPr bwMode="auto">
            <a:xfrm>
              <a:off x="4559" y="3501"/>
              <a:ext cx="816" cy="385"/>
            </a:xfrm>
            <a:prstGeom prst="flowChartDocumen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r>
                <a:rPr lang="es-CO" sz="1200" dirty="0" smtClean="0"/>
                <a:t>Métricas nivel ciclos de reloj</a:t>
              </a:r>
              <a:endParaRPr lang="es-CO" sz="1200" dirty="0"/>
            </a:p>
          </p:txBody>
        </p:sp>
        <p:cxnSp>
          <p:nvCxnSpPr>
            <p:cNvPr id="16" name="AutoShape 17"/>
            <p:cNvCxnSpPr>
              <a:cxnSpLocks noChangeShapeType="1"/>
              <a:stCxn id="15" idx="1"/>
              <a:endCxn id="23" idx="3"/>
            </p:cNvCxnSpPr>
            <p:nvPr/>
          </p:nvCxnSpPr>
          <p:spPr bwMode="auto">
            <a:xfrm rot="10800000">
              <a:off x="3651" y="3631"/>
              <a:ext cx="908" cy="63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</p:cxnSp>
        <p:sp>
          <p:nvSpPr>
            <p:cNvPr id="17" name="AutoShape 18"/>
            <p:cNvSpPr>
              <a:spLocks noChangeArrowheads="1"/>
            </p:cNvSpPr>
            <p:nvPr/>
          </p:nvSpPr>
          <p:spPr bwMode="auto">
            <a:xfrm>
              <a:off x="2608" y="3937"/>
              <a:ext cx="1089" cy="465"/>
            </a:xfrm>
            <a:prstGeom prst="flowChartDocumen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r>
                <a:rPr lang="es-CO" sz="1200" dirty="0" smtClean="0"/>
                <a:t>Estructura de comunicación configurada</a:t>
              </a:r>
              <a:endParaRPr lang="es-CO" sz="1200" dirty="0"/>
            </a:p>
          </p:txBody>
        </p:sp>
        <p:sp>
          <p:nvSpPr>
            <p:cNvPr id="18" name="Line 19"/>
            <p:cNvSpPr>
              <a:spLocks noChangeShapeType="1"/>
            </p:cNvSpPr>
            <p:nvPr/>
          </p:nvSpPr>
          <p:spPr bwMode="auto">
            <a:xfrm>
              <a:off x="1293" y="2140"/>
              <a:ext cx="381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19" name="Line 20"/>
            <p:cNvSpPr>
              <a:spLocks noChangeShapeType="1"/>
            </p:cNvSpPr>
            <p:nvPr/>
          </p:nvSpPr>
          <p:spPr bwMode="auto">
            <a:xfrm>
              <a:off x="1293" y="3365"/>
              <a:ext cx="381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20" name="AutoShape 21"/>
            <p:cNvSpPr>
              <a:spLocks noChangeArrowheads="1"/>
            </p:cNvSpPr>
            <p:nvPr/>
          </p:nvSpPr>
          <p:spPr bwMode="auto">
            <a:xfrm>
              <a:off x="2653" y="1690"/>
              <a:ext cx="998" cy="327"/>
            </a:xfrm>
            <a:prstGeom prst="flowChartProcess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r>
                <a:rPr lang="es-CO" sz="1200" dirty="0" smtClean="0"/>
                <a:t>Análisis de la comunicación</a:t>
              </a:r>
              <a:endParaRPr lang="es-CO" sz="1200" dirty="0"/>
            </a:p>
          </p:txBody>
        </p:sp>
        <p:sp>
          <p:nvSpPr>
            <p:cNvPr id="21" name="AutoShape 22"/>
            <p:cNvSpPr>
              <a:spLocks noChangeArrowheads="1"/>
            </p:cNvSpPr>
            <p:nvPr/>
          </p:nvSpPr>
          <p:spPr bwMode="auto">
            <a:xfrm>
              <a:off x="2653" y="2303"/>
              <a:ext cx="998" cy="326"/>
            </a:xfrm>
            <a:prstGeom prst="flowChartProcess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r>
                <a:rPr lang="es-CO" sz="1200" dirty="0" smtClean="0"/>
                <a:t>Solucionar la contención</a:t>
              </a:r>
              <a:endParaRPr lang="es-CO" sz="1200" dirty="0"/>
            </a:p>
          </p:txBody>
        </p:sp>
        <p:sp>
          <p:nvSpPr>
            <p:cNvPr id="22" name="AutoShape 23"/>
            <p:cNvSpPr>
              <a:spLocks noChangeArrowheads="1"/>
            </p:cNvSpPr>
            <p:nvPr/>
          </p:nvSpPr>
          <p:spPr bwMode="auto">
            <a:xfrm>
              <a:off x="2653" y="2834"/>
              <a:ext cx="998" cy="327"/>
            </a:xfrm>
            <a:prstGeom prst="flowChartProcess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r>
                <a:rPr lang="es-CO" sz="1200" dirty="0" smtClean="0"/>
                <a:t>Aumentar el </a:t>
              </a:r>
              <a:r>
                <a:rPr lang="es-CO" sz="1200" i="1" dirty="0" err="1" smtClean="0"/>
                <a:t>throughput</a:t>
              </a:r>
              <a:endParaRPr lang="es-CO" sz="1200" i="1" dirty="0"/>
            </a:p>
          </p:txBody>
        </p:sp>
        <p:sp>
          <p:nvSpPr>
            <p:cNvPr id="23" name="AutoShape 24"/>
            <p:cNvSpPr>
              <a:spLocks noChangeArrowheads="1"/>
            </p:cNvSpPr>
            <p:nvPr/>
          </p:nvSpPr>
          <p:spPr bwMode="auto">
            <a:xfrm>
              <a:off x="2653" y="3488"/>
              <a:ext cx="998" cy="285"/>
            </a:xfrm>
            <a:prstGeom prst="flowChartProcess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r>
                <a:rPr lang="es-CO" sz="1200" dirty="0" smtClean="0"/>
                <a:t>Implementación del protocolo</a:t>
              </a:r>
              <a:endParaRPr lang="es-CO" sz="1200" dirty="0"/>
            </a:p>
          </p:txBody>
        </p:sp>
        <p:sp>
          <p:nvSpPr>
            <p:cNvPr id="24" name="AutoShape 25"/>
            <p:cNvSpPr>
              <a:spLocks noChangeArrowheads="1"/>
            </p:cNvSpPr>
            <p:nvPr/>
          </p:nvSpPr>
          <p:spPr bwMode="auto">
            <a:xfrm>
              <a:off x="823" y="2177"/>
              <a:ext cx="969" cy="642"/>
            </a:xfrm>
            <a:prstGeom prst="flowChartDocumen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r>
                <a:rPr lang="es-CO" sz="1100" dirty="0" smtClean="0"/>
                <a:t>Seleccionar y configurar la política de arbitraje</a:t>
              </a:r>
            </a:p>
            <a:p>
              <a:r>
                <a:rPr lang="es-CO" sz="1100" dirty="0" smtClean="0"/>
                <a:t>Numero de puentes</a:t>
              </a:r>
              <a:endParaRPr lang="es-CO" sz="1100" dirty="0"/>
            </a:p>
          </p:txBody>
        </p:sp>
        <p:sp>
          <p:nvSpPr>
            <p:cNvPr id="25" name="AutoShape 26"/>
            <p:cNvSpPr>
              <a:spLocks noChangeArrowheads="1"/>
            </p:cNvSpPr>
            <p:nvPr/>
          </p:nvSpPr>
          <p:spPr bwMode="auto">
            <a:xfrm>
              <a:off x="823" y="2941"/>
              <a:ext cx="969" cy="385"/>
            </a:xfrm>
            <a:prstGeom prst="flowChartDocumen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r>
                <a:rPr lang="es-CO" sz="1200" dirty="0" smtClean="0"/>
                <a:t>Tipo de bus(es)</a:t>
              </a:r>
            </a:p>
            <a:p>
              <a:r>
                <a:rPr lang="es-CO" sz="1200" dirty="0" smtClean="0"/>
                <a:t>Tamaño bus(es)</a:t>
              </a:r>
              <a:endParaRPr lang="es-CO" sz="1200" dirty="0"/>
            </a:p>
          </p:txBody>
        </p:sp>
        <p:cxnSp>
          <p:nvCxnSpPr>
            <p:cNvPr id="26" name="AutoShape 27"/>
            <p:cNvCxnSpPr>
              <a:cxnSpLocks noChangeShapeType="1"/>
              <a:stCxn id="24" idx="3"/>
              <a:endCxn id="21" idx="1"/>
            </p:cNvCxnSpPr>
            <p:nvPr/>
          </p:nvCxnSpPr>
          <p:spPr bwMode="auto">
            <a:xfrm flipV="1">
              <a:off x="1792" y="2466"/>
              <a:ext cx="861" cy="32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 type="triangle" w="med" len="med"/>
              <a:tailEnd/>
            </a:ln>
            <a:effectLst/>
          </p:spPr>
        </p:cxnSp>
        <p:cxnSp>
          <p:nvCxnSpPr>
            <p:cNvPr id="27" name="AutoShape 28"/>
            <p:cNvCxnSpPr>
              <a:cxnSpLocks noChangeShapeType="1"/>
              <a:stCxn id="25" idx="3"/>
              <a:endCxn id="22" idx="1"/>
            </p:cNvCxnSpPr>
            <p:nvPr/>
          </p:nvCxnSpPr>
          <p:spPr bwMode="auto">
            <a:xfrm flipV="1">
              <a:off x="1792" y="2997"/>
              <a:ext cx="861" cy="136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 type="triangle" w="med" len="med"/>
              <a:tailEnd/>
            </a:ln>
            <a:effectLst/>
          </p:spPr>
        </p:cxnSp>
        <p:sp>
          <p:nvSpPr>
            <p:cNvPr id="28" name="AutoShape 29"/>
            <p:cNvSpPr>
              <a:spLocks noChangeArrowheads="1"/>
            </p:cNvSpPr>
            <p:nvPr/>
          </p:nvSpPr>
          <p:spPr bwMode="auto">
            <a:xfrm>
              <a:off x="295" y="3975"/>
              <a:ext cx="567" cy="475"/>
            </a:xfrm>
            <a:prstGeom prst="flowChartMagneticDisk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s-CO" sz="1000" smtClean="0"/>
                <a:t>Biblioteca de </a:t>
              </a:r>
            </a:p>
            <a:p>
              <a:pPr algn="ctr"/>
              <a:r>
                <a:rPr lang="es-CO" sz="1000" smtClean="0"/>
                <a:t>componentes</a:t>
              </a:r>
              <a:endParaRPr lang="es-CO" sz="1000"/>
            </a:p>
          </p:txBody>
        </p:sp>
        <p:sp>
          <p:nvSpPr>
            <p:cNvPr id="29" name="AutoShape 30"/>
            <p:cNvSpPr>
              <a:spLocks noChangeArrowheads="1"/>
            </p:cNvSpPr>
            <p:nvPr/>
          </p:nvSpPr>
          <p:spPr bwMode="auto">
            <a:xfrm>
              <a:off x="3239" y="995"/>
              <a:ext cx="749" cy="385"/>
            </a:xfrm>
            <a:prstGeom prst="flowChartDocumen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 algn="ctr"/>
              <a:r>
                <a:rPr lang="es-CO" sz="1200" dirty="0" smtClean="0"/>
                <a:t>Modelo Funcional</a:t>
              </a:r>
              <a:endParaRPr lang="es-CO" sz="1200" dirty="0"/>
            </a:p>
          </p:txBody>
        </p:sp>
        <p:cxnSp>
          <p:nvCxnSpPr>
            <p:cNvPr id="30" name="AutoShape 31"/>
            <p:cNvCxnSpPr>
              <a:cxnSpLocks noChangeShapeType="1"/>
              <a:stCxn id="29" idx="2"/>
              <a:endCxn id="20" idx="0"/>
            </p:cNvCxnSpPr>
            <p:nvPr/>
          </p:nvCxnSpPr>
          <p:spPr bwMode="auto">
            <a:xfrm rot="5400000">
              <a:off x="3215" y="1291"/>
              <a:ext cx="335" cy="462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</p:cxnSp>
        <p:sp>
          <p:nvSpPr>
            <p:cNvPr id="31" name="AutoShape 32"/>
            <p:cNvSpPr>
              <a:spLocks noChangeArrowheads="1"/>
            </p:cNvSpPr>
            <p:nvPr/>
          </p:nvSpPr>
          <p:spPr bwMode="auto">
            <a:xfrm>
              <a:off x="823" y="1518"/>
              <a:ext cx="1013" cy="543"/>
            </a:xfrm>
            <a:prstGeom prst="flowChartMultidocumen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r>
                <a:rPr lang="es-CO" sz="1200" dirty="0" smtClean="0"/>
                <a:t>Tamaño </a:t>
              </a:r>
            </a:p>
            <a:p>
              <a:r>
                <a:rPr lang="es-CO" sz="1200" dirty="0" smtClean="0"/>
                <a:t>Mapeo de elementos</a:t>
              </a:r>
              <a:endParaRPr lang="es-CO" sz="1200" dirty="0"/>
            </a:p>
          </p:txBody>
        </p:sp>
        <p:sp>
          <p:nvSpPr>
            <p:cNvPr id="32" name="AutoShape 33"/>
            <p:cNvSpPr>
              <a:spLocks noChangeArrowheads="1"/>
            </p:cNvSpPr>
            <p:nvPr/>
          </p:nvSpPr>
          <p:spPr bwMode="auto">
            <a:xfrm>
              <a:off x="823" y="3522"/>
              <a:ext cx="1014" cy="385"/>
            </a:xfrm>
            <a:prstGeom prst="flowChartDocumen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r>
                <a:rPr lang="es-CO" sz="1200" dirty="0" smtClean="0"/>
                <a:t>Parámetros lógicos del protocolo</a:t>
              </a:r>
              <a:endParaRPr lang="es-CO" sz="1200" dirty="0"/>
            </a:p>
          </p:txBody>
        </p:sp>
        <p:cxnSp>
          <p:nvCxnSpPr>
            <p:cNvPr id="33" name="AutoShape 34"/>
            <p:cNvCxnSpPr>
              <a:cxnSpLocks noChangeShapeType="1"/>
              <a:stCxn id="32" idx="3"/>
              <a:endCxn id="23" idx="1"/>
            </p:cNvCxnSpPr>
            <p:nvPr/>
          </p:nvCxnSpPr>
          <p:spPr bwMode="auto">
            <a:xfrm flipV="1">
              <a:off x="1837" y="3631"/>
              <a:ext cx="816" cy="84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 type="triangle" w="med" len="med"/>
              <a:tailEnd/>
            </a:ln>
            <a:effectLst/>
          </p:spPr>
        </p:cxnSp>
        <p:sp>
          <p:nvSpPr>
            <p:cNvPr id="34" name="Text Box 35"/>
            <p:cNvSpPr txBox="1">
              <a:spLocks noChangeArrowheads="1"/>
            </p:cNvSpPr>
            <p:nvPr/>
          </p:nvSpPr>
          <p:spPr bwMode="auto">
            <a:xfrm>
              <a:off x="4276" y="996"/>
              <a:ext cx="1455" cy="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pt-BR" sz="1600" i="1" dirty="0" smtClean="0"/>
                <a:t>Métricas de </a:t>
              </a:r>
              <a:r>
                <a:rPr lang="es-CO" sz="1600" i="1" dirty="0" smtClean="0"/>
                <a:t>desempeño</a:t>
              </a:r>
              <a:endParaRPr lang="es-CO" sz="1600" i="1" dirty="0"/>
            </a:p>
          </p:txBody>
        </p:sp>
        <p:sp>
          <p:nvSpPr>
            <p:cNvPr id="35" name="AutoShape 36"/>
            <p:cNvSpPr>
              <a:spLocks/>
            </p:cNvSpPr>
            <p:nvPr/>
          </p:nvSpPr>
          <p:spPr bwMode="auto">
            <a:xfrm rot="5400000">
              <a:off x="4886" y="879"/>
              <a:ext cx="205" cy="861"/>
            </a:xfrm>
            <a:prstGeom prst="leftBrace">
              <a:avLst>
                <a:gd name="adj1" fmla="val 35000"/>
                <a:gd name="adj2" fmla="val 48819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6" name="Text Box 37"/>
            <p:cNvSpPr txBox="1">
              <a:spLocks noChangeArrowheads="1"/>
            </p:cNvSpPr>
            <p:nvPr/>
          </p:nvSpPr>
          <p:spPr bwMode="auto">
            <a:xfrm>
              <a:off x="823" y="891"/>
              <a:ext cx="973" cy="3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s-CO" sz="1600" i="1" dirty="0" smtClean="0"/>
                <a:t>Parámetros de </a:t>
              </a:r>
            </a:p>
            <a:p>
              <a:pPr algn="ctr"/>
              <a:r>
                <a:rPr lang="es-CO" sz="1600" i="1" dirty="0" smtClean="0"/>
                <a:t>Configuración </a:t>
              </a:r>
              <a:endParaRPr lang="es-CO" sz="1600" i="1" dirty="0"/>
            </a:p>
          </p:txBody>
        </p:sp>
        <p:sp>
          <p:nvSpPr>
            <p:cNvPr id="37" name="AutoShape 38"/>
            <p:cNvSpPr>
              <a:spLocks/>
            </p:cNvSpPr>
            <p:nvPr/>
          </p:nvSpPr>
          <p:spPr bwMode="auto">
            <a:xfrm rot="5400000">
              <a:off x="1203" y="786"/>
              <a:ext cx="205" cy="1061"/>
            </a:xfrm>
            <a:prstGeom prst="leftBrace">
              <a:avLst>
                <a:gd name="adj1" fmla="val 38699"/>
                <a:gd name="adj2" fmla="val 48819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583000" y="1831639"/>
            <a:ext cx="8229600" cy="4714875"/>
          </a:xfrm>
        </p:spPr>
        <p:txBody>
          <a:bodyPr/>
          <a:lstStyle/>
          <a:p>
            <a:pPr lvl="1"/>
            <a:endParaRPr lang="es-CO" dirty="0" smtClean="0"/>
          </a:p>
          <a:p>
            <a:pPr lvl="1"/>
            <a:endParaRPr lang="es-CO" dirty="0" smtClean="0"/>
          </a:p>
          <a:p>
            <a:pPr lvl="1"/>
            <a:endParaRPr lang="es-CO" dirty="0" smtClean="0"/>
          </a:p>
          <a:p>
            <a:pPr lvl="1"/>
            <a:endParaRPr lang="es-CO" dirty="0" smtClean="0"/>
          </a:p>
          <a:p>
            <a:pPr lvl="1"/>
            <a:endParaRPr lang="es-CO" dirty="0" smtClean="0"/>
          </a:p>
          <a:p>
            <a:pPr lvl="1"/>
            <a:endParaRPr lang="es-CO" dirty="0" smtClean="0"/>
          </a:p>
          <a:p>
            <a:r>
              <a:rPr lang="es-CO" dirty="0" smtClean="0"/>
              <a:t>Facilitadores</a:t>
            </a:r>
          </a:p>
          <a:p>
            <a:pPr lvl="1"/>
            <a:r>
              <a:rPr lang="es-CO" sz="2000" dirty="0" smtClean="0"/>
              <a:t>Procesos de fabricación</a:t>
            </a:r>
          </a:p>
          <a:p>
            <a:pPr lvl="1"/>
            <a:r>
              <a:rPr lang="es-CO" sz="2000" dirty="0" smtClean="0"/>
              <a:t>Herramientas de diseño</a:t>
            </a:r>
          </a:p>
          <a:p>
            <a:pPr lvl="1"/>
            <a:r>
              <a:rPr lang="es-CO" sz="2000" dirty="0" smtClean="0"/>
              <a:t>Usuarios</a:t>
            </a:r>
          </a:p>
          <a:p>
            <a:pPr lvl="1"/>
            <a:r>
              <a:rPr lang="es-CO" sz="2000" dirty="0" smtClean="0"/>
              <a:t>Creatividad</a:t>
            </a:r>
            <a:endParaRPr lang="es-CO" dirty="0" smtClean="0"/>
          </a:p>
          <a:p>
            <a:pPr lvl="2"/>
            <a:endParaRPr lang="es-CO" dirty="0" smtClean="0"/>
          </a:p>
          <a:p>
            <a:endParaRPr lang="es-CO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Mundo Digital</a:t>
            </a:r>
            <a:endParaRPr lang="es-CO" dirty="0"/>
          </a:p>
        </p:txBody>
      </p:sp>
      <p:pic>
        <p:nvPicPr>
          <p:cNvPr id="4" name="3 Imagen" descr="internet_publicida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52" y="1871666"/>
            <a:ext cx="2847975" cy="2057400"/>
          </a:xfrm>
          <a:prstGeom prst="rect">
            <a:avLst/>
          </a:prstGeom>
        </p:spPr>
      </p:pic>
      <p:pic>
        <p:nvPicPr>
          <p:cNvPr id="5" name="4 Imagen" descr="mundo_digital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4321" y="2472793"/>
            <a:ext cx="3659645" cy="27421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Contenido</a:t>
            </a:r>
            <a:endParaRPr lang="es-CO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357158" y="1600200"/>
            <a:ext cx="8643998" cy="4495800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s-CO" dirty="0" smtClean="0"/>
              <a:t>Introducción</a:t>
            </a:r>
          </a:p>
          <a:p>
            <a:pPr>
              <a:buFont typeface="Arial" pitchFamily="34" charset="0"/>
              <a:buChar char="•"/>
            </a:pPr>
            <a:r>
              <a:rPr lang="es-CO" dirty="0" smtClean="0"/>
              <a:t>Diseño de </a:t>
            </a:r>
            <a:r>
              <a:rPr lang="es-CO" i="1" dirty="0" err="1" smtClean="0"/>
              <a:t>SoC</a:t>
            </a:r>
            <a:endParaRPr lang="es-CO" i="1" dirty="0" smtClean="0"/>
          </a:p>
          <a:p>
            <a:pPr lvl="1">
              <a:buFont typeface="Arial" pitchFamily="34" charset="0"/>
              <a:buChar char="•"/>
            </a:pPr>
            <a:r>
              <a:rPr lang="es-CO" dirty="0" smtClean="0"/>
              <a:t>Diseño a nivel de sistema</a:t>
            </a:r>
          </a:p>
          <a:p>
            <a:pPr lvl="1">
              <a:buFont typeface="Arial" pitchFamily="34" charset="0"/>
              <a:buChar char="•"/>
            </a:pPr>
            <a:r>
              <a:rPr lang="es-CO" dirty="0" smtClean="0"/>
              <a:t>Exploración del espacio de diseño</a:t>
            </a:r>
          </a:p>
          <a:p>
            <a:pPr lvl="1">
              <a:buFont typeface="Arial" pitchFamily="34" charset="0"/>
              <a:buChar char="•"/>
            </a:pPr>
            <a:r>
              <a:rPr lang="es-CO" sz="3200" b="1" dirty="0" smtClean="0"/>
              <a:t>Verificación funcional y análisis de desempeño</a:t>
            </a:r>
            <a:endParaRPr lang="es-CO" sz="3200" dirty="0" smtClean="0"/>
          </a:p>
          <a:p>
            <a:pPr lvl="1">
              <a:buFont typeface="Arial" pitchFamily="34" charset="0"/>
              <a:buChar char="•"/>
            </a:pPr>
            <a:r>
              <a:rPr lang="es-CO" dirty="0" smtClean="0"/>
              <a:t>Modelaje</a:t>
            </a:r>
          </a:p>
          <a:p>
            <a:pPr>
              <a:buFont typeface="Arial" pitchFamily="34" charset="0"/>
              <a:buChar char="•"/>
            </a:pPr>
            <a:r>
              <a:rPr lang="es-CO" dirty="0" smtClean="0"/>
              <a:t>Conclusiones</a:t>
            </a:r>
          </a:p>
          <a:p>
            <a:pPr>
              <a:buFont typeface="Arial" pitchFamily="34" charset="0"/>
              <a:buChar char="•"/>
            </a:pPr>
            <a:r>
              <a:rPr lang="es-CO" dirty="0" smtClean="0"/>
              <a:t>Preguntas</a:t>
            </a:r>
            <a:endParaRPr lang="es-CO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A666A08A-21AD-469F-B9AD-BC5A33624A57}" type="slidenum">
              <a:rPr lang="pt-BR" smtClean="0"/>
              <a:pPr/>
              <a:t>30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Verificación funcional</a:t>
            </a:r>
            <a:endParaRPr lang="es-CO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s-CO" dirty="0" smtClean="0"/>
              <a:t>Los </a:t>
            </a:r>
            <a:r>
              <a:rPr lang="es-CO" dirty="0" smtClean="0"/>
              <a:t>modelos </a:t>
            </a:r>
            <a:r>
              <a:rPr lang="es-CO" dirty="0" smtClean="0"/>
              <a:t>usados están:</a:t>
            </a:r>
          </a:p>
          <a:p>
            <a:pPr lvl="1">
              <a:buFont typeface="Arial" pitchFamily="34" charset="0"/>
              <a:buChar char="•"/>
            </a:pPr>
            <a:r>
              <a:rPr lang="es-CO" dirty="0" smtClean="0"/>
              <a:t>Correctos</a:t>
            </a:r>
          </a:p>
          <a:p>
            <a:pPr lvl="2">
              <a:buFont typeface="Arial" pitchFamily="34" charset="0"/>
              <a:buChar char="•"/>
            </a:pPr>
            <a:r>
              <a:rPr lang="es-CO" dirty="0" smtClean="0"/>
              <a:t>Describen la funcionalidad?</a:t>
            </a:r>
          </a:p>
          <a:p>
            <a:pPr lvl="1">
              <a:buFont typeface="Arial" pitchFamily="34" charset="0"/>
              <a:buChar char="•"/>
            </a:pPr>
            <a:r>
              <a:rPr lang="es-CO" dirty="0" smtClean="0"/>
              <a:t>Completos</a:t>
            </a:r>
          </a:p>
          <a:p>
            <a:pPr lvl="2">
              <a:buFont typeface="Arial" pitchFamily="34" charset="0"/>
              <a:buChar char="•"/>
            </a:pPr>
            <a:r>
              <a:rPr lang="es-CO" dirty="0" smtClean="0"/>
              <a:t>Describen todas las características?</a:t>
            </a:r>
          </a:p>
          <a:p>
            <a:pPr>
              <a:buFont typeface="Arial" pitchFamily="34" charset="0"/>
              <a:buChar char="•"/>
            </a:pPr>
            <a:endParaRPr lang="es-CO" dirty="0" smtClean="0"/>
          </a:p>
          <a:p>
            <a:pPr>
              <a:buFont typeface="Arial" pitchFamily="34" charset="0"/>
              <a:buChar char="•"/>
            </a:pPr>
            <a:r>
              <a:rPr lang="es-CO" dirty="0" smtClean="0"/>
              <a:t>Técnicas de verificación</a:t>
            </a:r>
          </a:p>
          <a:p>
            <a:pPr lvl="1">
              <a:buFont typeface="Arial" pitchFamily="34" charset="0"/>
              <a:buChar char="•"/>
            </a:pPr>
            <a:r>
              <a:rPr lang="es-CO" dirty="0" smtClean="0"/>
              <a:t>Formal</a:t>
            </a:r>
          </a:p>
          <a:p>
            <a:pPr lvl="1">
              <a:buFont typeface="Arial" pitchFamily="34" charset="0"/>
              <a:buChar char="•"/>
            </a:pPr>
            <a:r>
              <a:rPr lang="es-CO" dirty="0" smtClean="0"/>
              <a:t>Híbrida</a:t>
            </a:r>
          </a:p>
          <a:p>
            <a:pPr lvl="1">
              <a:buFont typeface="Arial" pitchFamily="34" charset="0"/>
              <a:buChar char="•"/>
            </a:pPr>
            <a:r>
              <a:rPr lang="es-CO" dirty="0" smtClean="0"/>
              <a:t>Dinámica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3929058" y="4786322"/>
            <a:ext cx="20826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mtClean="0"/>
              <a:t>Limitadas</a:t>
            </a:r>
          </a:p>
          <a:p>
            <a:r>
              <a:rPr lang="es-CO" smtClean="0"/>
              <a:t>Pequeños diseños</a:t>
            </a:r>
            <a:endParaRPr lang="es-CO"/>
          </a:p>
        </p:txBody>
      </p:sp>
      <p:sp>
        <p:nvSpPr>
          <p:cNvPr id="5" name="Chave direita 4"/>
          <p:cNvSpPr/>
          <p:nvPr/>
        </p:nvSpPr>
        <p:spPr>
          <a:xfrm>
            <a:off x="3143240" y="4786322"/>
            <a:ext cx="214314" cy="71438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Seta para a direita 5"/>
          <p:cNvSpPr/>
          <p:nvPr/>
        </p:nvSpPr>
        <p:spPr>
          <a:xfrm>
            <a:off x="3500430" y="5000636"/>
            <a:ext cx="357190" cy="1428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A666A08A-21AD-469F-B9AD-BC5A33624A57}" type="slidenum">
              <a:rPr lang="pt-BR" smtClean="0"/>
              <a:pPr/>
              <a:t>31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428604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s-CO" sz="4000" dirty="0" smtClean="0"/>
              <a:t>Verificación funcional dinámica</a:t>
            </a:r>
            <a:endParaRPr lang="es-CO" sz="4000" dirty="0">
              <a:solidFill>
                <a:schemeClr val="tx1"/>
              </a:solidFill>
            </a:endParaRPr>
          </a:p>
        </p:txBody>
      </p:sp>
      <p:sp>
        <p:nvSpPr>
          <p:cNvPr id="36352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571645"/>
            <a:ext cx="8229600" cy="4714875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s-CO" dirty="0" smtClean="0"/>
              <a:t>Gran importancia en la industria</a:t>
            </a:r>
          </a:p>
          <a:p>
            <a:pPr>
              <a:buFont typeface="Arial" pitchFamily="34" charset="0"/>
              <a:buChar char="•"/>
            </a:pPr>
            <a:r>
              <a:rPr lang="es-CO" dirty="0" smtClean="0"/>
              <a:t>Utilizado en grandes diseños</a:t>
            </a:r>
            <a:endParaRPr lang="es-CO" dirty="0"/>
          </a:p>
        </p:txBody>
      </p:sp>
      <p:grpSp>
        <p:nvGrpSpPr>
          <p:cNvPr id="19" name="18 Grupo"/>
          <p:cNvGrpSpPr/>
          <p:nvPr/>
        </p:nvGrpSpPr>
        <p:grpSpPr>
          <a:xfrm>
            <a:off x="1000100" y="2667000"/>
            <a:ext cx="7817599" cy="3795433"/>
            <a:chOff x="1000100" y="2667000"/>
            <a:chExt cx="7817599" cy="3795433"/>
          </a:xfrm>
        </p:grpSpPr>
        <p:sp>
          <p:nvSpPr>
            <p:cNvPr id="363524" name="AutoShape 4"/>
            <p:cNvSpPr>
              <a:spLocks noChangeArrowheads="1"/>
            </p:cNvSpPr>
            <p:nvPr/>
          </p:nvSpPr>
          <p:spPr bwMode="auto">
            <a:xfrm>
              <a:off x="1371600" y="3614738"/>
              <a:ext cx="2711450" cy="24892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med" len="lg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63525" name="Text Box 5"/>
            <p:cNvSpPr txBox="1">
              <a:spLocks noChangeArrowheads="1"/>
            </p:cNvSpPr>
            <p:nvPr/>
          </p:nvSpPr>
          <p:spPr bwMode="auto">
            <a:xfrm>
              <a:off x="1000100" y="6000768"/>
              <a:ext cx="3199915" cy="461665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s-CO" sz="2400" dirty="0" smtClean="0">
                  <a:solidFill>
                    <a:srgbClr val="000000"/>
                  </a:solidFill>
                </a:rPr>
                <a:t>Equipo de verificación</a:t>
              </a:r>
              <a:endParaRPr lang="es-CO" sz="2400" dirty="0">
                <a:solidFill>
                  <a:srgbClr val="000000"/>
                </a:solidFill>
              </a:endParaRPr>
            </a:p>
          </p:txBody>
        </p:sp>
        <p:sp>
          <p:nvSpPr>
            <p:cNvPr id="363526" name="AutoShape 6"/>
            <p:cNvSpPr>
              <a:spLocks noChangeArrowheads="1"/>
            </p:cNvSpPr>
            <p:nvPr/>
          </p:nvSpPr>
          <p:spPr bwMode="auto">
            <a:xfrm>
              <a:off x="5238750" y="3614738"/>
              <a:ext cx="2711450" cy="2489200"/>
            </a:xfrm>
            <a:prstGeom prst="roundRect">
              <a:avLst>
                <a:gd name="adj" fmla="val 16667"/>
              </a:avLst>
            </a:prstGeom>
            <a:solidFill>
              <a:srgbClr val="ACE3EA"/>
            </a:solidFill>
            <a:ln w="9525">
              <a:noFill/>
              <a:round/>
              <a:headEnd type="none" w="sm" len="sm"/>
              <a:tailEnd type="none" w="med" len="lg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63527" name="Text Box 7"/>
            <p:cNvSpPr txBox="1">
              <a:spLocks noChangeArrowheads="1"/>
            </p:cNvSpPr>
            <p:nvPr/>
          </p:nvSpPr>
          <p:spPr bwMode="auto">
            <a:xfrm>
              <a:off x="5000628" y="6000768"/>
              <a:ext cx="3817071" cy="461665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s-CO" sz="2400" dirty="0" smtClean="0">
                  <a:solidFill>
                    <a:srgbClr val="000000"/>
                  </a:solidFill>
                </a:rPr>
                <a:t>Equipo de implementación</a:t>
              </a:r>
              <a:endParaRPr lang="es-CO" sz="2400" dirty="0">
                <a:solidFill>
                  <a:srgbClr val="000000"/>
                </a:solidFill>
              </a:endParaRPr>
            </a:p>
          </p:txBody>
        </p:sp>
        <p:pic>
          <p:nvPicPr>
            <p:cNvPr id="363528" name="Picture 8" descr="BS00559_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810000" y="2667000"/>
              <a:ext cx="1577975" cy="842963"/>
            </a:xfrm>
            <a:prstGeom prst="rect">
              <a:avLst/>
            </a:prstGeom>
            <a:noFill/>
          </p:spPr>
        </p:pic>
        <p:grpSp>
          <p:nvGrpSpPr>
            <p:cNvPr id="2" name="Group 9"/>
            <p:cNvGrpSpPr>
              <a:grpSpLocks/>
            </p:cNvGrpSpPr>
            <p:nvPr/>
          </p:nvGrpSpPr>
          <p:grpSpPr bwMode="auto">
            <a:xfrm>
              <a:off x="1436963" y="3673475"/>
              <a:ext cx="2559239" cy="2327811"/>
              <a:chOff x="1263" y="1684"/>
              <a:chExt cx="1827" cy="1765"/>
            </a:xfrm>
          </p:grpSpPr>
          <p:sp>
            <p:nvSpPr>
              <p:cNvPr id="363530" name="AutoShape 10"/>
              <p:cNvSpPr>
                <a:spLocks noChangeArrowheads="1"/>
              </p:cNvSpPr>
              <p:nvPr/>
            </p:nvSpPr>
            <p:spPr bwMode="auto">
              <a:xfrm rot="7426952">
                <a:off x="2008" y="2016"/>
                <a:ext cx="992" cy="328"/>
              </a:xfrm>
              <a:custGeom>
                <a:avLst/>
                <a:gdLst>
                  <a:gd name="G0" fmla="+- 16200 0 0"/>
                  <a:gd name="G1" fmla="+- 5400 0 0"/>
                  <a:gd name="G2" fmla="+- 21600 0 5400"/>
                  <a:gd name="G3" fmla="+- 10800 0 5400"/>
                  <a:gd name="G4" fmla="+- 21600 0 16200"/>
                  <a:gd name="G5" fmla="*/ G4 G3 10800"/>
                  <a:gd name="G6" fmla="+- 21600 0 G5"/>
                  <a:gd name="T0" fmla="*/ 16200 w 21600"/>
                  <a:gd name="T1" fmla="*/ 0 h 21600"/>
                  <a:gd name="T2" fmla="*/ 0 w 21600"/>
                  <a:gd name="T3" fmla="*/ 10800 h 21600"/>
                  <a:gd name="T4" fmla="*/ 16200 w 21600"/>
                  <a:gd name="T5" fmla="*/ 21600 h 21600"/>
                  <a:gd name="T6" fmla="*/ 21600 w 21600"/>
                  <a:gd name="T7" fmla="*/ 10800 h 21600"/>
                  <a:gd name="T8" fmla="*/ 17694720 60000 65536"/>
                  <a:gd name="T9" fmla="*/ 11796480 60000 65536"/>
                  <a:gd name="T10" fmla="*/ 5898240 60000 65536"/>
                  <a:gd name="T11" fmla="*/ 0 60000 65536"/>
                  <a:gd name="T12" fmla="*/ 3375 w 21600"/>
                  <a:gd name="T13" fmla="*/ G1 h 21600"/>
                  <a:gd name="T14" fmla="*/ G6 w 21600"/>
                  <a:gd name="T15" fmla="*/ G2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16200" y="0"/>
                    </a:moveTo>
                    <a:lnTo>
                      <a:pt x="16200" y="5400"/>
                    </a:lnTo>
                    <a:lnTo>
                      <a:pt x="3375" y="5400"/>
                    </a:lnTo>
                    <a:lnTo>
                      <a:pt x="3375" y="16200"/>
                    </a:lnTo>
                    <a:lnTo>
                      <a:pt x="16200" y="16200"/>
                    </a:lnTo>
                    <a:lnTo>
                      <a:pt x="16200" y="21600"/>
                    </a:lnTo>
                    <a:lnTo>
                      <a:pt x="21600" y="10800"/>
                    </a:lnTo>
                    <a:close/>
                  </a:path>
                  <a:path w="21600" h="21600">
                    <a:moveTo>
                      <a:pt x="1350" y="5400"/>
                    </a:moveTo>
                    <a:lnTo>
                      <a:pt x="1350" y="16200"/>
                    </a:lnTo>
                    <a:lnTo>
                      <a:pt x="2700" y="16200"/>
                    </a:lnTo>
                    <a:lnTo>
                      <a:pt x="2700" y="5400"/>
                    </a:lnTo>
                    <a:close/>
                  </a:path>
                  <a:path w="21600" h="21600">
                    <a:moveTo>
                      <a:pt x="0" y="5400"/>
                    </a:moveTo>
                    <a:lnTo>
                      <a:pt x="0" y="16200"/>
                    </a:lnTo>
                    <a:lnTo>
                      <a:pt x="675" y="16200"/>
                    </a:lnTo>
                    <a:lnTo>
                      <a:pt x="675" y="5400"/>
                    </a:lnTo>
                    <a:close/>
                  </a:path>
                </a:pathLst>
              </a:custGeom>
              <a:solidFill>
                <a:srgbClr val="24486C"/>
              </a:solidFill>
              <a:ln w="9525">
                <a:solidFill>
                  <a:schemeClr val="tx1"/>
                </a:solidFill>
                <a:miter lim="800000"/>
                <a:headEnd type="none" w="sm" len="sm"/>
                <a:tailEnd type="none" w="med" len="lg"/>
              </a:ln>
              <a:effectLst/>
            </p:spPr>
            <p:txBody>
              <a:bodyPr rot="10800000" vert="eaVert" wrap="none" anchor="ctr"/>
              <a:lstStyle/>
              <a:p>
                <a:pPr algn="ctr"/>
                <a:endParaRPr lang="pt-BR" sz="2800"/>
              </a:p>
            </p:txBody>
          </p:sp>
          <p:sp>
            <p:nvSpPr>
              <p:cNvPr id="363531" name="Text Box 11"/>
              <p:cNvSpPr txBox="1">
                <a:spLocks noChangeArrowheads="1"/>
              </p:cNvSpPr>
              <p:nvPr/>
            </p:nvSpPr>
            <p:spPr bwMode="auto">
              <a:xfrm>
                <a:off x="1263" y="2714"/>
                <a:ext cx="1827" cy="735"/>
              </a:xfrm>
              <a:prstGeom prst="rect">
                <a:avLst/>
              </a:prstGeom>
              <a:noFill/>
              <a:ln w="9525">
                <a:noFill/>
                <a:miter lim="800000"/>
                <a:headEnd type="none" w="sm" len="sm"/>
                <a:tailEnd type="none" w="med" len="lg"/>
              </a:ln>
              <a:effectLst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s-CO" sz="1900" dirty="0" smtClean="0">
                    <a:solidFill>
                      <a:srgbClr val="24486C"/>
                    </a:solidFill>
                  </a:rPr>
                  <a:t>Especificación Ejecutable (C++, SystemC, ...)</a:t>
                </a:r>
                <a:endParaRPr lang="es-CO" sz="1900" dirty="0">
                  <a:solidFill>
                    <a:srgbClr val="24486C"/>
                  </a:solidFill>
                </a:endParaRPr>
              </a:p>
            </p:txBody>
          </p:sp>
        </p:grpSp>
        <p:grpSp>
          <p:nvGrpSpPr>
            <p:cNvPr id="3" name="Group 12"/>
            <p:cNvGrpSpPr>
              <a:grpSpLocks/>
            </p:cNvGrpSpPr>
            <p:nvPr/>
          </p:nvGrpSpPr>
          <p:grpSpPr bwMode="auto">
            <a:xfrm>
              <a:off x="5287838" y="3662363"/>
              <a:ext cx="2595600" cy="2087456"/>
              <a:chOff x="3251" y="1676"/>
              <a:chExt cx="1854" cy="1583"/>
            </a:xfrm>
          </p:grpSpPr>
          <p:sp>
            <p:nvSpPr>
              <p:cNvPr id="363533" name="AutoShape 13"/>
              <p:cNvSpPr>
                <a:spLocks noChangeArrowheads="1"/>
              </p:cNvSpPr>
              <p:nvPr/>
            </p:nvSpPr>
            <p:spPr bwMode="auto">
              <a:xfrm rot="14173048" flipH="1">
                <a:off x="3216" y="2008"/>
                <a:ext cx="992" cy="328"/>
              </a:xfrm>
              <a:custGeom>
                <a:avLst/>
                <a:gdLst>
                  <a:gd name="G0" fmla="+- 16200 0 0"/>
                  <a:gd name="G1" fmla="+- 5400 0 0"/>
                  <a:gd name="G2" fmla="+- 21600 0 5400"/>
                  <a:gd name="G3" fmla="+- 10800 0 5400"/>
                  <a:gd name="G4" fmla="+- 21600 0 16200"/>
                  <a:gd name="G5" fmla="*/ G4 G3 10800"/>
                  <a:gd name="G6" fmla="+- 21600 0 G5"/>
                  <a:gd name="T0" fmla="*/ 16200 w 21600"/>
                  <a:gd name="T1" fmla="*/ 0 h 21600"/>
                  <a:gd name="T2" fmla="*/ 0 w 21600"/>
                  <a:gd name="T3" fmla="*/ 10800 h 21600"/>
                  <a:gd name="T4" fmla="*/ 16200 w 21600"/>
                  <a:gd name="T5" fmla="*/ 21600 h 21600"/>
                  <a:gd name="T6" fmla="*/ 21600 w 21600"/>
                  <a:gd name="T7" fmla="*/ 10800 h 21600"/>
                  <a:gd name="T8" fmla="*/ 17694720 60000 65536"/>
                  <a:gd name="T9" fmla="*/ 11796480 60000 65536"/>
                  <a:gd name="T10" fmla="*/ 5898240 60000 65536"/>
                  <a:gd name="T11" fmla="*/ 0 60000 65536"/>
                  <a:gd name="T12" fmla="*/ 3375 w 21600"/>
                  <a:gd name="T13" fmla="*/ G1 h 21600"/>
                  <a:gd name="T14" fmla="*/ G6 w 21600"/>
                  <a:gd name="T15" fmla="*/ G2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16200" y="0"/>
                    </a:moveTo>
                    <a:lnTo>
                      <a:pt x="16200" y="5400"/>
                    </a:lnTo>
                    <a:lnTo>
                      <a:pt x="3375" y="5400"/>
                    </a:lnTo>
                    <a:lnTo>
                      <a:pt x="3375" y="16200"/>
                    </a:lnTo>
                    <a:lnTo>
                      <a:pt x="16200" y="16200"/>
                    </a:lnTo>
                    <a:lnTo>
                      <a:pt x="16200" y="21600"/>
                    </a:lnTo>
                    <a:lnTo>
                      <a:pt x="21600" y="10800"/>
                    </a:lnTo>
                    <a:close/>
                  </a:path>
                  <a:path w="21600" h="21600">
                    <a:moveTo>
                      <a:pt x="1350" y="5400"/>
                    </a:moveTo>
                    <a:lnTo>
                      <a:pt x="1350" y="16200"/>
                    </a:lnTo>
                    <a:lnTo>
                      <a:pt x="2700" y="16200"/>
                    </a:lnTo>
                    <a:lnTo>
                      <a:pt x="2700" y="5400"/>
                    </a:lnTo>
                    <a:close/>
                  </a:path>
                  <a:path w="21600" h="21600">
                    <a:moveTo>
                      <a:pt x="0" y="5400"/>
                    </a:moveTo>
                    <a:lnTo>
                      <a:pt x="0" y="16200"/>
                    </a:lnTo>
                    <a:lnTo>
                      <a:pt x="675" y="16200"/>
                    </a:lnTo>
                    <a:lnTo>
                      <a:pt x="675" y="5400"/>
                    </a:lnTo>
                    <a:close/>
                  </a:path>
                </a:pathLst>
              </a:cu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63534" name="Text Box 14"/>
              <p:cNvSpPr txBox="1">
                <a:spLocks noChangeArrowheads="1"/>
              </p:cNvSpPr>
              <p:nvPr/>
            </p:nvSpPr>
            <p:spPr bwMode="auto">
              <a:xfrm>
                <a:off x="3251" y="2746"/>
                <a:ext cx="1854" cy="513"/>
              </a:xfrm>
              <a:prstGeom prst="rect">
                <a:avLst/>
              </a:prstGeom>
              <a:noFill/>
              <a:ln w="9525">
                <a:noFill/>
                <a:miter lim="800000"/>
                <a:headEnd type="none" w="sm" len="sm"/>
                <a:tailEnd type="none" w="med" len="lg"/>
              </a:ln>
              <a:effectLst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s-CO" sz="1900" dirty="0" smtClean="0">
                    <a:solidFill>
                      <a:srgbClr val="24486C"/>
                    </a:solidFill>
                  </a:rPr>
                  <a:t>Descripción (VHDL, </a:t>
                </a:r>
                <a:r>
                  <a:rPr lang="es-CO" sz="1900" dirty="0" err="1" smtClean="0">
                    <a:solidFill>
                      <a:srgbClr val="24486C"/>
                    </a:solidFill>
                  </a:rPr>
                  <a:t>Verilog</a:t>
                </a:r>
                <a:r>
                  <a:rPr lang="es-CO" sz="1900" dirty="0" smtClean="0">
                    <a:solidFill>
                      <a:srgbClr val="24486C"/>
                    </a:solidFill>
                  </a:rPr>
                  <a:t>, SystemC , ...)</a:t>
                </a:r>
                <a:endParaRPr lang="es-CO" sz="1900" dirty="0">
                  <a:solidFill>
                    <a:srgbClr val="24486C"/>
                  </a:solidFill>
                </a:endParaRPr>
              </a:p>
            </p:txBody>
          </p:sp>
        </p:grpSp>
        <p:grpSp>
          <p:nvGrpSpPr>
            <p:cNvPr id="4" name="Group 16"/>
            <p:cNvGrpSpPr>
              <a:grpSpLocks/>
            </p:cNvGrpSpPr>
            <p:nvPr/>
          </p:nvGrpSpPr>
          <p:grpSpPr bwMode="auto">
            <a:xfrm>
              <a:off x="4072531" y="4267199"/>
              <a:ext cx="1194607" cy="1469964"/>
              <a:chOff x="2614" y="2160"/>
              <a:chExt cx="926" cy="1100"/>
            </a:xfrm>
          </p:grpSpPr>
          <p:sp>
            <p:nvSpPr>
              <p:cNvPr id="363537" name="Oval 17"/>
              <p:cNvSpPr>
                <a:spLocks noChangeArrowheads="1"/>
              </p:cNvSpPr>
              <p:nvPr/>
            </p:nvSpPr>
            <p:spPr bwMode="auto">
              <a:xfrm>
                <a:off x="2688" y="2160"/>
                <a:ext cx="768" cy="768"/>
              </a:xfrm>
              <a:prstGeom prst="ellipse">
                <a:avLst/>
              </a:prstGeom>
              <a:solidFill>
                <a:srgbClr val="CCCC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5400">
                    <a:solidFill>
                      <a:srgbClr val="000000"/>
                    </a:solidFill>
                    <a:cs typeface="Tahoma" pitchFamily="34" charset="0"/>
                  </a:rPr>
                  <a:t>≠</a:t>
                </a:r>
              </a:p>
            </p:txBody>
          </p:sp>
          <p:sp>
            <p:nvSpPr>
              <p:cNvPr id="363538" name="Text Box 18"/>
              <p:cNvSpPr txBox="1">
                <a:spLocks noChangeArrowheads="1"/>
              </p:cNvSpPr>
              <p:nvPr/>
            </p:nvSpPr>
            <p:spPr bwMode="auto">
              <a:xfrm>
                <a:off x="2614" y="2915"/>
                <a:ext cx="926" cy="3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s-CO" sz="2400" dirty="0" smtClean="0">
                    <a:solidFill>
                      <a:srgbClr val="000000"/>
                    </a:solidFill>
                  </a:rPr>
                  <a:t>Errores</a:t>
                </a:r>
                <a:endParaRPr lang="es-CO" sz="2400" dirty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18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A666A08A-21AD-469F-B9AD-BC5A33624A57}" type="slidenum">
              <a:rPr lang="pt-BR" smtClean="0"/>
              <a:pPr/>
              <a:t>32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Verificación funcional dinámica</a:t>
            </a:r>
            <a:endParaRPr lang="es-CO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642910" y="1500174"/>
            <a:ext cx="7772400" cy="4530725"/>
          </a:xfrm>
        </p:spPr>
        <p:txBody>
          <a:bodyPr/>
          <a:lstStyle/>
          <a:p>
            <a:pPr lvl="1">
              <a:buFont typeface="Arial" pitchFamily="34" charset="0"/>
              <a:buChar char="•"/>
            </a:pPr>
            <a:r>
              <a:rPr lang="es-CO" sz="2400" dirty="0" smtClean="0"/>
              <a:t>Estímulos generados</a:t>
            </a:r>
          </a:p>
          <a:p>
            <a:pPr lvl="2">
              <a:buFont typeface="Arial" pitchFamily="34" charset="0"/>
              <a:buChar char="•"/>
            </a:pPr>
            <a:r>
              <a:rPr lang="es-CO" sz="2000" dirty="0" smtClean="0"/>
              <a:t>Dirigidos, aleatorios, reales, casos extremos</a:t>
            </a:r>
          </a:p>
          <a:p>
            <a:pPr lvl="1">
              <a:buFont typeface="Arial" pitchFamily="34" charset="0"/>
              <a:buChar char="•"/>
            </a:pPr>
            <a:r>
              <a:rPr lang="es-CO" sz="2400" dirty="0" smtClean="0"/>
              <a:t>Cobertura</a:t>
            </a:r>
          </a:p>
          <a:p>
            <a:pPr lvl="2">
              <a:buFont typeface="Arial" pitchFamily="34" charset="0"/>
              <a:buChar char="•"/>
            </a:pPr>
            <a:r>
              <a:rPr lang="es-CO" sz="2000" dirty="0" smtClean="0"/>
              <a:t>Objetivos de la verificación a ser observados</a:t>
            </a:r>
            <a:endParaRPr lang="es-CO" sz="2000" dirty="0"/>
          </a:p>
        </p:txBody>
      </p:sp>
      <p:grpSp>
        <p:nvGrpSpPr>
          <p:cNvPr id="4" name="Grupo 32"/>
          <p:cNvGrpSpPr/>
          <p:nvPr/>
        </p:nvGrpSpPr>
        <p:grpSpPr>
          <a:xfrm>
            <a:off x="928662" y="3357563"/>
            <a:ext cx="7715304" cy="3071834"/>
            <a:chOff x="928662" y="3521097"/>
            <a:chExt cx="7421588" cy="2836861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3694113" y="3521097"/>
              <a:ext cx="1666875" cy="1103313"/>
            </a:xfrm>
            <a:prstGeom prst="rect">
              <a:avLst/>
            </a:prstGeom>
            <a:solidFill>
              <a:schemeClr val="accent5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pt-BR">
                <a:latin typeface="Calibri" pitchFamily="34" charset="0"/>
              </a:endParaRPr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5299075" y="3522685"/>
              <a:ext cx="2967038" cy="2616200"/>
            </a:xfrm>
            <a:prstGeom prst="rect">
              <a:avLst/>
            </a:prstGeom>
            <a:solidFill>
              <a:schemeClr val="accent5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pt-BR">
                <a:latin typeface="Calibri" pitchFamily="34" charset="0"/>
              </a:endParaRP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928662" y="3522685"/>
              <a:ext cx="2819426" cy="2616200"/>
            </a:xfrm>
            <a:prstGeom prst="rect">
              <a:avLst/>
            </a:prstGeom>
            <a:solidFill>
              <a:schemeClr val="accent5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pt-BR">
                <a:latin typeface="Calibri" pitchFamily="34" charset="0"/>
              </a:endParaRPr>
            </a:p>
          </p:txBody>
        </p:sp>
        <p:cxnSp>
          <p:nvCxnSpPr>
            <p:cNvPr id="8" name="AutoShape 7"/>
            <p:cNvCxnSpPr>
              <a:cxnSpLocks noChangeShapeType="1"/>
              <a:stCxn id="9" idx="3"/>
              <a:endCxn id="17" idx="1"/>
            </p:cNvCxnSpPr>
            <p:nvPr/>
          </p:nvCxnSpPr>
          <p:spPr bwMode="auto">
            <a:xfrm>
              <a:off x="2111269" y="4130737"/>
              <a:ext cx="515889" cy="0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1249339" y="3895771"/>
              <a:ext cx="861930" cy="46834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6849509" y="3895771"/>
              <a:ext cx="861930" cy="46834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>
                <a:latin typeface="Calibri" pitchFamily="34" charset="0"/>
              </a:endParaRPr>
            </a:p>
          </p:txBody>
        </p:sp>
        <p:cxnSp>
          <p:nvCxnSpPr>
            <p:cNvPr id="11" name="AutoShape 10"/>
            <p:cNvCxnSpPr>
              <a:cxnSpLocks noChangeShapeType="1"/>
              <a:stCxn id="17" idx="3"/>
              <a:endCxn id="10" idx="1"/>
            </p:cNvCxnSpPr>
            <p:nvPr/>
          </p:nvCxnSpPr>
          <p:spPr bwMode="auto">
            <a:xfrm>
              <a:off x="6333620" y="4130737"/>
              <a:ext cx="515889" cy="0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12" name="AutoShape 11"/>
            <p:cNvCxnSpPr>
              <a:cxnSpLocks noChangeShapeType="1"/>
              <a:stCxn id="13" idx="3"/>
              <a:endCxn id="20" idx="1"/>
            </p:cNvCxnSpPr>
            <p:nvPr/>
          </p:nvCxnSpPr>
          <p:spPr bwMode="auto">
            <a:xfrm>
              <a:off x="2111269" y="5332553"/>
              <a:ext cx="344455" cy="0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1249339" y="5099174"/>
              <a:ext cx="861930" cy="46834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6849509" y="5099174"/>
              <a:ext cx="861930" cy="46834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>
                <a:latin typeface="Calibri" pitchFamily="34" charset="0"/>
              </a:endParaRPr>
            </a:p>
          </p:txBody>
        </p:sp>
        <p:cxnSp>
          <p:nvCxnSpPr>
            <p:cNvPr id="15" name="AutoShape 14"/>
            <p:cNvCxnSpPr>
              <a:cxnSpLocks noChangeShapeType="1"/>
              <a:stCxn id="18" idx="3"/>
              <a:endCxn id="14" idx="1"/>
            </p:cNvCxnSpPr>
            <p:nvPr/>
          </p:nvCxnSpPr>
          <p:spPr bwMode="auto">
            <a:xfrm>
              <a:off x="6505053" y="5332553"/>
              <a:ext cx="344455" cy="0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1071538" y="3803690"/>
              <a:ext cx="1125448" cy="205435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s-CO" sz="1600" dirty="0" smtClean="0">
                  <a:solidFill>
                    <a:srgbClr val="000000"/>
                  </a:solidFill>
                  <a:latin typeface="Times New Roman" pitchFamily="18" charset="0"/>
                </a:rPr>
                <a:t>Generador de estímulos</a:t>
              </a:r>
              <a:endParaRPr lang="es-CO" sz="16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2627313" y="3849710"/>
              <a:ext cx="3706812" cy="560387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>
                <a:defRPr/>
              </a:pPr>
              <a:r>
                <a:rPr lang="pt-BR" sz="2000" b="1" dirty="0">
                  <a:solidFill>
                    <a:srgbClr val="000000"/>
                  </a:solidFill>
                  <a:latin typeface="Times New Roman" pitchFamily="18" charset="0"/>
                </a:rPr>
                <a:t>Modelo de </a:t>
              </a:r>
              <a:r>
                <a:rPr lang="es-CO" sz="2000" b="1" dirty="0" smtClean="0">
                  <a:solidFill>
                    <a:srgbClr val="000000"/>
                  </a:solidFill>
                  <a:latin typeface="Times New Roman" pitchFamily="18" charset="0"/>
                </a:rPr>
                <a:t>referencia</a:t>
              </a:r>
            </a:p>
            <a:p>
              <a:pPr algn="ctr">
                <a:defRPr/>
              </a:pPr>
              <a:r>
                <a:rPr lang="en-US" sz="2000" b="1" dirty="0" smtClean="0">
                  <a:solidFill>
                    <a:srgbClr val="000000"/>
                  </a:solidFill>
                  <a:latin typeface="Times New Roman" pitchFamily="18" charset="0"/>
                </a:rPr>
                <a:t>“</a:t>
              </a:r>
              <a:r>
                <a:rPr lang="en-US" sz="2000" b="1" i="1" dirty="0">
                  <a:solidFill>
                    <a:srgbClr val="000000"/>
                  </a:solidFill>
                  <a:latin typeface="Times New Roman" pitchFamily="18" charset="0"/>
                </a:rPr>
                <a:t>Golden Model</a:t>
              </a:r>
              <a:r>
                <a:rPr lang="en-US" sz="2000" b="1" dirty="0">
                  <a:solidFill>
                    <a:srgbClr val="000000"/>
                  </a:solidFill>
                  <a:latin typeface="Times New Roman" pitchFamily="18" charset="0"/>
                </a:rPr>
                <a:t>”</a:t>
              </a: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5471689" y="4772128"/>
              <a:ext cx="1033364" cy="112243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Times New Roman" pitchFamily="18" charset="0"/>
                </a:rPr>
                <a:t>Transactor </a:t>
              </a:r>
              <a:r>
                <a:rPr lang="en-US" sz="2000">
                  <a:solidFill>
                    <a:srgbClr val="000000"/>
                  </a:solidFill>
                  <a:latin typeface="Times New Roman" pitchFamily="18" charset="0"/>
                </a:rPr>
                <a:t>Monitor</a:t>
              </a:r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3921125" y="4772047"/>
              <a:ext cx="1119188" cy="112236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>
                <a:defRPr/>
              </a:pPr>
              <a:r>
                <a:rPr lang="en-US" sz="2400" b="1">
                  <a:solidFill>
                    <a:srgbClr val="000000"/>
                  </a:solidFill>
                  <a:latin typeface="Times New Roman" pitchFamily="18" charset="0"/>
                </a:rPr>
                <a:t>ESV</a:t>
              </a:r>
            </a:p>
            <a:p>
              <a:pPr algn="ctr">
                <a:defRPr/>
              </a:pPr>
              <a:r>
                <a:rPr lang="pt-BR" sz="1000" b="1">
                  <a:solidFill>
                    <a:srgbClr val="000000"/>
                  </a:solidFill>
                  <a:latin typeface="Times New Roman" pitchFamily="18" charset="0"/>
                </a:rPr>
                <a:t>Elemento a ser verificado</a:t>
              </a:r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2455724" y="4772128"/>
              <a:ext cx="1033364" cy="112243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Times New Roman" pitchFamily="18" charset="0"/>
                </a:rPr>
                <a:t>Transactor</a:t>
              </a:r>
            </a:p>
            <a:p>
              <a:pPr algn="ctr"/>
              <a:r>
                <a:rPr lang="en-US" sz="2000">
                  <a:solidFill>
                    <a:srgbClr val="000000"/>
                  </a:solidFill>
                  <a:latin typeface="Times New Roman" pitchFamily="18" charset="0"/>
                </a:rPr>
                <a:t>Driver</a:t>
              </a:r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>
              <a:off x="3489089" y="5111875"/>
              <a:ext cx="43175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>
              <a:off x="3489089" y="5297625"/>
              <a:ext cx="43175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 flipH="1">
              <a:off x="3489089" y="5484962"/>
              <a:ext cx="43175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4" name="Line 23"/>
            <p:cNvSpPr>
              <a:spLocks noChangeShapeType="1"/>
            </p:cNvSpPr>
            <p:nvPr/>
          </p:nvSpPr>
          <p:spPr bwMode="auto">
            <a:xfrm>
              <a:off x="5039930" y="5111875"/>
              <a:ext cx="43175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5" name="Line 24"/>
            <p:cNvSpPr>
              <a:spLocks noChangeShapeType="1"/>
            </p:cNvSpPr>
            <p:nvPr/>
          </p:nvSpPr>
          <p:spPr bwMode="auto">
            <a:xfrm>
              <a:off x="5039930" y="5297625"/>
              <a:ext cx="43175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6" name="Line 25"/>
            <p:cNvSpPr>
              <a:spLocks noChangeShapeType="1"/>
            </p:cNvSpPr>
            <p:nvPr/>
          </p:nvSpPr>
          <p:spPr bwMode="auto">
            <a:xfrm flipH="1">
              <a:off x="5039930" y="5484962"/>
              <a:ext cx="43175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6849509" y="3803690"/>
              <a:ext cx="1293690" cy="205435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s-CO" sz="1600" smtClean="0">
                  <a:solidFill>
                    <a:srgbClr val="000000"/>
                  </a:solidFill>
                  <a:latin typeface="Times New Roman" pitchFamily="18" charset="0"/>
                </a:rPr>
                <a:t>Comparador</a:t>
              </a:r>
              <a:endParaRPr lang="es-CO" sz="16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8" name="Line 27"/>
            <p:cNvSpPr>
              <a:spLocks noChangeShapeType="1"/>
            </p:cNvSpPr>
            <p:nvPr/>
          </p:nvSpPr>
          <p:spPr bwMode="auto">
            <a:xfrm>
              <a:off x="6774903" y="6207321"/>
              <a:ext cx="430172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9" name="Line 28"/>
            <p:cNvSpPr>
              <a:spLocks noChangeShapeType="1"/>
            </p:cNvSpPr>
            <p:nvPr/>
          </p:nvSpPr>
          <p:spPr bwMode="auto">
            <a:xfrm flipV="1">
              <a:off x="5572132" y="6221642"/>
              <a:ext cx="34445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30" name="Text Box 29"/>
            <p:cNvSpPr txBox="1">
              <a:spLocks noChangeArrowheads="1"/>
            </p:cNvSpPr>
            <p:nvPr/>
          </p:nvSpPr>
          <p:spPr bwMode="auto">
            <a:xfrm>
              <a:off x="5959445" y="6050181"/>
              <a:ext cx="734496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CO" sz="1400" dirty="0" smtClean="0">
                  <a:solidFill>
                    <a:srgbClr val="000000"/>
                  </a:solidFill>
                  <a:latin typeface="Times New Roman" pitchFamily="18" charset="0"/>
                </a:rPr>
                <a:t>Señales</a:t>
              </a:r>
              <a:endParaRPr lang="es-CO" sz="14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1" name="Text Box 30"/>
            <p:cNvSpPr txBox="1">
              <a:spLocks noChangeArrowheads="1"/>
            </p:cNvSpPr>
            <p:nvPr/>
          </p:nvSpPr>
          <p:spPr bwMode="auto">
            <a:xfrm>
              <a:off x="7162216" y="6035860"/>
              <a:ext cx="1188034" cy="3077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Times New Roman" pitchFamily="18" charset="0"/>
                </a:rPr>
                <a:t>Canales FIFO</a:t>
              </a:r>
            </a:p>
          </p:txBody>
        </p:sp>
      </p:grpSp>
      <p:sp>
        <p:nvSpPr>
          <p:cNvPr id="32" name="Espaço Reservado para Número de Slide 3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A666A08A-21AD-469F-B9AD-BC5A33624A57}" type="slidenum">
              <a:rPr lang="pt-BR" smtClean="0"/>
              <a:pPr/>
              <a:t>33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Análisis de desempeño</a:t>
            </a:r>
            <a:endParaRPr lang="es-CO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0" y="1571612"/>
            <a:ext cx="6929486" cy="449580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s-CO" dirty="0" smtClean="0"/>
              <a:t>Las especificaciones son cumplidas?</a:t>
            </a:r>
          </a:p>
          <a:p>
            <a:pPr>
              <a:buFont typeface="Arial" pitchFamily="34" charset="0"/>
              <a:buChar char="•"/>
            </a:pPr>
            <a:endParaRPr lang="es-CO" dirty="0" smtClean="0"/>
          </a:p>
          <a:p>
            <a:pPr>
              <a:buFont typeface="Arial" pitchFamily="34" charset="0"/>
              <a:buChar char="•"/>
            </a:pPr>
            <a:r>
              <a:rPr lang="es-CO" dirty="0" smtClean="0"/>
              <a:t>Medir el comportamiento</a:t>
            </a:r>
          </a:p>
          <a:p>
            <a:pPr lvl="1">
              <a:buFont typeface="Arial" pitchFamily="34" charset="0"/>
              <a:buChar char="•"/>
            </a:pPr>
            <a:r>
              <a:rPr lang="es-CO" dirty="0" smtClean="0"/>
              <a:t>Modelos, prototipos</a:t>
            </a:r>
          </a:p>
          <a:p>
            <a:pPr lvl="1">
              <a:buFont typeface="Arial" pitchFamily="34" charset="0"/>
              <a:buChar char="•"/>
            </a:pPr>
            <a:endParaRPr lang="es-CO" dirty="0" smtClean="0"/>
          </a:p>
          <a:p>
            <a:pPr>
              <a:buFont typeface="Arial" pitchFamily="34" charset="0"/>
              <a:buChar char="•"/>
            </a:pPr>
            <a:r>
              <a:rPr lang="es-CO" dirty="0" smtClean="0"/>
              <a:t>Cuantificar y evaluar</a:t>
            </a:r>
          </a:p>
          <a:p>
            <a:pPr lvl="1">
              <a:buFont typeface="Arial" pitchFamily="34" charset="0"/>
              <a:buChar char="•"/>
            </a:pPr>
            <a:r>
              <a:rPr lang="es-CO" dirty="0" smtClean="0"/>
              <a:t>Métricas de desempeño</a:t>
            </a:r>
          </a:p>
          <a:p>
            <a:pPr lvl="1">
              <a:buFont typeface="Arial" pitchFamily="34" charset="0"/>
              <a:buChar char="•"/>
            </a:pPr>
            <a:r>
              <a:rPr lang="es-CO" dirty="0" smtClean="0"/>
              <a:t>Estrategias </a:t>
            </a:r>
            <a:r>
              <a:rPr lang="es-CO" dirty="0" smtClean="0"/>
              <a:t>de análisis</a:t>
            </a:r>
          </a:p>
          <a:p>
            <a:pPr>
              <a:buNone/>
            </a:pPr>
            <a:endParaRPr lang="es-CO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A666A08A-21AD-469F-B9AD-BC5A33624A57}" type="slidenum">
              <a:rPr lang="pt-BR" smtClean="0"/>
              <a:pPr/>
              <a:t>34</a:t>
            </a:fld>
            <a:endParaRPr lang="pt-BR" dirty="0"/>
          </a:p>
        </p:txBody>
      </p:sp>
      <p:grpSp>
        <p:nvGrpSpPr>
          <p:cNvPr id="8" name="7 Grupo"/>
          <p:cNvGrpSpPr/>
          <p:nvPr/>
        </p:nvGrpSpPr>
        <p:grpSpPr>
          <a:xfrm>
            <a:off x="4929190" y="2490787"/>
            <a:ext cx="3929090" cy="3764623"/>
            <a:chOff x="4929190" y="2490787"/>
            <a:chExt cx="3929090" cy="3764623"/>
          </a:xfrm>
        </p:grpSpPr>
        <p:pic>
          <p:nvPicPr>
            <p:cNvPr id="5" name="4 Imagen" descr="Imagen2.wmf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43702" y="2490787"/>
              <a:ext cx="1600200" cy="866775"/>
            </a:xfrm>
            <a:prstGeom prst="rect">
              <a:avLst/>
            </a:prstGeom>
          </p:spPr>
        </p:pic>
        <p:pic>
          <p:nvPicPr>
            <p:cNvPr id="6" name="5 Imagen" descr="logosea-full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29190" y="3357562"/>
              <a:ext cx="1250777" cy="1506097"/>
            </a:xfrm>
            <a:prstGeom prst="rect">
              <a:avLst/>
            </a:prstGeom>
          </p:spPr>
        </p:pic>
        <p:pic>
          <p:nvPicPr>
            <p:cNvPr id="7" name="6 Imagen" descr="20061117-Desempeno.jp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143636" y="4000504"/>
              <a:ext cx="2714644" cy="2254906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Análisis de desempeño</a:t>
            </a:r>
            <a:endParaRPr lang="es-CO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0" y="1643050"/>
            <a:ext cx="8153400" cy="4495800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s-CO" sz="2400" dirty="0" smtClean="0"/>
              <a:t>Generadores de tráfico</a:t>
            </a:r>
          </a:p>
          <a:p>
            <a:pPr>
              <a:buFont typeface="Arial" pitchFamily="34" charset="0"/>
              <a:buChar char="•"/>
            </a:pPr>
            <a:endParaRPr lang="es-CO" sz="2400" dirty="0" smtClean="0"/>
          </a:p>
          <a:p>
            <a:pPr>
              <a:buFont typeface="Arial" pitchFamily="34" charset="0"/>
              <a:buChar char="•"/>
            </a:pPr>
            <a:r>
              <a:rPr lang="es-CO" sz="2400" dirty="0" smtClean="0"/>
              <a:t>Monitores</a:t>
            </a:r>
          </a:p>
          <a:p>
            <a:pPr>
              <a:buFont typeface="Arial" pitchFamily="34" charset="0"/>
              <a:buChar char="•"/>
            </a:pPr>
            <a:endParaRPr lang="es-CO" sz="2400" dirty="0" smtClean="0"/>
          </a:p>
          <a:p>
            <a:pPr>
              <a:buFont typeface="Arial" pitchFamily="34" charset="0"/>
              <a:buChar char="•"/>
            </a:pPr>
            <a:r>
              <a:rPr lang="es-CO" sz="2400" dirty="0" smtClean="0"/>
              <a:t>Herramientas de análisis</a:t>
            </a:r>
          </a:p>
          <a:p>
            <a:pPr>
              <a:buFont typeface="Arial" pitchFamily="34" charset="0"/>
              <a:buChar char="•"/>
            </a:pPr>
            <a:endParaRPr lang="es-CO" sz="2400" dirty="0" smtClean="0"/>
          </a:p>
          <a:p>
            <a:pPr>
              <a:buFont typeface="Arial" pitchFamily="34" charset="0"/>
              <a:buChar char="•"/>
            </a:pPr>
            <a:r>
              <a:rPr lang="es-CO" sz="2400" dirty="0" smtClean="0"/>
              <a:t>Motor de simulación</a:t>
            </a:r>
            <a:endParaRPr lang="es-CO" sz="2400" dirty="0"/>
          </a:p>
        </p:txBody>
      </p:sp>
      <p:grpSp>
        <p:nvGrpSpPr>
          <p:cNvPr id="4" name="Group 41"/>
          <p:cNvGrpSpPr>
            <a:grpSpLocks/>
          </p:cNvGrpSpPr>
          <p:nvPr/>
        </p:nvGrpSpPr>
        <p:grpSpPr bwMode="auto">
          <a:xfrm>
            <a:off x="4071934" y="3214686"/>
            <a:ext cx="4920976" cy="2571768"/>
            <a:chOff x="2565" y="1797"/>
            <a:chExt cx="2991" cy="1452"/>
          </a:xfrm>
        </p:grpSpPr>
        <p:grpSp>
          <p:nvGrpSpPr>
            <p:cNvPr id="5" name="Group 25"/>
            <p:cNvGrpSpPr>
              <a:grpSpLocks/>
            </p:cNvGrpSpPr>
            <p:nvPr/>
          </p:nvGrpSpPr>
          <p:grpSpPr bwMode="auto">
            <a:xfrm>
              <a:off x="4659" y="2381"/>
              <a:ext cx="897" cy="331"/>
              <a:chOff x="3960" y="2160"/>
              <a:chExt cx="1530" cy="540"/>
            </a:xfrm>
          </p:grpSpPr>
          <p:sp>
            <p:nvSpPr>
              <p:cNvPr id="108" name="Rectangle 6"/>
              <p:cNvSpPr/>
              <p:nvPr/>
            </p:nvSpPr>
            <p:spPr>
              <a:xfrm>
                <a:off x="4095" y="2160"/>
                <a:ext cx="1395" cy="540"/>
              </a:xfrm>
              <a:prstGeom prst="rect">
                <a:avLst/>
              </a:prstGeom>
              <a:gradFill flip="none" rotWithShape="1">
                <a:gsLst>
                  <a:gs pos="0">
                    <a:schemeClr val="tx2">
                      <a:lumMod val="25000"/>
                      <a:lumOff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25000"/>
                      <a:lumOff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25000"/>
                      <a:lumOff val="75000"/>
                      <a:shade val="100000"/>
                      <a:satMod val="115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r>
                  <a:rPr lang="es-CO" sz="1400" b="1" dirty="0" smtClean="0">
                    <a:solidFill>
                      <a:schemeClr val="tx1"/>
                    </a:solidFill>
                  </a:rPr>
                  <a:t>Monitores</a:t>
                </a:r>
                <a:endParaRPr lang="es-CO" sz="14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9" name="Straight Connector 17"/>
              <p:cNvCxnSpPr/>
              <p:nvPr/>
            </p:nvCxnSpPr>
            <p:spPr>
              <a:xfrm>
                <a:off x="3960" y="2250"/>
                <a:ext cx="135" cy="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8"/>
              <p:cNvCxnSpPr/>
              <p:nvPr/>
            </p:nvCxnSpPr>
            <p:spPr>
              <a:xfrm>
                <a:off x="3960" y="2431"/>
                <a:ext cx="13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9"/>
              <p:cNvCxnSpPr/>
              <p:nvPr/>
            </p:nvCxnSpPr>
            <p:spPr>
              <a:xfrm>
                <a:off x="3960" y="2610"/>
                <a:ext cx="13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26"/>
            <p:cNvGrpSpPr>
              <a:grpSpLocks/>
            </p:cNvGrpSpPr>
            <p:nvPr/>
          </p:nvGrpSpPr>
          <p:grpSpPr bwMode="auto">
            <a:xfrm>
              <a:off x="4659" y="2767"/>
              <a:ext cx="897" cy="331"/>
              <a:chOff x="3960" y="2790"/>
              <a:chExt cx="1530" cy="540"/>
            </a:xfrm>
          </p:grpSpPr>
          <p:sp>
            <p:nvSpPr>
              <p:cNvPr id="104" name="Rectangle 7"/>
              <p:cNvSpPr/>
              <p:nvPr/>
            </p:nvSpPr>
            <p:spPr>
              <a:xfrm>
                <a:off x="4095" y="2790"/>
                <a:ext cx="1395" cy="54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r>
                  <a:rPr lang="es-CO" sz="1400" b="1" dirty="0" smtClean="0">
                    <a:solidFill>
                      <a:schemeClr val="tx1"/>
                    </a:solidFill>
                  </a:rPr>
                  <a:t>Herramientas</a:t>
                </a:r>
              </a:p>
              <a:p>
                <a:pPr algn="ctr"/>
                <a:r>
                  <a:rPr lang="es-CO" sz="1400" b="1" dirty="0" smtClean="0">
                    <a:solidFill>
                      <a:schemeClr val="tx1"/>
                    </a:solidFill>
                  </a:rPr>
                  <a:t>de análisis</a:t>
                </a:r>
                <a:endParaRPr lang="es-CO" sz="14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5" name="Straight Connector 20"/>
              <p:cNvCxnSpPr/>
              <p:nvPr/>
            </p:nvCxnSpPr>
            <p:spPr>
              <a:xfrm>
                <a:off x="3960" y="2880"/>
                <a:ext cx="13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21"/>
              <p:cNvCxnSpPr/>
              <p:nvPr/>
            </p:nvCxnSpPr>
            <p:spPr>
              <a:xfrm>
                <a:off x="3960" y="3059"/>
                <a:ext cx="135" cy="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22"/>
              <p:cNvCxnSpPr/>
              <p:nvPr/>
            </p:nvCxnSpPr>
            <p:spPr>
              <a:xfrm>
                <a:off x="3960" y="3239"/>
                <a:ext cx="135" cy="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79" name="AutoShape 47"/>
            <p:cNvSpPr>
              <a:spLocks noChangeArrowheads="1"/>
            </p:cNvSpPr>
            <p:nvPr/>
          </p:nvSpPr>
          <p:spPr bwMode="auto">
            <a:xfrm>
              <a:off x="2937" y="1797"/>
              <a:ext cx="2224" cy="1439"/>
            </a:xfrm>
            <a:prstGeom prst="downArrowCallout">
              <a:avLst>
                <a:gd name="adj1" fmla="val 78335"/>
                <a:gd name="adj2" fmla="val 39167"/>
                <a:gd name="adj3" fmla="val 0"/>
                <a:gd name="adj4" fmla="val 34713"/>
              </a:avLst>
            </a:prstGeom>
            <a:solidFill>
              <a:schemeClr val="accent5">
                <a:lumMod val="40000"/>
                <a:lumOff val="60000"/>
              </a:schemeClr>
            </a:solidFill>
            <a:ln w="38100">
              <a:solidFill>
                <a:schemeClr val="accent5">
                  <a:lumMod val="7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CO" sz="1600" b="1" dirty="0" smtClean="0"/>
                <a:t>Lenguaje de Simulación</a:t>
              </a:r>
            </a:p>
            <a:p>
              <a:pPr algn="ctr"/>
              <a:r>
                <a:rPr lang="es-CO" sz="1600" i="1" dirty="0" smtClean="0"/>
                <a:t>SystemC</a:t>
              </a:r>
              <a:endParaRPr lang="es-CO" sz="1600" i="1" dirty="0"/>
            </a:p>
          </p:txBody>
        </p:sp>
        <p:grpSp>
          <p:nvGrpSpPr>
            <p:cNvPr id="7" name="Group 24"/>
            <p:cNvGrpSpPr>
              <a:grpSpLocks/>
            </p:cNvGrpSpPr>
            <p:nvPr/>
          </p:nvGrpSpPr>
          <p:grpSpPr bwMode="auto">
            <a:xfrm>
              <a:off x="2565" y="2341"/>
              <a:ext cx="860" cy="546"/>
              <a:chOff x="436" y="2205"/>
              <a:chExt cx="1499" cy="1225"/>
            </a:xfrm>
          </p:grpSpPr>
          <p:sp>
            <p:nvSpPr>
              <p:cNvPr id="95" name="Rounded Rectangle 5"/>
              <p:cNvSpPr/>
              <p:nvPr/>
            </p:nvSpPr>
            <p:spPr>
              <a:xfrm>
                <a:off x="436" y="2205"/>
                <a:ext cx="1354" cy="1225"/>
              </a:xfrm>
              <a:prstGeom prst="round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r>
                  <a:rPr lang="es-CO" sz="1200" b="1" dirty="0" smtClean="0">
                    <a:solidFill>
                      <a:schemeClr val="tx1"/>
                    </a:solidFill>
                  </a:rPr>
                  <a:t>Generadores de </a:t>
                </a:r>
                <a:r>
                  <a:rPr lang="es-CO" sz="1200" b="1" dirty="0" smtClean="0">
                    <a:solidFill>
                      <a:schemeClr val="tx1"/>
                    </a:solidFill>
                  </a:rPr>
                  <a:t>estímulos</a:t>
                </a:r>
                <a:endParaRPr lang="es-CO" sz="1200" b="1" dirty="0" smtClean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6" name="Straight Connector 9"/>
              <p:cNvCxnSpPr/>
              <p:nvPr/>
            </p:nvCxnSpPr>
            <p:spPr>
              <a:xfrm>
                <a:off x="1801" y="2429"/>
                <a:ext cx="134" cy="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10"/>
              <p:cNvCxnSpPr/>
              <p:nvPr/>
            </p:nvCxnSpPr>
            <p:spPr>
              <a:xfrm>
                <a:off x="1801" y="2609"/>
                <a:ext cx="134" cy="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11"/>
              <p:cNvCxnSpPr/>
              <p:nvPr/>
            </p:nvCxnSpPr>
            <p:spPr>
              <a:xfrm>
                <a:off x="1801" y="2611"/>
                <a:ext cx="134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12"/>
              <p:cNvCxnSpPr/>
              <p:nvPr/>
            </p:nvCxnSpPr>
            <p:spPr>
              <a:xfrm>
                <a:off x="1801" y="2788"/>
                <a:ext cx="134" cy="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13"/>
              <p:cNvCxnSpPr/>
              <p:nvPr/>
            </p:nvCxnSpPr>
            <p:spPr>
              <a:xfrm>
                <a:off x="1801" y="2791"/>
                <a:ext cx="134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4"/>
              <p:cNvCxnSpPr/>
              <p:nvPr/>
            </p:nvCxnSpPr>
            <p:spPr>
              <a:xfrm>
                <a:off x="1801" y="2970"/>
                <a:ext cx="134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5"/>
              <p:cNvCxnSpPr/>
              <p:nvPr/>
            </p:nvCxnSpPr>
            <p:spPr>
              <a:xfrm>
                <a:off x="1801" y="2970"/>
                <a:ext cx="134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6"/>
              <p:cNvCxnSpPr/>
              <p:nvPr/>
            </p:nvCxnSpPr>
            <p:spPr>
              <a:xfrm>
                <a:off x="1801" y="3150"/>
                <a:ext cx="134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28"/>
            <p:cNvGrpSpPr>
              <a:grpSpLocks/>
            </p:cNvGrpSpPr>
            <p:nvPr/>
          </p:nvGrpSpPr>
          <p:grpSpPr bwMode="auto">
            <a:xfrm>
              <a:off x="3590" y="2580"/>
              <a:ext cx="924" cy="441"/>
              <a:chOff x="3067" y="3527"/>
              <a:chExt cx="924" cy="441"/>
            </a:xfrm>
          </p:grpSpPr>
          <p:sp>
            <p:nvSpPr>
              <p:cNvPr id="93" name="Hexagon 4"/>
              <p:cNvSpPr/>
              <p:nvPr/>
            </p:nvSpPr>
            <p:spPr>
              <a:xfrm>
                <a:off x="3067" y="3527"/>
                <a:ext cx="924" cy="441"/>
              </a:xfrm>
              <a:prstGeom prst="hexagon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scene3d>
                  <a:camera prst="orthographicFront"/>
                  <a:lightRig rig="flat" dir="tl">
                    <a:rot lat="0" lon="0" rev="6600000"/>
                  </a:lightRig>
                </a:scene3d>
                <a:sp3d extrusionH="25400" contourW="8890">
                  <a:bevelT w="38100" h="31750"/>
                  <a:contourClr>
                    <a:schemeClr val="accent2">
                      <a:shade val="75000"/>
                    </a:schemeClr>
                  </a:contourClr>
                </a:sp3d>
              </a:bodyPr>
              <a:lstStyle/>
              <a:p>
                <a:pPr algn="ctr">
                  <a:defRPr/>
                </a:pPr>
                <a:endParaRPr lang="en-US" b="1" dirty="0">
                  <a:ln w="11430">
                    <a:noFill/>
                  </a:ln>
                  <a:solidFill>
                    <a:schemeClr val="tx1"/>
                  </a:soli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endParaRPr>
              </a:p>
            </p:txBody>
          </p:sp>
          <p:sp>
            <p:nvSpPr>
              <p:cNvPr id="94" name="Rectangle 30"/>
              <p:cNvSpPr>
                <a:spLocks noChangeArrowheads="1"/>
              </p:cNvSpPr>
              <p:nvPr/>
            </p:nvSpPr>
            <p:spPr bwMode="auto">
              <a:xfrm>
                <a:off x="3257" y="3557"/>
                <a:ext cx="590" cy="3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s-CO" sz="2000" dirty="0" smtClean="0"/>
                  <a:t>ESA</a:t>
                </a:r>
              </a:p>
              <a:p>
                <a:pPr algn="ctr"/>
                <a:r>
                  <a:rPr lang="es-CO" sz="1600" dirty="0" smtClean="0"/>
                  <a:t>Elemento a ser</a:t>
                </a:r>
              </a:p>
              <a:p>
                <a:pPr algn="ctr"/>
                <a:r>
                  <a:rPr lang="es-CO" sz="1600" dirty="0" smtClean="0"/>
                  <a:t>analizado</a:t>
                </a:r>
                <a:endParaRPr lang="es-CO" sz="1600" dirty="0"/>
              </a:p>
            </p:txBody>
          </p:sp>
        </p:grpSp>
        <p:grpSp>
          <p:nvGrpSpPr>
            <p:cNvPr id="9" name="Group 24"/>
            <p:cNvGrpSpPr>
              <a:grpSpLocks/>
            </p:cNvGrpSpPr>
            <p:nvPr/>
          </p:nvGrpSpPr>
          <p:grpSpPr bwMode="auto">
            <a:xfrm>
              <a:off x="2565" y="2931"/>
              <a:ext cx="860" cy="318"/>
              <a:chOff x="406" y="2205"/>
              <a:chExt cx="1529" cy="1225"/>
            </a:xfrm>
          </p:grpSpPr>
          <p:sp>
            <p:nvSpPr>
              <p:cNvPr id="84" name="Rounded Rectangle 5"/>
              <p:cNvSpPr/>
              <p:nvPr/>
            </p:nvSpPr>
            <p:spPr>
              <a:xfrm>
                <a:off x="406" y="2205"/>
                <a:ext cx="1385" cy="1225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r>
                  <a:rPr lang="es-CO" sz="1400" b="1" dirty="0" smtClean="0">
                    <a:solidFill>
                      <a:schemeClr val="tx1"/>
                    </a:solidFill>
                  </a:rPr>
                  <a:t>Aplicación real</a:t>
                </a:r>
                <a:endParaRPr lang="es-CO" sz="1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5" name="Straight Connector 9"/>
              <p:cNvCxnSpPr/>
              <p:nvPr/>
            </p:nvCxnSpPr>
            <p:spPr>
              <a:xfrm>
                <a:off x="1800" y="2428"/>
                <a:ext cx="135" cy="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10"/>
              <p:cNvCxnSpPr/>
              <p:nvPr/>
            </p:nvCxnSpPr>
            <p:spPr>
              <a:xfrm>
                <a:off x="1800" y="2609"/>
                <a:ext cx="13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11"/>
              <p:cNvCxnSpPr/>
              <p:nvPr/>
            </p:nvCxnSpPr>
            <p:spPr>
              <a:xfrm>
                <a:off x="1800" y="2609"/>
                <a:ext cx="13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12"/>
              <p:cNvCxnSpPr/>
              <p:nvPr/>
            </p:nvCxnSpPr>
            <p:spPr>
              <a:xfrm>
                <a:off x="1800" y="2791"/>
                <a:ext cx="13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13"/>
              <p:cNvCxnSpPr/>
              <p:nvPr/>
            </p:nvCxnSpPr>
            <p:spPr>
              <a:xfrm>
                <a:off x="1800" y="2791"/>
                <a:ext cx="13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14"/>
              <p:cNvCxnSpPr/>
              <p:nvPr/>
            </p:nvCxnSpPr>
            <p:spPr>
              <a:xfrm>
                <a:off x="1800" y="2968"/>
                <a:ext cx="135" cy="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15"/>
              <p:cNvCxnSpPr/>
              <p:nvPr/>
            </p:nvCxnSpPr>
            <p:spPr>
              <a:xfrm>
                <a:off x="1800" y="2972"/>
                <a:ext cx="13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16"/>
              <p:cNvCxnSpPr/>
              <p:nvPr/>
            </p:nvCxnSpPr>
            <p:spPr>
              <a:xfrm>
                <a:off x="1800" y="3149"/>
                <a:ext cx="13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39" name="Espaço Reservado para Número de Slide 3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A666A08A-21AD-469F-B9AD-BC5A33624A57}" type="slidenum">
              <a:rPr lang="pt-BR" smtClean="0"/>
              <a:pPr/>
              <a:t>35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Contenido</a:t>
            </a:r>
            <a:endParaRPr lang="es-CO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s-CO" dirty="0" smtClean="0"/>
              <a:t>Introducción</a:t>
            </a:r>
          </a:p>
          <a:p>
            <a:pPr>
              <a:buFont typeface="Arial" pitchFamily="34" charset="0"/>
              <a:buChar char="•"/>
            </a:pPr>
            <a:r>
              <a:rPr lang="es-CO" dirty="0" smtClean="0"/>
              <a:t>Diseño de </a:t>
            </a:r>
            <a:r>
              <a:rPr lang="es-CO" i="1" dirty="0" err="1" smtClean="0"/>
              <a:t>SoC</a:t>
            </a:r>
            <a:endParaRPr lang="es-CO" i="1" dirty="0" smtClean="0"/>
          </a:p>
          <a:p>
            <a:pPr lvl="1">
              <a:buFont typeface="Arial" pitchFamily="34" charset="0"/>
              <a:buChar char="•"/>
            </a:pPr>
            <a:r>
              <a:rPr lang="es-CO" dirty="0" smtClean="0"/>
              <a:t>Diseño a nivel de sistema</a:t>
            </a:r>
          </a:p>
          <a:p>
            <a:pPr lvl="1">
              <a:buFont typeface="Arial" pitchFamily="34" charset="0"/>
              <a:buChar char="•"/>
            </a:pPr>
            <a:r>
              <a:rPr lang="es-CO" dirty="0" smtClean="0"/>
              <a:t>Exploración del espacio de diseño</a:t>
            </a:r>
          </a:p>
          <a:p>
            <a:pPr lvl="1">
              <a:buFont typeface="Arial" pitchFamily="34" charset="0"/>
              <a:buChar char="•"/>
            </a:pPr>
            <a:r>
              <a:rPr lang="es-CO" dirty="0" smtClean="0"/>
              <a:t>Verificación funcional y análisis de desempeño</a:t>
            </a:r>
          </a:p>
          <a:p>
            <a:pPr lvl="1">
              <a:buFont typeface="Arial" pitchFamily="34" charset="0"/>
              <a:buChar char="•"/>
            </a:pPr>
            <a:r>
              <a:rPr lang="es-CO" sz="3200" b="1" dirty="0" smtClean="0"/>
              <a:t>Modelamiento</a:t>
            </a:r>
            <a:endParaRPr lang="es-CO" sz="3200" dirty="0" smtClean="0"/>
          </a:p>
          <a:p>
            <a:pPr>
              <a:buFont typeface="Arial" pitchFamily="34" charset="0"/>
              <a:buChar char="•"/>
            </a:pPr>
            <a:r>
              <a:rPr lang="es-CO" dirty="0" smtClean="0"/>
              <a:t>Conclusiones</a:t>
            </a:r>
          </a:p>
          <a:p>
            <a:pPr>
              <a:buFont typeface="Arial" pitchFamily="34" charset="0"/>
              <a:buChar char="•"/>
            </a:pPr>
            <a:r>
              <a:rPr lang="es-CO" dirty="0" smtClean="0"/>
              <a:t>Preguntas</a:t>
            </a:r>
            <a:endParaRPr lang="es-CO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A666A08A-21AD-469F-B9AD-BC5A33624A57}" type="slidenum">
              <a:rPr lang="pt-BR" smtClean="0"/>
              <a:pPr/>
              <a:t>36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00042"/>
            <a:ext cx="8229600" cy="1143000"/>
          </a:xfrm>
        </p:spPr>
        <p:txBody>
          <a:bodyPr/>
          <a:lstStyle/>
          <a:p>
            <a:r>
              <a:rPr lang="es-CO" dirty="0" smtClean="0"/>
              <a:t>Modelamiento de sistemas</a:t>
            </a:r>
            <a:endParaRPr lang="es-CO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585814" y="4929198"/>
            <a:ext cx="8272466" cy="1857388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s-CO" dirty="0" smtClean="0"/>
              <a:t>Conceptos claves</a:t>
            </a:r>
          </a:p>
          <a:p>
            <a:pPr lvl="1">
              <a:buFont typeface="Arial" pitchFamily="34" charset="0"/>
              <a:buChar char="•"/>
            </a:pPr>
            <a:r>
              <a:rPr lang="es-CO" dirty="0" smtClean="0"/>
              <a:t>Modelo de computación (</a:t>
            </a:r>
            <a:r>
              <a:rPr lang="es-CO" i="1" dirty="0" err="1" smtClean="0"/>
              <a:t>MoC</a:t>
            </a:r>
            <a:r>
              <a:rPr lang="es-CO" dirty="0" smtClean="0"/>
              <a:t>)</a:t>
            </a:r>
          </a:p>
          <a:p>
            <a:pPr lvl="1">
              <a:buFont typeface="Arial" pitchFamily="34" charset="0"/>
              <a:buChar char="•"/>
            </a:pPr>
            <a:r>
              <a:rPr lang="es-CO" dirty="0" smtClean="0"/>
              <a:t>Lenguajes de diseño a nivel de sistema (</a:t>
            </a:r>
            <a:r>
              <a:rPr lang="es-CO" i="1" dirty="0" smtClean="0"/>
              <a:t>SLDL</a:t>
            </a:r>
            <a:r>
              <a:rPr lang="es-CO" dirty="0" smtClean="0"/>
              <a:t>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A666A08A-21AD-469F-B9AD-BC5A33624A57}" type="slidenum">
              <a:rPr lang="pt-BR" smtClean="0"/>
              <a:pPr/>
              <a:t>37</a:t>
            </a:fld>
            <a:endParaRPr lang="pt-BR"/>
          </a:p>
        </p:txBody>
      </p:sp>
      <p:pic>
        <p:nvPicPr>
          <p:cNvPr id="5" name="4 Imagen" descr="Imagen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596" y="2000240"/>
            <a:ext cx="4357718" cy="2357454"/>
          </a:xfrm>
          <a:prstGeom prst="rect">
            <a:avLst/>
          </a:prstGeom>
        </p:spPr>
      </p:pic>
      <p:grpSp>
        <p:nvGrpSpPr>
          <p:cNvPr id="6" name="5 Grupo"/>
          <p:cNvGrpSpPr/>
          <p:nvPr/>
        </p:nvGrpSpPr>
        <p:grpSpPr>
          <a:xfrm>
            <a:off x="5143504" y="1643050"/>
            <a:ext cx="3143272" cy="2500329"/>
            <a:chOff x="4929190" y="2490787"/>
            <a:chExt cx="3929090" cy="3764623"/>
          </a:xfrm>
        </p:grpSpPr>
        <p:pic>
          <p:nvPicPr>
            <p:cNvPr id="7" name="6 Imagen" descr="Imagen2.wmf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43702" y="2490787"/>
              <a:ext cx="1600200" cy="866775"/>
            </a:xfrm>
            <a:prstGeom prst="rect">
              <a:avLst/>
            </a:prstGeom>
          </p:spPr>
        </p:pic>
        <p:pic>
          <p:nvPicPr>
            <p:cNvPr id="8" name="7 Imagen" descr="logosea-full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929190" y="3357562"/>
              <a:ext cx="1250777" cy="1506097"/>
            </a:xfrm>
            <a:prstGeom prst="rect">
              <a:avLst/>
            </a:prstGeom>
          </p:spPr>
        </p:pic>
        <p:pic>
          <p:nvPicPr>
            <p:cNvPr id="9" name="8 Imagen" descr="20061117-Desempeno.jpg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143636" y="4000504"/>
              <a:ext cx="2714644" cy="2254906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>
          <a:xfrm>
            <a:off x="928662" y="642918"/>
            <a:ext cx="8001056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s-CO" sz="3600" dirty="0" smtClean="0"/>
              <a:t>Dominios de modelos de computación </a:t>
            </a:r>
            <a:br>
              <a:rPr lang="es-CO" sz="3600" dirty="0" smtClean="0"/>
            </a:br>
            <a:r>
              <a:rPr lang="es-CO" sz="3800" dirty="0" smtClean="0"/>
              <a:t>(</a:t>
            </a:r>
            <a:r>
              <a:rPr lang="es-CO" sz="3800" dirty="0" err="1" smtClean="0"/>
              <a:t>MoC</a:t>
            </a:r>
            <a:r>
              <a:rPr lang="es-CO" sz="3800" dirty="0" smtClean="0"/>
              <a:t>)</a:t>
            </a:r>
            <a:endParaRPr lang="es-CO" sz="3800" dirty="0"/>
          </a:p>
        </p:txBody>
      </p:sp>
      <p:sp>
        <p:nvSpPr>
          <p:cNvPr id="203779" name="AutoShape 3"/>
          <p:cNvSpPr>
            <a:spLocks noChangeArrowheads="1"/>
          </p:cNvSpPr>
          <p:nvPr/>
        </p:nvSpPr>
        <p:spPr bwMode="auto">
          <a:xfrm>
            <a:off x="3060700" y="1857364"/>
            <a:ext cx="3095625" cy="720725"/>
          </a:xfrm>
          <a:prstGeom prst="bevel">
            <a:avLst>
              <a:gd name="adj" fmla="val 12500"/>
            </a:avLst>
          </a:prstGeom>
          <a:solidFill>
            <a:srgbClr val="9E9C4E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s-CO" sz="2400" b="1" smtClean="0">
                <a:solidFill>
                  <a:srgbClr val="F8F8F8"/>
                </a:solidFill>
              </a:rPr>
              <a:t>MoC</a:t>
            </a:r>
            <a:endParaRPr lang="es-CO" sz="2400" b="1">
              <a:solidFill>
                <a:srgbClr val="F8F8F8"/>
              </a:solidFill>
            </a:endParaRPr>
          </a:p>
        </p:txBody>
      </p:sp>
      <p:sp>
        <p:nvSpPr>
          <p:cNvPr id="203780" name="AutoShape 4"/>
          <p:cNvSpPr>
            <a:spLocks noChangeArrowheads="1"/>
          </p:cNvSpPr>
          <p:nvPr/>
        </p:nvSpPr>
        <p:spPr bwMode="auto">
          <a:xfrm>
            <a:off x="612775" y="3009889"/>
            <a:ext cx="2376488" cy="1296988"/>
          </a:xfrm>
          <a:prstGeom prst="irregularSeal1">
            <a:avLst/>
          </a:prstGeom>
          <a:solidFill>
            <a:schemeClr val="accent2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s-CO" sz="1600" b="1" dirty="0" smtClean="0">
                <a:solidFill>
                  <a:srgbClr val="F8F8F8"/>
                </a:solidFill>
              </a:rPr>
              <a:t>Orientado por</a:t>
            </a:r>
          </a:p>
          <a:p>
            <a:pPr algn="ctr"/>
            <a:r>
              <a:rPr lang="es-CO" sz="1600" b="1" dirty="0" smtClean="0">
                <a:solidFill>
                  <a:srgbClr val="F8F8F8"/>
                </a:solidFill>
              </a:rPr>
              <a:t>flujo de datos</a:t>
            </a:r>
            <a:endParaRPr lang="es-CO" sz="1600" b="1" dirty="0">
              <a:solidFill>
                <a:srgbClr val="F8F8F8"/>
              </a:solidFill>
            </a:endParaRPr>
          </a:p>
        </p:txBody>
      </p:sp>
      <p:sp>
        <p:nvSpPr>
          <p:cNvPr id="203781" name="AutoShape 5"/>
          <p:cNvSpPr>
            <a:spLocks noChangeArrowheads="1"/>
          </p:cNvSpPr>
          <p:nvPr/>
        </p:nvSpPr>
        <p:spPr bwMode="auto">
          <a:xfrm>
            <a:off x="2700338" y="3784603"/>
            <a:ext cx="2376487" cy="1296987"/>
          </a:xfrm>
          <a:prstGeom prst="irregularSeal1">
            <a:avLst/>
          </a:prstGeom>
          <a:solidFill>
            <a:schemeClr val="accent2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s-CO" sz="1600" b="1" dirty="0" smtClean="0">
                <a:solidFill>
                  <a:srgbClr val="F8F8F8"/>
                </a:solidFill>
              </a:rPr>
              <a:t>Orientado</a:t>
            </a:r>
            <a:r>
              <a:rPr lang="en-US" sz="1600" b="1" dirty="0" smtClean="0">
                <a:solidFill>
                  <a:srgbClr val="F8F8F8"/>
                </a:solidFill>
              </a:rPr>
              <a:t> </a:t>
            </a:r>
            <a:r>
              <a:rPr lang="es-CO" sz="1600" b="1" dirty="0" smtClean="0">
                <a:solidFill>
                  <a:srgbClr val="F8F8F8"/>
                </a:solidFill>
              </a:rPr>
              <a:t>por</a:t>
            </a:r>
          </a:p>
          <a:p>
            <a:pPr algn="ctr"/>
            <a:r>
              <a:rPr lang="es-CO" sz="1600" b="1" dirty="0" smtClean="0">
                <a:solidFill>
                  <a:srgbClr val="F8F8F8"/>
                </a:solidFill>
              </a:rPr>
              <a:t>estados</a:t>
            </a:r>
          </a:p>
        </p:txBody>
      </p:sp>
      <p:sp>
        <p:nvSpPr>
          <p:cNvPr id="203782" name="AutoShape 6"/>
          <p:cNvSpPr>
            <a:spLocks noChangeArrowheads="1"/>
          </p:cNvSpPr>
          <p:nvPr/>
        </p:nvSpPr>
        <p:spPr bwMode="auto">
          <a:xfrm>
            <a:off x="4481529" y="2938452"/>
            <a:ext cx="2376487" cy="1296987"/>
          </a:xfrm>
          <a:prstGeom prst="irregularSeal1">
            <a:avLst/>
          </a:prstGeom>
          <a:solidFill>
            <a:schemeClr val="accent2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s-CO" sz="1600" b="1" dirty="0" smtClean="0">
                <a:solidFill>
                  <a:srgbClr val="F8F8F8"/>
                </a:solidFill>
              </a:rPr>
              <a:t>Orientado por </a:t>
            </a:r>
          </a:p>
          <a:p>
            <a:pPr algn="ctr"/>
            <a:r>
              <a:rPr lang="es-CO" sz="1600" b="1" dirty="0" smtClean="0">
                <a:solidFill>
                  <a:srgbClr val="F8F8F8"/>
                </a:solidFill>
              </a:rPr>
              <a:t>control</a:t>
            </a:r>
            <a:endParaRPr lang="es-CO" sz="1600" b="1" dirty="0">
              <a:solidFill>
                <a:srgbClr val="F8F8F8"/>
              </a:solidFill>
            </a:endParaRPr>
          </a:p>
        </p:txBody>
      </p:sp>
      <p:sp>
        <p:nvSpPr>
          <p:cNvPr id="203783" name="AutoShape 7"/>
          <p:cNvSpPr>
            <a:spLocks noChangeArrowheads="1"/>
          </p:cNvSpPr>
          <p:nvPr/>
        </p:nvSpPr>
        <p:spPr bwMode="auto">
          <a:xfrm>
            <a:off x="6732588" y="3802052"/>
            <a:ext cx="2376487" cy="1296987"/>
          </a:xfrm>
          <a:prstGeom prst="irregularSeal1">
            <a:avLst/>
          </a:prstGeom>
          <a:solidFill>
            <a:schemeClr val="accent2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s-CO" sz="1600" b="1" dirty="0" smtClean="0">
                <a:solidFill>
                  <a:srgbClr val="F8F8F8"/>
                </a:solidFill>
              </a:rPr>
              <a:t>Orientado por</a:t>
            </a:r>
          </a:p>
          <a:p>
            <a:pPr algn="ctr"/>
            <a:r>
              <a:rPr lang="es-CO" sz="1600" b="1" dirty="0" smtClean="0">
                <a:solidFill>
                  <a:srgbClr val="F8F8F8"/>
                </a:solidFill>
              </a:rPr>
              <a:t>tiempo</a:t>
            </a:r>
            <a:endParaRPr lang="es-CO" sz="1600" b="1" dirty="0">
              <a:solidFill>
                <a:srgbClr val="F8F8F8"/>
              </a:solidFill>
            </a:endParaRPr>
          </a:p>
        </p:txBody>
      </p:sp>
      <p:sp>
        <p:nvSpPr>
          <p:cNvPr id="203784" name="Line 8"/>
          <p:cNvSpPr>
            <a:spLocks noChangeShapeType="1"/>
          </p:cNvSpPr>
          <p:nvPr/>
        </p:nvSpPr>
        <p:spPr bwMode="auto">
          <a:xfrm flipH="1">
            <a:off x="2557463" y="2711439"/>
            <a:ext cx="1079500" cy="358775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stealth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203785" name="Line 9"/>
          <p:cNvSpPr>
            <a:spLocks noChangeShapeType="1"/>
          </p:cNvSpPr>
          <p:nvPr/>
        </p:nvSpPr>
        <p:spPr bwMode="auto">
          <a:xfrm flipH="1">
            <a:off x="3708400" y="2711439"/>
            <a:ext cx="360363" cy="8636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stealth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203786" name="Line 10"/>
          <p:cNvSpPr>
            <a:spLocks noChangeShapeType="1"/>
          </p:cNvSpPr>
          <p:nvPr/>
        </p:nvSpPr>
        <p:spPr bwMode="auto">
          <a:xfrm>
            <a:off x="4862513" y="2722552"/>
            <a:ext cx="358775" cy="504825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stealth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203787" name="Line 11"/>
          <p:cNvSpPr>
            <a:spLocks noChangeShapeType="1"/>
          </p:cNvSpPr>
          <p:nvPr/>
        </p:nvSpPr>
        <p:spPr bwMode="auto">
          <a:xfrm>
            <a:off x="6157913" y="2722552"/>
            <a:ext cx="1439862" cy="1008062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stealth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203788" name="AutoShape 12"/>
          <p:cNvSpPr>
            <a:spLocks noChangeArrowheads="1"/>
          </p:cNvSpPr>
          <p:nvPr/>
        </p:nvSpPr>
        <p:spPr bwMode="auto">
          <a:xfrm>
            <a:off x="468313" y="4810114"/>
            <a:ext cx="1655762" cy="863600"/>
          </a:xfrm>
          <a:prstGeom prst="wedgeRoundRectCallout">
            <a:avLst>
              <a:gd name="adj1" fmla="val 40412"/>
              <a:gd name="adj2" fmla="val -111213"/>
              <a:gd name="adj3" fmla="val 16667"/>
            </a:avLst>
          </a:prstGeom>
          <a:solidFill>
            <a:schemeClr val="accent1">
              <a:alpha val="14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anchorCtr="1"/>
          <a:lstStyle/>
          <a:p>
            <a:pPr algn="ctr"/>
            <a:r>
              <a:rPr lang="es-CO" sz="1200" dirty="0" smtClean="0"/>
              <a:t>Flujos de datos síncronos (</a:t>
            </a:r>
            <a:r>
              <a:rPr lang="es-CO" sz="1200" b="1" dirty="0" smtClean="0"/>
              <a:t>SDF</a:t>
            </a:r>
            <a:r>
              <a:rPr lang="es-CO" sz="1200" dirty="0" smtClean="0"/>
              <a:t>) y redes </a:t>
            </a:r>
            <a:r>
              <a:rPr lang="es-CO" sz="1200" dirty="0" err="1" smtClean="0"/>
              <a:t>Kahn</a:t>
            </a:r>
            <a:r>
              <a:rPr lang="es-CO" sz="1200" dirty="0" smtClean="0"/>
              <a:t> </a:t>
            </a:r>
            <a:r>
              <a:rPr lang="es-CO" sz="1200" b="1" dirty="0" smtClean="0"/>
              <a:t>(KPN)</a:t>
            </a:r>
            <a:endParaRPr lang="es-CO" sz="1200" b="1" dirty="0"/>
          </a:p>
        </p:txBody>
      </p:sp>
      <p:sp>
        <p:nvSpPr>
          <p:cNvPr id="203789" name="AutoShape 13"/>
          <p:cNvSpPr>
            <a:spLocks noChangeArrowheads="1"/>
          </p:cNvSpPr>
          <p:nvPr/>
        </p:nvSpPr>
        <p:spPr bwMode="auto">
          <a:xfrm>
            <a:off x="2428860" y="5357826"/>
            <a:ext cx="2319337" cy="647700"/>
          </a:xfrm>
          <a:prstGeom prst="wedgeRoundRectCallout">
            <a:avLst>
              <a:gd name="adj1" fmla="val -9069"/>
              <a:gd name="adj2" fmla="val -96079"/>
              <a:gd name="adj3" fmla="val 16667"/>
            </a:avLst>
          </a:prstGeom>
          <a:solidFill>
            <a:schemeClr val="accent1">
              <a:alpha val="14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s-CO" sz="1200" dirty="0" smtClean="0"/>
              <a:t>Máquinas de estados jerárquicas y concurrentes</a:t>
            </a:r>
          </a:p>
          <a:p>
            <a:pPr algn="ctr"/>
            <a:r>
              <a:rPr lang="es-CO" sz="1200" dirty="0" smtClean="0"/>
              <a:t>(</a:t>
            </a:r>
            <a:r>
              <a:rPr lang="es-CO" sz="1200" b="1" dirty="0" smtClean="0"/>
              <a:t>HCFSM</a:t>
            </a:r>
            <a:r>
              <a:rPr lang="es-CO" sz="1200" dirty="0" smtClean="0"/>
              <a:t>).</a:t>
            </a:r>
            <a:endParaRPr lang="es-CO" sz="1200" dirty="0"/>
          </a:p>
        </p:txBody>
      </p:sp>
      <p:sp>
        <p:nvSpPr>
          <p:cNvPr id="203790" name="AutoShape 14"/>
          <p:cNvSpPr>
            <a:spLocks noChangeArrowheads="1"/>
          </p:cNvSpPr>
          <p:nvPr/>
        </p:nvSpPr>
        <p:spPr bwMode="auto">
          <a:xfrm>
            <a:off x="4932363" y="4810114"/>
            <a:ext cx="2233612" cy="936625"/>
          </a:xfrm>
          <a:prstGeom prst="wedgeRoundRectCallout">
            <a:avLst>
              <a:gd name="adj1" fmla="val -8421"/>
              <a:gd name="adj2" fmla="val -97287"/>
              <a:gd name="adj3" fmla="val 16667"/>
            </a:avLst>
          </a:prstGeom>
          <a:solidFill>
            <a:schemeClr val="accent1">
              <a:alpha val="14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anchorCtr="1"/>
          <a:lstStyle/>
          <a:p>
            <a:pPr algn="ctr"/>
            <a:r>
              <a:rPr lang="es-CO" sz="1200" dirty="0" smtClean="0"/>
              <a:t>Síncronos reactivos(</a:t>
            </a:r>
            <a:r>
              <a:rPr lang="es-CO" sz="1200" b="1" dirty="0" smtClean="0"/>
              <a:t>SR</a:t>
            </a:r>
            <a:r>
              <a:rPr lang="es-CO" sz="1200" dirty="0" smtClean="0"/>
              <a:t>), </a:t>
            </a:r>
          </a:p>
          <a:p>
            <a:pPr algn="ctr"/>
            <a:r>
              <a:rPr lang="es-CO" sz="1200" dirty="0" smtClean="0"/>
              <a:t>Procesos secuenciales de comunicación (</a:t>
            </a:r>
            <a:r>
              <a:rPr lang="es-CO" sz="1200" b="1" dirty="0" smtClean="0"/>
              <a:t>CSP</a:t>
            </a:r>
            <a:r>
              <a:rPr lang="es-CO" sz="1200" dirty="0" smtClean="0"/>
              <a:t>).</a:t>
            </a:r>
            <a:endParaRPr lang="es-CO" sz="1200" dirty="0"/>
          </a:p>
        </p:txBody>
      </p:sp>
      <p:sp>
        <p:nvSpPr>
          <p:cNvPr id="203791" name="AutoShape 15"/>
          <p:cNvSpPr>
            <a:spLocks noChangeArrowheads="1"/>
          </p:cNvSpPr>
          <p:nvPr/>
        </p:nvSpPr>
        <p:spPr bwMode="auto">
          <a:xfrm>
            <a:off x="7696200" y="5241914"/>
            <a:ext cx="1414463" cy="504825"/>
          </a:xfrm>
          <a:prstGeom prst="wedgeRoundRectCallout">
            <a:avLst>
              <a:gd name="adj1" fmla="val -29574"/>
              <a:gd name="adj2" fmla="val -109750"/>
              <a:gd name="adj3" fmla="val 16667"/>
            </a:avLst>
          </a:prstGeom>
          <a:solidFill>
            <a:schemeClr val="accent1">
              <a:alpha val="14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es-CO" sz="1200" dirty="0" smtClean="0"/>
              <a:t>Eventos Discretos (</a:t>
            </a:r>
            <a:r>
              <a:rPr lang="es-CO" sz="1200" b="1" dirty="0" smtClean="0"/>
              <a:t>DE</a:t>
            </a:r>
            <a:r>
              <a:rPr lang="es-CO" sz="1200" dirty="0" smtClean="0"/>
              <a:t>). </a:t>
            </a:r>
            <a:endParaRPr lang="es-CO" sz="1200" dirty="0"/>
          </a:p>
        </p:txBody>
      </p:sp>
      <p:sp>
        <p:nvSpPr>
          <p:cNvPr id="16" name="Espaço Reservado para Número de Slide 1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A666A08A-21AD-469F-B9AD-BC5A33624A57}" type="slidenum">
              <a:rPr lang="pt-BR" smtClean="0"/>
              <a:pPr/>
              <a:t>38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>
          <a:xfrm>
            <a:off x="714348" y="642918"/>
            <a:ext cx="81534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s-CO" sz="3600" dirty="0" smtClean="0"/>
              <a:t>Lenguajes de diseño a nivel de sistema </a:t>
            </a:r>
            <a:r>
              <a:rPr lang="es-CO" sz="3600" i="1" dirty="0" smtClean="0"/>
              <a:t>(SLDL)</a:t>
            </a:r>
            <a:endParaRPr lang="es-CO" sz="3600" i="1" dirty="0"/>
          </a:p>
        </p:txBody>
      </p:sp>
      <p:sp>
        <p:nvSpPr>
          <p:cNvPr id="205827" name="AutoShape 3"/>
          <p:cNvSpPr>
            <a:spLocks noChangeArrowheads="1"/>
          </p:cNvSpPr>
          <p:nvPr/>
        </p:nvSpPr>
        <p:spPr bwMode="auto">
          <a:xfrm>
            <a:off x="3233737" y="1857364"/>
            <a:ext cx="3095625" cy="720725"/>
          </a:xfrm>
          <a:prstGeom prst="bevel">
            <a:avLst>
              <a:gd name="adj" fmla="val 12500"/>
            </a:avLst>
          </a:prstGeom>
          <a:solidFill>
            <a:srgbClr val="9E9C4E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>
                <a:solidFill>
                  <a:srgbClr val="F8F8F8"/>
                </a:solidFill>
              </a:rPr>
              <a:t>SLDL</a:t>
            </a:r>
          </a:p>
        </p:txBody>
      </p:sp>
      <p:sp>
        <p:nvSpPr>
          <p:cNvPr id="205829" name="AutoShape 5"/>
          <p:cNvSpPr>
            <a:spLocks noChangeArrowheads="1"/>
          </p:cNvSpPr>
          <p:nvPr/>
        </p:nvSpPr>
        <p:spPr bwMode="auto">
          <a:xfrm>
            <a:off x="1214414" y="2917831"/>
            <a:ext cx="2376487" cy="1296987"/>
          </a:xfrm>
          <a:prstGeom prst="irregularSeal1">
            <a:avLst/>
          </a:prstGeom>
          <a:solidFill>
            <a:schemeClr val="accent2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s-CO" sz="1600" b="1" dirty="0" smtClean="0">
                <a:solidFill>
                  <a:srgbClr val="F8F8F8"/>
                </a:solidFill>
              </a:rPr>
              <a:t>Específico </a:t>
            </a:r>
          </a:p>
          <a:p>
            <a:pPr algn="ctr"/>
            <a:r>
              <a:rPr lang="es-CO" sz="1600" b="1" dirty="0" smtClean="0">
                <a:solidFill>
                  <a:srgbClr val="F8F8F8"/>
                </a:solidFill>
              </a:rPr>
              <a:t>del dominio</a:t>
            </a:r>
            <a:endParaRPr lang="es-CO" sz="1600" b="1" dirty="0">
              <a:solidFill>
                <a:srgbClr val="F8F8F8"/>
              </a:solidFill>
            </a:endParaRPr>
          </a:p>
        </p:txBody>
      </p:sp>
      <p:sp>
        <p:nvSpPr>
          <p:cNvPr id="205830" name="AutoShape 6"/>
          <p:cNvSpPr>
            <a:spLocks noChangeArrowheads="1"/>
          </p:cNvSpPr>
          <p:nvPr/>
        </p:nvSpPr>
        <p:spPr bwMode="auto">
          <a:xfrm>
            <a:off x="3354387" y="3730614"/>
            <a:ext cx="2376488" cy="1296987"/>
          </a:xfrm>
          <a:prstGeom prst="irregularSeal1">
            <a:avLst/>
          </a:prstGeom>
          <a:solidFill>
            <a:schemeClr val="accent2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s-CO" sz="1600" b="1" dirty="0" smtClean="0">
                <a:solidFill>
                  <a:srgbClr val="F8F8F8"/>
                </a:solidFill>
              </a:rPr>
              <a:t>Múltiples</a:t>
            </a:r>
          </a:p>
          <a:p>
            <a:pPr algn="ctr"/>
            <a:r>
              <a:rPr lang="es-CO" sz="1600" b="1" dirty="0" smtClean="0">
                <a:solidFill>
                  <a:srgbClr val="F8F8F8"/>
                </a:solidFill>
              </a:rPr>
              <a:t>dominios</a:t>
            </a:r>
            <a:endParaRPr lang="es-CO" sz="1600" b="1" dirty="0">
              <a:solidFill>
                <a:srgbClr val="F8F8F8"/>
              </a:solidFill>
            </a:endParaRPr>
          </a:p>
        </p:txBody>
      </p:sp>
      <p:sp>
        <p:nvSpPr>
          <p:cNvPr id="205831" name="AutoShape 7"/>
          <p:cNvSpPr>
            <a:spLocks noChangeArrowheads="1"/>
          </p:cNvSpPr>
          <p:nvPr/>
        </p:nvSpPr>
        <p:spPr bwMode="auto">
          <a:xfrm>
            <a:off x="5572132" y="2838463"/>
            <a:ext cx="2571768" cy="1447793"/>
          </a:xfrm>
          <a:prstGeom prst="irregularSeal1">
            <a:avLst/>
          </a:prstGeom>
          <a:solidFill>
            <a:schemeClr val="accent2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s-CO" sz="1600" b="1" dirty="0" smtClean="0">
                <a:solidFill>
                  <a:srgbClr val="F8F8F8"/>
                </a:solidFill>
              </a:rPr>
              <a:t>Específico de </a:t>
            </a:r>
          </a:p>
          <a:p>
            <a:pPr algn="ctr"/>
            <a:r>
              <a:rPr lang="es-CO" sz="1600" b="1" dirty="0" smtClean="0">
                <a:solidFill>
                  <a:srgbClr val="F8F8F8"/>
                </a:solidFill>
              </a:rPr>
              <a:t>la aplicación</a:t>
            </a:r>
            <a:endParaRPr lang="es-CO" sz="1600" b="1" dirty="0">
              <a:solidFill>
                <a:srgbClr val="F8F8F8"/>
              </a:solidFill>
            </a:endParaRPr>
          </a:p>
        </p:txBody>
      </p:sp>
      <p:sp>
        <p:nvSpPr>
          <p:cNvPr id="205832" name="Line 8"/>
          <p:cNvSpPr>
            <a:spLocks noChangeShapeType="1"/>
          </p:cNvSpPr>
          <p:nvPr/>
        </p:nvSpPr>
        <p:spPr bwMode="auto">
          <a:xfrm flipH="1">
            <a:off x="3138487" y="2722551"/>
            <a:ext cx="720725" cy="358775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stealth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205833" name="Line 9"/>
          <p:cNvSpPr>
            <a:spLocks noChangeShapeType="1"/>
          </p:cNvSpPr>
          <p:nvPr/>
        </p:nvSpPr>
        <p:spPr bwMode="auto">
          <a:xfrm flipH="1">
            <a:off x="4506912" y="2865426"/>
            <a:ext cx="215900" cy="1081088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stealth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205834" name="Line 10"/>
          <p:cNvSpPr>
            <a:spLocks noChangeShapeType="1"/>
          </p:cNvSpPr>
          <p:nvPr/>
        </p:nvSpPr>
        <p:spPr bwMode="auto">
          <a:xfrm>
            <a:off x="6175375" y="2722551"/>
            <a:ext cx="144462" cy="4318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stealth" w="lg" len="lg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205835" name="AutoShape 11"/>
          <p:cNvSpPr>
            <a:spLocks noChangeArrowheads="1"/>
          </p:cNvSpPr>
          <p:nvPr/>
        </p:nvSpPr>
        <p:spPr bwMode="auto">
          <a:xfrm>
            <a:off x="1000101" y="4449751"/>
            <a:ext cx="1705000" cy="622323"/>
          </a:xfrm>
          <a:prstGeom prst="wedgeRoundRectCallout">
            <a:avLst>
              <a:gd name="adj1" fmla="val 31208"/>
              <a:gd name="adj2" fmla="val -94653"/>
              <a:gd name="adj3" fmla="val 16667"/>
            </a:avLst>
          </a:prstGeom>
          <a:solidFill>
            <a:schemeClr val="accent1">
              <a:alpha val="14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anchorCtr="1"/>
          <a:lstStyle/>
          <a:p>
            <a:pPr algn="ctr"/>
            <a:r>
              <a:rPr lang="es-CO" sz="1200" b="1" dirty="0" smtClean="0"/>
              <a:t>OCCAM</a:t>
            </a:r>
            <a:r>
              <a:rPr lang="es-CO" sz="1200" dirty="0" smtClean="0"/>
              <a:t> para </a:t>
            </a:r>
            <a:r>
              <a:rPr lang="es-CO" sz="1200" b="1" dirty="0" smtClean="0"/>
              <a:t>CSP</a:t>
            </a:r>
            <a:r>
              <a:rPr lang="es-CO" sz="1200" dirty="0" smtClean="0"/>
              <a:t> </a:t>
            </a:r>
            <a:r>
              <a:rPr lang="es-CO" sz="1200" b="1" dirty="0" err="1" smtClean="0"/>
              <a:t>Esterel</a:t>
            </a:r>
            <a:r>
              <a:rPr lang="es-CO" sz="1200" dirty="0" smtClean="0"/>
              <a:t> para </a:t>
            </a:r>
            <a:r>
              <a:rPr lang="es-CO" sz="1200" b="1" dirty="0" smtClean="0"/>
              <a:t>SR</a:t>
            </a:r>
            <a:endParaRPr lang="es-CO" sz="1200" b="1" dirty="0"/>
          </a:p>
        </p:txBody>
      </p:sp>
      <p:sp>
        <p:nvSpPr>
          <p:cNvPr id="205836" name="AutoShape 12"/>
          <p:cNvSpPr>
            <a:spLocks noChangeArrowheads="1"/>
          </p:cNvSpPr>
          <p:nvPr/>
        </p:nvSpPr>
        <p:spPr bwMode="auto">
          <a:xfrm>
            <a:off x="2416165" y="5214950"/>
            <a:ext cx="2870215" cy="819126"/>
          </a:xfrm>
          <a:prstGeom prst="wedgeRoundRectCallout">
            <a:avLst>
              <a:gd name="adj1" fmla="val -264"/>
              <a:gd name="adj2" fmla="val -92019"/>
              <a:gd name="adj3" fmla="val 16667"/>
            </a:avLst>
          </a:prstGeom>
          <a:solidFill>
            <a:schemeClr val="accent1">
              <a:alpha val="14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anchorCtr="1"/>
          <a:lstStyle/>
          <a:p>
            <a:pPr algn="ctr"/>
            <a:r>
              <a:rPr lang="es-CO" sz="1200" dirty="0" smtClean="0"/>
              <a:t>Soporte para varios </a:t>
            </a:r>
            <a:r>
              <a:rPr lang="es-CO" sz="1200" dirty="0" err="1" smtClean="0"/>
              <a:t>MoCs</a:t>
            </a:r>
            <a:r>
              <a:rPr lang="es-CO" sz="1200" dirty="0" smtClean="0"/>
              <a:t>:</a:t>
            </a:r>
          </a:p>
          <a:p>
            <a:pPr algn="ctr"/>
            <a:r>
              <a:rPr lang="es-CO" sz="1200" b="1" dirty="0" smtClean="0"/>
              <a:t>SystemC</a:t>
            </a:r>
            <a:r>
              <a:rPr lang="es-CO" sz="1200" dirty="0" smtClean="0"/>
              <a:t> (</a:t>
            </a:r>
            <a:r>
              <a:rPr lang="es-CO" sz="1200" b="1" dirty="0" smtClean="0"/>
              <a:t>DE</a:t>
            </a:r>
            <a:r>
              <a:rPr lang="es-CO" sz="1200" dirty="0" smtClean="0"/>
              <a:t>, </a:t>
            </a:r>
            <a:r>
              <a:rPr lang="es-CO" sz="1200" b="1" dirty="0" smtClean="0"/>
              <a:t>CSP, KPN, SDF, DDF</a:t>
            </a:r>
            <a:r>
              <a:rPr lang="es-CO" sz="1200" dirty="0" smtClean="0"/>
              <a:t>) </a:t>
            </a:r>
            <a:r>
              <a:rPr lang="es-CO" sz="1200" b="1" dirty="0" err="1" smtClean="0"/>
              <a:t>SpecC</a:t>
            </a:r>
            <a:r>
              <a:rPr lang="es-CO" sz="1200" dirty="0" smtClean="0"/>
              <a:t> (</a:t>
            </a:r>
            <a:r>
              <a:rPr lang="es-CO" sz="1200" b="1" dirty="0" smtClean="0"/>
              <a:t>CSP</a:t>
            </a:r>
            <a:r>
              <a:rPr lang="es-CO" sz="1200" dirty="0" smtClean="0"/>
              <a:t>, </a:t>
            </a:r>
            <a:r>
              <a:rPr lang="es-CO" sz="1200" b="1" dirty="0" smtClean="0"/>
              <a:t>FSM</a:t>
            </a:r>
            <a:r>
              <a:rPr lang="es-CO" sz="1200" dirty="0" smtClean="0"/>
              <a:t>, </a:t>
            </a:r>
            <a:r>
              <a:rPr lang="es-CO" sz="1200" b="1" dirty="0" smtClean="0"/>
              <a:t>DE</a:t>
            </a:r>
            <a:r>
              <a:rPr lang="es-CO" sz="1200" dirty="0" smtClean="0"/>
              <a:t>).</a:t>
            </a:r>
            <a:endParaRPr lang="es-CO" sz="1200" dirty="0"/>
          </a:p>
        </p:txBody>
      </p:sp>
      <p:sp>
        <p:nvSpPr>
          <p:cNvPr id="205837" name="AutoShape 13"/>
          <p:cNvSpPr>
            <a:spLocks noChangeArrowheads="1"/>
          </p:cNvSpPr>
          <p:nvPr/>
        </p:nvSpPr>
        <p:spPr bwMode="auto">
          <a:xfrm>
            <a:off x="5741988" y="4810114"/>
            <a:ext cx="2759102" cy="976340"/>
          </a:xfrm>
          <a:prstGeom prst="wedgeRoundRectCallout">
            <a:avLst>
              <a:gd name="adj1" fmla="val -7801"/>
              <a:gd name="adj2" fmla="val -128556"/>
              <a:gd name="adj3" fmla="val 16667"/>
            </a:avLst>
          </a:prstGeom>
          <a:solidFill>
            <a:schemeClr val="accent1">
              <a:alpha val="14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anchorCtr="1"/>
          <a:lstStyle/>
          <a:p>
            <a:pPr algn="ctr"/>
            <a:r>
              <a:rPr lang="es-CO" sz="1200" b="1" dirty="0" err="1" smtClean="0"/>
              <a:t>Matlab</a:t>
            </a:r>
            <a:r>
              <a:rPr lang="es-CO" sz="1200" dirty="0" smtClean="0"/>
              <a:t> (para aplicaciones con procesamiento de señales)</a:t>
            </a:r>
          </a:p>
          <a:p>
            <a:pPr algn="ctr"/>
            <a:r>
              <a:rPr lang="es-CO" sz="1200" b="1" dirty="0" smtClean="0"/>
              <a:t>SDL</a:t>
            </a:r>
            <a:r>
              <a:rPr lang="es-CO" sz="1200" dirty="0" smtClean="0"/>
              <a:t> (para aplicaciones de comunicación).</a:t>
            </a:r>
            <a:endParaRPr lang="es-CO" sz="1200" dirty="0"/>
          </a:p>
        </p:txBody>
      </p:sp>
      <p:sp>
        <p:nvSpPr>
          <p:cNvPr id="13" name="Espaço Reservado para Número de Slide 1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A666A08A-21AD-469F-B9AD-BC5A33624A57}" type="slidenum">
              <a:rPr lang="pt-BR" smtClean="0"/>
              <a:pPr/>
              <a:t>39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4414" y="214298"/>
            <a:ext cx="7929586" cy="1143000"/>
          </a:xfrm>
        </p:spPr>
        <p:txBody>
          <a:bodyPr>
            <a:normAutofit/>
          </a:bodyPr>
          <a:lstStyle/>
          <a:p>
            <a:r>
              <a:rPr lang="es-CO" sz="3600" dirty="0" smtClean="0"/>
              <a:t>Diseño de Sistemas digitales</a:t>
            </a:r>
            <a:endParaRPr lang="es-CO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142844" y="1500174"/>
            <a:ext cx="5929354" cy="5102229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s-CO" sz="2000" dirty="0" smtClean="0"/>
              <a:t>Metodologías tradicionales (</a:t>
            </a:r>
            <a:r>
              <a:rPr lang="es-CO" sz="2000" i="1" dirty="0" err="1" smtClean="0"/>
              <a:t>ASICs</a:t>
            </a:r>
            <a:r>
              <a:rPr lang="es-CO" sz="2000" dirty="0" smtClean="0"/>
              <a:t>)</a:t>
            </a:r>
          </a:p>
          <a:p>
            <a:pPr lvl="1">
              <a:buFont typeface="Arial" pitchFamily="34" charset="0"/>
              <a:buChar char="•"/>
            </a:pPr>
            <a:r>
              <a:rPr lang="es-CO" sz="1800" i="1" dirty="0" smtClean="0"/>
              <a:t>VHDL</a:t>
            </a:r>
            <a:r>
              <a:rPr lang="es-CO" sz="1800" dirty="0" smtClean="0"/>
              <a:t> y </a:t>
            </a:r>
            <a:r>
              <a:rPr lang="es-CO" sz="1800" i="1" dirty="0" err="1" smtClean="0"/>
              <a:t>Verilog</a:t>
            </a:r>
            <a:endParaRPr lang="es-CO" sz="1800" i="1" dirty="0" smtClean="0"/>
          </a:p>
          <a:p>
            <a:pPr lvl="1">
              <a:buFont typeface="Arial" pitchFamily="34" charset="0"/>
              <a:buChar char="•"/>
            </a:pPr>
            <a:r>
              <a:rPr lang="es-CO" sz="1800" i="1" dirty="0" smtClean="0"/>
              <a:t>Top-</a:t>
            </a:r>
            <a:r>
              <a:rPr lang="es-CO" sz="1800" i="1" dirty="0" err="1" smtClean="0"/>
              <a:t>down</a:t>
            </a:r>
            <a:r>
              <a:rPr lang="es-CO" sz="1800" i="1" dirty="0" smtClean="0"/>
              <a:t> </a:t>
            </a:r>
            <a:r>
              <a:rPr lang="es-CO" sz="1800" i="1" dirty="0" smtClean="0"/>
              <a:t>( </a:t>
            </a:r>
            <a:r>
              <a:rPr lang="es-CO" sz="1800" b="1" dirty="0" smtClean="0">
                <a:solidFill>
                  <a:srgbClr val="FF0000"/>
                </a:solidFill>
              </a:rPr>
              <a:t>idea </a:t>
            </a:r>
            <a:r>
              <a:rPr lang="es-CO" sz="1800" i="1" dirty="0" smtClean="0"/>
              <a:t>)</a:t>
            </a:r>
            <a:endParaRPr lang="es-CO" sz="1800" i="1" dirty="0" smtClean="0"/>
          </a:p>
          <a:p>
            <a:pPr lvl="1">
              <a:buFont typeface="Arial" pitchFamily="34" charset="0"/>
              <a:buChar char="•"/>
            </a:pPr>
            <a:endParaRPr lang="es-CO" sz="1800" dirty="0" smtClean="0"/>
          </a:p>
          <a:p>
            <a:pPr>
              <a:buFont typeface="Arial" pitchFamily="34" charset="0"/>
              <a:buChar char="•"/>
            </a:pPr>
            <a:r>
              <a:rPr lang="es-CO" sz="2000" dirty="0" smtClean="0"/>
              <a:t>Síntesis doble</a:t>
            </a:r>
          </a:p>
          <a:p>
            <a:pPr lvl="1">
              <a:buFont typeface="Arial" pitchFamily="34" charset="0"/>
              <a:buChar char="•"/>
            </a:pPr>
            <a:r>
              <a:rPr lang="es-CO" sz="1800" dirty="0" smtClean="0"/>
              <a:t>Lógica (</a:t>
            </a:r>
            <a:r>
              <a:rPr lang="es-CO" sz="1800" i="1" dirty="0" err="1" smtClean="0"/>
              <a:t>netlist</a:t>
            </a:r>
            <a:r>
              <a:rPr lang="es-CO" sz="1800" dirty="0" smtClean="0"/>
              <a:t>, macro celdas)</a:t>
            </a:r>
          </a:p>
          <a:p>
            <a:pPr lvl="1">
              <a:buFont typeface="Arial" pitchFamily="34" charset="0"/>
              <a:buChar char="•"/>
            </a:pPr>
            <a:r>
              <a:rPr lang="es-CO" sz="1800" i="1" dirty="0" err="1" smtClean="0"/>
              <a:t>Layout</a:t>
            </a:r>
            <a:r>
              <a:rPr lang="es-CO" sz="1800" dirty="0" smtClean="0"/>
              <a:t> (máscaras, </a:t>
            </a:r>
            <a:r>
              <a:rPr lang="es-CO" sz="1800" i="1" dirty="0" err="1" smtClean="0"/>
              <a:t>bitstreams</a:t>
            </a:r>
            <a:r>
              <a:rPr lang="es-CO" sz="1800" dirty="0" smtClean="0"/>
              <a:t>)</a:t>
            </a:r>
          </a:p>
          <a:p>
            <a:pPr>
              <a:buFont typeface="Arial" pitchFamily="34" charset="0"/>
              <a:buChar char="•"/>
            </a:pPr>
            <a:endParaRPr lang="es-CO" sz="2000" dirty="0" smtClean="0"/>
          </a:p>
          <a:p>
            <a:pPr>
              <a:buFont typeface="Arial" pitchFamily="34" charset="0"/>
              <a:buChar char="•"/>
            </a:pPr>
            <a:r>
              <a:rPr lang="es-CO" sz="2000" dirty="0" smtClean="0"/>
              <a:t>Arquitectura </a:t>
            </a:r>
            <a:r>
              <a:rPr lang="es-CO" sz="2000" i="1" dirty="0" smtClean="0"/>
              <a:t>FSMD</a:t>
            </a:r>
            <a:r>
              <a:rPr lang="es-CO" sz="2000" dirty="0" smtClean="0"/>
              <a:t> </a:t>
            </a:r>
          </a:p>
          <a:p>
            <a:pPr lvl="1">
              <a:buFont typeface="Arial" pitchFamily="34" charset="0"/>
              <a:buChar char="•"/>
            </a:pPr>
            <a:r>
              <a:rPr lang="es-CO" sz="1800" i="1" dirty="0" err="1" smtClean="0"/>
              <a:t>Finite</a:t>
            </a:r>
            <a:r>
              <a:rPr lang="es-CO" sz="1800" i="1" dirty="0" smtClean="0"/>
              <a:t> </a:t>
            </a:r>
            <a:r>
              <a:rPr lang="es-CO" sz="1800" i="1" dirty="0" err="1" smtClean="0"/>
              <a:t>state</a:t>
            </a:r>
            <a:r>
              <a:rPr lang="es-CO" sz="1800" i="1" dirty="0" smtClean="0"/>
              <a:t> machine </a:t>
            </a:r>
            <a:r>
              <a:rPr lang="es-CO" sz="1800" i="1" dirty="0" err="1" smtClean="0"/>
              <a:t>with</a:t>
            </a:r>
            <a:r>
              <a:rPr lang="es-CO" sz="1800" i="1" dirty="0" smtClean="0"/>
              <a:t> </a:t>
            </a:r>
            <a:r>
              <a:rPr lang="es-CO" sz="1800" i="1" dirty="0" err="1" smtClean="0"/>
              <a:t>datapath</a:t>
            </a:r>
            <a:endParaRPr lang="es-CO" sz="1800" dirty="0" smtClean="0"/>
          </a:p>
          <a:p>
            <a:pPr lvl="1">
              <a:buFont typeface="Arial" pitchFamily="34" charset="0"/>
              <a:buChar char="•"/>
            </a:pPr>
            <a:endParaRPr lang="es-CO" sz="1800" dirty="0" smtClean="0"/>
          </a:p>
          <a:p>
            <a:pPr>
              <a:buFont typeface="Arial" pitchFamily="34" charset="0"/>
              <a:buChar char="•"/>
            </a:pPr>
            <a:r>
              <a:rPr lang="es-CO" sz="2000" dirty="0" smtClean="0"/>
              <a:t>Diversidad de herramientas </a:t>
            </a:r>
            <a:r>
              <a:rPr lang="es-CO" sz="2000" i="1" dirty="0" smtClean="0"/>
              <a:t>CAD</a:t>
            </a:r>
          </a:p>
          <a:p>
            <a:pPr lvl="1">
              <a:buFont typeface="Arial" pitchFamily="34" charset="0"/>
              <a:buChar char="•"/>
            </a:pPr>
            <a:r>
              <a:rPr lang="es-CO" sz="1800" dirty="0" smtClean="0"/>
              <a:t>Bibliotecas de componentes</a:t>
            </a:r>
          </a:p>
          <a:p>
            <a:pPr lvl="1">
              <a:buFont typeface="Arial" pitchFamily="34" charset="0"/>
              <a:buChar char="•"/>
            </a:pPr>
            <a:r>
              <a:rPr lang="es-CO" sz="1800" dirty="0" smtClean="0"/>
              <a:t>Kits de diseño (</a:t>
            </a:r>
            <a:r>
              <a:rPr lang="es-CO" sz="1800" i="1" dirty="0" err="1" smtClean="0"/>
              <a:t>Silicon</a:t>
            </a:r>
            <a:r>
              <a:rPr lang="es-CO" sz="1800" i="1" dirty="0" smtClean="0"/>
              <a:t> </a:t>
            </a:r>
            <a:r>
              <a:rPr lang="es-CO" sz="1800" i="1" dirty="0" err="1" smtClean="0"/>
              <a:t>Foundries</a:t>
            </a:r>
            <a:r>
              <a:rPr lang="es-CO" sz="1800" dirty="0" smtClean="0"/>
              <a:t>)</a:t>
            </a:r>
          </a:p>
        </p:txBody>
      </p:sp>
      <p:sp>
        <p:nvSpPr>
          <p:cNvPr id="4" name="Fluxograma: Disco magnético 3"/>
          <p:cNvSpPr/>
          <p:nvPr/>
        </p:nvSpPr>
        <p:spPr>
          <a:xfrm>
            <a:off x="5786446" y="5500702"/>
            <a:ext cx="1000132" cy="866094"/>
          </a:xfrm>
          <a:prstGeom prst="flowChartMagneticDisk">
            <a:avLst/>
          </a:prstGeom>
          <a:solidFill>
            <a:schemeClr val="accent1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</a:rPr>
              <a:t>Bibliotecas de módulos</a:t>
            </a:r>
            <a:endParaRPr lang="pt-BR" sz="1100" dirty="0">
              <a:solidFill>
                <a:schemeClr val="tx1"/>
              </a:solidFill>
            </a:endParaRPr>
          </a:p>
        </p:txBody>
      </p:sp>
      <p:cxnSp>
        <p:nvCxnSpPr>
          <p:cNvPr id="22" name="Conector angulado 21"/>
          <p:cNvCxnSpPr>
            <a:cxnSpLocks/>
            <a:endCxn id="36" idx="1"/>
          </p:cNvCxnSpPr>
          <p:nvPr/>
        </p:nvCxnSpPr>
        <p:spPr>
          <a:xfrm>
            <a:off x="4572000" y="3714752"/>
            <a:ext cx="2214578" cy="827646"/>
          </a:xfrm>
          <a:prstGeom prst="bentConnector3">
            <a:avLst>
              <a:gd name="adj1" fmla="val 50000"/>
            </a:avLst>
          </a:prstGeom>
          <a:ln w="47625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Conector angulado 32"/>
          <p:cNvCxnSpPr>
            <a:cxnSpLocks/>
            <a:endCxn id="31" idx="1"/>
          </p:cNvCxnSpPr>
          <p:nvPr/>
        </p:nvCxnSpPr>
        <p:spPr>
          <a:xfrm flipV="1">
            <a:off x="4572000" y="3295663"/>
            <a:ext cx="2214578" cy="60662"/>
          </a:xfrm>
          <a:prstGeom prst="bentConnector3">
            <a:avLst>
              <a:gd name="adj1" fmla="val 50000"/>
            </a:avLst>
          </a:prstGeom>
          <a:ln w="47625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7" name="Grupo 39"/>
          <p:cNvGrpSpPr/>
          <p:nvPr/>
        </p:nvGrpSpPr>
        <p:grpSpPr>
          <a:xfrm>
            <a:off x="6786578" y="1775040"/>
            <a:ext cx="2214578" cy="3939976"/>
            <a:chOff x="6858016" y="1775040"/>
            <a:chExt cx="2000264" cy="3452517"/>
          </a:xfrm>
        </p:grpSpPr>
        <p:sp>
          <p:nvSpPr>
            <p:cNvPr id="5" name="Elipse 4"/>
            <p:cNvSpPr/>
            <p:nvPr/>
          </p:nvSpPr>
          <p:spPr>
            <a:xfrm>
              <a:off x="7330188" y="1775040"/>
              <a:ext cx="1279762" cy="510952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HDL-RTL</a:t>
              </a:r>
              <a:endParaRPr lang="pt-BR" sz="1200" dirty="0">
                <a:solidFill>
                  <a:schemeClr val="tx1"/>
                </a:solidFill>
              </a:endParaRPr>
            </a:p>
          </p:txBody>
        </p:sp>
        <p:sp>
          <p:nvSpPr>
            <p:cNvPr id="6" name="Retângulo 5"/>
            <p:cNvSpPr/>
            <p:nvPr/>
          </p:nvSpPr>
          <p:spPr>
            <a:xfrm>
              <a:off x="7384618" y="2587394"/>
              <a:ext cx="1143008" cy="42862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 smtClean="0">
                  <a:solidFill>
                    <a:schemeClr val="tx1"/>
                  </a:solidFill>
                </a:rPr>
                <a:t>Síntesis RTL</a:t>
              </a:r>
              <a:endParaRPr lang="es-CO" sz="1200" dirty="0">
                <a:solidFill>
                  <a:schemeClr val="tx1"/>
                </a:solidFill>
              </a:endParaRPr>
            </a:p>
          </p:txBody>
        </p:sp>
        <p:sp>
          <p:nvSpPr>
            <p:cNvPr id="8" name="Retângulo 7"/>
            <p:cNvSpPr/>
            <p:nvPr/>
          </p:nvSpPr>
          <p:spPr>
            <a:xfrm>
              <a:off x="7280522" y="3268427"/>
              <a:ext cx="1357322" cy="43203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 smtClean="0">
                  <a:solidFill>
                    <a:schemeClr val="tx1"/>
                  </a:solidFill>
                </a:rPr>
                <a:t>Optimización lógica</a:t>
              </a:r>
              <a:endParaRPr lang="es-CO" sz="1200" dirty="0">
                <a:solidFill>
                  <a:schemeClr val="tx1"/>
                </a:solidFill>
              </a:endParaRPr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7269636" y="3972610"/>
              <a:ext cx="1389980" cy="54471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 smtClean="0">
                  <a:solidFill>
                    <a:schemeClr val="tx1"/>
                  </a:solidFill>
                </a:rPr>
                <a:t>Diseño físico</a:t>
              </a:r>
            </a:p>
            <a:p>
              <a:pPr algn="ctr"/>
              <a:r>
                <a:rPr lang="es-CO" sz="1200" i="1" dirty="0" smtClean="0">
                  <a:solidFill>
                    <a:schemeClr val="tx1"/>
                  </a:solidFill>
                </a:rPr>
                <a:t>place &amp; </a:t>
              </a:r>
              <a:r>
                <a:rPr lang="es-CO" sz="1200" i="1" dirty="0" err="1" smtClean="0">
                  <a:solidFill>
                    <a:schemeClr val="tx1"/>
                  </a:solidFill>
                </a:rPr>
                <a:t>route</a:t>
              </a:r>
              <a:endParaRPr lang="es-CO" sz="1200" i="1" dirty="0">
                <a:solidFill>
                  <a:schemeClr val="tx1"/>
                </a:solidFill>
              </a:endParaRPr>
            </a:p>
          </p:txBody>
        </p:sp>
        <p:sp>
          <p:nvSpPr>
            <p:cNvPr id="12" name="Elipse 11"/>
            <p:cNvSpPr/>
            <p:nvPr/>
          </p:nvSpPr>
          <p:spPr>
            <a:xfrm>
              <a:off x="7034510" y="4786322"/>
              <a:ext cx="1823770" cy="441235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 smtClean="0">
                  <a:solidFill>
                    <a:schemeClr val="tx1"/>
                  </a:solidFill>
                </a:rPr>
                <a:t>Implementación</a:t>
              </a:r>
              <a:endParaRPr lang="es-CO" sz="1200" dirty="0">
                <a:solidFill>
                  <a:schemeClr val="tx1"/>
                </a:solidFill>
              </a:endParaRPr>
            </a:p>
          </p:txBody>
        </p:sp>
        <p:sp>
          <p:nvSpPr>
            <p:cNvPr id="16" name="Seta para baixo 15"/>
            <p:cNvSpPr/>
            <p:nvPr/>
          </p:nvSpPr>
          <p:spPr>
            <a:xfrm>
              <a:off x="7934350" y="2368316"/>
              <a:ext cx="45719" cy="142876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Seta para baixo 16"/>
            <p:cNvSpPr/>
            <p:nvPr/>
          </p:nvSpPr>
          <p:spPr>
            <a:xfrm>
              <a:off x="7934350" y="3071810"/>
              <a:ext cx="45719" cy="142876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Seta para baixo 18"/>
            <p:cNvSpPr/>
            <p:nvPr/>
          </p:nvSpPr>
          <p:spPr>
            <a:xfrm>
              <a:off x="7945236" y="3756248"/>
              <a:ext cx="45719" cy="142876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Seta para baixo 20"/>
            <p:cNvSpPr/>
            <p:nvPr/>
          </p:nvSpPr>
          <p:spPr>
            <a:xfrm>
              <a:off x="7945236" y="4572008"/>
              <a:ext cx="45719" cy="142876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Chave esquerda 30"/>
            <p:cNvSpPr/>
            <p:nvPr/>
          </p:nvSpPr>
          <p:spPr>
            <a:xfrm>
              <a:off x="6858016" y="2571744"/>
              <a:ext cx="357190" cy="1071570"/>
            </a:xfrm>
            <a:prstGeom prst="leftBrace">
              <a:avLst/>
            </a:prstGeom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Chave esquerda 35"/>
            <p:cNvSpPr/>
            <p:nvPr/>
          </p:nvSpPr>
          <p:spPr>
            <a:xfrm>
              <a:off x="6858016" y="3857628"/>
              <a:ext cx="357190" cy="714380"/>
            </a:xfrm>
            <a:prstGeom prst="leftBrace">
              <a:avLst/>
            </a:prstGeom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cxnSp>
        <p:nvCxnSpPr>
          <p:cNvPr id="38" name="Conector de seta reta 37"/>
          <p:cNvCxnSpPr>
            <a:cxnSpLocks/>
          </p:cNvCxnSpPr>
          <p:nvPr/>
        </p:nvCxnSpPr>
        <p:spPr>
          <a:xfrm>
            <a:off x="4500562" y="5786454"/>
            <a:ext cx="1143008" cy="1556"/>
          </a:xfrm>
          <a:prstGeom prst="straightConnector1">
            <a:avLst/>
          </a:prstGeom>
          <a:ln w="47625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Conector angulado 46"/>
          <p:cNvCxnSpPr>
            <a:cxnSpLocks/>
          </p:cNvCxnSpPr>
          <p:nvPr/>
        </p:nvCxnSpPr>
        <p:spPr>
          <a:xfrm>
            <a:off x="3071802" y="2000240"/>
            <a:ext cx="3929090" cy="70010"/>
          </a:xfrm>
          <a:prstGeom prst="bentConnector3">
            <a:avLst>
              <a:gd name="adj1" fmla="val 50000"/>
            </a:avLst>
          </a:prstGeom>
          <a:ln w="47625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A666A08A-21AD-469F-B9AD-BC5A33624A57}" type="slidenum">
              <a:rPr lang="pt-BR" smtClean="0"/>
              <a:pPr/>
              <a:t>4</a:t>
            </a:fld>
            <a:endParaRPr lang="pt-BR"/>
          </a:p>
        </p:txBody>
      </p:sp>
      <p:pic>
        <p:nvPicPr>
          <p:cNvPr id="24" name="23 Imagen" descr="556px-Fpga_xilinx_sparta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72330" y="5643578"/>
            <a:ext cx="519444" cy="559617"/>
          </a:xfrm>
          <a:prstGeom prst="rect">
            <a:avLst/>
          </a:prstGeom>
        </p:spPr>
      </p:pic>
      <p:pic>
        <p:nvPicPr>
          <p:cNvPr id="25" name="24 Imagen" descr="vqcoder1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3966" y="5286388"/>
            <a:ext cx="500034" cy="898690"/>
          </a:xfrm>
          <a:prstGeom prst="rect">
            <a:avLst/>
          </a:prstGeom>
        </p:spPr>
      </p:pic>
      <p:pic>
        <p:nvPicPr>
          <p:cNvPr id="26" name="Picture 8" descr="BS00559_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858148" y="1142984"/>
            <a:ext cx="1015652" cy="542567"/>
          </a:xfrm>
          <a:prstGeom prst="rect">
            <a:avLst/>
          </a:prstGeom>
          <a:noFill/>
        </p:spPr>
      </p:pic>
    </p:spTree>
  </p:cSld>
  <p:clrMapOvr>
    <a:masterClrMapping/>
  </p:clrMapOvr>
  <p:transition advTm="99935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dirty="0" smtClean="0"/>
              <a:t>Modelaje para análisis funcional</a:t>
            </a:r>
            <a:endParaRPr lang="es-CO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285720" y="2000273"/>
            <a:ext cx="8229600" cy="4714875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s-CO" sz="2400" dirty="0" smtClean="0"/>
              <a:t>Basado en </a:t>
            </a:r>
            <a:r>
              <a:rPr lang="es-CO" sz="2400" dirty="0" err="1" smtClean="0"/>
              <a:t>MoC</a:t>
            </a:r>
            <a:endParaRPr lang="es-CO" sz="2400" dirty="0" smtClean="0"/>
          </a:p>
          <a:p>
            <a:pPr lvl="1">
              <a:buFont typeface="Arial" pitchFamily="34" charset="0"/>
              <a:buChar char="•"/>
            </a:pPr>
            <a:r>
              <a:rPr lang="es-CO" sz="2400" dirty="0" smtClean="0"/>
              <a:t>Ambientes </a:t>
            </a:r>
            <a:r>
              <a:rPr lang="es-CO" sz="2400" dirty="0" err="1" smtClean="0"/>
              <a:t>multi-MoC</a:t>
            </a:r>
            <a:endParaRPr lang="es-CO" sz="2400" dirty="0" smtClean="0"/>
          </a:p>
          <a:p>
            <a:pPr lvl="1">
              <a:buFont typeface="Arial" pitchFamily="34" charset="0"/>
              <a:buChar char="•"/>
            </a:pPr>
            <a:r>
              <a:rPr lang="es-CO" sz="2400" dirty="0" err="1" smtClean="0"/>
              <a:t>Ptomely</a:t>
            </a:r>
            <a:r>
              <a:rPr lang="es-CO" sz="2400" dirty="0" smtClean="0"/>
              <a:t> (java)</a:t>
            </a:r>
          </a:p>
          <a:p>
            <a:pPr lvl="1">
              <a:buFont typeface="Arial" pitchFamily="34" charset="0"/>
              <a:buChar char="•"/>
            </a:pPr>
            <a:r>
              <a:rPr lang="es-CO" sz="2400" dirty="0" smtClean="0"/>
              <a:t>Metrópolis (MML)</a:t>
            </a:r>
          </a:p>
          <a:p>
            <a:pPr>
              <a:buFont typeface="Arial" pitchFamily="34" charset="0"/>
              <a:buChar char="•"/>
            </a:pPr>
            <a:endParaRPr lang="es-CO" sz="2400" dirty="0" smtClean="0"/>
          </a:p>
          <a:p>
            <a:pPr>
              <a:buFont typeface="Arial" pitchFamily="34" charset="0"/>
              <a:buChar char="•"/>
            </a:pPr>
            <a:r>
              <a:rPr lang="es-CO" sz="2400" dirty="0" smtClean="0"/>
              <a:t>Basado en SLDL</a:t>
            </a:r>
          </a:p>
          <a:p>
            <a:pPr lvl="1">
              <a:buFont typeface="Arial" pitchFamily="34" charset="0"/>
              <a:buChar char="•"/>
            </a:pPr>
            <a:r>
              <a:rPr lang="es-CO" sz="2400" dirty="0" smtClean="0"/>
              <a:t>Sintaxis y semántica de un lenguaje SLDL</a:t>
            </a:r>
          </a:p>
          <a:p>
            <a:pPr lvl="1">
              <a:buFont typeface="Arial" pitchFamily="34" charset="0"/>
              <a:buChar char="•"/>
            </a:pPr>
            <a:r>
              <a:rPr lang="es-CO" sz="2400" dirty="0" smtClean="0"/>
              <a:t>Soporte a uno o varios </a:t>
            </a:r>
            <a:r>
              <a:rPr lang="es-CO" sz="2400" dirty="0" err="1" smtClean="0"/>
              <a:t>MoC</a:t>
            </a:r>
            <a:endParaRPr lang="es-CO" sz="2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A666A08A-21AD-469F-B9AD-BC5A33624A57}" type="slidenum">
              <a:rPr lang="pt-BR" smtClean="0"/>
              <a:pPr/>
              <a:t>40</a:t>
            </a:fld>
            <a:endParaRPr lang="pt-BR"/>
          </a:p>
        </p:txBody>
      </p:sp>
      <p:grpSp>
        <p:nvGrpSpPr>
          <p:cNvPr id="8" name="Grupo 7"/>
          <p:cNvGrpSpPr/>
          <p:nvPr/>
        </p:nvGrpSpPr>
        <p:grpSpPr>
          <a:xfrm>
            <a:off x="5143504" y="2285992"/>
            <a:ext cx="3551489" cy="1118706"/>
            <a:chOff x="3627192" y="1643051"/>
            <a:chExt cx="3551489" cy="1118706"/>
          </a:xfrm>
        </p:grpSpPr>
        <p:sp>
          <p:nvSpPr>
            <p:cNvPr id="5" name="Retângulo 4"/>
            <p:cNvSpPr/>
            <p:nvPr/>
          </p:nvSpPr>
          <p:spPr>
            <a:xfrm>
              <a:off x="3703395" y="1643051"/>
              <a:ext cx="3429024" cy="3606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400" dirty="0" smtClean="0">
                  <a:solidFill>
                    <a:schemeClr val="tx1"/>
                  </a:solidFill>
                </a:rPr>
                <a:t>Especificación del sistema</a:t>
              </a:r>
              <a:endParaRPr lang="es-CO" sz="1400" dirty="0">
                <a:solidFill>
                  <a:schemeClr val="tx1"/>
                </a:solidFill>
              </a:endParaRPr>
            </a:p>
          </p:txBody>
        </p:sp>
        <p:sp>
          <p:nvSpPr>
            <p:cNvPr id="6" name="Retângulo de cantos arredondados 5"/>
            <p:cNvSpPr/>
            <p:nvPr/>
          </p:nvSpPr>
          <p:spPr>
            <a:xfrm>
              <a:off x="3627192" y="2401118"/>
              <a:ext cx="3551489" cy="36063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F1  F2  F3  F4  F5  F6  F7  F8</a:t>
              </a:r>
              <a:endParaRPr lang="pt-BR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7" name="Seta para baixo 6"/>
            <p:cNvSpPr/>
            <p:nvPr/>
          </p:nvSpPr>
          <p:spPr>
            <a:xfrm>
              <a:off x="5286380" y="2056542"/>
              <a:ext cx="142876" cy="34457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14348" y="642926"/>
            <a:ext cx="8072494" cy="1143000"/>
          </a:xfrm>
        </p:spPr>
        <p:txBody>
          <a:bodyPr>
            <a:normAutofit fontScale="90000"/>
          </a:bodyPr>
          <a:lstStyle/>
          <a:p>
            <a:r>
              <a:rPr lang="es-CO" dirty="0" smtClean="0"/>
              <a:t>Modelaje para análisis arquitectural</a:t>
            </a:r>
            <a:endParaRPr lang="es-CO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157186" y="1785926"/>
            <a:ext cx="7772400" cy="4530725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s-CO" sz="2400" dirty="0" smtClean="0"/>
              <a:t>Soportado por SLDL</a:t>
            </a:r>
          </a:p>
          <a:p>
            <a:pPr>
              <a:buFont typeface="Arial" pitchFamily="34" charset="0"/>
              <a:buChar char="•"/>
            </a:pPr>
            <a:endParaRPr lang="es-CO" sz="2400" dirty="0" smtClean="0"/>
          </a:p>
          <a:p>
            <a:pPr marL="342900" lvl="1" indent="-342900">
              <a:buClr>
                <a:schemeClr val="folHlink"/>
              </a:buClr>
              <a:buSzPct val="90000"/>
              <a:buFont typeface="Arial" pitchFamily="34" charset="0"/>
              <a:buChar char="•"/>
            </a:pPr>
            <a:r>
              <a:rPr lang="es-CO" sz="2400" dirty="0" smtClean="0"/>
              <a:t>Diferente granularidad funcional y temporal</a:t>
            </a:r>
          </a:p>
          <a:p>
            <a:pPr>
              <a:buFont typeface="Arial" pitchFamily="34" charset="0"/>
              <a:buChar char="•"/>
            </a:pPr>
            <a:endParaRPr lang="es-CO" sz="2400" dirty="0" smtClean="0"/>
          </a:p>
          <a:p>
            <a:pPr>
              <a:buFont typeface="Arial" pitchFamily="34" charset="0"/>
              <a:buChar char="•"/>
            </a:pPr>
            <a:r>
              <a:rPr lang="es-CO" sz="2400" dirty="0" smtClean="0"/>
              <a:t>Modelos basados en transacciones</a:t>
            </a:r>
          </a:p>
          <a:p>
            <a:pPr lvl="1">
              <a:buFont typeface="Arial" pitchFamily="34" charset="0"/>
              <a:buChar char="•"/>
            </a:pPr>
            <a:r>
              <a:rPr lang="es-CO" sz="2100" dirty="0" smtClean="0"/>
              <a:t>Diferentes niveles de abstracción</a:t>
            </a:r>
          </a:p>
          <a:p>
            <a:pPr lvl="2">
              <a:buFont typeface="Arial" pitchFamily="34" charset="0"/>
              <a:buChar char="•"/>
            </a:pPr>
            <a:r>
              <a:rPr lang="es-CO" sz="2100" dirty="0" smtClean="0"/>
              <a:t>Atemporal</a:t>
            </a:r>
          </a:p>
          <a:p>
            <a:pPr lvl="2">
              <a:buFont typeface="Arial" pitchFamily="34" charset="0"/>
              <a:buChar char="•"/>
            </a:pPr>
            <a:r>
              <a:rPr lang="es-CO" sz="2100" dirty="0" smtClean="0"/>
              <a:t>Tiempo aproximado</a:t>
            </a:r>
          </a:p>
          <a:p>
            <a:pPr lvl="2">
              <a:buFont typeface="Arial" pitchFamily="34" charset="0"/>
              <a:buChar char="•"/>
            </a:pPr>
            <a:r>
              <a:rPr lang="es-CO" sz="2100" dirty="0" smtClean="0"/>
              <a:t>Ciclos de reloj</a:t>
            </a:r>
          </a:p>
          <a:p>
            <a:pPr>
              <a:buFont typeface="Arial" pitchFamily="34" charset="0"/>
              <a:buChar char="•"/>
            </a:pPr>
            <a:endParaRPr lang="es-CO" sz="2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A666A08A-21AD-469F-B9AD-BC5A33624A57}" type="slidenum">
              <a:rPr lang="pt-BR" smtClean="0"/>
              <a:pPr/>
              <a:t>41</a:t>
            </a:fld>
            <a:endParaRPr lang="pt-BR"/>
          </a:p>
        </p:txBody>
      </p:sp>
      <p:grpSp>
        <p:nvGrpSpPr>
          <p:cNvPr id="11" name="Grupo 10"/>
          <p:cNvGrpSpPr/>
          <p:nvPr/>
        </p:nvGrpSpPr>
        <p:grpSpPr>
          <a:xfrm>
            <a:off x="4000496" y="4857760"/>
            <a:ext cx="4929222" cy="1428760"/>
            <a:chOff x="2214546" y="4643446"/>
            <a:chExt cx="6715172" cy="1643074"/>
          </a:xfrm>
        </p:grpSpPr>
        <p:sp>
          <p:nvSpPr>
            <p:cNvPr id="5" name="Retângulo de cantos arredondados 4"/>
            <p:cNvSpPr/>
            <p:nvPr/>
          </p:nvSpPr>
          <p:spPr>
            <a:xfrm>
              <a:off x="2484184" y="4813148"/>
              <a:ext cx="2679194" cy="36063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UF1  UF2  UF3  UF4</a:t>
              </a:r>
              <a:endParaRPr lang="pt-B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" name="Retângulo de cantos arredondados 5"/>
            <p:cNvSpPr/>
            <p:nvPr/>
          </p:nvSpPr>
          <p:spPr>
            <a:xfrm>
              <a:off x="6177188" y="4813148"/>
              <a:ext cx="2679194" cy="36063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Proc1  Proc2  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Mem</a:t>
              </a:r>
              <a:endParaRPr lang="pt-B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7" name="Retângulo 6"/>
            <p:cNvSpPr/>
            <p:nvPr/>
          </p:nvSpPr>
          <p:spPr>
            <a:xfrm>
              <a:off x="3770069" y="5640130"/>
              <a:ext cx="3429024" cy="3606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 smtClean="0">
                  <a:solidFill>
                    <a:schemeClr val="tx1"/>
                  </a:solidFill>
                </a:rPr>
                <a:t>Estructura de comunicación</a:t>
              </a:r>
              <a:endParaRPr lang="es-CO" sz="1200" dirty="0">
                <a:solidFill>
                  <a:schemeClr val="tx1"/>
                </a:solidFill>
              </a:endParaRPr>
            </a:p>
          </p:txBody>
        </p:sp>
        <p:sp>
          <p:nvSpPr>
            <p:cNvPr id="8" name="Seta para baixo 7"/>
            <p:cNvSpPr/>
            <p:nvPr/>
          </p:nvSpPr>
          <p:spPr>
            <a:xfrm>
              <a:off x="4643438" y="5226639"/>
              <a:ext cx="142876" cy="34457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9" name="Seta para baixo 8"/>
            <p:cNvSpPr/>
            <p:nvPr/>
          </p:nvSpPr>
          <p:spPr>
            <a:xfrm>
              <a:off x="6550492" y="5226639"/>
              <a:ext cx="142876" cy="34457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10" name="Retângulo 9"/>
            <p:cNvSpPr/>
            <p:nvPr/>
          </p:nvSpPr>
          <p:spPr>
            <a:xfrm>
              <a:off x="2214546" y="4643446"/>
              <a:ext cx="6715172" cy="1643074"/>
            </a:xfrm>
            <a:prstGeom prst="rect">
              <a:avLst/>
            </a:prstGeom>
            <a:noFill/>
            <a:ln>
              <a:solidFill>
                <a:schemeClr val="accent4">
                  <a:lumMod val="85000"/>
                  <a:lumOff val="1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Contenido</a:t>
            </a:r>
            <a:endParaRPr lang="es-CO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s-CO" dirty="0" smtClean="0"/>
              <a:t>Introducción</a:t>
            </a:r>
          </a:p>
          <a:p>
            <a:pPr>
              <a:buFont typeface="Arial" pitchFamily="34" charset="0"/>
              <a:buChar char="•"/>
            </a:pPr>
            <a:r>
              <a:rPr lang="es-CO" dirty="0" smtClean="0"/>
              <a:t>Diseño de </a:t>
            </a:r>
            <a:r>
              <a:rPr lang="es-CO" i="1" dirty="0" smtClean="0"/>
              <a:t>SoC</a:t>
            </a:r>
          </a:p>
          <a:p>
            <a:pPr lvl="1">
              <a:buFont typeface="Arial" pitchFamily="34" charset="0"/>
              <a:buChar char="•"/>
            </a:pPr>
            <a:r>
              <a:rPr lang="es-CO" dirty="0" smtClean="0"/>
              <a:t>Diseño a nivel de sistema</a:t>
            </a:r>
          </a:p>
          <a:p>
            <a:pPr lvl="1">
              <a:buFont typeface="Arial" pitchFamily="34" charset="0"/>
              <a:buChar char="•"/>
            </a:pPr>
            <a:r>
              <a:rPr lang="es-CO" dirty="0" smtClean="0"/>
              <a:t>Exploración del espacio de diseño</a:t>
            </a:r>
          </a:p>
          <a:p>
            <a:pPr lvl="1">
              <a:buFont typeface="Arial" pitchFamily="34" charset="0"/>
              <a:buChar char="•"/>
            </a:pPr>
            <a:r>
              <a:rPr lang="es-CO" dirty="0" smtClean="0"/>
              <a:t>Verificación funcional y análisis de desempeño</a:t>
            </a:r>
          </a:p>
          <a:p>
            <a:pPr lvl="1">
              <a:buFont typeface="Arial" pitchFamily="34" charset="0"/>
              <a:buChar char="•"/>
            </a:pPr>
            <a:r>
              <a:rPr lang="es-CO" dirty="0" smtClean="0"/>
              <a:t>Modelamiento</a:t>
            </a:r>
          </a:p>
          <a:p>
            <a:pPr>
              <a:buFont typeface="Arial" pitchFamily="34" charset="0"/>
              <a:buChar char="•"/>
            </a:pPr>
            <a:r>
              <a:rPr lang="es-CO" sz="3200" b="1" dirty="0" smtClean="0"/>
              <a:t>Conclusiones</a:t>
            </a:r>
          </a:p>
          <a:p>
            <a:pPr>
              <a:buFont typeface="Arial" pitchFamily="34" charset="0"/>
              <a:buChar char="•"/>
            </a:pPr>
            <a:r>
              <a:rPr lang="es-CO" dirty="0" smtClean="0"/>
              <a:t>Preguntas</a:t>
            </a:r>
            <a:endParaRPr lang="es-CO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A666A08A-21AD-469F-B9AD-BC5A33624A57}" type="slidenum">
              <a:rPr lang="pt-BR" smtClean="0"/>
              <a:pPr/>
              <a:t>42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85736"/>
            <a:ext cx="8229600" cy="1143000"/>
          </a:xfrm>
        </p:spPr>
        <p:txBody>
          <a:bodyPr/>
          <a:lstStyle/>
          <a:p>
            <a:r>
              <a:rPr lang="es-CO" dirty="0" smtClean="0"/>
              <a:t>Conclusiones</a:t>
            </a:r>
            <a:endParaRPr lang="es-CO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571472" y="1357298"/>
            <a:ext cx="8358246" cy="4857784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s-CO" dirty="0" smtClean="0"/>
              <a:t>Sistemas completos HW-SW en un único CI (</a:t>
            </a:r>
            <a:r>
              <a:rPr lang="es-CO" i="1" dirty="0" err="1" smtClean="0"/>
              <a:t>SoC</a:t>
            </a:r>
            <a:r>
              <a:rPr lang="es-CO" dirty="0" smtClean="0"/>
              <a:t>)</a:t>
            </a:r>
          </a:p>
          <a:p>
            <a:pPr>
              <a:buFont typeface="Arial" pitchFamily="34" charset="0"/>
              <a:buChar char="•"/>
            </a:pPr>
            <a:r>
              <a:rPr lang="es-CO" dirty="0" smtClean="0"/>
              <a:t>RTL no es eficiente para análisis del diseño</a:t>
            </a:r>
          </a:p>
          <a:p>
            <a:pPr>
              <a:buFont typeface="Arial" pitchFamily="34" charset="0"/>
              <a:buChar char="•"/>
            </a:pPr>
            <a:r>
              <a:rPr lang="es-CO" dirty="0" smtClean="0"/>
              <a:t>RTL no desaparece</a:t>
            </a:r>
          </a:p>
          <a:p>
            <a:pPr lvl="1">
              <a:buFont typeface="Arial" pitchFamily="34" charset="0"/>
              <a:buChar char="•"/>
            </a:pPr>
            <a:r>
              <a:rPr lang="es-CO" dirty="0" smtClean="0"/>
              <a:t>Desplazado</a:t>
            </a:r>
          </a:p>
          <a:p>
            <a:pPr>
              <a:buFont typeface="Arial" pitchFamily="34" charset="0"/>
              <a:buChar char="•"/>
            </a:pPr>
            <a:r>
              <a:rPr lang="es-CO" dirty="0" smtClean="0"/>
              <a:t>Nuevos paradigmas de diseño</a:t>
            </a:r>
          </a:p>
          <a:p>
            <a:pPr lvl="1">
              <a:buFont typeface="Arial" pitchFamily="34" charset="0"/>
              <a:buChar char="•"/>
            </a:pPr>
            <a:r>
              <a:rPr lang="es-CO" dirty="0" smtClean="0"/>
              <a:t>Anticipar decisiones </a:t>
            </a:r>
          </a:p>
          <a:p>
            <a:pPr>
              <a:buFont typeface="Arial" pitchFamily="34" charset="0"/>
              <a:buChar char="•"/>
            </a:pPr>
            <a:r>
              <a:rPr lang="es-CO" dirty="0" smtClean="0"/>
              <a:t>Diseño al nivel de sistema</a:t>
            </a:r>
          </a:p>
          <a:p>
            <a:pPr lvl="1">
              <a:buFont typeface="Arial" pitchFamily="34" charset="0"/>
              <a:buChar char="•"/>
            </a:pPr>
            <a:r>
              <a:rPr lang="es-CO" dirty="0" smtClean="0"/>
              <a:t>Nuevos niveles de abstracción</a:t>
            </a:r>
          </a:p>
          <a:p>
            <a:pPr lvl="1">
              <a:buFont typeface="Arial" pitchFamily="34" charset="0"/>
              <a:buChar char="•"/>
            </a:pPr>
            <a:r>
              <a:rPr lang="es-CO" dirty="0" smtClean="0"/>
              <a:t>Nuevos lenguajes de </a:t>
            </a:r>
            <a:r>
              <a:rPr lang="es-CO" dirty="0" smtClean="0"/>
              <a:t>diseño</a:t>
            </a:r>
          </a:p>
          <a:p>
            <a:pPr lvl="1">
              <a:buFont typeface="Arial" pitchFamily="34" charset="0"/>
              <a:buChar char="•"/>
            </a:pPr>
            <a:r>
              <a:rPr lang="es-CO" dirty="0" smtClean="0"/>
              <a:t>Segmentación (</a:t>
            </a:r>
            <a:r>
              <a:rPr lang="es-CO" i="1" dirty="0" smtClean="0"/>
              <a:t>divide and </a:t>
            </a:r>
            <a:r>
              <a:rPr lang="es-CO" i="1" dirty="0" err="1" smtClean="0"/>
              <a:t>conquer</a:t>
            </a:r>
            <a:r>
              <a:rPr lang="es-CO" dirty="0" smtClean="0"/>
              <a:t>)</a:t>
            </a:r>
            <a:endParaRPr lang="es-CO" dirty="0" smtClean="0"/>
          </a:p>
          <a:p>
            <a:pPr>
              <a:buFont typeface="Arial" pitchFamily="34" charset="0"/>
              <a:buChar char="•"/>
            </a:pPr>
            <a:r>
              <a:rPr lang="es-CO" dirty="0" smtClean="0"/>
              <a:t>NO existen soluciones únicas</a:t>
            </a:r>
          </a:p>
          <a:p>
            <a:pPr>
              <a:buFont typeface="Arial" pitchFamily="34" charset="0"/>
              <a:buChar char="•"/>
            </a:pPr>
            <a:endParaRPr lang="es-CO" dirty="0" smtClean="0"/>
          </a:p>
          <a:p>
            <a:pPr>
              <a:buNone/>
            </a:pPr>
            <a:endParaRPr lang="es-CO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A666A08A-21AD-469F-B9AD-BC5A33624A57}" type="slidenum">
              <a:rPr lang="pt-BR" smtClean="0"/>
              <a:pPr/>
              <a:t>43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Conclusiones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A666A08A-21AD-469F-B9AD-BC5A33624A57}" type="slidenum">
              <a:rPr lang="pt-BR" smtClean="0"/>
              <a:pPr/>
              <a:t>44</a:t>
            </a:fld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>
          <a:xfrm>
            <a:off x="485804" y="1857397"/>
            <a:ext cx="8229600" cy="4714875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s-CO" sz="3200" dirty="0" smtClean="0"/>
              <a:t>Futuro del diseño a nivel de sistemas</a:t>
            </a:r>
          </a:p>
          <a:p>
            <a:pPr lvl="2">
              <a:buFont typeface="Arial" pitchFamily="34" charset="0"/>
              <a:buChar char="•"/>
            </a:pPr>
            <a:r>
              <a:rPr lang="es-CO" sz="2400" i="1" dirty="0" err="1" smtClean="0"/>
              <a:t>Menthor</a:t>
            </a:r>
            <a:r>
              <a:rPr lang="es-CO" sz="2400" i="1" dirty="0" smtClean="0"/>
              <a:t>, </a:t>
            </a:r>
            <a:r>
              <a:rPr lang="es-CO" sz="2400" i="1" dirty="0" err="1" smtClean="0"/>
              <a:t>Cadence</a:t>
            </a:r>
            <a:r>
              <a:rPr lang="es-CO" sz="2400" i="1" dirty="0" smtClean="0"/>
              <a:t>, Synopsys, </a:t>
            </a:r>
            <a:r>
              <a:rPr lang="es-CO" sz="2400" i="1" dirty="0" err="1" smtClean="0"/>
              <a:t>Coware</a:t>
            </a:r>
            <a:r>
              <a:rPr lang="es-CO" sz="2400" i="1" dirty="0" smtClean="0"/>
              <a:t>, </a:t>
            </a:r>
            <a:r>
              <a:rPr lang="es-CO" sz="2400" i="1" dirty="0" err="1" smtClean="0"/>
              <a:t>Forte</a:t>
            </a:r>
            <a:r>
              <a:rPr lang="es-CO" sz="2400" dirty="0" smtClean="0"/>
              <a:t>.</a:t>
            </a:r>
          </a:p>
          <a:p>
            <a:pPr lvl="2">
              <a:buFont typeface="Arial" pitchFamily="34" charset="0"/>
              <a:buChar char="•"/>
            </a:pPr>
            <a:r>
              <a:rPr lang="es-CO" sz="2400" dirty="0" smtClean="0"/>
              <a:t>Estándar IEEE (</a:t>
            </a:r>
            <a:r>
              <a:rPr lang="es-CO" sz="2400" dirty="0" err="1" smtClean="0"/>
              <a:t>SystemC</a:t>
            </a:r>
            <a:r>
              <a:rPr lang="es-CO" sz="2400" dirty="0" smtClean="0"/>
              <a:t>, TLM)</a:t>
            </a:r>
          </a:p>
          <a:p>
            <a:pPr lvl="2">
              <a:buFont typeface="Arial" pitchFamily="34" charset="0"/>
              <a:buChar char="•"/>
            </a:pPr>
            <a:r>
              <a:rPr lang="es-CO" sz="2400" dirty="0" smtClean="0"/>
              <a:t>Consorcio OSCI - </a:t>
            </a:r>
            <a:r>
              <a:rPr lang="es-CO" sz="2400" dirty="0" err="1" smtClean="0"/>
              <a:t>SystemC</a:t>
            </a:r>
            <a:r>
              <a:rPr lang="es-CO" sz="2400" dirty="0" smtClean="0"/>
              <a:t> </a:t>
            </a:r>
          </a:p>
          <a:p>
            <a:pPr lvl="3">
              <a:buFont typeface="Arial" pitchFamily="34" charset="0"/>
              <a:buChar char="•"/>
            </a:pPr>
            <a:r>
              <a:rPr lang="es-CO" dirty="0" smtClean="0"/>
              <a:t>Patrocinado por diversas empresas</a:t>
            </a:r>
          </a:p>
          <a:p>
            <a:pPr lvl="2">
              <a:buFont typeface="Arial" pitchFamily="34" charset="0"/>
              <a:buChar char="•"/>
            </a:pPr>
            <a:r>
              <a:rPr lang="es-CO" sz="2400" dirty="0" smtClean="0"/>
              <a:t>Herramientas académicas, código abierto</a:t>
            </a:r>
          </a:p>
          <a:p>
            <a:pPr lvl="3">
              <a:buFont typeface="Arial" pitchFamily="34" charset="0"/>
              <a:buChar char="•"/>
            </a:pPr>
            <a:r>
              <a:rPr lang="es-CO" dirty="0" err="1" smtClean="0"/>
              <a:t>ArchC</a:t>
            </a:r>
            <a:r>
              <a:rPr lang="es-CO" dirty="0" smtClean="0"/>
              <a:t>, </a:t>
            </a:r>
            <a:r>
              <a:rPr lang="es-CO" dirty="0" err="1" smtClean="0"/>
              <a:t>GreenSoCs</a:t>
            </a:r>
            <a:endParaRPr lang="es-CO" dirty="0" smtClean="0"/>
          </a:p>
          <a:p>
            <a:pPr lvl="2">
              <a:buFont typeface="Arial" pitchFamily="34" charset="0"/>
              <a:buChar char="•"/>
            </a:pPr>
            <a:endParaRPr lang="es-CO" sz="2400" dirty="0" smtClean="0"/>
          </a:p>
          <a:p>
            <a:pPr>
              <a:buFont typeface="Arial" pitchFamily="34" charset="0"/>
              <a:buChar char="•"/>
            </a:pPr>
            <a:r>
              <a:rPr lang="es-CO" sz="3200" dirty="0" smtClean="0"/>
              <a:t>Oportunidad para investigaciones</a:t>
            </a:r>
          </a:p>
          <a:p>
            <a:pPr lvl="1">
              <a:buFont typeface="Arial" pitchFamily="34" charset="0"/>
              <a:buChar char="•"/>
            </a:pPr>
            <a:r>
              <a:rPr lang="es-CO" sz="2800" dirty="0" smtClean="0"/>
              <a:t>Falta de herramientas/metodologías</a:t>
            </a:r>
          </a:p>
        </p:txBody>
      </p:sp>
    </p:spTree>
  </p:cSld>
  <p:clrMapOvr>
    <a:masterClrMapping/>
  </p:clrMapOvr>
  <p:transition advTm="50404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Contenido</a:t>
            </a:r>
            <a:endParaRPr lang="es-CO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s-CO" dirty="0" smtClean="0"/>
              <a:t>Introducción</a:t>
            </a:r>
          </a:p>
          <a:p>
            <a:pPr>
              <a:buFont typeface="Arial" pitchFamily="34" charset="0"/>
              <a:buChar char="•"/>
            </a:pPr>
            <a:r>
              <a:rPr lang="es-CO" dirty="0" smtClean="0"/>
              <a:t>Diseño de SoC</a:t>
            </a:r>
          </a:p>
          <a:p>
            <a:pPr lvl="1">
              <a:buFont typeface="Arial" pitchFamily="34" charset="0"/>
              <a:buChar char="•"/>
            </a:pPr>
            <a:r>
              <a:rPr lang="es-CO" dirty="0" smtClean="0"/>
              <a:t>Diseño a nivel de sistema</a:t>
            </a:r>
          </a:p>
          <a:p>
            <a:pPr lvl="1">
              <a:buFont typeface="Arial" pitchFamily="34" charset="0"/>
              <a:buChar char="•"/>
            </a:pPr>
            <a:r>
              <a:rPr lang="es-CO" dirty="0" smtClean="0"/>
              <a:t>Exploración del espacio de diseño</a:t>
            </a:r>
          </a:p>
          <a:p>
            <a:pPr lvl="1">
              <a:buFont typeface="Arial" pitchFamily="34" charset="0"/>
              <a:buChar char="•"/>
            </a:pPr>
            <a:r>
              <a:rPr lang="es-CO" dirty="0" smtClean="0"/>
              <a:t>Verificación funcional  y análisis de desempeño</a:t>
            </a:r>
          </a:p>
          <a:p>
            <a:pPr lvl="1">
              <a:buFont typeface="Arial" pitchFamily="34" charset="0"/>
              <a:buChar char="•"/>
            </a:pPr>
            <a:r>
              <a:rPr lang="es-CO" dirty="0" smtClean="0"/>
              <a:t>Modelamiento</a:t>
            </a:r>
          </a:p>
          <a:p>
            <a:pPr>
              <a:buFont typeface="Arial" pitchFamily="34" charset="0"/>
              <a:buChar char="•"/>
            </a:pPr>
            <a:r>
              <a:rPr lang="es-CO" dirty="0" smtClean="0"/>
              <a:t>Conclusiones</a:t>
            </a:r>
          </a:p>
          <a:p>
            <a:pPr>
              <a:buFont typeface="Arial" pitchFamily="34" charset="0"/>
              <a:buChar char="•"/>
            </a:pPr>
            <a:r>
              <a:rPr lang="es-CO" sz="3200" b="1" dirty="0" smtClean="0"/>
              <a:t>Preguntas</a:t>
            </a:r>
            <a:endParaRPr lang="es-CO" sz="3200" b="1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A666A08A-21AD-469F-B9AD-BC5A33624A57}" type="slidenum">
              <a:rPr lang="pt-BR" smtClean="0"/>
              <a:pPr/>
              <a:t>45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6A08A-21AD-469F-B9AD-BC5A33624A57}" type="slidenum">
              <a:rPr lang="pt-BR" smtClean="0"/>
              <a:pPr/>
              <a:t>46</a:t>
            </a:fld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4294967295"/>
          </p:nvPr>
        </p:nvSpPr>
        <p:spPr>
          <a:xfrm>
            <a:off x="4572000" y="2932113"/>
            <a:ext cx="4572000" cy="1454150"/>
          </a:xfrm>
        </p:spPr>
        <p:txBody>
          <a:bodyPr/>
          <a:lstStyle/>
          <a:p>
            <a:pPr algn="ctr"/>
            <a:endParaRPr lang="en-US" dirty="0" smtClean="0"/>
          </a:p>
          <a:p>
            <a:pPr algn="ctr"/>
            <a:endParaRPr lang="pt-BR" dirty="0"/>
          </a:p>
        </p:txBody>
      </p:sp>
      <p:sp>
        <p:nvSpPr>
          <p:cNvPr id="4" name="Título 3"/>
          <p:cNvSpPr>
            <a:spLocks noGrp="1"/>
          </p:cNvSpPr>
          <p:nvPr>
            <p:ph type="title" idx="4294967295"/>
          </p:nvPr>
        </p:nvSpPr>
        <p:spPr>
          <a:xfrm>
            <a:off x="1371600" y="1060450"/>
            <a:ext cx="7772400" cy="1828800"/>
          </a:xfrm>
        </p:spPr>
        <p:txBody>
          <a:bodyPr/>
          <a:lstStyle/>
          <a:p>
            <a:pPr algn="ctr"/>
            <a:r>
              <a:rPr lang="en-US" dirty="0" smtClean="0"/>
              <a:t>PREGUNTAS?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smtClean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endParaRPr lang="es-AR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sz="4400" dirty="0" smtClean="0"/>
              <a:t>Diseño de Sistemas digitales</a:t>
            </a:r>
            <a:endParaRPr lang="es-CO" dirty="0"/>
          </a:p>
        </p:txBody>
      </p:sp>
      <p:pic>
        <p:nvPicPr>
          <p:cNvPr id="31" name="4 Imagen" descr="Nueva imagen (1).bmp"/>
          <p:cNvPicPr>
            <a:picLocks noChangeAspect="1"/>
          </p:cNvPicPr>
          <p:nvPr/>
        </p:nvPicPr>
        <p:blipFill>
          <a:blip r:embed="rId2"/>
          <a:srcRect l="39844" t="20000" r="5469" b="13750"/>
          <a:stretch>
            <a:fillRect/>
          </a:stretch>
        </p:blipFill>
        <p:spPr bwMode="auto">
          <a:xfrm>
            <a:off x="1000101" y="1571612"/>
            <a:ext cx="7143799" cy="4667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Número de Slide 1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A666A08A-21AD-469F-B9AD-BC5A33624A57}" type="slidenum">
              <a:rPr lang="pt-BR" smtClean="0"/>
              <a:pPr/>
              <a:t>6</a:t>
            </a:fld>
            <a:endParaRPr lang="pt-BR"/>
          </a:p>
        </p:txBody>
      </p:sp>
      <p:sp>
        <p:nvSpPr>
          <p:cNvPr id="1320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71618" y="152400"/>
            <a:ext cx="7600976" cy="1143000"/>
          </a:xfrm>
        </p:spPr>
        <p:txBody>
          <a:bodyPr>
            <a:normAutofit fontScale="90000"/>
          </a:bodyPr>
          <a:lstStyle/>
          <a:p>
            <a:r>
              <a:rPr lang="es-CO" dirty="0" smtClean="0"/>
              <a:t>Ejemplo de sistemas digitales</a:t>
            </a:r>
            <a:br>
              <a:rPr lang="es-CO" dirty="0" smtClean="0"/>
            </a:br>
            <a:r>
              <a:rPr lang="es-CO" dirty="0" smtClean="0"/>
              <a:t>(ASIC) </a:t>
            </a:r>
            <a:endParaRPr lang="es-CO" sz="3600" dirty="0"/>
          </a:p>
        </p:txBody>
      </p:sp>
      <p:pic>
        <p:nvPicPr>
          <p:cNvPr id="132099" name="Picture 3" descr="venc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17650" y="1579563"/>
            <a:ext cx="5257800" cy="4414837"/>
          </a:xfrm>
          <a:prstGeom prst="rect">
            <a:avLst/>
          </a:prstGeom>
          <a:noFill/>
        </p:spPr>
      </p:pic>
      <p:sp>
        <p:nvSpPr>
          <p:cNvPr id="132100" name="Text Box 4"/>
          <p:cNvSpPr txBox="1">
            <a:spLocks noChangeArrowheads="1"/>
          </p:cNvSpPr>
          <p:nvPr/>
        </p:nvSpPr>
        <p:spPr bwMode="auto">
          <a:xfrm>
            <a:off x="228600" y="6182045"/>
            <a:ext cx="891540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s-CO" sz="1200" dirty="0" smtClean="0">
                <a:solidFill>
                  <a:srgbClr val="000082"/>
                </a:solidFill>
              </a:rPr>
              <a:t>Chip codificador de video [Brodersen92] </a:t>
            </a:r>
          </a:p>
          <a:p>
            <a:pPr eaLnBrk="0" hangingPunct="0"/>
            <a:r>
              <a:rPr lang="es-CO" sz="1200" dirty="0" smtClean="0">
                <a:solidFill>
                  <a:srgbClr val="000082"/>
                </a:solidFill>
              </a:rPr>
              <a:t>Referencia: </a:t>
            </a:r>
            <a:r>
              <a:rPr lang="es-CO" sz="1200" i="1" dirty="0" smtClean="0">
                <a:solidFill>
                  <a:srgbClr val="000082"/>
                </a:solidFill>
              </a:rPr>
              <a:t>Digital </a:t>
            </a:r>
            <a:r>
              <a:rPr lang="es-CO" sz="1200" i="1" dirty="0" err="1" smtClean="0">
                <a:solidFill>
                  <a:srgbClr val="000082"/>
                </a:solidFill>
              </a:rPr>
              <a:t>Integrated</a:t>
            </a:r>
            <a:r>
              <a:rPr lang="es-CO" sz="1200" i="1" dirty="0" smtClean="0">
                <a:solidFill>
                  <a:srgbClr val="000082"/>
                </a:solidFill>
              </a:rPr>
              <a:t> </a:t>
            </a:r>
            <a:r>
              <a:rPr lang="es-CO" sz="1200" i="1" dirty="0" err="1" smtClean="0">
                <a:solidFill>
                  <a:srgbClr val="000082"/>
                </a:solidFill>
              </a:rPr>
              <a:t>Circuits</a:t>
            </a:r>
            <a:r>
              <a:rPr lang="es-CO" sz="1200" i="1" dirty="0" smtClean="0">
                <a:solidFill>
                  <a:srgbClr val="000082"/>
                </a:solidFill>
              </a:rPr>
              <a:t>: A </a:t>
            </a:r>
            <a:r>
              <a:rPr lang="es-CO" sz="1200" i="1" dirty="0" err="1" smtClean="0">
                <a:solidFill>
                  <a:srgbClr val="000082"/>
                </a:solidFill>
              </a:rPr>
              <a:t>Design</a:t>
            </a:r>
            <a:r>
              <a:rPr lang="es-CO" sz="1200" i="1" dirty="0" smtClean="0">
                <a:solidFill>
                  <a:srgbClr val="000082"/>
                </a:solidFill>
              </a:rPr>
              <a:t> </a:t>
            </a:r>
            <a:r>
              <a:rPr lang="es-CO" sz="1200" i="1" dirty="0" err="1" smtClean="0">
                <a:solidFill>
                  <a:srgbClr val="000082"/>
                </a:solidFill>
              </a:rPr>
              <a:t>Perspective</a:t>
            </a:r>
            <a:r>
              <a:rPr lang="es-CO" sz="1200" dirty="0" smtClean="0">
                <a:solidFill>
                  <a:srgbClr val="000082"/>
                </a:solidFill>
              </a:rPr>
              <a:t> © 1996 </a:t>
            </a:r>
            <a:r>
              <a:rPr lang="es-CO" sz="1200" dirty="0" err="1" smtClean="0">
                <a:solidFill>
                  <a:srgbClr val="000082"/>
                </a:solidFill>
              </a:rPr>
              <a:t>Jan</a:t>
            </a:r>
            <a:r>
              <a:rPr lang="es-CO" sz="1200" dirty="0" smtClean="0">
                <a:solidFill>
                  <a:srgbClr val="000082"/>
                </a:solidFill>
              </a:rPr>
              <a:t> </a:t>
            </a:r>
            <a:r>
              <a:rPr lang="es-CO" sz="1200" dirty="0" err="1" smtClean="0">
                <a:solidFill>
                  <a:srgbClr val="000082"/>
                </a:solidFill>
              </a:rPr>
              <a:t>Rabaey</a:t>
            </a:r>
            <a:endParaRPr lang="es-CO" sz="1200" dirty="0">
              <a:solidFill>
                <a:srgbClr val="000082"/>
              </a:solidFill>
            </a:endParaRPr>
          </a:p>
        </p:txBody>
      </p:sp>
      <p:sp>
        <p:nvSpPr>
          <p:cNvPr id="132101" name="Text Box 5"/>
          <p:cNvSpPr txBox="1">
            <a:spLocks noChangeArrowheads="1"/>
          </p:cNvSpPr>
          <p:nvPr/>
        </p:nvSpPr>
        <p:spPr bwMode="auto">
          <a:xfrm>
            <a:off x="2889250" y="3255963"/>
            <a:ext cx="8445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solidFill>
                  <a:srgbClr val="FFFF00"/>
                </a:solidFill>
              </a:rPr>
              <a:t>SRAM</a:t>
            </a:r>
            <a:endParaRPr lang="en-US">
              <a:solidFill>
                <a:srgbClr val="000082"/>
              </a:solidFill>
            </a:endParaRPr>
          </a:p>
        </p:txBody>
      </p:sp>
      <p:sp>
        <p:nvSpPr>
          <p:cNvPr id="132102" name="Text Box 6"/>
          <p:cNvSpPr txBox="1">
            <a:spLocks noChangeArrowheads="1"/>
          </p:cNvSpPr>
          <p:nvPr/>
        </p:nvSpPr>
        <p:spPr bwMode="auto">
          <a:xfrm>
            <a:off x="5083175" y="2378075"/>
            <a:ext cx="8445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solidFill>
                  <a:srgbClr val="FFFF00"/>
                </a:solidFill>
              </a:rPr>
              <a:t>SRAM</a:t>
            </a:r>
            <a:endParaRPr lang="en-US">
              <a:solidFill>
                <a:srgbClr val="000082"/>
              </a:solidFill>
            </a:endParaRPr>
          </a:p>
        </p:txBody>
      </p:sp>
      <p:sp>
        <p:nvSpPr>
          <p:cNvPr id="132103" name="Text Box 7"/>
          <p:cNvSpPr txBox="1">
            <a:spLocks noChangeArrowheads="1"/>
          </p:cNvSpPr>
          <p:nvPr/>
        </p:nvSpPr>
        <p:spPr bwMode="auto">
          <a:xfrm rot="-5373959">
            <a:off x="3931444" y="3706019"/>
            <a:ext cx="1693862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600" dirty="0">
                <a:solidFill>
                  <a:srgbClr val="FFFF00"/>
                </a:solidFill>
              </a:rPr>
              <a:t>Routing Channel</a:t>
            </a:r>
            <a:endParaRPr lang="en-US" dirty="0">
              <a:solidFill>
                <a:srgbClr val="000082"/>
              </a:solidFill>
            </a:endParaRPr>
          </a:p>
        </p:txBody>
      </p:sp>
      <p:sp>
        <p:nvSpPr>
          <p:cNvPr id="132104" name="Text Box 8"/>
          <p:cNvSpPr txBox="1">
            <a:spLocks noChangeArrowheads="1"/>
          </p:cNvSpPr>
          <p:nvPr/>
        </p:nvSpPr>
        <p:spPr bwMode="auto">
          <a:xfrm>
            <a:off x="6981787" y="3214686"/>
            <a:ext cx="1162113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i="1" dirty="0" smtClean="0"/>
              <a:t>Data paths</a:t>
            </a:r>
            <a:endParaRPr lang="en-US" i="1" dirty="0"/>
          </a:p>
        </p:txBody>
      </p:sp>
      <p:sp>
        <p:nvSpPr>
          <p:cNvPr id="132105" name="Text Box 9"/>
          <p:cNvSpPr txBox="1">
            <a:spLocks noChangeArrowheads="1"/>
          </p:cNvSpPr>
          <p:nvPr/>
        </p:nvSpPr>
        <p:spPr bwMode="auto">
          <a:xfrm>
            <a:off x="6835775" y="4694238"/>
            <a:ext cx="1435008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i="1" dirty="0"/>
              <a:t>Standard cells</a:t>
            </a:r>
            <a:endParaRPr lang="en-US" sz="2000" i="1" dirty="0"/>
          </a:p>
        </p:txBody>
      </p:sp>
      <p:sp>
        <p:nvSpPr>
          <p:cNvPr id="132106" name="Line 10"/>
          <p:cNvSpPr>
            <a:spLocks noChangeShapeType="1"/>
          </p:cNvSpPr>
          <p:nvPr/>
        </p:nvSpPr>
        <p:spPr bwMode="auto">
          <a:xfrm flipH="1">
            <a:off x="5480050" y="3560763"/>
            <a:ext cx="1752600" cy="304800"/>
          </a:xfrm>
          <a:prstGeom prst="line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pt-BR"/>
          </a:p>
        </p:txBody>
      </p:sp>
      <p:sp>
        <p:nvSpPr>
          <p:cNvPr id="132107" name="Line 11"/>
          <p:cNvSpPr>
            <a:spLocks noChangeShapeType="1"/>
          </p:cNvSpPr>
          <p:nvPr/>
        </p:nvSpPr>
        <p:spPr bwMode="auto">
          <a:xfrm flipH="1">
            <a:off x="6394450" y="3560763"/>
            <a:ext cx="838200" cy="685800"/>
          </a:xfrm>
          <a:prstGeom prst="line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pt-BR"/>
          </a:p>
        </p:txBody>
      </p:sp>
      <p:sp>
        <p:nvSpPr>
          <p:cNvPr id="132108" name="Line 12"/>
          <p:cNvSpPr>
            <a:spLocks noChangeShapeType="1"/>
          </p:cNvSpPr>
          <p:nvPr/>
        </p:nvSpPr>
        <p:spPr bwMode="auto">
          <a:xfrm flipH="1">
            <a:off x="5181600" y="4851400"/>
            <a:ext cx="1676400" cy="152400"/>
          </a:xfrm>
          <a:prstGeom prst="line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  <p:transition advTm="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28604"/>
            <a:ext cx="8229600" cy="1143000"/>
          </a:xfrm>
        </p:spPr>
        <p:txBody>
          <a:bodyPr/>
          <a:lstStyle/>
          <a:p>
            <a:r>
              <a:rPr lang="es-CO" dirty="0" smtClean="0"/>
              <a:t>Sistemas digitales modernos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785786" y="1684357"/>
            <a:ext cx="7858180" cy="4530725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s-CO" dirty="0" smtClean="0"/>
              <a:t>Sistemas completos</a:t>
            </a:r>
          </a:p>
          <a:p>
            <a:pPr lvl="1">
              <a:buFont typeface="Arial" pitchFamily="34" charset="0"/>
              <a:buChar char="•"/>
            </a:pPr>
            <a:r>
              <a:rPr lang="es-CO" i="1" dirty="0" smtClean="0"/>
              <a:t>Hardware-software</a:t>
            </a:r>
          </a:p>
          <a:p>
            <a:pPr lvl="1">
              <a:buFont typeface="Arial" pitchFamily="34" charset="0"/>
              <a:buChar char="•"/>
            </a:pPr>
            <a:endParaRPr lang="es-CO" dirty="0" smtClean="0"/>
          </a:p>
          <a:p>
            <a:pPr>
              <a:buFont typeface="Arial" pitchFamily="34" charset="0"/>
              <a:buChar char="•"/>
            </a:pPr>
            <a:r>
              <a:rPr lang="es-CO" dirty="0" smtClean="0"/>
              <a:t>Elementos hechos a la medida</a:t>
            </a:r>
          </a:p>
          <a:p>
            <a:pPr lvl="1">
              <a:buFont typeface="Arial" pitchFamily="34" charset="0"/>
              <a:buChar char="•"/>
            </a:pPr>
            <a:r>
              <a:rPr lang="es-CO" dirty="0" smtClean="0"/>
              <a:t>Escalables	</a:t>
            </a:r>
          </a:p>
          <a:p>
            <a:pPr lvl="1">
              <a:buFont typeface="Arial" pitchFamily="34" charset="0"/>
              <a:buChar char="•"/>
            </a:pPr>
            <a:endParaRPr lang="es-CO" dirty="0" smtClean="0"/>
          </a:p>
          <a:p>
            <a:pPr>
              <a:buFont typeface="Arial" pitchFamily="34" charset="0"/>
              <a:buChar char="•"/>
            </a:pPr>
            <a:r>
              <a:rPr lang="es-CO" dirty="0" smtClean="0"/>
              <a:t>Implementación en un único circuito integrado</a:t>
            </a:r>
          </a:p>
          <a:p>
            <a:pPr lvl="1">
              <a:buFont typeface="Arial" pitchFamily="34" charset="0"/>
              <a:buChar char="•"/>
            </a:pPr>
            <a:r>
              <a:rPr lang="es-CO" i="1" dirty="0" err="1" smtClean="0"/>
              <a:t>System</a:t>
            </a:r>
            <a:r>
              <a:rPr lang="es-CO" i="1" dirty="0" smtClean="0"/>
              <a:t> </a:t>
            </a:r>
            <a:r>
              <a:rPr lang="es-CO" i="1" dirty="0" err="1" smtClean="0"/>
              <a:t>on</a:t>
            </a:r>
            <a:r>
              <a:rPr lang="es-CO" i="1" dirty="0" smtClean="0"/>
              <a:t> Chip, </a:t>
            </a:r>
            <a:r>
              <a:rPr lang="es-CO" i="1" dirty="0" err="1" smtClean="0"/>
              <a:t>SoC</a:t>
            </a:r>
            <a:endParaRPr lang="es-CO" dirty="0" smtClean="0"/>
          </a:p>
          <a:p>
            <a:pPr>
              <a:buFont typeface="Arial" pitchFamily="34" charset="0"/>
              <a:buChar char="•"/>
            </a:pPr>
            <a:endParaRPr lang="es-CO" dirty="0" smtClean="0"/>
          </a:p>
          <a:p>
            <a:endParaRPr lang="es-CO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A666A08A-21AD-469F-B9AD-BC5A33624A57}" type="slidenum">
              <a:rPr lang="pt-BR" smtClean="0"/>
              <a:pPr/>
              <a:t>7</a:t>
            </a:fld>
            <a:endParaRPr lang="pt-BR"/>
          </a:p>
        </p:txBody>
      </p:sp>
    </p:spTree>
  </p:cSld>
  <p:clrMapOvr>
    <a:masterClrMapping/>
  </p:clrMapOvr>
  <p:transition advTm="4727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214282" y="2143116"/>
            <a:ext cx="4000528" cy="4286280"/>
          </a:xfrm>
        </p:spPr>
        <p:txBody>
          <a:bodyPr/>
          <a:lstStyle/>
          <a:p>
            <a:r>
              <a:rPr lang="es-CO" dirty="0" smtClean="0"/>
              <a:t>Sistemas complejos</a:t>
            </a:r>
          </a:p>
          <a:p>
            <a:pPr lvl="1"/>
            <a:r>
              <a:rPr lang="es-CO" dirty="0" smtClean="0"/>
              <a:t>Componentes</a:t>
            </a:r>
          </a:p>
          <a:p>
            <a:pPr lvl="1"/>
            <a:r>
              <a:rPr lang="es-CO" dirty="0" smtClean="0"/>
              <a:t>Funcionalidad</a:t>
            </a:r>
          </a:p>
          <a:p>
            <a:pPr lvl="1"/>
            <a:endParaRPr lang="es-CO" dirty="0" smtClean="0"/>
          </a:p>
          <a:p>
            <a:endParaRPr lang="es-CO" dirty="0" smtClean="0"/>
          </a:p>
          <a:p>
            <a:r>
              <a:rPr lang="es-CO" dirty="0" smtClean="0"/>
              <a:t>Metodologías de diseño</a:t>
            </a:r>
          </a:p>
          <a:p>
            <a:pPr lvl="1"/>
            <a:r>
              <a:rPr lang="es-CO" i="1" dirty="0" smtClean="0"/>
              <a:t>Top-Down</a:t>
            </a:r>
          </a:p>
          <a:p>
            <a:pPr lvl="1"/>
            <a:r>
              <a:rPr lang="es-CO" dirty="0" smtClean="0"/>
              <a:t>Modularidad</a:t>
            </a:r>
            <a:endParaRPr lang="es-CO" dirty="0" smtClean="0"/>
          </a:p>
          <a:p>
            <a:pPr lvl="1"/>
            <a:r>
              <a:rPr lang="es-CO" dirty="0" smtClean="0"/>
              <a:t>Jerarquía</a:t>
            </a:r>
          </a:p>
          <a:p>
            <a:pPr lvl="1"/>
            <a:endParaRPr lang="es-CO" dirty="0" smtClean="0"/>
          </a:p>
          <a:p>
            <a:pPr lvl="1"/>
            <a:endParaRPr lang="es-CO" dirty="0" smtClean="0"/>
          </a:p>
          <a:p>
            <a:endParaRPr lang="es-CO" dirty="0" smtClean="0"/>
          </a:p>
          <a:p>
            <a:pPr lvl="1"/>
            <a:endParaRPr lang="es-CO" dirty="0" smtClean="0"/>
          </a:p>
          <a:p>
            <a:pPr lvl="1"/>
            <a:endParaRPr lang="es-CO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Sistemas digitales modernos</a:t>
            </a:r>
            <a:endParaRPr lang="es-CO" dirty="0"/>
          </a:p>
        </p:txBody>
      </p:sp>
      <p:grpSp>
        <p:nvGrpSpPr>
          <p:cNvPr id="4" name="Group 4"/>
          <p:cNvGrpSpPr>
            <a:grpSpLocks noChangeAspect="1"/>
          </p:cNvGrpSpPr>
          <p:nvPr/>
        </p:nvGrpSpPr>
        <p:grpSpPr bwMode="auto">
          <a:xfrm>
            <a:off x="4286248" y="2143116"/>
            <a:ext cx="4643437" cy="3676650"/>
            <a:chOff x="2811" y="1014"/>
            <a:chExt cx="2925" cy="2316"/>
          </a:xfrm>
          <a:solidFill>
            <a:schemeClr val="bg1"/>
          </a:solidFill>
        </p:grpSpPr>
        <p:sp>
          <p:nvSpPr>
            <p:cNvPr id="5" name="AutoShape 3"/>
            <p:cNvSpPr>
              <a:spLocks noChangeAspect="1" noChangeArrowheads="1" noTextEdit="1"/>
            </p:cNvSpPr>
            <p:nvPr/>
          </p:nvSpPr>
          <p:spPr bwMode="auto">
            <a:xfrm>
              <a:off x="2811" y="1014"/>
              <a:ext cx="2925" cy="2316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pic>
          <p:nvPicPr>
            <p:cNvPr id="6" name="Picture 5"/>
            <p:cNvPicPr>
              <a:picLocks noChangeAspect="1" noChangeArrowheads="1"/>
            </p:cNvPicPr>
            <p:nvPr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</a:blip>
            <a:srcRect/>
            <a:stretch>
              <a:fillRect/>
            </a:stretch>
          </p:blipFill>
          <p:spPr bwMode="auto">
            <a:xfrm>
              <a:off x="2818" y="1022"/>
              <a:ext cx="2911" cy="229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3603" y="1430"/>
              <a:ext cx="1321" cy="25"/>
            </a:xfrm>
            <a:prstGeom prst="rect">
              <a:avLst/>
            </a:prstGeom>
            <a:grpFill/>
            <a:ln w="0" cap="flat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3590" y="1570"/>
              <a:ext cx="350" cy="25"/>
            </a:xfrm>
            <a:prstGeom prst="rect">
              <a:avLst/>
            </a:prstGeom>
            <a:grpFill/>
            <a:ln w="0" cap="flat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3597" y="2782"/>
              <a:ext cx="1320" cy="25"/>
            </a:xfrm>
            <a:prstGeom prst="rect">
              <a:avLst/>
            </a:prstGeom>
            <a:grpFill/>
            <a:ln w="0" cap="flat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4574" y="1570"/>
              <a:ext cx="350" cy="25"/>
            </a:xfrm>
            <a:prstGeom prst="rect">
              <a:avLst/>
            </a:prstGeom>
            <a:grpFill/>
            <a:ln w="0" cap="flat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3593" y="1443"/>
              <a:ext cx="20" cy="140"/>
            </a:xfrm>
            <a:prstGeom prst="rect">
              <a:avLst/>
            </a:prstGeom>
            <a:grpFill/>
            <a:ln w="0" cap="flat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4907" y="1443"/>
              <a:ext cx="20" cy="140"/>
            </a:xfrm>
            <a:prstGeom prst="rect">
              <a:avLst/>
            </a:prstGeom>
            <a:grpFill/>
            <a:ln w="0" cap="flat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3587" y="2654"/>
              <a:ext cx="20" cy="140"/>
            </a:xfrm>
            <a:prstGeom prst="rect">
              <a:avLst/>
            </a:prstGeom>
            <a:grpFill/>
            <a:ln w="0" cap="flat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4894" y="2654"/>
              <a:ext cx="20" cy="140"/>
            </a:xfrm>
            <a:prstGeom prst="rect">
              <a:avLst/>
            </a:prstGeom>
            <a:grpFill/>
            <a:ln w="0" cap="flat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3590" y="2642"/>
              <a:ext cx="350" cy="24"/>
            </a:xfrm>
            <a:prstGeom prst="rect">
              <a:avLst/>
            </a:prstGeom>
            <a:grpFill/>
            <a:ln w="0" cap="flat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4561" y="2642"/>
              <a:ext cx="356" cy="24"/>
            </a:xfrm>
            <a:prstGeom prst="rect">
              <a:avLst/>
            </a:prstGeom>
            <a:grpFill/>
            <a:ln w="0" cap="flat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3930" y="1583"/>
              <a:ext cx="20" cy="1071"/>
            </a:xfrm>
            <a:prstGeom prst="rect">
              <a:avLst/>
            </a:prstGeom>
            <a:grpFill/>
            <a:ln w="0" cap="flat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4564" y="1583"/>
              <a:ext cx="20" cy="1071"/>
            </a:xfrm>
            <a:prstGeom prst="rect">
              <a:avLst/>
            </a:prstGeom>
            <a:grpFill/>
            <a:ln w="0" cap="flat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95356" y="71414"/>
            <a:ext cx="8305800" cy="1295400"/>
          </a:xfrm>
        </p:spPr>
        <p:txBody>
          <a:bodyPr/>
          <a:lstStyle/>
          <a:p>
            <a:r>
              <a:rPr lang="es-CO" altLang="zh-TW" dirty="0" smtClean="0">
                <a:ea typeface="PMingLiU" pitchFamily="18" charset="-120"/>
              </a:rPr>
              <a:t>Ejemplo de un </a:t>
            </a:r>
            <a:r>
              <a:rPr lang="es-CO" altLang="zh-TW" i="1" dirty="0" err="1" smtClean="0">
                <a:ea typeface="PMingLiU" pitchFamily="18" charset="-120"/>
              </a:rPr>
              <a:t>SoC</a:t>
            </a:r>
            <a:endParaRPr lang="en-US" altLang="zh-TW" sz="2100" i="1" dirty="0">
              <a:ea typeface="PMingLiU" pitchFamily="18" charset="-120"/>
            </a:endParaRPr>
          </a:p>
        </p:txBody>
      </p:sp>
      <p:sp>
        <p:nvSpPr>
          <p:cNvPr id="13414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593936" y="1643050"/>
            <a:ext cx="3593608" cy="4643470"/>
          </a:xfrm>
        </p:spPr>
        <p:txBody>
          <a:bodyPr/>
          <a:lstStyle/>
          <a:p>
            <a:pPr>
              <a:spcBef>
                <a:spcPct val="15000"/>
              </a:spcBef>
              <a:buNone/>
            </a:pPr>
            <a:r>
              <a:rPr lang="es-CO" altLang="zh-TW" sz="2400" dirty="0" smtClean="0">
                <a:ea typeface="PMingLiU" pitchFamily="18" charset="-120"/>
              </a:rPr>
              <a:t>Un </a:t>
            </a:r>
            <a:r>
              <a:rPr lang="es-CO" altLang="zh-TW" sz="2400" dirty="0" err="1" smtClean="0">
                <a:ea typeface="PMingLiU" pitchFamily="18" charset="-120"/>
              </a:rPr>
              <a:t>SoC</a:t>
            </a:r>
            <a:r>
              <a:rPr lang="es-CO" altLang="zh-TW" sz="2400" dirty="0" smtClean="0">
                <a:ea typeface="PMingLiU" pitchFamily="18" charset="-120"/>
              </a:rPr>
              <a:t> contiene:</a:t>
            </a:r>
          </a:p>
          <a:p>
            <a:pPr>
              <a:spcBef>
                <a:spcPct val="15000"/>
              </a:spcBef>
              <a:buFont typeface="Arial" pitchFamily="34" charset="0"/>
              <a:buChar char="•"/>
            </a:pPr>
            <a:r>
              <a:rPr lang="es-CO" altLang="zh-TW" sz="1900" dirty="0" smtClean="0">
                <a:ea typeface="PMingLiU" pitchFamily="18" charset="-120"/>
              </a:rPr>
              <a:t>Procesadores </a:t>
            </a:r>
          </a:p>
          <a:p>
            <a:pPr>
              <a:spcBef>
                <a:spcPct val="15000"/>
              </a:spcBef>
              <a:buFont typeface="Arial" pitchFamily="34" charset="0"/>
              <a:buChar char="•"/>
            </a:pPr>
            <a:r>
              <a:rPr lang="es-CO" altLang="zh-TW" sz="1900" dirty="0" smtClean="0">
                <a:ea typeface="PMingLiU" pitchFamily="18" charset="-120"/>
              </a:rPr>
              <a:t>Módulos IP reutilizados</a:t>
            </a:r>
          </a:p>
          <a:p>
            <a:pPr>
              <a:spcBef>
                <a:spcPct val="15000"/>
              </a:spcBef>
              <a:buFont typeface="Arial" pitchFamily="34" charset="0"/>
              <a:buChar char="•"/>
            </a:pPr>
            <a:r>
              <a:rPr lang="es-CO" altLang="zh-TW" sz="1900" dirty="0" smtClean="0">
                <a:ea typeface="PMingLiU" pitchFamily="18" charset="-120"/>
              </a:rPr>
              <a:t>Memorias (internas y externas)</a:t>
            </a:r>
          </a:p>
          <a:p>
            <a:pPr>
              <a:spcBef>
                <a:spcPct val="15000"/>
              </a:spcBef>
              <a:buFont typeface="Arial" pitchFamily="34" charset="0"/>
              <a:buChar char="•"/>
            </a:pPr>
            <a:r>
              <a:rPr lang="es-CO" altLang="zh-TW" sz="1900" dirty="0" smtClean="0">
                <a:ea typeface="PMingLiU" pitchFamily="18" charset="-120"/>
              </a:rPr>
              <a:t>Interfaces (USB, PCI, Ethernet)</a:t>
            </a:r>
          </a:p>
          <a:p>
            <a:pPr>
              <a:spcBef>
                <a:spcPct val="15000"/>
              </a:spcBef>
              <a:buFont typeface="Arial" pitchFamily="34" charset="0"/>
              <a:buChar char="•"/>
            </a:pPr>
            <a:r>
              <a:rPr lang="es-CO" altLang="zh-TW" sz="1900" dirty="0" smtClean="0">
                <a:ea typeface="PMingLiU" pitchFamily="18" charset="-120"/>
              </a:rPr>
              <a:t>Software (interno y externo)</a:t>
            </a:r>
          </a:p>
          <a:p>
            <a:pPr>
              <a:spcBef>
                <a:spcPct val="15000"/>
              </a:spcBef>
              <a:buFont typeface="Arial" pitchFamily="34" charset="0"/>
              <a:buChar char="•"/>
            </a:pPr>
            <a:r>
              <a:rPr lang="es-CO" altLang="zh-TW" sz="1900" dirty="0" smtClean="0">
                <a:ea typeface="PMingLiU" pitchFamily="18" charset="-120"/>
              </a:rPr>
              <a:t>Bloques analógicos-digitales</a:t>
            </a:r>
          </a:p>
          <a:p>
            <a:pPr>
              <a:spcBef>
                <a:spcPct val="15000"/>
              </a:spcBef>
              <a:buFont typeface="Arial" pitchFamily="34" charset="0"/>
              <a:buChar char="•"/>
            </a:pPr>
            <a:r>
              <a:rPr lang="es-CO" altLang="zh-TW" sz="1900" dirty="0" smtClean="0">
                <a:ea typeface="PMingLiU" pitchFamily="18" charset="-120"/>
              </a:rPr>
              <a:t>Hardware programable (FPGA)</a:t>
            </a:r>
          </a:p>
          <a:p>
            <a:pPr>
              <a:spcBef>
                <a:spcPct val="15000"/>
              </a:spcBef>
              <a:buFont typeface="Arial" pitchFamily="34" charset="0"/>
              <a:buChar char="•"/>
            </a:pPr>
            <a:r>
              <a:rPr lang="es-CO" altLang="zh-TW" sz="1900" dirty="0" smtClean="0">
                <a:ea typeface="PMingLiU" pitchFamily="18" charset="-120"/>
              </a:rPr>
              <a:t>&gt;&gt; 500K puertas lógicas</a:t>
            </a:r>
            <a:endParaRPr lang="es-CO" altLang="zh-TW" sz="1900" dirty="0">
              <a:ea typeface="PMingLiU" pitchFamily="18" charset="-120"/>
            </a:endParaRPr>
          </a:p>
        </p:txBody>
      </p:sp>
      <p:pic>
        <p:nvPicPr>
          <p:cNvPr id="134148" name="Picture 4" descr="405G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1521946"/>
            <a:ext cx="4891088" cy="4733925"/>
          </a:xfrm>
          <a:prstGeom prst="rect">
            <a:avLst/>
          </a:prstGeom>
          <a:noFill/>
        </p:spPr>
      </p:pic>
      <p:sp>
        <p:nvSpPr>
          <p:cNvPr id="134149" name="Text Box 5"/>
          <p:cNvSpPr txBox="1">
            <a:spLocks noChangeArrowheads="1"/>
          </p:cNvSpPr>
          <p:nvPr/>
        </p:nvSpPr>
        <p:spPr bwMode="auto">
          <a:xfrm>
            <a:off x="214282" y="6300788"/>
            <a:ext cx="892971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s-CO" altLang="zh-TW" sz="1200" dirty="0" smtClean="0">
                <a:solidFill>
                  <a:srgbClr val="000082"/>
                </a:solidFill>
              </a:rPr>
              <a:t>Referencia: </a:t>
            </a:r>
            <a:r>
              <a:rPr lang="es-CO" altLang="zh-TW" sz="1200" i="1" dirty="0" err="1" smtClean="0">
                <a:solidFill>
                  <a:srgbClr val="000082"/>
                </a:solidFill>
              </a:rPr>
              <a:t>The</a:t>
            </a:r>
            <a:r>
              <a:rPr lang="es-CO" altLang="zh-TW" sz="1200" i="1" dirty="0" smtClean="0">
                <a:solidFill>
                  <a:srgbClr val="000082"/>
                </a:solidFill>
              </a:rPr>
              <a:t> A </a:t>
            </a:r>
            <a:r>
              <a:rPr lang="es-CO" altLang="zh-TW" sz="1200" i="1" dirty="0" err="1" smtClean="0">
                <a:solidFill>
                  <a:srgbClr val="000082"/>
                </a:solidFill>
              </a:rPr>
              <a:t>to</a:t>
            </a:r>
            <a:r>
              <a:rPr lang="es-CO" altLang="zh-TW" sz="1200" i="1" dirty="0" smtClean="0">
                <a:solidFill>
                  <a:srgbClr val="000082"/>
                </a:solidFill>
              </a:rPr>
              <a:t> Z of </a:t>
            </a:r>
            <a:r>
              <a:rPr lang="es-CO" altLang="zh-TW" sz="1200" i="1" dirty="0" err="1" smtClean="0">
                <a:solidFill>
                  <a:srgbClr val="000082"/>
                </a:solidFill>
              </a:rPr>
              <a:t>SoCs</a:t>
            </a:r>
            <a:r>
              <a:rPr lang="es-CO" altLang="zh-TW" sz="1200" dirty="0" smtClean="0">
                <a:solidFill>
                  <a:srgbClr val="000082"/>
                </a:solidFill>
              </a:rPr>
              <a:t> Reinaldo </a:t>
            </a:r>
            <a:r>
              <a:rPr lang="es-CO" altLang="zh-TW" sz="1200" dirty="0" err="1" smtClean="0">
                <a:solidFill>
                  <a:srgbClr val="000082"/>
                </a:solidFill>
              </a:rPr>
              <a:t>Bergamaschi</a:t>
            </a:r>
            <a:r>
              <a:rPr lang="es-CO" altLang="zh-TW" sz="1200" dirty="0" smtClean="0">
                <a:solidFill>
                  <a:srgbClr val="000082"/>
                </a:solidFill>
              </a:rPr>
              <a:t>, IBM T. J. Watson </a:t>
            </a:r>
            <a:r>
              <a:rPr lang="es-CO" altLang="zh-TW" sz="1200" dirty="0" err="1" smtClean="0">
                <a:solidFill>
                  <a:srgbClr val="000082"/>
                </a:solidFill>
              </a:rPr>
              <a:t>Research</a:t>
            </a:r>
            <a:r>
              <a:rPr lang="es-CO" altLang="zh-TW" sz="1200" dirty="0" smtClean="0">
                <a:solidFill>
                  <a:srgbClr val="000082"/>
                </a:solidFill>
              </a:rPr>
              <a:t> Center)</a:t>
            </a:r>
            <a:endParaRPr lang="es-CO" sz="1200" dirty="0">
              <a:solidFill>
                <a:srgbClr val="000082"/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A666A08A-21AD-469F-B9AD-BC5A33624A57}" type="slidenum">
              <a:rPr lang="pt-BR" smtClean="0"/>
              <a:pPr/>
              <a:t>9</a:t>
            </a:fld>
            <a:endParaRPr lang="pt-BR"/>
          </a:p>
        </p:txBody>
      </p:sp>
    </p:spTree>
  </p:cSld>
  <p:clrMapOvr>
    <a:masterClrMapping/>
  </p:clrMapOvr>
  <p:transition advTm="49016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tra2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oncurrencia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urrencia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urrencia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urrencia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otra2</Template>
  <TotalTime>281</TotalTime>
  <Words>1755</Words>
  <Application>Microsoft Office PowerPoint</Application>
  <PresentationFormat>Presentación en pantalla (4:3)</PresentationFormat>
  <Paragraphs>661</Paragraphs>
  <Slides>47</Slides>
  <Notes>41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47</vt:i4>
      </vt:variant>
    </vt:vector>
  </HeadingPairs>
  <TitlesOfParts>
    <vt:vector size="48" baseType="lpstr">
      <vt:lpstr>otra2</vt:lpstr>
      <vt:lpstr>Nuevos paradigmas de diseño de Sistemas electrónicos sobre silicio (SoC)</vt:lpstr>
      <vt:lpstr>Contenido</vt:lpstr>
      <vt:lpstr>Mundo Digital</vt:lpstr>
      <vt:lpstr>Diseño de Sistemas digitales</vt:lpstr>
      <vt:lpstr>Diseño de Sistemas digitales</vt:lpstr>
      <vt:lpstr>Ejemplo de sistemas digitales (ASIC) </vt:lpstr>
      <vt:lpstr>Sistemas digitales modernos</vt:lpstr>
      <vt:lpstr>Sistemas digitales modernos</vt:lpstr>
      <vt:lpstr>Ejemplo de un SoC</vt:lpstr>
      <vt:lpstr>Diseño de SoC</vt:lpstr>
      <vt:lpstr>Nuevos paradigmas de diseño</vt:lpstr>
      <vt:lpstr>Evolución del Diseño</vt:lpstr>
      <vt:lpstr>Contenido</vt:lpstr>
      <vt:lpstr>Diseño de SoC </vt:lpstr>
      <vt:lpstr>Contenido</vt:lpstr>
      <vt:lpstr>Diseño a nivel de sistema (SLD)</vt:lpstr>
      <vt:lpstr>Diseño a nivel de sistema (SLD)</vt:lpstr>
      <vt:lpstr>Tareas del nivel de sistema</vt:lpstr>
      <vt:lpstr>Contenido</vt:lpstr>
      <vt:lpstr>Exploración del espacio de diseño</vt:lpstr>
      <vt:lpstr>Tareas de exploración del espacio</vt:lpstr>
      <vt:lpstr>Tareas de exploración del espacio</vt:lpstr>
      <vt:lpstr>Tareas de exploración del espacio</vt:lpstr>
      <vt:lpstr>Tareas de exploración del espacio</vt:lpstr>
      <vt:lpstr>Tareas de exploración del espacio</vt:lpstr>
      <vt:lpstr>Ejemplo de exploración: Estructura de comunicación</vt:lpstr>
      <vt:lpstr>Ejemplo de exploración:  Estructura de comunicación</vt:lpstr>
      <vt:lpstr>Ejemplo de exploración:  Estructura de comunicación</vt:lpstr>
      <vt:lpstr>Ejemplo de exploración: Metodología MaLOC</vt:lpstr>
      <vt:lpstr>Contenido</vt:lpstr>
      <vt:lpstr>Verificación funcional</vt:lpstr>
      <vt:lpstr>Verificación funcional dinámica</vt:lpstr>
      <vt:lpstr>Verificación funcional dinámica</vt:lpstr>
      <vt:lpstr>Análisis de desempeño</vt:lpstr>
      <vt:lpstr>Análisis de desempeño</vt:lpstr>
      <vt:lpstr>Contenido</vt:lpstr>
      <vt:lpstr>Modelamiento de sistemas</vt:lpstr>
      <vt:lpstr>Dominios de modelos de computación  (MoC)</vt:lpstr>
      <vt:lpstr>Lenguajes de diseño a nivel de sistema (SLDL)</vt:lpstr>
      <vt:lpstr>Modelaje para análisis funcional</vt:lpstr>
      <vt:lpstr>Modelaje para análisis arquitectural</vt:lpstr>
      <vt:lpstr>Contenido</vt:lpstr>
      <vt:lpstr>Conclusiones</vt:lpstr>
      <vt:lpstr>Conclusiones</vt:lpstr>
      <vt:lpstr>Contenido</vt:lpstr>
      <vt:lpstr>PREGUNTAS?</vt:lpstr>
      <vt:lpstr>Diapositiva 47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Nuevos paradigmas de diseño de Sistemas electrónicos sobre silicio (SoC)</dc:title>
  <dc:creator>Sebastian</dc:creator>
  <cp:lastModifiedBy>Sebastian</cp:lastModifiedBy>
  <cp:revision>45</cp:revision>
  <dcterms:created xsi:type="dcterms:W3CDTF">2009-05-05T23:31:30Z</dcterms:created>
  <dcterms:modified xsi:type="dcterms:W3CDTF">2009-05-08T18:18:41Z</dcterms:modified>
</cp:coreProperties>
</file>