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sldIdLst>
    <p:sldId id="256" r:id="rId2"/>
    <p:sldId id="259" r:id="rId3"/>
    <p:sldId id="260" r:id="rId4"/>
    <p:sldId id="257" r:id="rId5"/>
    <p:sldId id="258"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E:\Project%20Of%20EDG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Of EDGE.xlsx]Answer 1!PivotTable1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65219762948358E-2"/>
          <c:y val="0.20686201403994903"/>
          <c:w val="0.90802118679236743"/>
          <c:h val="0.55488369483754219"/>
        </c:manualLayout>
      </c:layout>
      <c:bar3DChart>
        <c:barDir val="col"/>
        <c:grouping val="stacked"/>
        <c:varyColors val="0"/>
        <c:ser>
          <c:idx val="0"/>
          <c:order val="0"/>
          <c:tx>
            <c:strRef>
              <c:f>'Answer 1'!$B$3</c:f>
              <c:strCache>
                <c:ptCount val="1"/>
                <c:pt idx="0">
                  <c:v>Total</c:v>
                </c:pt>
              </c:strCache>
            </c:strRef>
          </c:tx>
          <c:spPr>
            <a:solidFill>
              <a:schemeClr val="accent1"/>
            </a:solidFill>
            <a:ln>
              <a:noFill/>
            </a:ln>
            <a:effectLst/>
            <a:sp3d/>
          </c:spPr>
          <c:invertIfNegative val="0"/>
          <c:cat>
            <c:strRef>
              <c:f>'Answer 1'!$A$4:$A$14</c:f>
              <c:strCache>
                <c:ptCount val="10"/>
                <c:pt idx="0">
                  <c:v>Bladder Cancer</c:v>
                </c:pt>
                <c:pt idx="1">
                  <c:v>Breast Cancer</c:v>
                </c:pt>
                <c:pt idx="2">
                  <c:v>Colorectal Cancer</c:v>
                </c:pt>
                <c:pt idx="3">
                  <c:v>Kidney Cancer</c:v>
                </c:pt>
                <c:pt idx="4">
                  <c:v>Leukemia</c:v>
                </c:pt>
                <c:pt idx="5">
                  <c:v>Lung Cancer</c:v>
                </c:pt>
                <c:pt idx="6">
                  <c:v>Melanoma</c:v>
                </c:pt>
                <c:pt idx="7">
                  <c:v>Non-Hodgkin Lymphoma</c:v>
                </c:pt>
                <c:pt idx="8">
                  <c:v>Pancreatic Cancer</c:v>
                </c:pt>
                <c:pt idx="9">
                  <c:v>Prostate Cancer</c:v>
                </c:pt>
              </c:strCache>
            </c:strRef>
          </c:cat>
          <c:val>
            <c:numRef>
              <c:f>'Answer 1'!$B$4:$B$14</c:f>
              <c:numCache>
                <c:formatCode>General</c:formatCode>
                <c:ptCount val="10"/>
                <c:pt idx="0">
                  <c:v>64.900990099009903</c:v>
                </c:pt>
                <c:pt idx="1">
                  <c:v>60.454545454545453</c:v>
                </c:pt>
                <c:pt idx="2">
                  <c:v>61.040404040404042</c:v>
                </c:pt>
                <c:pt idx="3">
                  <c:v>56.862745098039213</c:v>
                </c:pt>
                <c:pt idx="4">
                  <c:v>58.490384615384613</c:v>
                </c:pt>
                <c:pt idx="5">
                  <c:v>61.367816091954026</c:v>
                </c:pt>
                <c:pt idx="6">
                  <c:v>60.282828282828284</c:v>
                </c:pt>
                <c:pt idx="7">
                  <c:v>60.076190476190476</c:v>
                </c:pt>
                <c:pt idx="8">
                  <c:v>60.211864406779661</c:v>
                </c:pt>
                <c:pt idx="9">
                  <c:v>62.391752577319586</c:v>
                </c:pt>
              </c:numCache>
            </c:numRef>
          </c:val>
          <c:extLst>
            <c:ext xmlns:c16="http://schemas.microsoft.com/office/drawing/2014/chart" uri="{C3380CC4-5D6E-409C-BE32-E72D297353CC}">
              <c16:uniqueId val="{00000000-C667-4A1C-A322-C4BEA187C886}"/>
            </c:ext>
          </c:extLst>
        </c:ser>
        <c:dLbls>
          <c:showLegendKey val="0"/>
          <c:showVal val="0"/>
          <c:showCatName val="0"/>
          <c:showSerName val="0"/>
          <c:showPercent val="0"/>
          <c:showBubbleSize val="0"/>
        </c:dLbls>
        <c:gapWidth val="150"/>
        <c:shape val="box"/>
        <c:axId val="1609946480"/>
        <c:axId val="1609947312"/>
        <c:axId val="0"/>
      </c:bar3DChart>
      <c:catAx>
        <c:axId val="160994648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9947312"/>
        <c:crosses val="autoZero"/>
        <c:auto val="1"/>
        <c:lblAlgn val="ctr"/>
        <c:lblOffset val="100"/>
        <c:noMultiLvlLbl val="0"/>
      </c:catAx>
      <c:valAx>
        <c:axId val="16099473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9946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Of EDGE.xlsx]Answer 2!PivotTable2</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942113732839746"/>
          <c:y val="5.3995680345572353E-2"/>
          <c:w val="0.67043886545300424"/>
          <c:h val="0.48515671502185337"/>
        </c:manualLayout>
      </c:layout>
      <c:barChart>
        <c:barDir val="col"/>
        <c:grouping val="clustered"/>
        <c:varyColors val="0"/>
        <c:ser>
          <c:idx val="0"/>
          <c:order val="0"/>
          <c:tx>
            <c:strRef>
              <c:f>'Answer 2'!$B$3:$B$4</c:f>
              <c:strCache>
                <c:ptCount val="1"/>
                <c:pt idx="0">
                  <c:v>Female</c:v>
                </c:pt>
              </c:strCache>
            </c:strRef>
          </c:tx>
          <c:spPr>
            <a:solidFill>
              <a:schemeClr val="accent1"/>
            </a:solidFill>
            <a:ln>
              <a:noFill/>
            </a:ln>
            <a:effectLst/>
          </c:spPr>
          <c:invertIfNegative val="0"/>
          <c:cat>
            <c:strRef>
              <c:f>'Answer 2'!$A$5:$A$15</c:f>
              <c:strCache>
                <c:ptCount val="10"/>
                <c:pt idx="0">
                  <c:v>Bladder Cancer</c:v>
                </c:pt>
                <c:pt idx="1">
                  <c:v>Breast Cancer</c:v>
                </c:pt>
                <c:pt idx="2">
                  <c:v>Colorectal Cancer</c:v>
                </c:pt>
                <c:pt idx="3">
                  <c:v>Kidney Cancer</c:v>
                </c:pt>
                <c:pt idx="4">
                  <c:v>Leukemia</c:v>
                </c:pt>
                <c:pt idx="5">
                  <c:v>Lung Cancer</c:v>
                </c:pt>
                <c:pt idx="6">
                  <c:v>Melanoma</c:v>
                </c:pt>
                <c:pt idx="7">
                  <c:v>Non-Hodgkin Lymphoma</c:v>
                </c:pt>
                <c:pt idx="8">
                  <c:v>Pancreatic Cancer</c:v>
                </c:pt>
                <c:pt idx="9">
                  <c:v>Prostate Cancer</c:v>
                </c:pt>
              </c:strCache>
            </c:strRef>
          </c:cat>
          <c:val>
            <c:numRef>
              <c:f>'Answer 2'!$B$5:$B$15</c:f>
              <c:numCache>
                <c:formatCode>General</c:formatCode>
                <c:ptCount val="10"/>
                <c:pt idx="0">
                  <c:v>34</c:v>
                </c:pt>
                <c:pt idx="1">
                  <c:v>20</c:v>
                </c:pt>
                <c:pt idx="2">
                  <c:v>30</c:v>
                </c:pt>
                <c:pt idx="3">
                  <c:v>35</c:v>
                </c:pt>
                <c:pt idx="4">
                  <c:v>52</c:v>
                </c:pt>
                <c:pt idx="5">
                  <c:v>36</c:v>
                </c:pt>
                <c:pt idx="6">
                  <c:v>39</c:v>
                </c:pt>
                <c:pt idx="7">
                  <c:v>39</c:v>
                </c:pt>
                <c:pt idx="8">
                  <c:v>41</c:v>
                </c:pt>
                <c:pt idx="9">
                  <c:v>23</c:v>
                </c:pt>
              </c:numCache>
            </c:numRef>
          </c:val>
          <c:extLst>
            <c:ext xmlns:c16="http://schemas.microsoft.com/office/drawing/2014/chart" uri="{C3380CC4-5D6E-409C-BE32-E72D297353CC}">
              <c16:uniqueId val="{00000000-60CE-4328-BCFE-02E8AC9C94C9}"/>
            </c:ext>
          </c:extLst>
        </c:ser>
        <c:ser>
          <c:idx val="1"/>
          <c:order val="1"/>
          <c:tx>
            <c:strRef>
              <c:f>'Answer 2'!$C$3:$C$4</c:f>
              <c:strCache>
                <c:ptCount val="1"/>
                <c:pt idx="0">
                  <c:v>Male</c:v>
                </c:pt>
              </c:strCache>
            </c:strRef>
          </c:tx>
          <c:spPr>
            <a:solidFill>
              <a:schemeClr val="accent2"/>
            </a:solidFill>
            <a:ln>
              <a:noFill/>
            </a:ln>
            <a:effectLst/>
          </c:spPr>
          <c:invertIfNegative val="0"/>
          <c:cat>
            <c:strRef>
              <c:f>'Answer 2'!$A$5:$A$15</c:f>
              <c:strCache>
                <c:ptCount val="10"/>
                <c:pt idx="0">
                  <c:v>Bladder Cancer</c:v>
                </c:pt>
                <c:pt idx="1">
                  <c:v>Breast Cancer</c:v>
                </c:pt>
                <c:pt idx="2">
                  <c:v>Colorectal Cancer</c:v>
                </c:pt>
                <c:pt idx="3">
                  <c:v>Kidney Cancer</c:v>
                </c:pt>
                <c:pt idx="4">
                  <c:v>Leukemia</c:v>
                </c:pt>
                <c:pt idx="5">
                  <c:v>Lung Cancer</c:v>
                </c:pt>
                <c:pt idx="6">
                  <c:v>Melanoma</c:v>
                </c:pt>
                <c:pt idx="7">
                  <c:v>Non-Hodgkin Lymphoma</c:v>
                </c:pt>
                <c:pt idx="8">
                  <c:v>Pancreatic Cancer</c:v>
                </c:pt>
                <c:pt idx="9">
                  <c:v>Prostate Cancer</c:v>
                </c:pt>
              </c:strCache>
            </c:strRef>
          </c:cat>
          <c:val>
            <c:numRef>
              <c:f>'Answer 2'!$C$5:$C$15</c:f>
              <c:numCache>
                <c:formatCode>General</c:formatCode>
                <c:ptCount val="10"/>
                <c:pt idx="0">
                  <c:v>36</c:v>
                </c:pt>
                <c:pt idx="1">
                  <c:v>35</c:v>
                </c:pt>
                <c:pt idx="2">
                  <c:v>31</c:v>
                </c:pt>
                <c:pt idx="3">
                  <c:v>37</c:v>
                </c:pt>
                <c:pt idx="4">
                  <c:v>24</c:v>
                </c:pt>
                <c:pt idx="5">
                  <c:v>25</c:v>
                </c:pt>
                <c:pt idx="6">
                  <c:v>27</c:v>
                </c:pt>
                <c:pt idx="7">
                  <c:v>31</c:v>
                </c:pt>
                <c:pt idx="8">
                  <c:v>32</c:v>
                </c:pt>
                <c:pt idx="9">
                  <c:v>36</c:v>
                </c:pt>
              </c:numCache>
            </c:numRef>
          </c:val>
          <c:extLst>
            <c:ext xmlns:c16="http://schemas.microsoft.com/office/drawing/2014/chart" uri="{C3380CC4-5D6E-409C-BE32-E72D297353CC}">
              <c16:uniqueId val="{00000001-60CE-4328-BCFE-02E8AC9C94C9}"/>
            </c:ext>
          </c:extLst>
        </c:ser>
        <c:ser>
          <c:idx val="2"/>
          <c:order val="2"/>
          <c:tx>
            <c:strRef>
              <c:f>'Answer 2'!$D$3:$D$4</c:f>
              <c:strCache>
                <c:ptCount val="1"/>
                <c:pt idx="0">
                  <c:v>Other</c:v>
                </c:pt>
              </c:strCache>
            </c:strRef>
          </c:tx>
          <c:spPr>
            <a:solidFill>
              <a:schemeClr val="accent3"/>
            </a:solidFill>
            <a:ln>
              <a:noFill/>
            </a:ln>
            <a:effectLst/>
          </c:spPr>
          <c:invertIfNegative val="0"/>
          <c:cat>
            <c:strRef>
              <c:f>'Answer 2'!$A$5:$A$15</c:f>
              <c:strCache>
                <c:ptCount val="10"/>
                <c:pt idx="0">
                  <c:v>Bladder Cancer</c:v>
                </c:pt>
                <c:pt idx="1">
                  <c:v>Breast Cancer</c:v>
                </c:pt>
                <c:pt idx="2">
                  <c:v>Colorectal Cancer</c:v>
                </c:pt>
                <c:pt idx="3">
                  <c:v>Kidney Cancer</c:v>
                </c:pt>
                <c:pt idx="4">
                  <c:v>Leukemia</c:v>
                </c:pt>
                <c:pt idx="5">
                  <c:v>Lung Cancer</c:v>
                </c:pt>
                <c:pt idx="6">
                  <c:v>Melanoma</c:v>
                </c:pt>
                <c:pt idx="7">
                  <c:v>Non-Hodgkin Lymphoma</c:v>
                </c:pt>
                <c:pt idx="8">
                  <c:v>Pancreatic Cancer</c:v>
                </c:pt>
                <c:pt idx="9">
                  <c:v>Prostate Cancer</c:v>
                </c:pt>
              </c:strCache>
            </c:strRef>
          </c:cat>
          <c:val>
            <c:numRef>
              <c:f>'Answer 2'!$D$5:$D$15</c:f>
              <c:numCache>
                <c:formatCode>General</c:formatCode>
                <c:ptCount val="10"/>
                <c:pt idx="0">
                  <c:v>31</c:v>
                </c:pt>
                <c:pt idx="1">
                  <c:v>33</c:v>
                </c:pt>
                <c:pt idx="2">
                  <c:v>38</c:v>
                </c:pt>
                <c:pt idx="3">
                  <c:v>30</c:v>
                </c:pt>
                <c:pt idx="4">
                  <c:v>28</c:v>
                </c:pt>
                <c:pt idx="5">
                  <c:v>26</c:v>
                </c:pt>
                <c:pt idx="6">
                  <c:v>33</c:v>
                </c:pt>
                <c:pt idx="7">
                  <c:v>35</c:v>
                </c:pt>
                <c:pt idx="8">
                  <c:v>45</c:v>
                </c:pt>
                <c:pt idx="9">
                  <c:v>38</c:v>
                </c:pt>
              </c:numCache>
            </c:numRef>
          </c:val>
          <c:extLst>
            <c:ext xmlns:c16="http://schemas.microsoft.com/office/drawing/2014/chart" uri="{C3380CC4-5D6E-409C-BE32-E72D297353CC}">
              <c16:uniqueId val="{00000002-60CE-4328-BCFE-02E8AC9C94C9}"/>
            </c:ext>
          </c:extLst>
        </c:ser>
        <c:dLbls>
          <c:showLegendKey val="0"/>
          <c:showVal val="0"/>
          <c:showCatName val="0"/>
          <c:showSerName val="0"/>
          <c:showPercent val="0"/>
          <c:showBubbleSize val="0"/>
        </c:dLbls>
        <c:gapWidth val="219"/>
        <c:overlap val="-27"/>
        <c:axId val="1692198752"/>
        <c:axId val="1692195424"/>
      </c:barChart>
      <c:catAx>
        <c:axId val="1692198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2195424"/>
        <c:crosses val="autoZero"/>
        <c:auto val="1"/>
        <c:lblAlgn val="ctr"/>
        <c:lblOffset val="100"/>
        <c:noMultiLvlLbl val="0"/>
      </c:catAx>
      <c:valAx>
        <c:axId val="1692195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2198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Of EDGE.xlsx]Answer 3!PivotTable3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'Answer 3'!$B$3</c:f>
              <c:strCache>
                <c:ptCount val="1"/>
                <c:pt idx="0">
                  <c:v>Total</c:v>
                </c:pt>
              </c:strCache>
            </c:strRef>
          </c:tx>
          <c:spPr>
            <a:solidFill>
              <a:schemeClr val="accent1"/>
            </a:solidFill>
            <a:ln>
              <a:noFill/>
            </a:ln>
            <a:effectLst/>
            <a:sp3d/>
          </c:spPr>
          <c:invertIfNegative val="0"/>
          <c:cat>
            <c:strRef>
              <c:f>'Answer 3'!$A$4:$A$14</c:f>
              <c:strCache>
                <c:ptCount val="10"/>
                <c:pt idx="0">
                  <c:v>Bladder Cancer</c:v>
                </c:pt>
                <c:pt idx="1">
                  <c:v>Breast Cancer</c:v>
                </c:pt>
                <c:pt idx="2">
                  <c:v>Colorectal Cancer</c:v>
                </c:pt>
                <c:pt idx="3">
                  <c:v>Kidney Cancer</c:v>
                </c:pt>
                <c:pt idx="4">
                  <c:v>Leukemia</c:v>
                </c:pt>
                <c:pt idx="5">
                  <c:v>Lung Cancer</c:v>
                </c:pt>
                <c:pt idx="6">
                  <c:v>Melanoma</c:v>
                </c:pt>
                <c:pt idx="7">
                  <c:v>Non-Hodgkin Lymphoma</c:v>
                </c:pt>
                <c:pt idx="8">
                  <c:v>Pancreatic Cancer</c:v>
                </c:pt>
                <c:pt idx="9">
                  <c:v>Prostate Cancer</c:v>
                </c:pt>
              </c:strCache>
            </c:strRef>
          </c:cat>
          <c:val>
            <c:numRef>
              <c:f>'Answer 3'!$B$4:$B$14</c:f>
              <c:numCache>
                <c:formatCode>General</c:formatCode>
                <c:ptCount val="10"/>
                <c:pt idx="0">
                  <c:v>56.257425742574256</c:v>
                </c:pt>
                <c:pt idx="1">
                  <c:v>56.44318181818182</c:v>
                </c:pt>
                <c:pt idx="2">
                  <c:v>55.01010101010101</c:v>
                </c:pt>
                <c:pt idx="3">
                  <c:v>54.941176470588232</c:v>
                </c:pt>
                <c:pt idx="4">
                  <c:v>56.192307692307693</c:v>
                </c:pt>
                <c:pt idx="5">
                  <c:v>52.494252873563219</c:v>
                </c:pt>
                <c:pt idx="6">
                  <c:v>53.262626262626263</c:v>
                </c:pt>
                <c:pt idx="7">
                  <c:v>53.152380952380952</c:v>
                </c:pt>
                <c:pt idx="8">
                  <c:v>51.932203389830505</c:v>
                </c:pt>
                <c:pt idx="9">
                  <c:v>55.72164948453608</c:v>
                </c:pt>
              </c:numCache>
            </c:numRef>
          </c:val>
          <c:extLst>
            <c:ext xmlns:c16="http://schemas.microsoft.com/office/drawing/2014/chart" uri="{C3380CC4-5D6E-409C-BE32-E72D297353CC}">
              <c16:uniqueId val="{00000000-B489-405C-8232-BD4F1A89FEAA}"/>
            </c:ext>
          </c:extLst>
        </c:ser>
        <c:dLbls>
          <c:showLegendKey val="0"/>
          <c:showVal val="0"/>
          <c:showCatName val="0"/>
          <c:showSerName val="0"/>
          <c:showPercent val="0"/>
          <c:showBubbleSize val="0"/>
        </c:dLbls>
        <c:gapWidth val="150"/>
        <c:shape val="box"/>
        <c:axId val="1601264848"/>
        <c:axId val="1601255696"/>
        <c:axId val="0"/>
      </c:bar3DChart>
      <c:catAx>
        <c:axId val="16012648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1255696"/>
        <c:crosses val="autoZero"/>
        <c:auto val="1"/>
        <c:lblAlgn val="ctr"/>
        <c:lblOffset val="100"/>
        <c:noMultiLvlLbl val="0"/>
      </c:catAx>
      <c:valAx>
        <c:axId val="16012556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12648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wdDnDiag">
      <a:fgClr>
        <a:srgbClr val="FFFF00"/>
      </a:fgClr>
      <a:bgClr>
        <a:schemeClr val="bg1"/>
      </a:bgClr>
    </a:patt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 Of EDGE.xlsx]Answer 4!PivotTable4</c:name>
    <c:fmtId val="4"/>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179281859650205E-2"/>
          <c:y val="0.1208105158757989"/>
          <c:w val="0.67714858654402232"/>
          <c:h val="0.5873465408296582"/>
        </c:manualLayout>
      </c:layout>
      <c:bar3DChart>
        <c:barDir val="col"/>
        <c:grouping val="clustered"/>
        <c:varyColors val="0"/>
        <c:ser>
          <c:idx val="0"/>
          <c:order val="0"/>
          <c:tx>
            <c:strRef>
              <c:f>'Answer 4'!$B$3:$B$5</c:f>
              <c:strCache>
                <c:ptCount val="1"/>
                <c:pt idx="0">
                  <c:v>Complete Remission - Stage I</c:v>
                </c:pt>
              </c:strCache>
            </c:strRef>
          </c:tx>
          <c:spPr>
            <a:solidFill>
              <a:schemeClr val="accent1"/>
            </a:solidFill>
            <a:ln>
              <a:noFill/>
            </a:ln>
            <a:effectLst/>
            <a:sp3d/>
          </c:spPr>
          <c:invertIfNegative val="0"/>
          <c:cat>
            <c:strRef>
              <c:f>'Answer 4'!$A$6:$A$16</c:f>
              <c:strCache>
                <c:ptCount val="10"/>
                <c:pt idx="0">
                  <c:v>Breast Cancer</c:v>
                </c:pt>
                <c:pt idx="1">
                  <c:v>Colorectal Cancer</c:v>
                </c:pt>
                <c:pt idx="2">
                  <c:v>Kidney Cancer</c:v>
                </c:pt>
                <c:pt idx="3">
                  <c:v>Leukemia</c:v>
                </c:pt>
                <c:pt idx="4">
                  <c:v>Bladder Cancer</c:v>
                </c:pt>
                <c:pt idx="5">
                  <c:v>Lung Cancer</c:v>
                </c:pt>
                <c:pt idx="6">
                  <c:v>Melanoma</c:v>
                </c:pt>
                <c:pt idx="7">
                  <c:v>Non-Hodgkin Lymphoma</c:v>
                </c:pt>
                <c:pt idx="8">
                  <c:v>Pancreatic Cancer</c:v>
                </c:pt>
                <c:pt idx="9">
                  <c:v>Prostate Cancer</c:v>
                </c:pt>
              </c:strCache>
            </c:strRef>
          </c:cat>
          <c:val>
            <c:numRef>
              <c:f>'Answer 4'!$B$6:$B$16</c:f>
              <c:numCache>
                <c:formatCode>General</c:formatCode>
                <c:ptCount val="10"/>
                <c:pt idx="0">
                  <c:v>4</c:v>
                </c:pt>
                <c:pt idx="1">
                  <c:v>4</c:v>
                </c:pt>
                <c:pt idx="2">
                  <c:v>2</c:v>
                </c:pt>
                <c:pt idx="3">
                  <c:v>3</c:v>
                </c:pt>
                <c:pt idx="4">
                  <c:v>6</c:v>
                </c:pt>
                <c:pt idx="5">
                  <c:v>6</c:v>
                </c:pt>
                <c:pt idx="6">
                  <c:v>11</c:v>
                </c:pt>
                <c:pt idx="7">
                  <c:v>3</c:v>
                </c:pt>
                <c:pt idx="8">
                  <c:v>5</c:v>
                </c:pt>
                <c:pt idx="9">
                  <c:v>9</c:v>
                </c:pt>
              </c:numCache>
            </c:numRef>
          </c:val>
          <c:extLst>
            <c:ext xmlns:c16="http://schemas.microsoft.com/office/drawing/2014/chart" uri="{C3380CC4-5D6E-409C-BE32-E72D297353CC}">
              <c16:uniqueId val="{00000000-A7E5-4812-A74D-E3FB0A836EC5}"/>
            </c:ext>
          </c:extLst>
        </c:ser>
        <c:ser>
          <c:idx val="1"/>
          <c:order val="1"/>
          <c:tx>
            <c:strRef>
              <c:f>'Answer 4'!$C$3:$C$5</c:f>
              <c:strCache>
                <c:ptCount val="1"/>
                <c:pt idx="0">
                  <c:v>Complete Remission - Stage II</c:v>
                </c:pt>
              </c:strCache>
            </c:strRef>
          </c:tx>
          <c:spPr>
            <a:solidFill>
              <a:schemeClr val="accent2"/>
            </a:solidFill>
            <a:ln>
              <a:noFill/>
            </a:ln>
            <a:effectLst/>
            <a:sp3d/>
          </c:spPr>
          <c:invertIfNegative val="0"/>
          <c:cat>
            <c:strRef>
              <c:f>'Answer 4'!$A$6:$A$16</c:f>
              <c:strCache>
                <c:ptCount val="10"/>
                <c:pt idx="0">
                  <c:v>Breast Cancer</c:v>
                </c:pt>
                <c:pt idx="1">
                  <c:v>Colorectal Cancer</c:v>
                </c:pt>
                <c:pt idx="2">
                  <c:v>Kidney Cancer</c:v>
                </c:pt>
                <c:pt idx="3">
                  <c:v>Leukemia</c:v>
                </c:pt>
                <c:pt idx="4">
                  <c:v>Bladder Cancer</c:v>
                </c:pt>
                <c:pt idx="5">
                  <c:v>Lung Cancer</c:v>
                </c:pt>
                <c:pt idx="6">
                  <c:v>Melanoma</c:v>
                </c:pt>
                <c:pt idx="7">
                  <c:v>Non-Hodgkin Lymphoma</c:v>
                </c:pt>
                <c:pt idx="8">
                  <c:v>Pancreatic Cancer</c:v>
                </c:pt>
                <c:pt idx="9">
                  <c:v>Prostate Cancer</c:v>
                </c:pt>
              </c:strCache>
            </c:strRef>
          </c:cat>
          <c:val>
            <c:numRef>
              <c:f>'Answer 4'!$C$6:$C$16</c:f>
              <c:numCache>
                <c:formatCode>General</c:formatCode>
                <c:ptCount val="10"/>
                <c:pt idx="0">
                  <c:v>6</c:v>
                </c:pt>
                <c:pt idx="1">
                  <c:v>9</c:v>
                </c:pt>
                <c:pt idx="2">
                  <c:v>7</c:v>
                </c:pt>
                <c:pt idx="3">
                  <c:v>7</c:v>
                </c:pt>
                <c:pt idx="4">
                  <c:v>11</c:v>
                </c:pt>
                <c:pt idx="5">
                  <c:v>2</c:v>
                </c:pt>
                <c:pt idx="6">
                  <c:v>6</c:v>
                </c:pt>
                <c:pt idx="7">
                  <c:v>9</c:v>
                </c:pt>
                <c:pt idx="8">
                  <c:v>4</c:v>
                </c:pt>
                <c:pt idx="9">
                  <c:v>6</c:v>
                </c:pt>
              </c:numCache>
            </c:numRef>
          </c:val>
          <c:extLst>
            <c:ext xmlns:c16="http://schemas.microsoft.com/office/drawing/2014/chart" uri="{C3380CC4-5D6E-409C-BE32-E72D297353CC}">
              <c16:uniqueId val="{00000001-A7E5-4812-A74D-E3FB0A836EC5}"/>
            </c:ext>
          </c:extLst>
        </c:ser>
        <c:ser>
          <c:idx val="2"/>
          <c:order val="2"/>
          <c:tx>
            <c:strRef>
              <c:f>'Answer 4'!$D$3:$D$5</c:f>
              <c:strCache>
                <c:ptCount val="1"/>
                <c:pt idx="0">
                  <c:v>Complete Remission - Stage III</c:v>
                </c:pt>
              </c:strCache>
            </c:strRef>
          </c:tx>
          <c:spPr>
            <a:solidFill>
              <a:schemeClr val="accent3"/>
            </a:solidFill>
            <a:ln>
              <a:noFill/>
            </a:ln>
            <a:effectLst/>
            <a:sp3d/>
          </c:spPr>
          <c:invertIfNegative val="0"/>
          <c:cat>
            <c:strRef>
              <c:f>'Answer 4'!$A$6:$A$16</c:f>
              <c:strCache>
                <c:ptCount val="10"/>
                <c:pt idx="0">
                  <c:v>Breast Cancer</c:v>
                </c:pt>
                <c:pt idx="1">
                  <c:v>Colorectal Cancer</c:v>
                </c:pt>
                <c:pt idx="2">
                  <c:v>Kidney Cancer</c:v>
                </c:pt>
                <c:pt idx="3">
                  <c:v>Leukemia</c:v>
                </c:pt>
                <c:pt idx="4">
                  <c:v>Bladder Cancer</c:v>
                </c:pt>
                <c:pt idx="5">
                  <c:v>Lung Cancer</c:v>
                </c:pt>
                <c:pt idx="6">
                  <c:v>Melanoma</c:v>
                </c:pt>
                <c:pt idx="7">
                  <c:v>Non-Hodgkin Lymphoma</c:v>
                </c:pt>
                <c:pt idx="8">
                  <c:v>Pancreatic Cancer</c:v>
                </c:pt>
                <c:pt idx="9">
                  <c:v>Prostate Cancer</c:v>
                </c:pt>
              </c:strCache>
            </c:strRef>
          </c:cat>
          <c:val>
            <c:numRef>
              <c:f>'Answer 4'!$D$6:$D$16</c:f>
              <c:numCache>
                <c:formatCode>General</c:formatCode>
                <c:ptCount val="10"/>
                <c:pt idx="0">
                  <c:v>1</c:v>
                </c:pt>
                <c:pt idx="1">
                  <c:v>9</c:v>
                </c:pt>
                <c:pt idx="2">
                  <c:v>6</c:v>
                </c:pt>
                <c:pt idx="3">
                  <c:v>3</c:v>
                </c:pt>
                <c:pt idx="4">
                  <c:v>4</c:v>
                </c:pt>
                <c:pt idx="5">
                  <c:v>2</c:v>
                </c:pt>
                <c:pt idx="6">
                  <c:v>9</c:v>
                </c:pt>
                <c:pt idx="7">
                  <c:v>6</c:v>
                </c:pt>
                <c:pt idx="8">
                  <c:v>8</c:v>
                </c:pt>
                <c:pt idx="9">
                  <c:v>10</c:v>
                </c:pt>
              </c:numCache>
            </c:numRef>
          </c:val>
          <c:extLst>
            <c:ext xmlns:c16="http://schemas.microsoft.com/office/drawing/2014/chart" uri="{C3380CC4-5D6E-409C-BE32-E72D297353CC}">
              <c16:uniqueId val="{00000002-A7E5-4812-A74D-E3FB0A836EC5}"/>
            </c:ext>
          </c:extLst>
        </c:ser>
        <c:ser>
          <c:idx val="3"/>
          <c:order val="3"/>
          <c:tx>
            <c:strRef>
              <c:f>'Answer 4'!$E$3:$E$5</c:f>
              <c:strCache>
                <c:ptCount val="1"/>
                <c:pt idx="0">
                  <c:v>Complete Remission - Stage IV</c:v>
                </c:pt>
              </c:strCache>
            </c:strRef>
          </c:tx>
          <c:spPr>
            <a:solidFill>
              <a:schemeClr val="accent4"/>
            </a:solidFill>
            <a:ln>
              <a:noFill/>
            </a:ln>
            <a:effectLst/>
            <a:sp3d/>
          </c:spPr>
          <c:invertIfNegative val="0"/>
          <c:cat>
            <c:strRef>
              <c:f>'Answer 4'!$A$6:$A$16</c:f>
              <c:strCache>
                <c:ptCount val="10"/>
                <c:pt idx="0">
                  <c:v>Breast Cancer</c:v>
                </c:pt>
                <c:pt idx="1">
                  <c:v>Colorectal Cancer</c:v>
                </c:pt>
                <c:pt idx="2">
                  <c:v>Kidney Cancer</c:v>
                </c:pt>
                <c:pt idx="3">
                  <c:v>Leukemia</c:v>
                </c:pt>
                <c:pt idx="4">
                  <c:v>Bladder Cancer</c:v>
                </c:pt>
                <c:pt idx="5">
                  <c:v>Lung Cancer</c:v>
                </c:pt>
                <c:pt idx="6">
                  <c:v>Melanoma</c:v>
                </c:pt>
                <c:pt idx="7">
                  <c:v>Non-Hodgkin Lymphoma</c:v>
                </c:pt>
                <c:pt idx="8">
                  <c:v>Pancreatic Cancer</c:v>
                </c:pt>
                <c:pt idx="9">
                  <c:v>Prostate Cancer</c:v>
                </c:pt>
              </c:strCache>
            </c:strRef>
          </c:cat>
          <c:val>
            <c:numRef>
              <c:f>'Answer 4'!$E$6:$E$16</c:f>
              <c:numCache>
                <c:formatCode>General</c:formatCode>
                <c:ptCount val="10"/>
                <c:pt idx="0">
                  <c:v>4</c:v>
                </c:pt>
                <c:pt idx="1">
                  <c:v>3</c:v>
                </c:pt>
                <c:pt idx="2">
                  <c:v>7</c:v>
                </c:pt>
                <c:pt idx="3">
                  <c:v>10</c:v>
                </c:pt>
                <c:pt idx="4">
                  <c:v>6</c:v>
                </c:pt>
                <c:pt idx="5">
                  <c:v>8</c:v>
                </c:pt>
                <c:pt idx="6">
                  <c:v>1</c:v>
                </c:pt>
                <c:pt idx="7">
                  <c:v>8</c:v>
                </c:pt>
                <c:pt idx="8">
                  <c:v>5</c:v>
                </c:pt>
                <c:pt idx="9">
                  <c:v>6</c:v>
                </c:pt>
              </c:numCache>
            </c:numRef>
          </c:val>
          <c:extLst>
            <c:ext xmlns:c16="http://schemas.microsoft.com/office/drawing/2014/chart" uri="{C3380CC4-5D6E-409C-BE32-E72D297353CC}">
              <c16:uniqueId val="{00000003-A7E5-4812-A74D-E3FB0A836EC5}"/>
            </c:ext>
          </c:extLst>
        </c:ser>
        <c:dLbls>
          <c:showLegendKey val="0"/>
          <c:showVal val="0"/>
          <c:showCatName val="0"/>
          <c:showSerName val="0"/>
          <c:showPercent val="0"/>
          <c:showBubbleSize val="0"/>
        </c:dLbls>
        <c:gapWidth val="150"/>
        <c:shape val="box"/>
        <c:axId val="1603677872"/>
        <c:axId val="1603678288"/>
        <c:axId val="0"/>
      </c:bar3DChart>
      <c:catAx>
        <c:axId val="16036778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3678288"/>
        <c:crosses val="autoZero"/>
        <c:auto val="1"/>
        <c:lblAlgn val="ctr"/>
        <c:lblOffset val="100"/>
        <c:noMultiLvlLbl val="0"/>
      </c:catAx>
      <c:valAx>
        <c:axId val="1603678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36778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[Project Of EDGE.xlsx]Answer5!PivotTable5</c:name>
    <c:fmtId val="9"/>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9600431838717624E-2"/>
          <c:y val="2.9454005077916859E-2"/>
          <c:w val="0.78529342736777874"/>
          <c:h val="0.71218537701416407"/>
        </c:manualLayout>
      </c:layout>
      <c:bar3DChart>
        <c:barDir val="col"/>
        <c:grouping val="clustered"/>
        <c:varyColors val="0"/>
        <c:ser>
          <c:idx val="0"/>
          <c:order val="0"/>
          <c:tx>
            <c:strRef>
              <c:f>Answer5!$B$3:$B$4</c:f>
              <c:strCache>
                <c:ptCount val="1"/>
                <c:pt idx="0">
                  <c:v>Stage I</c:v>
                </c:pt>
              </c:strCache>
            </c:strRef>
          </c:tx>
          <c:spPr>
            <a:solidFill>
              <a:schemeClr val="accent1"/>
            </a:solidFill>
            <a:ln>
              <a:noFill/>
            </a:ln>
            <a:effectLst/>
            <a:sp3d/>
          </c:spPr>
          <c:invertIfNegative val="0"/>
          <c:cat>
            <c:strRef>
              <c:f>Answer5!$A$5:$A$11</c:f>
              <c:strCache>
                <c:ptCount val="6"/>
                <c:pt idx="0">
                  <c:v>Chemotherapy</c:v>
                </c:pt>
                <c:pt idx="1">
                  <c:v>Hormone Therapy</c:v>
                </c:pt>
                <c:pt idx="2">
                  <c:v>Immunotherapy</c:v>
                </c:pt>
                <c:pt idx="3">
                  <c:v>Radiation Therapy</c:v>
                </c:pt>
                <c:pt idx="4">
                  <c:v>Surgery</c:v>
                </c:pt>
                <c:pt idx="5">
                  <c:v>Targeted Therapy</c:v>
                </c:pt>
              </c:strCache>
            </c:strRef>
          </c:cat>
          <c:val>
            <c:numRef>
              <c:f>Answer5!$B$5:$B$11</c:f>
              <c:numCache>
                <c:formatCode>General</c:formatCode>
                <c:ptCount val="6"/>
                <c:pt idx="0">
                  <c:v>57.7</c:v>
                </c:pt>
                <c:pt idx="1">
                  <c:v>64.099999999999994</c:v>
                </c:pt>
                <c:pt idx="2">
                  <c:v>55.170731707317074</c:v>
                </c:pt>
                <c:pt idx="3">
                  <c:v>63.073170731707314</c:v>
                </c:pt>
                <c:pt idx="4">
                  <c:v>66.666666666666671</c:v>
                </c:pt>
                <c:pt idx="5">
                  <c:v>58.297872340425535</c:v>
                </c:pt>
              </c:numCache>
            </c:numRef>
          </c:val>
          <c:extLst>
            <c:ext xmlns:c16="http://schemas.microsoft.com/office/drawing/2014/chart" uri="{C3380CC4-5D6E-409C-BE32-E72D297353CC}">
              <c16:uniqueId val="{00000000-DF71-49B5-8DC7-E4DA0010D92C}"/>
            </c:ext>
          </c:extLst>
        </c:ser>
        <c:ser>
          <c:idx val="1"/>
          <c:order val="1"/>
          <c:tx>
            <c:strRef>
              <c:f>Answer5!$C$3:$C$4</c:f>
              <c:strCache>
                <c:ptCount val="1"/>
                <c:pt idx="0">
                  <c:v>Stage II</c:v>
                </c:pt>
              </c:strCache>
            </c:strRef>
          </c:tx>
          <c:spPr>
            <a:solidFill>
              <a:schemeClr val="accent2"/>
            </a:solidFill>
            <a:ln>
              <a:noFill/>
            </a:ln>
            <a:effectLst/>
            <a:sp3d/>
          </c:spPr>
          <c:invertIfNegative val="0"/>
          <c:cat>
            <c:strRef>
              <c:f>Answer5!$A$5:$A$11</c:f>
              <c:strCache>
                <c:ptCount val="6"/>
                <c:pt idx="0">
                  <c:v>Chemotherapy</c:v>
                </c:pt>
                <c:pt idx="1">
                  <c:v>Hormone Therapy</c:v>
                </c:pt>
                <c:pt idx="2">
                  <c:v>Immunotherapy</c:v>
                </c:pt>
                <c:pt idx="3">
                  <c:v>Radiation Therapy</c:v>
                </c:pt>
                <c:pt idx="4">
                  <c:v>Surgery</c:v>
                </c:pt>
                <c:pt idx="5">
                  <c:v>Targeted Therapy</c:v>
                </c:pt>
              </c:strCache>
            </c:strRef>
          </c:cat>
          <c:val>
            <c:numRef>
              <c:f>Answer5!$C$5:$C$11</c:f>
              <c:numCache>
                <c:formatCode>General</c:formatCode>
                <c:ptCount val="6"/>
                <c:pt idx="0">
                  <c:v>55.088235294117645</c:v>
                </c:pt>
                <c:pt idx="1">
                  <c:v>61.161290322580648</c:v>
                </c:pt>
                <c:pt idx="2">
                  <c:v>59.216216216216218</c:v>
                </c:pt>
                <c:pt idx="3">
                  <c:v>56.421052631578945</c:v>
                </c:pt>
                <c:pt idx="4">
                  <c:v>60.74285714285714</c:v>
                </c:pt>
                <c:pt idx="5">
                  <c:v>66.229166666666671</c:v>
                </c:pt>
              </c:numCache>
            </c:numRef>
          </c:val>
          <c:extLst>
            <c:ext xmlns:c16="http://schemas.microsoft.com/office/drawing/2014/chart" uri="{C3380CC4-5D6E-409C-BE32-E72D297353CC}">
              <c16:uniqueId val="{00000001-DF71-49B5-8DC7-E4DA0010D92C}"/>
            </c:ext>
          </c:extLst>
        </c:ser>
        <c:ser>
          <c:idx val="2"/>
          <c:order val="2"/>
          <c:tx>
            <c:strRef>
              <c:f>Answer5!$D$3:$D$4</c:f>
              <c:strCache>
                <c:ptCount val="1"/>
                <c:pt idx="0">
                  <c:v>Stage III</c:v>
                </c:pt>
              </c:strCache>
            </c:strRef>
          </c:tx>
          <c:spPr>
            <a:solidFill>
              <a:schemeClr val="accent3"/>
            </a:solidFill>
            <a:ln>
              <a:noFill/>
            </a:ln>
            <a:effectLst/>
            <a:sp3d/>
          </c:spPr>
          <c:invertIfNegative val="0"/>
          <c:cat>
            <c:strRef>
              <c:f>Answer5!$A$5:$A$11</c:f>
              <c:strCache>
                <c:ptCount val="6"/>
                <c:pt idx="0">
                  <c:v>Chemotherapy</c:v>
                </c:pt>
                <c:pt idx="1">
                  <c:v>Hormone Therapy</c:v>
                </c:pt>
                <c:pt idx="2">
                  <c:v>Immunotherapy</c:v>
                </c:pt>
                <c:pt idx="3">
                  <c:v>Radiation Therapy</c:v>
                </c:pt>
                <c:pt idx="4">
                  <c:v>Surgery</c:v>
                </c:pt>
                <c:pt idx="5">
                  <c:v>Targeted Therapy</c:v>
                </c:pt>
              </c:strCache>
            </c:strRef>
          </c:cat>
          <c:val>
            <c:numRef>
              <c:f>Answer5!$D$5:$D$11</c:f>
              <c:numCache>
                <c:formatCode>General</c:formatCode>
                <c:ptCount val="6"/>
                <c:pt idx="0">
                  <c:v>59.111111111111114</c:v>
                </c:pt>
                <c:pt idx="1">
                  <c:v>59.264150943396224</c:v>
                </c:pt>
                <c:pt idx="2">
                  <c:v>57</c:v>
                </c:pt>
                <c:pt idx="3">
                  <c:v>54.5</c:v>
                </c:pt>
                <c:pt idx="4">
                  <c:v>74.028571428571425</c:v>
                </c:pt>
                <c:pt idx="5">
                  <c:v>67.952380952380949</c:v>
                </c:pt>
              </c:numCache>
            </c:numRef>
          </c:val>
          <c:extLst>
            <c:ext xmlns:c16="http://schemas.microsoft.com/office/drawing/2014/chart" uri="{C3380CC4-5D6E-409C-BE32-E72D297353CC}">
              <c16:uniqueId val="{00000002-DF71-49B5-8DC7-E4DA0010D92C}"/>
            </c:ext>
          </c:extLst>
        </c:ser>
        <c:ser>
          <c:idx val="3"/>
          <c:order val="3"/>
          <c:tx>
            <c:strRef>
              <c:f>Answer5!$E$3:$E$4</c:f>
              <c:strCache>
                <c:ptCount val="1"/>
                <c:pt idx="0">
                  <c:v>Stage IV</c:v>
                </c:pt>
              </c:strCache>
            </c:strRef>
          </c:tx>
          <c:spPr>
            <a:solidFill>
              <a:schemeClr val="accent4"/>
            </a:solidFill>
            <a:ln>
              <a:noFill/>
            </a:ln>
            <a:effectLst/>
            <a:sp3d/>
          </c:spPr>
          <c:invertIfNegative val="0"/>
          <c:cat>
            <c:strRef>
              <c:f>Answer5!$A$5:$A$11</c:f>
              <c:strCache>
                <c:ptCount val="6"/>
                <c:pt idx="0">
                  <c:v>Chemotherapy</c:v>
                </c:pt>
                <c:pt idx="1">
                  <c:v>Hormone Therapy</c:v>
                </c:pt>
                <c:pt idx="2">
                  <c:v>Immunotherapy</c:v>
                </c:pt>
                <c:pt idx="3">
                  <c:v>Radiation Therapy</c:v>
                </c:pt>
                <c:pt idx="4">
                  <c:v>Surgery</c:v>
                </c:pt>
                <c:pt idx="5">
                  <c:v>Targeted Therapy</c:v>
                </c:pt>
              </c:strCache>
            </c:strRef>
          </c:cat>
          <c:val>
            <c:numRef>
              <c:f>Answer5!$E$5:$E$11</c:f>
              <c:numCache>
                <c:formatCode>General</c:formatCode>
                <c:ptCount val="6"/>
                <c:pt idx="0">
                  <c:v>63.255813953488371</c:v>
                </c:pt>
                <c:pt idx="1">
                  <c:v>57.391304347826086</c:v>
                </c:pt>
                <c:pt idx="2">
                  <c:v>60.270270270270274</c:v>
                </c:pt>
                <c:pt idx="3">
                  <c:v>63.761904761904759</c:v>
                </c:pt>
                <c:pt idx="4">
                  <c:v>48.558823529411768</c:v>
                </c:pt>
                <c:pt idx="5">
                  <c:v>61.93181818181818</c:v>
                </c:pt>
              </c:numCache>
            </c:numRef>
          </c:val>
          <c:extLst>
            <c:ext xmlns:c16="http://schemas.microsoft.com/office/drawing/2014/chart" uri="{C3380CC4-5D6E-409C-BE32-E72D297353CC}">
              <c16:uniqueId val="{00000003-DF71-49B5-8DC7-E4DA0010D92C}"/>
            </c:ext>
          </c:extLst>
        </c:ser>
        <c:dLbls>
          <c:showLegendKey val="0"/>
          <c:showVal val="0"/>
          <c:showCatName val="0"/>
          <c:showSerName val="0"/>
          <c:showPercent val="0"/>
          <c:showBubbleSize val="0"/>
        </c:dLbls>
        <c:gapWidth val="150"/>
        <c:shape val="box"/>
        <c:axId val="1690109264"/>
        <c:axId val="1690109680"/>
        <c:axId val="0"/>
      </c:bar3DChart>
      <c:catAx>
        <c:axId val="16901092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0109680"/>
        <c:crosses val="autoZero"/>
        <c:auto val="1"/>
        <c:lblAlgn val="ctr"/>
        <c:lblOffset val="100"/>
        <c:noMultiLvlLbl val="0"/>
      </c:catAx>
      <c:valAx>
        <c:axId val="1690109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01092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8F6147-DC7D-4E15-AE48-78D3C2197BA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1509393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8F6147-DC7D-4E15-AE48-78D3C2197BA9}"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3981189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8F6147-DC7D-4E15-AE48-78D3C2197BA9}"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2662531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8F6147-DC7D-4E15-AE48-78D3C2197BA9}"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0D970-ABA0-4CCE-B3B9-A381213DD8C6}"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1254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8F6147-DC7D-4E15-AE48-78D3C2197BA9}"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4057990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8F6147-DC7D-4E15-AE48-78D3C2197BA9}"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2811710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78F6147-DC7D-4E15-AE48-78D3C2197BA9}"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3154826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F6147-DC7D-4E15-AE48-78D3C2197BA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1205949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F6147-DC7D-4E15-AE48-78D3C2197BA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290506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F6147-DC7D-4E15-AE48-78D3C2197BA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105744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F6147-DC7D-4E15-AE48-78D3C2197BA9}"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194784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8F6147-DC7D-4E15-AE48-78D3C2197BA9}"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2277235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F6147-DC7D-4E15-AE48-78D3C2197BA9}"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3562166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8F6147-DC7D-4E15-AE48-78D3C2197BA9}"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35905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78F6147-DC7D-4E15-AE48-78D3C2197BA9}"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377898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8F6147-DC7D-4E15-AE48-78D3C2197BA9}"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2835416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8F6147-DC7D-4E15-AE48-78D3C2197BA9}"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B0D970-ABA0-4CCE-B3B9-A381213DD8C6}" type="slidenum">
              <a:rPr lang="en-US" smtClean="0"/>
              <a:t>‹#›</a:t>
            </a:fld>
            <a:endParaRPr lang="en-US"/>
          </a:p>
        </p:txBody>
      </p:sp>
    </p:spTree>
    <p:extLst>
      <p:ext uri="{BB962C8B-B14F-4D97-AF65-F5344CB8AC3E}">
        <p14:creationId xmlns:p14="http://schemas.microsoft.com/office/powerpoint/2010/main" val="3682580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78F6147-DC7D-4E15-AE48-78D3C2197BA9}" type="datetimeFigureOut">
              <a:rPr lang="en-US" smtClean="0"/>
              <a:t>10/8/2024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0B0D970-ABA0-4CCE-B3B9-A381213DD8C6}" type="slidenum">
              <a:rPr lang="en-US" smtClean="0"/>
              <a:t>‹#›</a:t>
            </a:fld>
            <a:endParaRPr lang="en-US"/>
          </a:p>
        </p:txBody>
      </p:sp>
    </p:spTree>
    <p:extLst>
      <p:ext uri="{BB962C8B-B14F-4D97-AF65-F5344CB8AC3E}">
        <p14:creationId xmlns:p14="http://schemas.microsoft.com/office/powerpoint/2010/main" val="3627510280"/>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 id="214748385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4C3A8B-3A5D-431C-9765-8F52E1DCABAB}"/>
              </a:ext>
            </a:extLst>
          </p:cNvPr>
          <p:cNvSpPr txBox="1"/>
          <p:nvPr/>
        </p:nvSpPr>
        <p:spPr>
          <a:xfrm>
            <a:off x="1174377" y="545069"/>
            <a:ext cx="6203576" cy="1446550"/>
          </a:xfrm>
          <a:prstGeom prst="rect">
            <a:avLst/>
          </a:prstGeom>
          <a:noFill/>
        </p:spPr>
        <p:txBody>
          <a:bodyPr wrap="square" rtlCol="0">
            <a:spAutoFit/>
          </a:bodyPr>
          <a:lstStyle/>
          <a:p>
            <a:r>
              <a:rPr lang="en-US" sz="8800" i="1" dirty="0">
                <a:solidFill>
                  <a:srgbClr val="7030A0"/>
                </a:solidFill>
                <a:latin typeface="Algerian" panose="04020705040A02060702" pitchFamily="82" charset="0"/>
              </a:rPr>
              <a:t>Welcome </a:t>
            </a:r>
          </a:p>
        </p:txBody>
      </p:sp>
      <p:sp>
        <p:nvSpPr>
          <p:cNvPr id="5" name="TextBox 4">
            <a:extLst>
              <a:ext uri="{FF2B5EF4-FFF2-40B4-BE49-F238E27FC236}">
                <a16:creationId xmlns:a16="http://schemas.microsoft.com/office/drawing/2014/main" id="{D4522DFD-D7A6-443A-9B33-6C735F09B6DF}"/>
              </a:ext>
            </a:extLst>
          </p:cNvPr>
          <p:cNvSpPr txBox="1"/>
          <p:nvPr/>
        </p:nvSpPr>
        <p:spPr>
          <a:xfrm>
            <a:off x="3662082" y="1850846"/>
            <a:ext cx="1981200" cy="1446550"/>
          </a:xfrm>
          <a:prstGeom prst="rect">
            <a:avLst/>
          </a:prstGeom>
          <a:noFill/>
        </p:spPr>
        <p:txBody>
          <a:bodyPr wrap="square" rtlCol="0">
            <a:spAutoFit/>
          </a:bodyPr>
          <a:lstStyle/>
          <a:p>
            <a:r>
              <a:rPr lang="en-US" sz="8800" i="1" dirty="0">
                <a:solidFill>
                  <a:srgbClr val="7030A0"/>
                </a:solidFill>
                <a:latin typeface="Algerian" panose="04020705040A02060702" pitchFamily="82" charset="0"/>
              </a:rPr>
              <a:t>To </a:t>
            </a:r>
          </a:p>
        </p:txBody>
      </p:sp>
      <p:sp>
        <p:nvSpPr>
          <p:cNvPr id="6" name="TextBox 5">
            <a:extLst>
              <a:ext uri="{FF2B5EF4-FFF2-40B4-BE49-F238E27FC236}">
                <a16:creationId xmlns:a16="http://schemas.microsoft.com/office/drawing/2014/main" id="{A694ED11-E861-48AF-8B92-2A1580945679}"/>
              </a:ext>
            </a:extLst>
          </p:cNvPr>
          <p:cNvSpPr txBox="1"/>
          <p:nvPr/>
        </p:nvSpPr>
        <p:spPr>
          <a:xfrm>
            <a:off x="5706035" y="1850846"/>
            <a:ext cx="2277035" cy="1446550"/>
          </a:xfrm>
          <a:prstGeom prst="rect">
            <a:avLst/>
          </a:prstGeom>
          <a:noFill/>
        </p:spPr>
        <p:txBody>
          <a:bodyPr wrap="square" rtlCol="0">
            <a:spAutoFit/>
          </a:bodyPr>
          <a:lstStyle/>
          <a:p>
            <a:r>
              <a:rPr lang="en-US" sz="8800" i="1" dirty="0">
                <a:solidFill>
                  <a:srgbClr val="7030A0"/>
                </a:solidFill>
                <a:latin typeface="Algerian" panose="04020705040A02060702" pitchFamily="82" charset="0"/>
              </a:rPr>
              <a:t>our</a:t>
            </a:r>
          </a:p>
        </p:txBody>
      </p:sp>
      <p:sp>
        <p:nvSpPr>
          <p:cNvPr id="8" name="TextBox 7">
            <a:extLst>
              <a:ext uri="{FF2B5EF4-FFF2-40B4-BE49-F238E27FC236}">
                <a16:creationId xmlns:a16="http://schemas.microsoft.com/office/drawing/2014/main" id="{636DF684-66AC-4DA3-BFCD-3606AADAE20E}"/>
              </a:ext>
            </a:extLst>
          </p:cNvPr>
          <p:cNvSpPr txBox="1"/>
          <p:nvPr/>
        </p:nvSpPr>
        <p:spPr>
          <a:xfrm>
            <a:off x="1640542" y="3638055"/>
            <a:ext cx="9744635" cy="1446550"/>
          </a:xfrm>
          <a:prstGeom prst="rect">
            <a:avLst/>
          </a:prstGeom>
          <a:noFill/>
        </p:spPr>
        <p:txBody>
          <a:bodyPr wrap="square" rtlCol="0">
            <a:spAutoFit/>
          </a:bodyPr>
          <a:lstStyle/>
          <a:p>
            <a:r>
              <a:rPr lang="en-US" sz="8800" i="1" dirty="0">
                <a:solidFill>
                  <a:srgbClr val="7030A0"/>
                </a:solidFill>
                <a:latin typeface="Algerian" panose="04020705040A02060702" pitchFamily="82" charset="0"/>
              </a:rPr>
              <a:t>Presentation</a:t>
            </a:r>
          </a:p>
        </p:txBody>
      </p:sp>
    </p:spTree>
    <p:extLst>
      <p:ext uri="{BB962C8B-B14F-4D97-AF65-F5344CB8AC3E}">
        <p14:creationId xmlns:p14="http://schemas.microsoft.com/office/powerpoint/2010/main" val="341630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1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75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369E8A-CC54-481F-8C98-A1BE43B9F60A}"/>
              </a:ext>
            </a:extLst>
          </p:cNvPr>
          <p:cNvSpPr txBox="1"/>
          <p:nvPr/>
        </p:nvSpPr>
        <p:spPr>
          <a:xfrm>
            <a:off x="1162050" y="120825"/>
            <a:ext cx="10572750" cy="991618"/>
          </a:xfrm>
          <a:prstGeom prst="rect">
            <a:avLst/>
          </a:prstGeom>
          <a:noFill/>
        </p:spPr>
        <p:txBody>
          <a:bodyPr wrap="square" rtlCol="0">
            <a:spAutoFit/>
          </a:bodyPr>
          <a:lstStyle/>
          <a:p>
            <a:pPr marL="0" marR="0" algn="just">
              <a:lnSpc>
                <a:spcPct val="107000"/>
              </a:lnSpc>
              <a:spcBef>
                <a:spcPts val="0"/>
              </a:spcBef>
              <a:spcAft>
                <a:spcPts val="800"/>
              </a:spcAft>
            </a:pPr>
            <a:r>
              <a:rPr lang="en-US" sz="2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Question 4 : What is the treatment success rate (complete remission) for each type of cancer across different stages?</a:t>
            </a:r>
            <a:endParaRPr lang="en-US" sz="2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457B100-E2DD-4A27-9D33-56FFE0FBC9F6}"/>
              </a:ext>
            </a:extLst>
          </p:cNvPr>
          <p:cNvGraphicFramePr>
            <a:graphicFrameLocks noGrp="1"/>
          </p:cNvGraphicFramePr>
          <p:nvPr>
            <p:extLst>
              <p:ext uri="{D42A27DB-BD31-4B8C-83A1-F6EECF244321}">
                <p14:modId xmlns:p14="http://schemas.microsoft.com/office/powerpoint/2010/main" val="4189331611"/>
              </p:ext>
            </p:extLst>
          </p:nvPr>
        </p:nvGraphicFramePr>
        <p:xfrm>
          <a:off x="110488" y="1462965"/>
          <a:ext cx="5680710" cy="4030463"/>
        </p:xfrm>
        <a:graphic>
          <a:graphicData uri="http://schemas.openxmlformats.org/drawingml/2006/table">
            <a:tbl>
              <a:tblPr/>
              <a:tblGrid>
                <a:gridCol w="1226282">
                  <a:extLst>
                    <a:ext uri="{9D8B030D-6E8A-4147-A177-3AD203B41FA5}">
                      <a16:colId xmlns:a16="http://schemas.microsoft.com/office/drawing/2014/main" val="1945330711"/>
                    </a:ext>
                  </a:extLst>
                </a:gridCol>
                <a:gridCol w="1169958">
                  <a:extLst>
                    <a:ext uri="{9D8B030D-6E8A-4147-A177-3AD203B41FA5}">
                      <a16:colId xmlns:a16="http://schemas.microsoft.com/office/drawing/2014/main" val="849632252"/>
                    </a:ext>
                  </a:extLst>
                </a:gridCol>
                <a:gridCol w="418610">
                  <a:extLst>
                    <a:ext uri="{9D8B030D-6E8A-4147-A177-3AD203B41FA5}">
                      <a16:colId xmlns:a16="http://schemas.microsoft.com/office/drawing/2014/main" val="2486302322"/>
                    </a:ext>
                  </a:extLst>
                </a:gridCol>
                <a:gridCol w="450809">
                  <a:extLst>
                    <a:ext uri="{9D8B030D-6E8A-4147-A177-3AD203B41FA5}">
                      <a16:colId xmlns:a16="http://schemas.microsoft.com/office/drawing/2014/main" val="2598909800"/>
                    </a:ext>
                  </a:extLst>
                </a:gridCol>
                <a:gridCol w="461543">
                  <a:extLst>
                    <a:ext uri="{9D8B030D-6E8A-4147-A177-3AD203B41FA5}">
                      <a16:colId xmlns:a16="http://schemas.microsoft.com/office/drawing/2014/main" val="3245423354"/>
                    </a:ext>
                  </a:extLst>
                </a:gridCol>
                <a:gridCol w="1330961">
                  <a:extLst>
                    <a:ext uri="{9D8B030D-6E8A-4147-A177-3AD203B41FA5}">
                      <a16:colId xmlns:a16="http://schemas.microsoft.com/office/drawing/2014/main" val="1124756678"/>
                    </a:ext>
                  </a:extLst>
                </a:gridCol>
                <a:gridCol w="622547">
                  <a:extLst>
                    <a:ext uri="{9D8B030D-6E8A-4147-A177-3AD203B41FA5}">
                      <a16:colId xmlns:a16="http://schemas.microsoft.com/office/drawing/2014/main" val="3173760194"/>
                    </a:ext>
                  </a:extLst>
                </a:gridCol>
              </a:tblGrid>
              <a:tr h="238842">
                <a:tc>
                  <a:txBody>
                    <a:bodyPr/>
                    <a:lstStyle/>
                    <a:p>
                      <a:pPr algn="l" fontAlgn="b"/>
                      <a:r>
                        <a:rPr lang="en-US" sz="1100" b="1" i="0" u="none" strike="noStrike">
                          <a:solidFill>
                            <a:srgbClr val="000000"/>
                          </a:solidFill>
                          <a:effectLst/>
                          <a:latin typeface="Calibri" panose="020F0502020204030204" pitchFamily="34" charset="0"/>
                        </a:rPr>
                        <a:t>Count of Patient_ID</a:t>
                      </a:r>
                    </a:p>
                  </a:txBody>
                  <a:tcPr marL="7620" marR="7620" marT="7620" marB="0" anchor="b">
                    <a:lnL>
                      <a:noFill/>
                    </a:lnL>
                    <a:lnR>
                      <a:noFill/>
                    </a:lnR>
                    <a:lnT>
                      <a:noFill/>
                    </a:lnT>
                    <a:lnB>
                      <a:noFill/>
                    </a:lnB>
                    <a:noFill/>
                  </a:tcPr>
                </a:tc>
                <a:tc>
                  <a:txBody>
                    <a:bodyPr/>
                    <a:lstStyle/>
                    <a:p>
                      <a:pPr algn="l" fontAlgn="b"/>
                      <a:r>
                        <a:rPr lang="en-US" sz="1100" b="1" i="0" u="none" strike="noStrike">
                          <a:solidFill>
                            <a:srgbClr val="000000"/>
                          </a:solidFill>
                          <a:effectLst/>
                          <a:latin typeface="Calibri" panose="020F0502020204030204" pitchFamily="34" charset="0"/>
                        </a:rPr>
                        <a:t>Column Labels</a:t>
                      </a:r>
                    </a:p>
                  </a:txBody>
                  <a:tcPr marL="7620" marR="7620" marT="7620" marB="0" anchor="b">
                    <a:lnL>
                      <a:noFill/>
                    </a:lnL>
                    <a:lnR>
                      <a:noFill/>
                    </a:lnR>
                    <a:lnT>
                      <a:noFill/>
                    </a:lnT>
                    <a:lnB>
                      <a:noFill/>
                    </a:lnB>
                    <a:no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953636310"/>
                  </a:ext>
                </a:extLst>
              </a:tr>
              <a:tr h="467300">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r>
                        <a:rPr lang="en-US" sz="1100" b="1" i="0" u="none" strike="noStrike">
                          <a:solidFill>
                            <a:srgbClr val="000000"/>
                          </a:solidFill>
                          <a:effectLst/>
                          <a:latin typeface="Calibri" panose="020F0502020204030204" pitchFamily="34" charset="0"/>
                        </a:rPr>
                        <a:t>Complete Remission</a:t>
                      </a:r>
                    </a:p>
                  </a:txBody>
                  <a:tcPr marL="7620" marR="7620" marT="7620" marB="0" anchor="b">
                    <a:lnL>
                      <a:noFill/>
                    </a:lnL>
                    <a:lnR>
                      <a:noFill/>
                    </a:lnR>
                    <a:lnT>
                      <a:noFill/>
                    </a:lnT>
                    <a:lnB>
                      <a:noFill/>
                    </a:lnB>
                    <a:no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a:noFill/>
                    </a:lnB>
                    <a:noFill/>
                  </a:tcPr>
                </a:tc>
                <a:tc>
                  <a:txBody>
                    <a:bodyPr/>
                    <a:lstStyle/>
                    <a:p>
                      <a:pPr algn="l" fontAlgn="b"/>
                      <a:r>
                        <a:rPr lang="en-US" sz="1100" b="1" i="0" u="none" strike="noStrike">
                          <a:solidFill>
                            <a:srgbClr val="000000"/>
                          </a:solidFill>
                          <a:effectLst/>
                          <a:latin typeface="Calibri" panose="020F0502020204030204" pitchFamily="34" charset="0"/>
                        </a:rPr>
                        <a:t>Complete Remission Total</a:t>
                      </a:r>
                    </a:p>
                  </a:txBody>
                  <a:tcPr marL="7620" marR="7620" marT="7620" marB="0" anchor="b">
                    <a:lnL>
                      <a:noFill/>
                    </a:lnL>
                    <a:lnR>
                      <a:noFill/>
                    </a:lnR>
                    <a:lnT>
                      <a:noFill/>
                    </a:lnT>
                    <a:lnB>
                      <a:noFill/>
                    </a:lnB>
                    <a:noFill/>
                  </a:tcPr>
                </a:tc>
                <a:tc>
                  <a:txBody>
                    <a:bodyPr/>
                    <a:lstStyle/>
                    <a:p>
                      <a:pPr algn="l" fontAlgn="b"/>
                      <a:r>
                        <a:rPr lang="en-US" sz="1100" b="1" i="0" u="none" strike="noStrike">
                          <a:solidFill>
                            <a:srgbClr val="000000"/>
                          </a:solidFill>
                          <a:effectLst/>
                          <a:latin typeface="Calibri" panose="020F0502020204030204" pitchFamily="34" charset="0"/>
                        </a:rPr>
                        <a:t>Grand Total</a:t>
                      </a:r>
                    </a:p>
                  </a:txBody>
                  <a:tcPr marL="7620" marR="7620" marT="7620" marB="0" anchor="b">
                    <a:lnL>
                      <a:noFill/>
                    </a:lnL>
                    <a:lnR>
                      <a:noFill/>
                    </a:lnR>
                    <a:lnT>
                      <a:noFill/>
                    </a:lnT>
                    <a:lnB>
                      <a:noFill/>
                    </a:lnB>
                    <a:noFill/>
                  </a:tcPr>
                </a:tc>
                <a:extLst>
                  <a:ext uri="{0D108BD9-81ED-4DB2-BD59-A6C34878D82A}">
                    <a16:rowId xmlns:a16="http://schemas.microsoft.com/office/drawing/2014/main" val="1438137946"/>
                  </a:ext>
                </a:extLst>
              </a:tr>
              <a:tr h="347273">
                <a:tc>
                  <a:txBody>
                    <a:bodyPr/>
                    <a:lstStyle/>
                    <a:p>
                      <a:pPr algn="l" fontAlgn="b"/>
                      <a:r>
                        <a:rPr lang="en-US" sz="1100" b="1" i="0" u="none" strike="noStrike">
                          <a:solidFill>
                            <a:srgbClr val="000000"/>
                          </a:solidFill>
                          <a:effectLst/>
                          <a:latin typeface="Calibri" panose="020F0502020204030204" pitchFamily="34" charset="0"/>
                        </a:rPr>
                        <a:t>Row Labels</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r>
                        <a:rPr lang="en-US" sz="1100" b="1" i="0" u="none" strike="noStrike">
                          <a:solidFill>
                            <a:srgbClr val="000000"/>
                          </a:solidFill>
                          <a:effectLst/>
                          <a:latin typeface="Calibri" panose="020F0502020204030204" pitchFamily="34" charset="0"/>
                        </a:rPr>
                        <a:t>Stage I</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r>
                        <a:rPr lang="en-US" sz="1100" b="1" i="0" u="none" strike="noStrike">
                          <a:solidFill>
                            <a:srgbClr val="000000"/>
                          </a:solidFill>
                          <a:effectLst/>
                          <a:latin typeface="Calibri" panose="020F0502020204030204" pitchFamily="34" charset="0"/>
                        </a:rPr>
                        <a:t>Stage II</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r>
                        <a:rPr lang="en-US" sz="1100" b="1" i="0" u="none" strike="noStrike">
                          <a:solidFill>
                            <a:srgbClr val="000000"/>
                          </a:solidFill>
                          <a:effectLst/>
                          <a:latin typeface="Calibri" panose="020F0502020204030204" pitchFamily="34" charset="0"/>
                        </a:rPr>
                        <a:t>Stage III</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r>
                        <a:rPr lang="en-US" sz="1100" b="1" i="0" u="none" strike="noStrike">
                          <a:solidFill>
                            <a:srgbClr val="000000"/>
                          </a:solidFill>
                          <a:effectLst/>
                          <a:latin typeface="Calibri" panose="020F0502020204030204" pitchFamily="34" charset="0"/>
                        </a:rPr>
                        <a:t>Stage IV</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endParaRPr lang="en-US" sz="1100" b="1" i="0" u="none" strike="noStrike" dirty="0">
                        <a:solidFill>
                          <a:srgbClr val="000000"/>
                        </a:solidFill>
                        <a:effectLst/>
                        <a:latin typeface="Calibri" panose="020F0502020204030204" pitchFamily="34" charset="0"/>
                      </a:endParaRP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485815832"/>
                  </a:ext>
                </a:extLst>
              </a:tr>
              <a:tr h="360170">
                <a:tc>
                  <a:txBody>
                    <a:bodyPr/>
                    <a:lstStyle/>
                    <a:p>
                      <a:pPr algn="l" fontAlgn="b"/>
                      <a:r>
                        <a:rPr lang="en-US" sz="1100" b="0" i="0" u="none" strike="noStrike">
                          <a:solidFill>
                            <a:srgbClr val="000000"/>
                          </a:solidFill>
                          <a:effectLst/>
                          <a:latin typeface="Calibri" panose="020F0502020204030204" pitchFamily="34" charset="0"/>
                        </a:rPr>
                        <a:t>Breast Cancer</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15</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2158231057"/>
                  </a:ext>
                </a:extLst>
              </a:tr>
              <a:tr h="238842">
                <a:tc>
                  <a:txBody>
                    <a:bodyPr/>
                    <a:lstStyle/>
                    <a:p>
                      <a:pPr algn="l" fontAlgn="b"/>
                      <a:r>
                        <a:rPr lang="en-US" sz="1100" b="0" i="0" u="none" strike="noStrike">
                          <a:solidFill>
                            <a:srgbClr val="000000"/>
                          </a:solidFill>
                          <a:effectLst/>
                          <a:latin typeface="Calibri" panose="020F0502020204030204" pitchFamily="34" charset="0"/>
                        </a:rPr>
                        <a:t>Colorectal Cancer</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25</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25</a:t>
                      </a:r>
                    </a:p>
                  </a:txBody>
                  <a:tcPr marL="7620" marR="7620" marT="7620" marB="0" anchor="b">
                    <a:lnL>
                      <a:noFill/>
                    </a:lnL>
                    <a:lnR>
                      <a:noFill/>
                    </a:lnR>
                    <a:lnT>
                      <a:noFill/>
                    </a:lnT>
                    <a:lnB>
                      <a:noFill/>
                    </a:lnB>
                    <a:noFill/>
                  </a:tcPr>
                </a:tc>
                <a:extLst>
                  <a:ext uri="{0D108BD9-81ED-4DB2-BD59-A6C34878D82A}">
                    <a16:rowId xmlns:a16="http://schemas.microsoft.com/office/drawing/2014/main" val="3574018440"/>
                  </a:ext>
                </a:extLst>
              </a:tr>
              <a:tr h="238842">
                <a:tc>
                  <a:txBody>
                    <a:bodyPr/>
                    <a:lstStyle/>
                    <a:p>
                      <a:pPr algn="l" fontAlgn="b"/>
                      <a:r>
                        <a:rPr lang="en-US" sz="1100" b="0" i="0" u="none" strike="noStrike">
                          <a:solidFill>
                            <a:srgbClr val="000000"/>
                          </a:solidFill>
                          <a:effectLst/>
                          <a:latin typeface="Calibri" panose="020F0502020204030204" pitchFamily="34" charset="0"/>
                        </a:rPr>
                        <a:t>Kidney Cancer</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noFill/>
                  </a:tcPr>
                </a:tc>
                <a:extLst>
                  <a:ext uri="{0D108BD9-81ED-4DB2-BD59-A6C34878D82A}">
                    <a16:rowId xmlns:a16="http://schemas.microsoft.com/office/drawing/2014/main" val="4263885772"/>
                  </a:ext>
                </a:extLst>
              </a:tr>
              <a:tr h="238842">
                <a:tc>
                  <a:txBody>
                    <a:bodyPr/>
                    <a:lstStyle/>
                    <a:p>
                      <a:pPr algn="l" fontAlgn="b"/>
                      <a:r>
                        <a:rPr lang="en-US" sz="1100" b="0" i="0" u="none" strike="noStrike">
                          <a:solidFill>
                            <a:srgbClr val="000000"/>
                          </a:solidFill>
                          <a:effectLst/>
                          <a:latin typeface="Calibri" panose="020F0502020204030204" pitchFamily="34" charset="0"/>
                        </a:rPr>
                        <a:t>Leukemia</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7</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Calibri" panose="020F0502020204030204" pitchFamily="34" charset="0"/>
                        </a:rPr>
                        <a:t>23</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23</a:t>
                      </a:r>
                    </a:p>
                  </a:txBody>
                  <a:tcPr marL="7620" marR="7620" marT="7620" marB="0" anchor="b">
                    <a:lnL>
                      <a:noFill/>
                    </a:lnL>
                    <a:lnR>
                      <a:noFill/>
                    </a:lnR>
                    <a:lnT>
                      <a:noFill/>
                    </a:lnT>
                    <a:lnB>
                      <a:noFill/>
                    </a:lnB>
                    <a:noFill/>
                  </a:tcPr>
                </a:tc>
                <a:extLst>
                  <a:ext uri="{0D108BD9-81ED-4DB2-BD59-A6C34878D82A}">
                    <a16:rowId xmlns:a16="http://schemas.microsoft.com/office/drawing/2014/main" val="834070279"/>
                  </a:ext>
                </a:extLst>
              </a:tr>
              <a:tr h="238842">
                <a:tc>
                  <a:txBody>
                    <a:bodyPr/>
                    <a:lstStyle/>
                    <a:p>
                      <a:pPr algn="l" fontAlgn="b"/>
                      <a:r>
                        <a:rPr lang="en-US" sz="1100" b="0" i="0" u="none" strike="noStrike">
                          <a:solidFill>
                            <a:srgbClr val="000000"/>
                          </a:solidFill>
                          <a:effectLst/>
                          <a:latin typeface="Calibri" panose="020F0502020204030204" pitchFamily="34" charset="0"/>
                        </a:rPr>
                        <a:t>Bladder Cancer</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noFill/>
                  </a:tcPr>
                </a:tc>
                <a:extLst>
                  <a:ext uri="{0D108BD9-81ED-4DB2-BD59-A6C34878D82A}">
                    <a16:rowId xmlns:a16="http://schemas.microsoft.com/office/drawing/2014/main" val="3428800545"/>
                  </a:ext>
                </a:extLst>
              </a:tr>
              <a:tr h="238842">
                <a:tc>
                  <a:txBody>
                    <a:bodyPr/>
                    <a:lstStyle/>
                    <a:p>
                      <a:pPr algn="l" fontAlgn="b"/>
                      <a:r>
                        <a:rPr lang="en-US" sz="1100" b="0" i="0" u="none" strike="noStrike">
                          <a:solidFill>
                            <a:srgbClr val="000000"/>
                          </a:solidFill>
                          <a:effectLst/>
                          <a:latin typeface="Calibri" panose="020F0502020204030204" pitchFamily="34" charset="0"/>
                        </a:rPr>
                        <a:t>Lung Cancer</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18</a:t>
                      </a:r>
                    </a:p>
                  </a:txBody>
                  <a:tcPr marL="7620" marR="7620" marT="7620" marB="0" anchor="b">
                    <a:lnL>
                      <a:noFill/>
                    </a:lnL>
                    <a:lnR>
                      <a:noFill/>
                    </a:lnR>
                    <a:lnT>
                      <a:noFill/>
                    </a:lnT>
                    <a:lnB>
                      <a:noFill/>
                    </a:lnB>
                    <a:noFill/>
                  </a:tcPr>
                </a:tc>
                <a:extLst>
                  <a:ext uri="{0D108BD9-81ED-4DB2-BD59-A6C34878D82A}">
                    <a16:rowId xmlns:a16="http://schemas.microsoft.com/office/drawing/2014/main" val="1240177266"/>
                  </a:ext>
                </a:extLst>
              </a:tr>
              <a:tr h="238842">
                <a:tc>
                  <a:txBody>
                    <a:bodyPr/>
                    <a:lstStyle/>
                    <a:p>
                      <a:pPr algn="l" fontAlgn="b"/>
                      <a:r>
                        <a:rPr lang="en-US" sz="1100" b="0" i="0" u="none" strike="noStrike">
                          <a:solidFill>
                            <a:srgbClr val="000000"/>
                          </a:solidFill>
                          <a:effectLst/>
                          <a:latin typeface="Calibri" panose="020F0502020204030204" pitchFamily="34" charset="0"/>
                        </a:rPr>
                        <a:t>Melanoma</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11</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1</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27</a:t>
                      </a:r>
                    </a:p>
                  </a:txBody>
                  <a:tcPr marL="7620" marR="7620" marT="7620" marB="0" anchor="b">
                    <a:lnL>
                      <a:noFill/>
                    </a:lnL>
                    <a:lnR>
                      <a:noFill/>
                    </a:lnR>
                    <a:lnT>
                      <a:noFill/>
                    </a:lnT>
                    <a:lnB>
                      <a:noFill/>
                    </a:lnB>
                    <a:noFill/>
                  </a:tcPr>
                </a:tc>
                <a:extLst>
                  <a:ext uri="{0D108BD9-81ED-4DB2-BD59-A6C34878D82A}">
                    <a16:rowId xmlns:a16="http://schemas.microsoft.com/office/drawing/2014/main" val="2720793499"/>
                  </a:ext>
                </a:extLst>
              </a:tr>
              <a:tr h="467300">
                <a:tc>
                  <a:txBody>
                    <a:bodyPr/>
                    <a:lstStyle/>
                    <a:p>
                      <a:pPr algn="l" fontAlgn="b"/>
                      <a:r>
                        <a:rPr lang="en-US" sz="1100" b="0" i="0" u="none" strike="noStrike">
                          <a:solidFill>
                            <a:srgbClr val="000000"/>
                          </a:solidFill>
                          <a:effectLst/>
                          <a:latin typeface="Calibri" panose="020F0502020204030204" pitchFamily="34" charset="0"/>
                        </a:rPr>
                        <a:t>Non-Hodgkin Lymphoma</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3</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26</a:t>
                      </a:r>
                    </a:p>
                  </a:txBody>
                  <a:tcPr marL="7620" marR="7620" marT="7620" marB="0" anchor="b">
                    <a:lnL>
                      <a:noFill/>
                    </a:lnL>
                    <a:lnR>
                      <a:noFill/>
                    </a:lnR>
                    <a:lnT>
                      <a:noFill/>
                    </a:lnT>
                    <a:lnB>
                      <a:noFill/>
                    </a:lnB>
                    <a:noFill/>
                  </a:tcPr>
                </a:tc>
                <a:extLst>
                  <a:ext uri="{0D108BD9-81ED-4DB2-BD59-A6C34878D82A}">
                    <a16:rowId xmlns:a16="http://schemas.microsoft.com/office/drawing/2014/main" val="881435601"/>
                  </a:ext>
                </a:extLst>
              </a:tr>
              <a:tr h="238842">
                <a:tc>
                  <a:txBody>
                    <a:bodyPr/>
                    <a:lstStyle/>
                    <a:p>
                      <a:pPr algn="l" fontAlgn="b"/>
                      <a:r>
                        <a:rPr lang="en-US" sz="1100" b="0" i="0" u="none" strike="noStrike">
                          <a:solidFill>
                            <a:srgbClr val="000000"/>
                          </a:solidFill>
                          <a:effectLst/>
                          <a:latin typeface="Calibri" panose="020F0502020204030204" pitchFamily="34" charset="0"/>
                        </a:rPr>
                        <a:t>Pancreatic Cancer</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4</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8</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5</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noFill/>
                  </a:tcPr>
                </a:tc>
                <a:tc>
                  <a:txBody>
                    <a:bodyPr/>
                    <a:lstStyle/>
                    <a:p>
                      <a:pPr algn="r" fontAlgn="b"/>
                      <a:r>
                        <a:rPr lang="en-US" sz="1100" b="0" i="0" u="none" strike="noStrike">
                          <a:solidFill>
                            <a:srgbClr val="000000"/>
                          </a:solidFill>
                          <a:effectLst/>
                          <a:latin typeface="Calibri" panose="020F0502020204030204" pitchFamily="34" charset="0"/>
                        </a:rPr>
                        <a:t>22</a:t>
                      </a:r>
                    </a:p>
                  </a:txBody>
                  <a:tcPr marL="7620" marR="7620" marT="7620" marB="0" anchor="b">
                    <a:lnL>
                      <a:noFill/>
                    </a:lnL>
                    <a:lnR>
                      <a:noFill/>
                    </a:lnR>
                    <a:lnT>
                      <a:noFill/>
                    </a:lnT>
                    <a:lnB>
                      <a:noFill/>
                    </a:lnB>
                    <a:noFill/>
                  </a:tcPr>
                </a:tc>
                <a:extLst>
                  <a:ext uri="{0D108BD9-81ED-4DB2-BD59-A6C34878D82A}">
                    <a16:rowId xmlns:a16="http://schemas.microsoft.com/office/drawing/2014/main" val="2614473558"/>
                  </a:ext>
                </a:extLst>
              </a:tr>
              <a:tr h="238842">
                <a:tc>
                  <a:txBody>
                    <a:bodyPr/>
                    <a:lstStyle/>
                    <a:p>
                      <a:pPr algn="l" fontAlgn="b"/>
                      <a:r>
                        <a:rPr lang="en-US" sz="1100" b="0" i="0" u="none" strike="noStrike">
                          <a:solidFill>
                            <a:srgbClr val="000000"/>
                          </a:solidFill>
                          <a:effectLst/>
                          <a:latin typeface="Calibri" panose="020F0502020204030204" pitchFamily="34" charset="0"/>
                        </a:rPr>
                        <a:t>Prostate Cancer</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9</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10</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6</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31</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Calibri" panose="020F0502020204030204" pitchFamily="34" charset="0"/>
                        </a:rPr>
                        <a:t>31</a:t>
                      </a:r>
                    </a:p>
                  </a:txBody>
                  <a:tcPr marL="7620" marR="7620" marT="7620"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555549450"/>
                  </a:ext>
                </a:extLst>
              </a:tr>
              <a:tr h="238842">
                <a:tc>
                  <a:txBody>
                    <a:bodyPr/>
                    <a:lstStyle/>
                    <a:p>
                      <a:pPr algn="l" fontAlgn="b"/>
                      <a:r>
                        <a:rPr lang="en-US" sz="1100" b="1" i="0" u="none" strike="noStrike">
                          <a:solidFill>
                            <a:srgbClr val="000000"/>
                          </a:solidFill>
                          <a:effectLst/>
                          <a:latin typeface="Calibri" panose="020F0502020204030204" pitchFamily="34" charset="0"/>
                        </a:rPr>
                        <a:t>Grand Total</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1" i="0" u="none" strike="noStrike">
                          <a:solidFill>
                            <a:srgbClr val="000000"/>
                          </a:solidFill>
                          <a:effectLst/>
                          <a:latin typeface="Calibri" panose="020F0502020204030204" pitchFamily="34" charset="0"/>
                        </a:rPr>
                        <a:t>53</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1" i="0" u="none" strike="noStrike">
                          <a:solidFill>
                            <a:srgbClr val="000000"/>
                          </a:solidFill>
                          <a:effectLst/>
                          <a:latin typeface="Calibri" panose="020F0502020204030204" pitchFamily="34" charset="0"/>
                        </a:rPr>
                        <a:t>67</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1" i="0" u="none" strike="noStrike">
                          <a:solidFill>
                            <a:srgbClr val="000000"/>
                          </a:solidFill>
                          <a:effectLst/>
                          <a:latin typeface="Calibri" panose="020F0502020204030204" pitchFamily="34" charset="0"/>
                        </a:rPr>
                        <a:t>58</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1" i="0" u="none" strike="noStrike">
                          <a:solidFill>
                            <a:srgbClr val="000000"/>
                          </a:solidFill>
                          <a:effectLst/>
                          <a:latin typeface="Calibri" panose="020F0502020204030204" pitchFamily="34" charset="0"/>
                        </a:rPr>
                        <a:t>58</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1" i="0" u="none" strike="noStrike">
                          <a:solidFill>
                            <a:srgbClr val="000000"/>
                          </a:solidFill>
                          <a:effectLst/>
                          <a:latin typeface="Calibri" panose="020F0502020204030204" pitchFamily="34" charset="0"/>
                        </a:rPr>
                        <a:t>236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US" sz="1100" b="1" i="0" u="none" strike="noStrike" dirty="0">
                          <a:solidFill>
                            <a:srgbClr val="000000"/>
                          </a:solidFill>
                          <a:effectLst/>
                          <a:latin typeface="Calibri" panose="020F0502020204030204" pitchFamily="34" charset="0"/>
                        </a:rPr>
                        <a:t>236</a:t>
                      </a:r>
                    </a:p>
                  </a:txBody>
                  <a:tcPr marL="7620" marR="7620" marT="7620"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408107983"/>
                  </a:ext>
                </a:extLst>
              </a:tr>
            </a:tbl>
          </a:graphicData>
        </a:graphic>
      </p:graphicFrame>
      <p:graphicFrame>
        <p:nvGraphicFramePr>
          <p:cNvPr id="6" name="Chart 5">
            <a:extLst>
              <a:ext uri="{FF2B5EF4-FFF2-40B4-BE49-F238E27FC236}">
                <a16:creationId xmlns:a16="http://schemas.microsoft.com/office/drawing/2014/main" id="{8C8DC6D3-45E6-4CC3-A355-949F82B2DDF3}"/>
              </a:ext>
            </a:extLst>
          </p:cNvPr>
          <p:cNvGraphicFramePr>
            <a:graphicFrameLocks/>
          </p:cNvGraphicFramePr>
          <p:nvPr>
            <p:extLst>
              <p:ext uri="{D42A27DB-BD31-4B8C-83A1-F6EECF244321}">
                <p14:modId xmlns:p14="http://schemas.microsoft.com/office/powerpoint/2010/main" val="2524225554"/>
              </p:ext>
            </p:extLst>
          </p:nvPr>
        </p:nvGraphicFramePr>
        <p:xfrm>
          <a:off x="6236972" y="1269967"/>
          <a:ext cx="5844540" cy="422346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09679D8-F4F9-4785-96E5-47736776654B}"/>
              </a:ext>
            </a:extLst>
          </p:cNvPr>
          <p:cNvSpPr txBox="1"/>
          <p:nvPr/>
        </p:nvSpPr>
        <p:spPr>
          <a:xfrm>
            <a:off x="2238375" y="5767750"/>
            <a:ext cx="3190875" cy="461665"/>
          </a:xfrm>
          <a:prstGeom prst="rect">
            <a:avLst/>
          </a:prstGeom>
          <a:noFill/>
        </p:spPr>
        <p:txBody>
          <a:bodyPr wrap="square" rtlCol="0">
            <a:spAutoFit/>
          </a:bodyPr>
          <a:lstStyle/>
          <a:p>
            <a:r>
              <a:rPr lang="en-US" sz="2400" dirty="0"/>
              <a:t>Pivot Table</a:t>
            </a:r>
          </a:p>
        </p:txBody>
      </p:sp>
      <p:sp>
        <p:nvSpPr>
          <p:cNvPr id="8" name="TextBox 7">
            <a:extLst>
              <a:ext uri="{FF2B5EF4-FFF2-40B4-BE49-F238E27FC236}">
                <a16:creationId xmlns:a16="http://schemas.microsoft.com/office/drawing/2014/main" id="{F245EB81-C567-47A2-83A4-EF099AAA06B0}"/>
              </a:ext>
            </a:extLst>
          </p:cNvPr>
          <p:cNvSpPr txBox="1"/>
          <p:nvPr/>
        </p:nvSpPr>
        <p:spPr>
          <a:xfrm>
            <a:off x="8372475" y="5389342"/>
            <a:ext cx="2171700" cy="523220"/>
          </a:xfrm>
          <a:prstGeom prst="rect">
            <a:avLst/>
          </a:prstGeom>
          <a:noFill/>
        </p:spPr>
        <p:txBody>
          <a:bodyPr wrap="square" rtlCol="0">
            <a:spAutoFit/>
          </a:bodyPr>
          <a:lstStyle/>
          <a:p>
            <a:r>
              <a:rPr lang="en-US" sz="2800" dirty="0"/>
              <a:t>Chart</a:t>
            </a:r>
          </a:p>
        </p:txBody>
      </p:sp>
    </p:spTree>
    <p:extLst>
      <p:ext uri="{BB962C8B-B14F-4D97-AF65-F5344CB8AC3E}">
        <p14:creationId xmlns:p14="http://schemas.microsoft.com/office/powerpoint/2010/main" val="2159084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alpha val="60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7C6C6F-7A2C-4B43-BAA8-8283D3613DB9}"/>
              </a:ext>
            </a:extLst>
          </p:cNvPr>
          <p:cNvSpPr txBox="1"/>
          <p:nvPr/>
        </p:nvSpPr>
        <p:spPr>
          <a:xfrm>
            <a:off x="1338262" y="590550"/>
            <a:ext cx="9515475" cy="5840253"/>
          </a:xfrm>
          <a:prstGeom prst="rect">
            <a:avLst/>
          </a:prstGeom>
          <a:noFill/>
        </p:spPr>
        <p:txBody>
          <a:bodyPr wrap="square" rtlCol="0">
            <a:spAutoFit/>
          </a:bodyPr>
          <a:lstStyle/>
          <a:p>
            <a:pPr marL="0" marR="0">
              <a:lnSpc>
                <a:spcPct val="115000"/>
              </a:lnSpc>
              <a:spcBef>
                <a:spcPts val="1000"/>
              </a:spcBef>
              <a:spcAft>
                <a:spcPts val="0"/>
              </a:spcAft>
            </a:pPr>
            <a:r>
              <a:rPr lang="en-US" sz="4800" b="1"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t>Insight and Interpretation</a:t>
            </a:r>
            <a:endParaRPr lang="en-US" sz="18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endParaRPr>
          </a:p>
          <a:p>
            <a:pPr marL="0" marR="0" algn="just">
              <a:lnSpc>
                <a:spcPct val="115000"/>
              </a:lnSpc>
              <a:spcBef>
                <a:spcPts val="0"/>
              </a:spcBef>
              <a:spcAft>
                <a:spcPts val="1000"/>
              </a:spcAft>
            </a:pPr>
            <a:r>
              <a:rPr lang="en-US" sz="4000" dirty="0">
                <a:effectLst/>
                <a:latin typeface="Times New Roman" panose="02020603050405020304" pitchFamily="18" charset="0"/>
                <a:ea typeface="MS Mincho" panose="02020609040205080304" pitchFamily="49" charset="-128"/>
                <a:cs typeface="Times New Roman" panose="02020603050405020304" pitchFamily="18" charset="0"/>
              </a:rPr>
              <a:t>Understanding remission rates for each cancer type and stage can help determine the effectiveness of treatments. Early-stage cancers are more likely to achieve complete remission, but certain aggressive cancers may show lower remission rates even in early stages.</a:t>
            </a:r>
          </a:p>
        </p:txBody>
      </p:sp>
    </p:spTree>
    <p:extLst>
      <p:ext uri="{BB962C8B-B14F-4D97-AF65-F5344CB8AC3E}">
        <p14:creationId xmlns:p14="http://schemas.microsoft.com/office/powerpoint/2010/main" val="229799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7CB6FD-E666-4067-A69C-E9161EF7000B}"/>
              </a:ext>
            </a:extLst>
          </p:cNvPr>
          <p:cNvSpPr txBox="1"/>
          <p:nvPr/>
        </p:nvSpPr>
        <p:spPr>
          <a:xfrm>
            <a:off x="1323975" y="85725"/>
            <a:ext cx="9344025" cy="991618"/>
          </a:xfrm>
          <a:prstGeom prst="rect">
            <a:avLst/>
          </a:prstGeom>
          <a:noFill/>
        </p:spPr>
        <p:txBody>
          <a:bodyPr wrap="square" rtlCol="0">
            <a:spAutoFit/>
          </a:bodyPr>
          <a:lstStyle/>
          <a:p>
            <a:pPr marL="0" marR="0" algn="just">
              <a:lnSpc>
                <a:spcPct val="107000"/>
              </a:lnSpc>
              <a:spcBef>
                <a:spcPts val="0"/>
              </a:spcBef>
              <a:spcAft>
                <a:spcPts val="800"/>
              </a:spcAft>
            </a:pPr>
            <a:r>
              <a:rPr lang="en-US" sz="28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Question 5 : What is the survival trend (average survival months) for each treatment type and stage of cancer?</a:t>
            </a:r>
            <a:endParaRPr lang="en-US"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06D9F1E2-701E-4649-9F7C-438EC35AE625}"/>
              </a:ext>
            </a:extLst>
          </p:cNvPr>
          <p:cNvPicPr>
            <a:picLocks noChangeAspect="1"/>
          </p:cNvPicPr>
          <p:nvPr/>
        </p:nvPicPr>
        <p:blipFill>
          <a:blip r:embed="rId2"/>
          <a:stretch>
            <a:fillRect/>
          </a:stretch>
        </p:blipFill>
        <p:spPr>
          <a:xfrm>
            <a:off x="352424" y="1654049"/>
            <a:ext cx="5648325" cy="3879976"/>
          </a:xfrm>
          <a:prstGeom prst="rect">
            <a:avLst/>
          </a:prstGeom>
        </p:spPr>
      </p:pic>
      <p:graphicFrame>
        <p:nvGraphicFramePr>
          <p:cNvPr id="6" name="Chart 5">
            <a:extLst>
              <a:ext uri="{FF2B5EF4-FFF2-40B4-BE49-F238E27FC236}">
                <a16:creationId xmlns:a16="http://schemas.microsoft.com/office/drawing/2014/main" id="{CE03D2A1-CFC8-406D-924A-533F01835A67}"/>
              </a:ext>
            </a:extLst>
          </p:cNvPr>
          <p:cNvGraphicFramePr>
            <a:graphicFrameLocks/>
          </p:cNvGraphicFramePr>
          <p:nvPr>
            <p:extLst>
              <p:ext uri="{D42A27DB-BD31-4B8C-83A1-F6EECF244321}">
                <p14:modId xmlns:p14="http://schemas.microsoft.com/office/powerpoint/2010/main" val="2804219897"/>
              </p:ext>
            </p:extLst>
          </p:nvPr>
        </p:nvGraphicFramePr>
        <p:xfrm>
          <a:off x="6320789" y="1482600"/>
          <a:ext cx="5648325" cy="426097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316F27E7-5222-47B2-AC89-AEC2FB41337B}"/>
              </a:ext>
            </a:extLst>
          </p:cNvPr>
          <p:cNvSpPr txBox="1"/>
          <p:nvPr/>
        </p:nvSpPr>
        <p:spPr>
          <a:xfrm>
            <a:off x="1976436" y="5343465"/>
            <a:ext cx="2400300" cy="800219"/>
          </a:xfrm>
          <a:prstGeom prst="rect">
            <a:avLst/>
          </a:prstGeom>
          <a:noFill/>
        </p:spPr>
        <p:txBody>
          <a:bodyPr wrap="square" rtlCol="0">
            <a:spAutoFit/>
          </a:bodyPr>
          <a:lstStyle/>
          <a:p>
            <a:br>
              <a:rPr lang="en-US" dirty="0"/>
            </a:br>
            <a:r>
              <a:rPr lang="en-US" sz="2800" b="1" dirty="0"/>
              <a:t>Pivot Table</a:t>
            </a:r>
          </a:p>
        </p:txBody>
      </p:sp>
      <p:sp>
        <p:nvSpPr>
          <p:cNvPr id="9" name="TextBox 8">
            <a:extLst>
              <a:ext uri="{FF2B5EF4-FFF2-40B4-BE49-F238E27FC236}">
                <a16:creationId xmlns:a16="http://schemas.microsoft.com/office/drawing/2014/main" id="{BDD85B12-641E-4020-B91F-4BE486436D9F}"/>
              </a:ext>
            </a:extLst>
          </p:cNvPr>
          <p:cNvSpPr txBox="1"/>
          <p:nvPr/>
        </p:nvSpPr>
        <p:spPr>
          <a:xfrm>
            <a:off x="8067675" y="5429994"/>
            <a:ext cx="3009900" cy="646331"/>
          </a:xfrm>
          <a:prstGeom prst="rect">
            <a:avLst/>
          </a:prstGeom>
          <a:noFill/>
        </p:spPr>
        <p:txBody>
          <a:bodyPr wrap="square" rtlCol="0">
            <a:spAutoFit/>
          </a:bodyPr>
          <a:lstStyle/>
          <a:p>
            <a:r>
              <a:rPr lang="en-US" sz="3600" b="1" dirty="0"/>
              <a:t>Chart</a:t>
            </a:r>
          </a:p>
        </p:txBody>
      </p:sp>
    </p:spTree>
    <p:extLst>
      <p:ext uri="{BB962C8B-B14F-4D97-AF65-F5344CB8AC3E}">
        <p14:creationId xmlns:p14="http://schemas.microsoft.com/office/powerpoint/2010/main" val="132690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56797A-0E0F-415B-85F8-41904D4F33C5}"/>
              </a:ext>
            </a:extLst>
          </p:cNvPr>
          <p:cNvSpPr txBox="1"/>
          <p:nvPr/>
        </p:nvSpPr>
        <p:spPr>
          <a:xfrm>
            <a:off x="1276351" y="828675"/>
            <a:ext cx="10125074" cy="4893647"/>
          </a:xfrm>
          <a:prstGeom prst="rect">
            <a:avLst/>
          </a:prstGeom>
          <a:noFill/>
        </p:spPr>
        <p:txBody>
          <a:bodyPr wrap="square" rtlCol="0">
            <a:spAutoFit/>
          </a:bodyPr>
          <a:lstStyle/>
          <a:p>
            <a:pPr algn="just"/>
            <a:r>
              <a:rPr lang="en-US" sz="4800" b="1" dirty="0">
                <a:solidFill>
                  <a:schemeClr val="tx2">
                    <a:lumMod val="75000"/>
                  </a:schemeClr>
                </a:solidFill>
                <a:effectLst/>
                <a:latin typeface="Times New Roman" panose="02020603050405020304" pitchFamily="18" charset="0"/>
                <a:ea typeface="Times New Roman" panose="02020603050405020304" pitchFamily="18" charset="0"/>
              </a:rPr>
              <a:t>Insight and Interpretation</a:t>
            </a:r>
          </a:p>
          <a:p>
            <a:pPr algn="just"/>
            <a:r>
              <a:rPr lang="en-US" sz="4400" dirty="0">
                <a:effectLst/>
                <a:latin typeface="Times New Roman" panose="02020603050405020304" pitchFamily="18" charset="0"/>
                <a:ea typeface="Times New Roman" panose="02020603050405020304" pitchFamily="18" charset="0"/>
              </a:rPr>
              <a:t>This insight reveals how effective different treatments are at extending life. For example, chemotherapy may show better results in early-stage cancers, while immunotherapy may offer extended survival in advanced </a:t>
            </a:r>
            <a:r>
              <a:rPr lang="en-US" sz="4400" dirty="0" err="1">
                <a:effectLst/>
                <a:latin typeface="Times New Roman" panose="02020603050405020304" pitchFamily="18" charset="0"/>
                <a:ea typeface="Times New Roman" panose="02020603050405020304" pitchFamily="18" charset="0"/>
              </a:rPr>
              <a:t>stages.from</a:t>
            </a:r>
            <a:r>
              <a:rPr lang="en-US" sz="4400" dirty="0">
                <a:effectLst/>
                <a:latin typeface="Times New Roman" panose="02020603050405020304" pitchFamily="18" charset="0"/>
                <a:ea typeface="Times New Roman" panose="02020603050405020304" pitchFamily="18" charset="0"/>
              </a:rPr>
              <a:t> the chart </a:t>
            </a:r>
            <a:endParaRPr lang="en-US" sz="4400" dirty="0"/>
          </a:p>
        </p:txBody>
      </p:sp>
    </p:spTree>
    <p:extLst>
      <p:ext uri="{BB962C8B-B14F-4D97-AF65-F5344CB8AC3E}">
        <p14:creationId xmlns:p14="http://schemas.microsoft.com/office/powerpoint/2010/main" val="1195486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F22BED-9552-4C91-A87F-2BD0B8E88D9C}"/>
              </a:ext>
            </a:extLst>
          </p:cNvPr>
          <p:cNvSpPr txBox="1"/>
          <p:nvPr/>
        </p:nvSpPr>
        <p:spPr>
          <a:xfrm rot="19086294">
            <a:off x="2941932" y="2259099"/>
            <a:ext cx="4475038" cy="1569660"/>
          </a:xfrm>
          <a:prstGeom prst="rect">
            <a:avLst/>
          </a:prstGeom>
          <a:noFill/>
        </p:spPr>
        <p:txBody>
          <a:bodyPr wrap="square" rtlCol="0">
            <a:spAutoFit/>
          </a:bodyPr>
          <a:lstStyle/>
          <a:p>
            <a:r>
              <a:rPr lang="en-US" sz="9600" dirty="0">
                <a:solidFill>
                  <a:schemeClr val="tx2">
                    <a:lumMod val="75000"/>
                  </a:schemeClr>
                </a:solidFill>
                <a:latin typeface="Algerian" panose="04020705040A02060702" pitchFamily="82" charset="0"/>
              </a:rPr>
              <a:t>Thank </a:t>
            </a:r>
          </a:p>
        </p:txBody>
      </p:sp>
      <p:sp>
        <p:nvSpPr>
          <p:cNvPr id="3" name="TextBox 2">
            <a:extLst>
              <a:ext uri="{FF2B5EF4-FFF2-40B4-BE49-F238E27FC236}">
                <a16:creationId xmlns:a16="http://schemas.microsoft.com/office/drawing/2014/main" id="{DA2DD0AB-C83F-4060-8EF7-46AE05FE1F9D}"/>
              </a:ext>
            </a:extLst>
          </p:cNvPr>
          <p:cNvSpPr txBox="1"/>
          <p:nvPr/>
        </p:nvSpPr>
        <p:spPr>
          <a:xfrm rot="19033364">
            <a:off x="4845507" y="3253845"/>
            <a:ext cx="3281178" cy="1569660"/>
          </a:xfrm>
          <a:prstGeom prst="rect">
            <a:avLst/>
          </a:prstGeom>
          <a:noFill/>
        </p:spPr>
        <p:txBody>
          <a:bodyPr wrap="square" rtlCol="0">
            <a:spAutoFit/>
          </a:bodyPr>
          <a:lstStyle/>
          <a:p>
            <a:r>
              <a:rPr lang="en-US" sz="9600" dirty="0">
                <a:latin typeface="Algerian" panose="04020705040A02060702" pitchFamily="82" charset="0"/>
              </a:rPr>
              <a:t>you</a:t>
            </a:r>
          </a:p>
        </p:txBody>
      </p:sp>
    </p:spTree>
    <p:extLst>
      <p:ext uri="{BB962C8B-B14F-4D97-AF65-F5344CB8AC3E}">
        <p14:creationId xmlns:p14="http://schemas.microsoft.com/office/powerpoint/2010/main" val="273989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8326E-CDCE-46A1-983F-CE153B14B0A7}"/>
              </a:ext>
            </a:extLst>
          </p:cNvPr>
          <p:cNvSpPr txBox="1"/>
          <p:nvPr/>
        </p:nvSpPr>
        <p:spPr>
          <a:xfrm flipH="1">
            <a:off x="1693544" y="942975"/>
            <a:ext cx="10155556" cy="954107"/>
          </a:xfrm>
          <a:prstGeom prst="rect">
            <a:avLst/>
          </a:prstGeom>
          <a:noFill/>
        </p:spPr>
        <p:txBody>
          <a:bodyPr wrap="square" rtlCol="0">
            <a:spAutoFit/>
          </a:bodyPr>
          <a:lstStyle/>
          <a:p>
            <a:r>
              <a:rPr lang="en-US" sz="2800" dirty="0">
                <a:solidFill>
                  <a:srgbClr val="C00000"/>
                </a:solidFill>
                <a:latin typeface="Algerian" panose="04020705040A02060702" pitchFamily="82" charset="0"/>
              </a:rPr>
              <a:t>Presentation </a:t>
            </a:r>
            <a:r>
              <a:rPr lang="en-US" sz="2800" dirty="0" err="1">
                <a:solidFill>
                  <a:srgbClr val="C00000"/>
                </a:solidFill>
                <a:latin typeface="Algerian" panose="04020705040A02060702" pitchFamily="82" charset="0"/>
              </a:rPr>
              <a:t>On</a:t>
            </a:r>
            <a:r>
              <a:rPr lang="en-US" sz="2800" dirty="0" err="1">
                <a:latin typeface="Algerian" panose="04020705040A02060702" pitchFamily="82" charset="0"/>
              </a:rPr>
              <a:t>:</a:t>
            </a:r>
            <a:r>
              <a:rPr lang="en-US" sz="2800" dirty="0" err="1">
                <a:solidFill>
                  <a:srgbClr val="00B050"/>
                </a:solidFill>
                <a:latin typeface="Algerian" panose="04020705040A02060702" pitchFamily="82" charset="0"/>
              </a:rPr>
              <a:t>Onchology</a:t>
            </a:r>
            <a:r>
              <a:rPr lang="en-US" sz="2800" dirty="0">
                <a:solidFill>
                  <a:srgbClr val="00B050"/>
                </a:solidFill>
                <a:latin typeface="Algerian" panose="04020705040A02060702" pitchFamily="82" charset="0"/>
              </a:rPr>
              <a:t> </a:t>
            </a:r>
            <a:r>
              <a:rPr lang="en-US" sz="2800" dirty="0" err="1">
                <a:solidFill>
                  <a:srgbClr val="00B050"/>
                </a:solidFill>
                <a:latin typeface="Algerian" panose="04020705040A02060702" pitchFamily="82" charset="0"/>
              </a:rPr>
              <a:t>Treatement</a:t>
            </a:r>
            <a:r>
              <a:rPr lang="en-US" sz="2800" dirty="0">
                <a:solidFill>
                  <a:srgbClr val="00B050"/>
                </a:solidFill>
                <a:latin typeface="Algerian" panose="04020705040A02060702" pitchFamily="82" charset="0"/>
              </a:rPr>
              <a:t> Outcomes and Patients Survival Analysis </a:t>
            </a:r>
          </a:p>
        </p:txBody>
      </p:sp>
      <p:sp>
        <p:nvSpPr>
          <p:cNvPr id="6" name="TextBox 5">
            <a:extLst>
              <a:ext uri="{FF2B5EF4-FFF2-40B4-BE49-F238E27FC236}">
                <a16:creationId xmlns:a16="http://schemas.microsoft.com/office/drawing/2014/main" id="{FA581FBC-6BE7-42FC-82AD-CD2B9FA3C3F7}"/>
              </a:ext>
            </a:extLst>
          </p:cNvPr>
          <p:cNvSpPr txBox="1"/>
          <p:nvPr/>
        </p:nvSpPr>
        <p:spPr>
          <a:xfrm>
            <a:off x="1855470" y="2867025"/>
            <a:ext cx="3962400" cy="1477328"/>
          </a:xfrm>
          <a:prstGeom prst="rect">
            <a:avLst/>
          </a:prstGeom>
          <a:noFill/>
        </p:spPr>
        <p:txBody>
          <a:bodyPr wrap="square" rtlCol="0">
            <a:spAutoFit/>
          </a:bodyPr>
          <a:lstStyle/>
          <a:p>
            <a:r>
              <a:rPr lang="en-US" b="1" dirty="0">
                <a:solidFill>
                  <a:srgbClr val="C00000"/>
                </a:solidFill>
              </a:rPr>
              <a:t>Submitted To</a:t>
            </a:r>
          </a:p>
          <a:p>
            <a:r>
              <a:rPr lang="en-US" dirty="0"/>
              <a:t>MD : </a:t>
            </a:r>
            <a:r>
              <a:rPr lang="en-US" dirty="0" err="1"/>
              <a:t>Erfan</a:t>
            </a:r>
            <a:endParaRPr lang="en-US" dirty="0"/>
          </a:p>
          <a:p>
            <a:r>
              <a:rPr lang="en-US" dirty="0"/>
              <a:t>Assistant Professor &amp; Chairman</a:t>
            </a:r>
          </a:p>
          <a:p>
            <a:r>
              <a:rPr lang="en-US" dirty="0"/>
              <a:t>Department of CSE</a:t>
            </a:r>
          </a:p>
          <a:p>
            <a:r>
              <a:rPr lang="en-US" dirty="0"/>
              <a:t>University of </a:t>
            </a:r>
            <a:r>
              <a:rPr lang="en-US" dirty="0" err="1"/>
              <a:t>Barishal</a:t>
            </a:r>
            <a:endParaRPr lang="en-US" dirty="0"/>
          </a:p>
        </p:txBody>
      </p:sp>
      <p:sp>
        <p:nvSpPr>
          <p:cNvPr id="7" name="TextBox 6">
            <a:extLst>
              <a:ext uri="{FF2B5EF4-FFF2-40B4-BE49-F238E27FC236}">
                <a16:creationId xmlns:a16="http://schemas.microsoft.com/office/drawing/2014/main" id="{A20616A4-25D1-42CA-BC58-0CAEC0B51912}"/>
              </a:ext>
            </a:extLst>
          </p:cNvPr>
          <p:cNvSpPr txBox="1"/>
          <p:nvPr/>
        </p:nvSpPr>
        <p:spPr>
          <a:xfrm>
            <a:off x="7410450" y="3038475"/>
            <a:ext cx="3933825" cy="1754326"/>
          </a:xfrm>
          <a:prstGeom prst="rect">
            <a:avLst/>
          </a:prstGeom>
          <a:noFill/>
        </p:spPr>
        <p:txBody>
          <a:bodyPr wrap="square" rtlCol="0">
            <a:spAutoFit/>
          </a:bodyPr>
          <a:lstStyle/>
          <a:p>
            <a:r>
              <a:rPr lang="en-US" b="1" dirty="0" err="1">
                <a:solidFill>
                  <a:srgbClr val="C00000"/>
                </a:solidFill>
              </a:rPr>
              <a:t>Submittef</a:t>
            </a:r>
            <a:r>
              <a:rPr lang="en-US" b="1" dirty="0">
                <a:solidFill>
                  <a:srgbClr val="C00000"/>
                </a:solidFill>
              </a:rPr>
              <a:t> By</a:t>
            </a:r>
          </a:p>
          <a:p>
            <a:r>
              <a:rPr lang="en-US" dirty="0"/>
              <a:t>Marzia khan </a:t>
            </a:r>
            <a:r>
              <a:rPr lang="en-US" dirty="0" err="1"/>
              <a:t>Moli</a:t>
            </a:r>
            <a:endParaRPr lang="en-US" dirty="0"/>
          </a:p>
          <a:p>
            <a:r>
              <a:rPr lang="en-US" dirty="0"/>
              <a:t>Session : 2021-2022</a:t>
            </a:r>
          </a:p>
          <a:p>
            <a:r>
              <a:rPr lang="en-US" dirty="0"/>
              <a:t>Dept. of Biochemistry &amp; Biotechnology</a:t>
            </a:r>
          </a:p>
          <a:p>
            <a:r>
              <a:rPr lang="en-US" dirty="0"/>
              <a:t>University of </a:t>
            </a:r>
            <a:r>
              <a:rPr lang="en-US" dirty="0" err="1"/>
              <a:t>Barishal</a:t>
            </a:r>
            <a:r>
              <a:rPr lang="en-US" dirty="0"/>
              <a:t>.</a:t>
            </a:r>
          </a:p>
          <a:p>
            <a:endParaRPr lang="en-US" dirty="0"/>
          </a:p>
        </p:txBody>
      </p:sp>
    </p:spTree>
    <p:extLst>
      <p:ext uri="{BB962C8B-B14F-4D97-AF65-F5344CB8AC3E}">
        <p14:creationId xmlns:p14="http://schemas.microsoft.com/office/powerpoint/2010/main" val="314780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100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96C42E-7161-4029-8790-9CB5819EBD8D}"/>
              </a:ext>
            </a:extLst>
          </p:cNvPr>
          <p:cNvSpPr txBox="1"/>
          <p:nvPr/>
        </p:nvSpPr>
        <p:spPr>
          <a:xfrm>
            <a:off x="981075" y="-123825"/>
            <a:ext cx="9363075" cy="5917261"/>
          </a:xfrm>
          <a:prstGeom prst="rect">
            <a:avLst/>
          </a:prstGeom>
          <a:noFill/>
        </p:spPr>
        <p:txBody>
          <a:bodyPr wrap="square" rtlCol="0">
            <a:spAutoFit/>
          </a:bodyPr>
          <a:lstStyle/>
          <a:p>
            <a:pPr marL="0" marR="0" algn="just">
              <a:lnSpc>
                <a:spcPct val="107000"/>
              </a:lnSpc>
              <a:spcBef>
                <a:spcPts val="0"/>
              </a:spcBef>
              <a:spcAft>
                <a:spcPts val="800"/>
              </a:spcAft>
            </a:pPr>
            <a:r>
              <a:rPr lang="en-US" sz="4400" b="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Question of Pivot Table</a:t>
            </a:r>
          </a:p>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Question 1: What is the average survival time for each cancer type?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Question 2 :How many patients are there for each gender and cancer type combination?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Question 3: What is the average age of patients for each cancer type?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Question 4 : What is the treatment success rate (complete remission) for each type of cancer across different stages?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Question 5 : What is the survival trend (average survival months) for each treatment type and stage of cancer?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850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3B620-B29B-4913-8C5F-AE44C9FC48B9}"/>
              </a:ext>
            </a:extLst>
          </p:cNvPr>
          <p:cNvSpPr/>
          <p:nvPr/>
        </p:nvSpPr>
        <p:spPr>
          <a:xfrm>
            <a:off x="6429375" y="1075207"/>
            <a:ext cx="5591734" cy="4371415"/>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Chart 2">
            <a:extLst>
              <a:ext uri="{FF2B5EF4-FFF2-40B4-BE49-F238E27FC236}">
                <a16:creationId xmlns:a16="http://schemas.microsoft.com/office/drawing/2014/main" id="{B81D827C-BFEF-4748-AEF9-05215EBB0653}"/>
              </a:ext>
            </a:extLst>
          </p:cNvPr>
          <p:cNvGraphicFramePr>
            <a:graphicFrameLocks/>
          </p:cNvGraphicFramePr>
          <p:nvPr>
            <p:extLst>
              <p:ext uri="{D42A27DB-BD31-4B8C-83A1-F6EECF244321}">
                <p14:modId xmlns:p14="http://schemas.microsoft.com/office/powerpoint/2010/main" val="147647721"/>
              </p:ext>
            </p:extLst>
          </p:nvPr>
        </p:nvGraphicFramePr>
        <p:xfrm>
          <a:off x="6733893" y="1448360"/>
          <a:ext cx="4927787" cy="31729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Table 3">
            <a:extLst>
              <a:ext uri="{FF2B5EF4-FFF2-40B4-BE49-F238E27FC236}">
                <a16:creationId xmlns:a16="http://schemas.microsoft.com/office/drawing/2014/main" id="{E643D795-AF3F-43F7-B68C-F9E3CCDC6334}"/>
              </a:ext>
            </a:extLst>
          </p:cNvPr>
          <p:cNvGraphicFramePr>
            <a:graphicFrameLocks noGrp="1"/>
          </p:cNvGraphicFramePr>
          <p:nvPr>
            <p:extLst>
              <p:ext uri="{D42A27DB-BD31-4B8C-83A1-F6EECF244321}">
                <p14:modId xmlns:p14="http://schemas.microsoft.com/office/powerpoint/2010/main" val="4091603266"/>
              </p:ext>
            </p:extLst>
          </p:nvPr>
        </p:nvGraphicFramePr>
        <p:xfrm>
          <a:off x="1123950" y="1040462"/>
          <a:ext cx="4486275" cy="4541188"/>
        </p:xfrm>
        <a:graphic>
          <a:graphicData uri="http://schemas.openxmlformats.org/drawingml/2006/table">
            <a:tbl>
              <a:tblPr>
                <a:tableStyleId>{5C22544A-7EE6-4342-B048-85BDC9FD1C3A}</a:tableStyleId>
              </a:tblPr>
              <a:tblGrid>
                <a:gridCol w="2068283">
                  <a:extLst>
                    <a:ext uri="{9D8B030D-6E8A-4147-A177-3AD203B41FA5}">
                      <a16:colId xmlns:a16="http://schemas.microsoft.com/office/drawing/2014/main" val="3750217533"/>
                    </a:ext>
                  </a:extLst>
                </a:gridCol>
                <a:gridCol w="2417992">
                  <a:extLst>
                    <a:ext uri="{9D8B030D-6E8A-4147-A177-3AD203B41FA5}">
                      <a16:colId xmlns:a16="http://schemas.microsoft.com/office/drawing/2014/main" val="3120648259"/>
                    </a:ext>
                  </a:extLst>
                </a:gridCol>
              </a:tblGrid>
              <a:tr h="386388">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Average of Survival_Months</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36790201"/>
                  </a:ext>
                </a:extLst>
              </a:tr>
              <a:tr h="386388">
                <a:tc>
                  <a:txBody>
                    <a:bodyPr/>
                    <a:lstStyle/>
                    <a:p>
                      <a:pPr algn="l" fontAlgn="b"/>
                      <a:r>
                        <a:rPr lang="en-US" sz="1100" u="none" strike="noStrike">
                          <a:effectLst/>
                        </a:rPr>
                        <a:t>Bladder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64.9009901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3473220"/>
                  </a:ext>
                </a:extLst>
              </a:tr>
              <a:tr h="386388">
                <a:tc>
                  <a:txBody>
                    <a:bodyPr/>
                    <a:lstStyle/>
                    <a:p>
                      <a:pPr algn="l" fontAlgn="b"/>
                      <a:r>
                        <a:rPr lang="en-US" sz="1100" u="none" strike="noStrike">
                          <a:effectLst/>
                        </a:rPr>
                        <a:t>Breast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60.45454545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86194325"/>
                  </a:ext>
                </a:extLst>
              </a:tr>
              <a:tr h="386388">
                <a:tc>
                  <a:txBody>
                    <a:bodyPr/>
                    <a:lstStyle/>
                    <a:p>
                      <a:pPr algn="l" fontAlgn="b"/>
                      <a:r>
                        <a:rPr lang="en-US" sz="1100" u="none" strike="noStrike">
                          <a:effectLst/>
                        </a:rPr>
                        <a:t>Colorectal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61.04040404</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87039850"/>
                  </a:ext>
                </a:extLst>
              </a:tr>
              <a:tr h="386388">
                <a:tc>
                  <a:txBody>
                    <a:bodyPr/>
                    <a:lstStyle/>
                    <a:p>
                      <a:pPr algn="l" fontAlgn="b"/>
                      <a:r>
                        <a:rPr lang="en-US" sz="1100" u="none" strike="noStrike">
                          <a:effectLst/>
                        </a:rPr>
                        <a:t>Kidney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56.8627451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05675239"/>
                  </a:ext>
                </a:extLst>
              </a:tr>
              <a:tr h="386388">
                <a:tc>
                  <a:txBody>
                    <a:bodyPr/>
                    <a:lstStyle/>
                    <a:p>
                      <a:pPr algn="l" fontAlgn="b"/>
                      <a:r>
                        <a:rPr lang="en-US" sz="1100" u="none" strike="noStrike">
                          <a:effectLst/>
                        </a:rPr>
                        <a:t>Leukemia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58.49038462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5545535"/>
                  </a:ext>
                </a:extLst>
              </a:tr>
              <a:tr h="386388">
                <a:tc>
                  <a:txBody>
                    <a:bodyPr/>
                    <a:lstStyle/>
                    <a:p>
                      <a:pPr algn="l" fontAlgn="b"/>
                      <a:r>
                        <a:rPr lang="en-US" sz="1100" u="none" strike="noStrike" dirty="0">
                          <a:effectLst/>
                        </a:rPr>
                        <a:t>Lung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61.36781609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8351437"/>
                  </a:ext>
                </a:extLst>
              </a:tr>
              <a:tr h="386388">
                <a:tc>
                  <a:txBody>
                    <a:bodyPr/>
                    <a:lstStyle/>
                    <a:p>
                      <a:pPr algn="l" fontAlgn="b"/>
                      <a:r>
                        <a:rPr lang="en-US" sz="1100" u="none" strike="noStrike">
                          <a:effectLst/>
                        </a:rPr>
                        <a:t>Melanoma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60.28282828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6892503"/>
                  </a:ext>
                </a:extLst>
              </a:tr>
              <a:tr h="386388">
                <a:tc>
                  <a:txBody>
                    <a:bodyPr/>
                    <a:lstStyle/>
                    <a:p>
                      <a:pPr algn="l" fontAlgn="b"/>
                      <a:r>
                        <a:rPr lang="en-US" sz="1100" u="none" strike="noStrike">
                          <a:effectLst/>
                        </a:rPr>
                        <a:t>Non-Hodgkin Lymphoma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60.07619048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90411660"/>
                  </a:ext>
                </a:extLst>
              </a:tr>
              <a:tr h="386388">
                <a:tc>
                  <a:txBody>
                    <a:bodyPr/>
                    <a:lstStyle/>
                    <a:p>
                      <a:pPr algn="l" fontAlgn="b"/>
                      <a:r>
                        <a:rPr lang="en-US" sz="1100" u="none" strike="noStrike">
                          <a:effectLst/>
                        </a:rPr>
                        <a:t>Pancreatic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60.21186441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23895714"/>
                  </a:ext>
                </a:extLst>
              </a:tr>
              <a:tr h="386388">
                <a:tc>
                  <a:txBody>
                    <a:bodyPr/>
                    <a:lstStyle/>
                    <a:p>
                      <a:pPr algn="l" fontAlgn="b"/>
                      <a:r>
                        <a:rPr lang="en-US" sz="1100" u="none" strike="noStrike">
                          <a:effectLst/>
                        </a:rPr>
                        <a:t>Prostate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62.39175258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1452827"/>
                  </a:ext>
                </a:extLst>
              </a:tr>
              <a:tr h="290920">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60.573</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5708048"/>
                  </a:ext>
                </a:extLst>
              </a:tr>
            </a:tbl>
          </a:graphicData>
        </a:graphic>
      </p:graphicFrame>
      <p:sp>
        <p:nvSpPr>
          <p:cNvPr id="6" name="TextBox 5">
            <a:extLst>
              <a:ext uri="{FF2B5EF4-FFF2-40B4-BE49-F238E27FC236}">
                <a16:creationId xmlns:a16="http://schemas.microsoft.com/office/drawing/2014/main" id="{AA532438-0F6A-4092-8609-B5780E0417CE}"/>
              </a:ext>
            </a:extLst>
          </p:cNvPr>
          <p:cNvSpPr txBox="1"/>
          <p:nvPr/>
        </p:nvSpPr>
        <p:spPr>
          <a:xfrm>
            <a:off x="1203511" y="285750"/>
            <a:ext cx="10239375" cy="468077"/>
          </a:xfrm>
          <a:prstGeom prst="rect">
            <a:avLst/>
          </a:prstGeom>
          <a:noFill/>
        </p:spPr>
        <p:txBody>
          <a:bodyPr wrap="square" rtlCol="0">
            <a:spAutoFit/>
          </a:bodyPr>
          <a:lstStyle/>
          <a:p>
            <a:pPr marL="0" marR="0" algn="just">
              <a:lnSpc>
                <a:spcPct val="107000"/>
              </a:lnSpc>
              <a:spcBef>
                <a:spcPts val="0"/>
              </a:spcBef>
              <a:spcAft>
                <a:spcPts val="800"/>
              </a:spcAft>
            </a:pPr>
            <a:r>
              <a:rPr lang="en-US" sz="2400" b="1"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Question 1: What is the average survival time for each cancer type?</a:t>
            </a:r>
            <a:endParaRPr lang="en-US" sz="2400" b="1"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7F6D03B-547B-4E18-9E86-1838327DB187}"/>
              </a:ext>
            </a:extLst>
          </p:cNvPr>
          <p:cNvSpPr txBox="1"/>
          <p:nvPr/>
        </p:nvSpPr>
        <p:spPr>
          <a:xfrm>
            <a:off x="2338387" y="5651212"/>
            <a:ext cx="2057400" cy="584775"/>
          </a:xfrm>
          <a:prstGeom prst="rect">
            <a:avLst/>
          </a:prstGeom>
          <a:noFill/>
        </p:spPr>
        <p:txBody>
          <a:bodyPr wrap="square" rtlCol="0">
            <a:spAutoFit/>
          </a:bodyPr>
          <a:lstStyle/>
          <a:p>
            <a:r>
              <a:rPr lang="en-US" sz="3200" dirty="0"/>
              <a:t>Pivot Table</a:t>
            </a:r>
          </a:p>
        </p:txBody>
      </p:sp>
      <p:sp>
        <p:nvSpPr>
          <p:cNvPr id="9" name="TextBox 8">
            <a:extLst>
              <a:ext uri="{FF2B5EF4-FFF2-40B4-BE49-F238E27FC236}">
                <a16:creationId xmlns:a16="http://schemas.microsoft.com/office/drawing/2014/main" id="{664802E3-8886-4676-9883-8E3416F7B652}"/>
              </a:ext>
            </a:extLst>
          </p:cNvPr>
          <p:cNvSpPr txBox="1"/>
          <p:nvPr/>
        </p:nvSpPr>
        <p:spPr>
          <a:xfrm>
            <a:off x="8639175" y="5409640"/>
            <a:ext cx="2428875" cy="584775"/>
          </a:xfrm>
          <a:prstGeom prst="rect">
            <a:avLst/>
          </a:prstGeom>
          <a:noFill/>
        </p:spPr>
        <p:txBody>
          <a:bodyPr wrap="square" rtlCol="0">
            <a:spAutoFit/>
          </a:bodyPr>
          <a:lstStyle/>
          <a:p>
            <a:r>
              <a:rPr lang="en-US" sz="3200" dirty="0"/>
              <a:t>Graph</a:t>
            </a:r>
          </a:p>
        </p:txBody>
      </p:sp>
    </p:spTree>
    <p:extLst>
      <p:ext uri="{BB962C8B-B14F-4D97-AF65-F5344CB8AC3E}">
        <p14:creationId xmlns:p14="http://schemas.microsoft.com/office/powerpoint/2010/main" val="81398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heel(1)">
                                      <p:cBhvr>
                                        <p:cTn id="1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6B1345-674C-4BC7-8BF8-05644E56C44A}"/>
              </a:ext>
            </a:extLst>
          </p:cNvPr>
          <p:cNvSpPr txBox="1"/>
          <p:nvPr/>
        </p:nvSpPr>
        <p:spPr>
          <a:xfrm>
            <a:off x="1543050" y="571500"/>
            <a:ext cx="9105900" cy="5435334"/>
          </a:xfrm>
          <a:prstGeom prst="rect">
            <a:avLst/>
          </a:prstGeom>
          <a:noFill/>
        </p:spPr>
        <p:txBody>
          <a:bodyPr wrap="square" rtlCol="0">
            <a:spAutoFit/>
          </a:bodyPr>
          <a:lstStyle/>
          <a:p>
            <a:pPr marL="0" marR="0">
              <a:lnSpc>
                <a:spcPct val="115000"/>
              </a:lnSpc>
              <a:spcBef>
                <a:spcPts val="1000"/>
              </a:spcBef>
              <a:spcAft>
                <a:spcPts val="0"/>
              </a:spcAft>
            </a:pPr>
            <a:r>
              <a:rPr lang="en-US" sz="4800" b="1"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t>Insight and Interpretation</a:t>
            </a:r>
          </a:p>
          <a:p>
            <a:pPr algn="just"/>
            <a:r>
              <a:rPr lang="en-US" sz="3200" dirty="0">
                <a:effectLst/>
                <a:latin typeface="Cambria" panose="02040503050406030204" pitchFamily="18" charset="0"/>
                <a:ea typeface="MS Mincho" panose="02020609040205080304" pitchFamily="49" charset="-128"/>
                <a:cs typeface="Times New Roman" panose="02020603050405020304" pitchFamily="18" charset="0"/>
              </a:rPr>
              <a:t>This question reveals which cancer types have higher or lower survival times. By analyzing the data, you can find that cancers like skin cancer might have a higher survival time due to early detection and effective treatments, whereas cancers such as pancreatic cancer might have lower survival due to late detection and aggressive progression.</a:t>
            </a:r>
            <a:endParaRPr lang="en-US" sz="3200" dirty="0"/>
          </a:p>
          <a:p>
            <a:endParaRPr lang="en-US" dirty="0"/>
          </a:p>
          <a:p>
            <a:endParaRPr lang="en-US" dirty="0"/>
          </a:p>
        </p:txBody>
      </p:sp>
    </p:spTree>
    <p:extLst>
      <p:ext uri="{BB962C8B-B14F-4D97-AF65-F5344CB8AC3E}">
        <p14:creationId xmlns:p14="http://schemas.microsoft.com/office/powerpoint/2010/main" val="349184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0B31F0-55A0-4C60-ADF6-CC2F5716D065}"/>
              </a:ext>
            </a:extLst>
          </p:cNvPr>
          <p:cNvSpPr txBox="1"/>
          <p:nvPr/>
        </p:nvSpPr>
        <p:spPr>
          <a:xfrm>
            <a:off x="962025" y="485775"/>
            <a:ext cx="10372725" cy="1120243"/>
          </a:xfrm>
          <a:prstGeom prst="rect">
            <a:avLst/>
          </a:prstGeom>
          <a:noFill/>
        </p:spPr>
        <p:txBody>
          <a:bodyPr wrap="square" rtlCol="0">
            <a:spAutoFit/>
          </a:bodyPr>
          <a:lstStyle/>
          <a:p>
            <a:pPr marL="0" marR="0" algn="just">
              <a:lnSpc>
                <a:spcPct val="107000"/>
              </a:lnSpc>
              <a:spcBef>
                <a:spcPts val="0"/>
              </a:spcBef>
              <a:spcAft>
                <a:spcPts val="800"/>
              </a:spcAft>
            </a:pPr>
            <a:r>
              <a:rPr lang="en-US" sz="3200" b="1"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Question 2 :How many patients are there for each gender and cancer type combination?</a:t>
            </a:r>
            <a:endParaRPr lang="en-US" sz="3200" b="1"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F933038-70CE-4AB5-B926-562AE7ECBA4F}"/>
              </a:ext>
            </a:extLst>
          </p:cNvPr>
          <p:cNvGraphicFramePr>
            <a:graphicFrameLocks noGrp="1"/>
          </p:cNvGraphicFramePr>
          <p:nvPr>
            <p:extLst>
              <p:ext uri="{D42A27DB-BD31-4B8C-83A1-F6EECF244321}">
                <p14:modId xmlns:p14="http://schemas.microsoft.com/office/powerpoint/2010/main" val="1453478811"/>
              </p:ext>
            </p:extLst>
          </p:nvPr>
        </p:nvGraphicFramePr>
        <p:xfrm>
          <a:off x="476250" y="1924047"/>
          <a:ext cx="5057776" cy="4173262"/>
        </p:xfrm>
        <a:graphic>
          <a:graphicData uri="http://schemas.openxmlformats.org/drawingml/2006/table">
            <a:tbl>
              <a:tblPr>
                <a:tableStyleId>{5C22544A-7EE6-4342-B048-85BDC9FD1C3A}</a:tableStyleId>
              </a:tblPr>
              <a:tblGrid>
                <a:gridCol w="1850795">
                  <a:extLst>
                    <a:ext uri="{9D8B030D-6E8A-4147-A177-3AD203B41FA5}">
                      <a16:colId xmlns:a16="http://schemas.microsoft.com/office/drawing/2014/main" val="3327338408"/>
                    </a:ext>
                  </a:extLst>
                </a:gridCol>
                <a:gridCol w="1340231">
                  <a:extLst>
                    <a:ext uri="{9D8B030D-6E8A-4147-A177-3AD203B41FA5}">
                      <a16:colId xmlns:a16="http://schemas.microsoft.com/office/drawing/2014/main" val="1474158113"/>
                    </a:ext>
                  </a:extLst>
                </a:gridCol>
                <a:gridCol w="446744">
                  <a:extLst>
                    <a:ext uri="{9D8B030D-6E8A-4147-A177-3AD203B41FA5}">
                      <a16:colId xmlns:a16="http://schemas.microsoft.com/office/drawing/2014/main" val="1833778573"/>
                    </a:ext>
                  </a:extLst>
                </a:gridCol>
                <a:gridCol w="494609">
                  <a:extLst>
                    <a:ext uri="{9D8B030D-6E8A-4147-A177-3AD203B41FA5}">
                      <a16:colId xmlns:a16="http://schemas.microsoft.com/office/drawing/2014/main" val="2715668990"/>
                    </a:ext>
                  </a:extLst>
                </a:gridCol>
                <a:gridCol w="925397">
                  <a:extLst>
                    <a:ext uri="{9D8B030D-6E8A-4147-A177-3AD203B41FA5}">
                      <a16:colId xmlns:a16="http://schemas.microsoft.com/office/drawing/2014/main" val="3955073340"/>
                    </a:ext>
                  </a:extLst>
                </a:gridCol>
              </a:tblGrid>
              <a:tr h="322413">
                <a:tc>
                  <a:txBody>
                    <a:bodyPr/>
                    <a:lstStyle/>
                    <a:p>
                      <a:pPr algn="l" fontAlgn="b"/>
                      <a:r>
                        <a:rPr lang="en-US" sz="1100" u="none" strike="noStrike">
                          <a:effectLst/>
                        </a:rPr>
                        <a:t>Count of Patient_ID</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Column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54779384"/>
                  </a:ext>
                </a:extLst>
              </a:tr>
              <a:tr h="322413">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Female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Male</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Other</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6420720"/>
                  </a:ext>
                </a:extLst>
              </a:tr>
              <a:tr h="322413">
                <a:tc>
                  <a:txBody>
                    <a:bodyPr/>
                    <a:lstStyle/>
                    <a:p>
                      <a:pPr algn="l" fontAlgn="b"/>
                      <a:r>
                        <a:rPr lang="en-US" sz="1100" u="none" strike="noStrike">
                          <a:effectLst/>
                        </a:rPr>
                        <a:t>Bladder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101</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8046662"/>
                  </a:ext>
                </a:extLst>
              </a:tr>
              <a:tr h="322413">
                <a:tc>
                  <a:txBody>
                    <a:bodyPr/>
                    <a:lstStyle/>
                    <a:p>
                      <a:pPr algn="l" fontAlgn="b"/>
                      <a:r>
                        <a:rPr lang="en-US" sz="1100" u="none" strike="noStrike">
                          <a:effectLst/>
                        </a:rPr>
                        <a:t>Breast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89595923"/>
                  </a:ext>
                </a:extLst>
              </a:tr>
              <a:tr h="322413">
                <a:tc>
                  <a:txBody>
                    <a:bodyPr/>
                    <a:lstStyle/>
                    <a:p>
                      <a:pPr algn="l" fontAlgn="b"/>
                      <a:r>
                        <a:rPr lang="en-US" sz="1100" u="none" strike="noStrike">
                          <a:effectLst/>
                        </a:rPr>
                        <a:t>Colorectal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99</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24849684"/>
                  </a:ext>
                </a:extLst>
              </a:tr>
              <a:tr h="451459">
                <a:tc>
                  <a:txBody>
                    <a:bodyPr/>
                    <a:lstStyle/>
                    <a:p>
                      <a:pPr algn="l" fontAlgn="b"/>
                      <a:r>
                        <a:rPr lang="en-US" sz="1100" u="none" strike="noStrike">
                          <a:effectLst/>
                        </a:rPr>
                        <a:t>Kidney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102</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75986256"/>
                  </a:ext>
                </a:extLst>
              </a:tr>
              <a:tr h="322413">
                <a:tc>
                  <a:txBody>
                    <a:bodyPr/>
                    <a:lstStyle/>
                    <a:p>
                      <a:pPr algn="l" fontAlgn="b"/>
                      <a:r>
                        <a:rPr lang="en-US" sz="1100" u="none" strike="noStrike">
                          <a:effectLst/>
                        </a:rPr>
                        <a:t>Leukemia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5434966"/>
                  </a:ext>
                </a:extLst>
              </a:tr>
              <a:tr h="322413">
                <a:tc>
                  <a:txBody>
                    <a:bodyPr/>
                    <a:lstStyle/>
                    <a:p>
                      <a:pPr algn="l" fontAlgn="b"/>
                      <a:r>
                        <a:rPr lang="en-US" sz="1100" u="none" strike="noStrike">
                          <a:effectLst/>
                        </a:rPr>
                        <a:t>Lung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87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8591663"/>
                  </a:ext>
                </a:extLst>
              </a:tr>
              <a:tr h="322413">
                <a:tc>
                  <a:txBody>
                    <a:bodyPr/>
                    <a:lstStyle/>
                    <a:p>
                      <a:pPr algn="l" fontAlgn="b"/>
                      <a:r>
                        <a:rPr lang="en-US" sz="1100" u="none" strike="noStrike">
                          <a:effectLst/>
                        </a:rPr>
                        <a:t>Melanoma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27</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77705564"/>
                  </a:ext>
                </a:extLst>
              </a:tr>
              <a:tr h="322413">
                <a:tc>
                  <a:txBody>
                    <a:bodyPr/>
                    <a:lstStyle/>
                    <a:p>
                      <a:pPr algn="l" fontAlgn="b"/>
                      <a:r>
                        <a:rPr lang="en-US" sz="1100" u="none" strike="noStrike">
                          <a:effectLst/>
                        </a:rPr>
                        <a:t>Non-Hodgkin Lymphoma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39</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73913518"/>
                  </a:ext>
                </a:extLst>
              </a:tr>
              <a:tr h="322413">
                <a:tc>
                  <a:txBody>
                    <a:bodyPr/>
                    <a:lstStyle/>
                    <a:p>
                      <a:pPr algn="l" fontAlgn="b"/>
                      <a:r>
                        <a:rPr lang="en-US" sz="1100" u="none" strike="noStrike">
                          <a:effectLst/>
                        </a:rPr>
                        <a:t>Pancreatic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45</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118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7774738"/>
                  </a:ext>
                </a:extLst>
              </a:tr>
              <a:tr h="322413">
                <a:tc>
                  <a:txBody>
                    <a:bodyPr/>
                    <a:lstStyle/>
                    <a:p>
                      <a:pPr algn="l" fontAlgn="b"/>
                      <a:r>
                        <a:rPr lang="en-US" sz="1100" u="none" strike="noStrike">
                          <a:effectLst/>
                        </a:rPr>
                        <a:t>Prostate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36</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38</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97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3051581"/>
                  </a:ext>
                </a:extLst>
              </a:tr>
              <a:tr h="173951">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349</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314</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337</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1000</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89373811"/>
                  </a:ext>
                </a:extLst>
              </a:tr>
            </a:tbl>
          </a:graphicData>
        </a:graphic>
      </p:graphicFrame>
      <p:graphicFrame>
        <p:nvGraphicFramePr>
          <p:cNvPr id="6" name="Chart 5">
            <a:extLst>
              <a:ext uri="{FF2B5EF4-FFF2-40B4-BE49-F238E27FC236}">
                <a16:creationId xmlns:a16="http://schemas.microsoft.com/office/drawing/2014/main" id="{C1B30352-3178-43CD-A61F-0BBB8AB41299}"/>
              </a:ext>
            </a:extLst>
          </p:cNvPr>
          <p:cNvGraphicFramePr/>
          <p:nvPr>
            <p:extLst>
              <p:ext uri="{D42A27DB-BD31-4B8C-83A1-F6EECF244321}">
                <p14:modId xmlns:p14="http://schemas.microsoft.com/office/powerpoint/2010/main" val="4200999564"/>
              </p:ext>
            </p:extLst>
          </p:nvPr>
        </p:nvGraphicFramePr>
        <p:xfrm>
          <a:off x="5753099" y="2133600"/>
          <a:ext cx="5838825" cy="38195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860A67C-8117-43D7-ADE0-57AAC54A7C99}"/>
              </a:ext>
            </a:extLst>
          </p:cNvPr>
          <p:cNvSpPr txBox="1"/>
          <p:nvPr/>
        </p:nvSpPr>
        <p:spPr>
          <a:xfrm>
            <a:off x="1914525" y="6187559"/>
            <a:ext cx="2181225" cy="369332"/>
          </a:xfrm>
          <a:prstGeom prst="rect">
            <a:avLst/>
          </a:prstGeom>
          <a:noFill/>
        </p:spPr>
        <p:txBody>
          <a:bodyPr wrap="square" rtlCol="0">
            <a:spAutoFit/>
          </a:bodyPr>
          <a:lstStyle/>
          <a:p>
            <a:r>
              <a:rPr lang="en-US" b="1" dirty="0" err="1"/>
              <a:t>Povot</a:t>
            </a:r>
            <a:r>
              <a:rPr lang="en-US" b="1" dirty="0"/>
              <a:t> Table</a:t>
            </a:r>
          </a:p>
        </p:txBody>
      </p:sp>
      <p:sp>
        <p:nvSpPr>
          <p:cNvPr id="8" name="TextBox 7">
            <a:extLst>
              <a:ext uri="{FF2B5EF4-FFF2-40B4-BE49-F238E27FC236}">
                <a16:creationId xmlns:a16="http://schemas.microsoft.com/office/drawing/2014/main" id="{44C9156E-550F-4DCA-B2C5-F7BDA9F0829C}"/>
              </a:ext>
            </a:extLst>
          </p:cNvPr>
          <p:cNvSpPr txBox="1"/>
          <p:nvPr/>
        </p:nvSpPr>
        <p:spPr>
          <a:xfrm>
            <a:off x="8505825" y="5862620"/>
            <a:ext cx="1771650" cy="400110"/>
          </a:xfrm>
          <a:prstGeom prst="rect">
            <a:avLst/>
          </a:prstGeom>
          <a:noFill/>
        </p:spPr>
        <p:txBody>
          <a:bodyPr wrap="square" rtlCol="0">
            <a:spAutoFit/>
          </a:bodyPr>
          <a:lstStyle/>
          <a:p>
            <a:r>
              <a:rPr lang="en-US" sz="2000" b="1" dirty="0"/>
              <a:t>Chart</a:t>
            </a:r>
          </a:p>
        </p:txBody>
      </p:sp>
    </p:spTree>
    <p:extLst>
      <p:ext uri="{BB962C8B-B14F-4D97-AF65-F5344CB8AC3E}">
        <p14:creationId xmlns:p14="http://schemas.microsoft.com/office/powerpoint/2010/main" val="344748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0E691E-B6AF-4277-B9FA-A988D855A911}"/>
              </a:ext>
            </a:extLst>
          </p:cNvPr>
          <p:cNvSpPr txBox="1"/>
          <p:nvPr/>
        </p:nvSpPr>
        <p:spPr>
          <a:xfrm>
            <a:off x="1238250" y="952500"/>
            <a:ext cx="9963150" cy="4713278"/>
          </a:xfrm>
          <a:prstGeom prst="rect">
            <a:avLst/>
          </a:prstGeom>
          <a:noFill/>
        </p:spPr>
        <p:txBody>
          <a:bodyPr wrap="square" rtlCol="0">
            <a:spAutoFit/>
          </a:bodyPr>
          <a:lstStyle/>
          <a:p>
            <a:pPr marL="0" marR="0">
              <a:lnSpc>
                <a:spcPct val="115000"/>
              </a:lnSpc>
              <a:spcBef>
                <a:spcPts val="1000"/>
              </a:spcBef>
              <a:spcAft>
                <a:spcPts val="0"/>
              </a:spcAft>
            </a:pPr>
            <a:r>
              <a:rPr lang="en-US" sz="4800" b="1"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t>Insight and Interpretation</a:t>
            </a:r>
          </a:p>
          <a:p>
            <a:pPr marL="0" marR="0" algn="just">
              <a:lnSpc>
                <a:spcPct val="115000"/>
              </a:lnSpc>
              <a:spcBef>
                <a:spcPts val="0"/>
              </a:spcBef>
              <a:spcAft>
                <a:spcPts val="1000"/>
              </a:spcAft>
            </a:pPr>
            <a:r>
              <a:rPr lang="en-US" sz="3600" dirty="0">
                <a:effectLst/>
                <a:latin typeface="Times New Roman" panose="02020603050405020304" pitchFamily="18" charset="0"/>
                <a:ea typeface="MS Mincho" panose="02020609040205080304" pitchFamily="49" charset="-128"/>
                <a:cs typeface="Times New Roman" panose="02020603050405020304" pitchFamily="18" charset="0"/>
              </a:rPr>
              <a:t>This question helps to understand if certain cancers are more prevalent in one gender than the other. For example, breast cancer may be overwhelmingly present in female patients, while prostate cancer only affects males. These insights help in demographic-based cancer studies</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a:t>
            </a:r>
          </a:p>
        </p:txBody>
      </p:sp>
    </p:spTree>
    <p:extLst>
      <p:ext uri="{BB962C8B-B14F-4D97-AF65-F5344CB8AC3E}">
        <p14:creationId xmlns:p14="http://schemas.microsoft.com/office/powerpoint/2010/main" val="288607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0CA44-377C-4845-8D4F-63A2205096C9}"/>
              </a:ext>
            </a:extLst>
          </p:cNvPr>
          <p:cNvSpPr txBox="1"/>
          <p:nvPr/>
        </p:nvSpPr>
        <p:spPr>
          <a:xfrm>
            <a:off x="1000125" y="336836"/>
            <a:ext cx="9867900" cy="991618"/>
          </a:xfrm>
          <a:prstGeom prst="rect">
            <a:avLst/>
          </a:prstGeom>
          <a:noFill/>
        </p:spPr>
        <p:txBody>
          <a:bodyPr wrap="square" rtlCol="0">
            <a:spAutoFit/>
          </a:bodyPr>
          <a:lstStyle/>
          <a:p>
            <a:pPr marL="0" marR="0" algn="just">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Question 3: What is the average age of patients for each cancer type?</a:t>
            </a:r>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56E295E6-D156-43F0-9E54-11D245C37139}"/>
              </a:ext>
            </a:extLst>
          </p:cNvPr>
          <p:cNvGraphicFramePr>
            <a:graphicFrameLocks noGrp="1"/>
          </p:cNvGraphicFramePr>
          <p:nvPr>
            <p:extLst>
              <p:ext uri="{D42A27DB-BD31-4B8C-83A1-F6EECF244321}">
                <p14:modId xmlns:p14="http://schemas.microsoft.com/office/powerpoint/2010/main" val="50249536"/>
              </p:ext>
            </p:extLst>
          </p:nvPr>
        </p:nvGraphicFramePr>
        <p:xfrm>
          <a:off x="758824" y="1805227"/>
          <a:ext cx="3698875" cy="3662839"/>
        </p:xfrm>
        <a:graphic>
          <a:graphicData uri="http://schemas.openxmlformats.org/drawingml/2006/table">
            <a:tbl>
              <a:tblPr>
                <a:tableStyleId>{5C22544A-7EE6-4342-B048-85BDC9FD1C3A}</a:tableStyleId>
              </a:tblPr>
              <a:tblGrid>
                <a:gridCol w="2246437">
                  <a:extLst>
                    <a:ext uri="{9D8B030D-6E8A-4147-A177-3AD203B41FA5}">
                      <a16:colId xmlns:a16="http://schemas.microsoft.com/office/drawing/2014/main" val="2531565170"/>
                    </a:ext>
                  </a:extLst>
                </a:gridCol>
                <a:gridCol w="1452438">
                  <a:extLst>
                    <a:ext uri="{9D8B030D-6E8A-4147-A177-3AD203B41FA5}">
                      <a16:colId xmlns:a16="http://schemas.microsoft.com/office/drawing/2014/main" val="1328950344"/>
                    </a:ext>
                  </a:extLst>
                </a:gridCol>
              </a:tblGrid>
              <a:tr h="290602">
                <a:tc>
                  <a:txBody>
                    <a:bodyPr/>
                    <a:lstStyle/>
                    <a:p>
                      <a:pPr algn="l" fontAlgn="b"/>
                      <a:r>
                        <a:rPr lang="en-US" sz="1100" u="none" strike="noStrike">
                          <a:effectLst/>
                        </a:rPr>
                        <a:t>Row Labels</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Average of Age</a:t>
                      </a:r>
                      <a:endParaRPr lang="en-US" sz="11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70735073"/>
                  </a:ext>
                </a:extLst>
              </a:tr>
              <a:tr h="290602">
                <a:tc>
                  <a:txBody>
                    <a:bodyPr/>
                    <a:lstStyle/>
                    <a:p>
                      <a:pPr algn="l" fontAlgn="b"/>
                      <a:r>
                        <a:rPr lang="en-US" sz="1100" u="none" strike="noStrike" dirty="0">
                          <a:effectLst/>
                        </a:rPr>
                        <a:t>Bladder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56.25742574</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17816669"/>
                  </a:ext>
                </a:extLst>
              </a:tr>
              <a:tr h="290602">
                <a:tc>
                  <a:txBody>
                    <a:bodyPr/>
                    <a:lstStyle/>
                    <a:p>
                      <a:pPr algn="l" fontAlgn="b"/>
                      <a:r>
                        <a:rPr lang="en-US" sz="1100" u="none" strike="noStrike">
                          <a:effectLst/>
                        </a:rPr>
                        <a:t>Breast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56.44318182</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6210099"/>
                  </a:ext>
                </a:extLst>
              </a:tr>
              <a:tr h="466217">
                <a:tc>
                  <a:txBody>
                    <a:bodyPr/>
                    <a:lstStyle/>
                    <a:p>
                      <a:pPr algn="l" fontAlgn="b"/>
                      <a:r>
                        <a:rPr lang="en-US" sz="1100" u="none" strike="noStrike">
                          <a:effectLst/>
                        </a:rPr>
                        <a:t>Colorectal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55.01010101</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0362328"/>
                  </a:ext>
                </a:extLst>
              </a:tr>
              <a:tr h="290602">
                <a:tc>
                  <a:txBody>
                    <a:bodyPr/>
                    <a:lstStyle/>
                    <a:p>
                      <a:pPr algn="l" fontAlgn="b"/>
                      <a:r>
                        <a:rPr lang="en-US" sz="1100" u="none" strike="noStrike">
                          <a:effectLst/>
                        </a:rPr>
                        <a:t>Kidney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54.94117647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03314476"/>
                  </a:ext>
                </a:extLst>
              </a:tr>
              <a:tr h="290602">
                <a:tc>
                  <a:txBody>
                    <a:bodyPr/>
                    <a:lstStyle/>
                    <a:p>
                      <a:pPr algn="l" fontAlgn="b"/>
                      <a:r>
                        <a:rPr lang="en-US" sz="1100" u="none" strike="noStrike">
                          <a:effectLst/>
                        </a:rPr>
                        <a:t>Leukemia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56.19230769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95432263"/>
                  </a:ext>
                </a:extLst>
              </a:tr>
              <a:tr h="290602">
                <a:tc>
                  <a:txBody>
                    <a:bodyPr/>
                    <a:lstStyle/>
                    <a:p>
                      <a:pPr algn="l" fontAlgn="b"/>
                      <a:r>
                        <a:rPr lang="en-US" sz="1100" u="none" strike="noStrike">
                          <a:effectLst/>
                        </a:rPr>
                        <a:t>Lung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52.49425287</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25532353"/>
                  </a:ext>
                </a:extLst>
              </a:tr>
              <a:tr h="290602">
                <a:tc>
                  <a:txBody>
                    <a:bodyPr/>
                    <a:lstStyle/>
                    <a:p>
                      <a:pPr algn="l" fontAlgn="b"/>
                      <a:r>
                        <a:rPr lang="en-US" sz="1100" u="none" strike="noStrike">
                          <a:effectLst/>
                        </a:rPr>
                        <a:t>Melanoma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53.26262626</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534112"/>
                  </a:ext>
                </a:extLst>
              </a:tr>
              <a:tr h="290602">
                <a:tc>
                  <a:txBody>
                    <a:bodyPr/>
                    <a:lstStyle/>
                    <a:p>
                      <a:pPr algn="l" fontAlgn="b"/>
                      <a:r>
                        <a:rPr lang="en-US" sz="1100" u="none" strike="noStrike">
                          <a:effectLst/>
                        </a:rPr>
                        <a:t>Non-Hodgkin Lymphoma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53.15238095</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28784566"/>
                  </a:ext>
                </a:extLst>
              </a:tr>
              <a:tr h="290602">
                <a:tc>
                  <a:txBody>
                    <a:bodyPr/>
                    <a:lstStyle/>
                    <a:p>
                      <a:pPr algn="l" fontAlgn="b"/>
                      <a:r>
                        <a:rPr lang="en-US" sz="1100" u="none" strike="noStrike">
                          <a:effectLst/>
                        </a:rPr>
                        <a:t>Pancreatic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51.93220339</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661230"/>
                  </a:ext>
                </a:extLst>
              </a:tr>
              <a:tr h="290602">
                <a:tc>
                  <a:txBody>
                    <a:bodyPr/>
                    <a:lstStyle/>
                    <a:p>
                      <a:pPr algn="l" fontAlgn="b"/>
                      <a:r>
                        <a:rPr lang="en-US" sz="1100" u="none" strike="noStrike">
                          <a:effectLst/>
                        </a:rPr>
                        <a:t>Prostate Cancer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a:effectLst/>
                        </a:rPr>
                        <a:t>55.72164948</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68953021"/>
                  </a:ext>
                </a:extLst>
              </a:tr>
              <a:tr h="290602">
                <a:tc>
                  <a:txBody>
                    <a:bodyPr/>
                    <a:lstStyle/>
                    <a:p>
                      <a:pPr algn="l" fontAlgn="b"/>
                      <a:r>
                        <a:rPr lang="en-US" sz="1100" u="none" strike="noStrike">
                          <a:effectLst/>
                        </a:rPr>
                        <a:t>Grand Total</a:t>
                      </a:r>
                      <a:endParaRPr lang="en-US"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54.497</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9779148"/>
                  </a:ext>
                </a:extLst>
              </a:tr>
            </a:tbl>
          </a:graphicData>
        </a:graphic>
      </p:graphicFrame>
      <p:graphicFrame>
        <p:nvGraphicFramePr>
          <p:cNvPr id="7" name="Chart 6">
            <a:extLst>
              <a:ext uri="{FF2B5EF4-FFF2-40B4-BE49-F238E27FC236}">
                <a16:creationId xmlns:a16="http://schemas.microsoft.com/office/drawing/2014/main" id="{0F749F34-12E5-4141-91EE-824B9175E361}"/>
              </a:ext>
            </a:extLst>
          </p:cNvPr>
          <p:cNvGraphicFramePr>
            <a:graphicFrameLocks/>
          </p:cNvGraphicFramePr>
          <p:nvPr>
            <p:extLst>
              <p:ext uri="{D42A27DB-BD31-4B8C-83A1-F6EECF244321}">
                <p14:modId xmlns:p14="http://schemas.microsoft.com/office/powerpoint/2010/main" val="1266169099"/>
              </p:ext>
            </p:extLst>
          </p:nvPr>
        </p:nvGraphicFramePr>
        <p:xfrm>
          <a:off x="5183505" y="1805227"/>
          <a:ext cx="6160770" cy="366283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5615200D-3793-4BC7-AD97-6CCE75BD009C}"/>
              </a:ext>
            </a:extLst>
          </p:cNvPr>
          <p:cNvSpPr txBox="1"/>
          <p:nvPr/>
        </p:nvSpPr>
        <p:spPr>
          <a:xfrm>
            <a:off x="1431923" y="5468065"/>
            <a:ext cx="2352675" cy="523220"/>
          </a:xfrm>
          <a:prstGeom prst="rect">
            <a:avLst/>
          </a:prstGeom>
          <a:noFill/>
        </p:spPr>
        <p:txBody>
          <a:bodyPr wrap="square" rtlCol="0">
            <a:spAutoFit/>
          </a:bodyPr>
          <a:lstStyle/>
          <a:p>
            <a:r>
              <a:rPr lang="en-US" sz="2800" b="1" dirty="0"/>
              <a:t>Pivot Table</a:t>
            </a:r>
          </a:p>
        </p:txBody>
      </p:sp>
      <p:sp>
        <p:nvSpPr>
          <p:cNvPr id="9" name="TextBox 8">
            <a:extLst>
              <a:ext uri="{FF2B5EF4-FFF2-40B4-BE49-F238E27FC236}">
                <a16:creationId xmlns:a16="http://schemas.microsoft.com/office/drawing/2014/main" id="{A4979F96-812D-4889-9F13-93CCE6B1D914}"/>
              </a:ext>
            </a:extLst>
          </p:cNvPr>
          <p:cNvSpPr txBox="1"/>
          <p:nvPr/>
        </p:nvSpPr>
        <p:spPr>
          <a:xfrm>
            <a:off x="7553325" y="5375345"/>
            <a:ext cx="3019425" cy="584775"/>
          </a:xfrm>
          <a:prstGeom prst="rect">
            <a:avLst/>
          </a:prstGeom>
          <a:noFill/>
        </p:spPr>
        <p:txBody>
          <a:bodyPr wrap="square" rtlCol="0">
            <a:spAutoFit/>
          </a:bodyPr>
          <a:lstStyle/>
          <a:p>
            <a:r>
              <a:rPr lang="en-US" sz="3200" b="1" dirty="0"/>
              <a:t>Chart </a:t>
            </a:r>
          </a:p>
        </p:txBody>
      </p:sp>
    </p:spTree>
    <p:extLst>
      <p:ext uri="{BB962C8B-B14F-4D97-AF65-F5344CB8AC3E}">
        <p14:creationId xmlns:p14="http://schemas.microsoft.com/office/powerpoint/2010/main" val="3872457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20">
          <a:fgClr>
            <a:schemeClr val="accent4">
              <a:lumMod val="75000"/>
            </a:schemeClr>
          </a:fgClr>
          <a:bgClr>
            <a:srgbClr val="002060"/>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84EAB-A60C-4A5E-855C-D760908BE864}"/>
              </a:ext>
            </a:extLst>
          </p:cNvPr>
          <p:cNvSpPr txBox="1"/>
          <p:nvPr/>
        </p:nvSpPr>
        <p:spPr>
          <a:xfrm>
            <a:off x="1238250" y="657225"/>
            <a:ext cx="9734550" cy="5132367"/>
          </a:xfrm>
          <a:prstGeom prst="rect">
            <a:avLst/>
          </a:prstGeom>
          <a:noFill/>
        </p:spPr>
        <p:txBody>
          <a:bodyPr wrap="square" rtlCol="0">
            <a:spAutoFit/>
          </a:bodyPr>
          <a:lstStyle/>
          <a:p>
            <a:pPr marL="0" marR="0">
              <a:lnSpc>
                <a:spcPct val="115000"/>
              </a:lnSpc>
              <a:spcBef>
                <a:spcPts val="1000"/>
              </a:spcBef>
              <a:spcAft>
                <a:spcPts val="0"/>
              </a:spcAft>
            </a:pPr>
            <a:r>
              <a:rPr lang="en-US" sz="4800" b="1" dirty="0">
                <a:solidFill>
                  <a:srgbClr val="C00000"/>
                </a:solidFill>
                <a:effectLst/>
                <a:latin typeface="Times New Roman" panose="02020603050405020304" pitchFamily="18" charset="0"/>
                <a:ea typeface="MS Gothic" panose="020B0609070205080204" pitchFamily="49" charset="-128"/>
                <a:cs typeface="Times New Roman" panose="02020603050405020304" pitchFamily="18" charset="0"/>
              </a:rPr>
              <a:t>Insight and Interpretation</a:t>
            </a:r>
          </a:p>
          <a:p>
            <a:pPr marL="0" marR="0">
              <a:lnSpc>
                <a:spcPct val="115000"/>
              </a:lnSpc>
              <a:spcBef>
                <a:spcPts val="0"/>
              </a:spcBef>
              <a:spcAft>
                <a:spcPts val="1000"/>
              </a:spcAft>
            </a:pPr>
            <a:r>
              <a:rPr lang="en-US" sz="4000" dirty="0">
                <a:effectLst/>
                <a:latin typeface="Times New Roman" panose="02020603050405020304" pitchFamily="18" charset="0"/>
                <a:ea typeface="MS Mincho" panose="02020609040205080304" pitchFamily="49" charset="-128"/>
                <a:cs typeface="Times New Roman" panose="02020603050405020304" pitchFamily="18" charset="0"/>
              </a:rPr>
              <a:t>This question helps to uncover whether certain cancers are more common in younger or older patients. For example, certain cancers such as leukemia might affect younger patients, while cancers like lung or colon cancer are more prevalent in older populations.</a:t>
            </a:r>
          </a:p>
        </p:txBody>
      </p:sp>
    </p:spTree>
    <p:extLst>
      <p:ext uri="{BB962C8B-B14F-4D97-AF65-F5344CB8AC3E}">
        <p14:creationId xmlns:p14="http://schemas.microsoft.com/office/powerpoint/2010/main" val="419489757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Ion Boardroom</Template>
  <TotalTime>112</TotalTime>
  <Words>753</Words>
  <Application>Microsoft Office PowerPoint</Application>
  <PresentationFormat>Widescreen</PresentationFormat>
  <Paragraphs>247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Calibri</vt:lpstr>
      <vt:lpstr>Cambria</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marzia khan</dc:creator>
  <cp:lastModifiedBy>marzia khan</cp:lastModifiedBy>
  <cp:revision>13</cp:revision>
  <dcterms:created xsi:type="dcterms:W3CDTF">2024-10-06T17:36:50Z</dcterms:created>
  <dcterms:modified xsi:type="dcterms:W3CDTF">2024-10-08T05:27:17Z</dcterms:modified>
</cp:coreProperties>
</file>