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p:scale>
          <a:sx n="78" d="100"/>
          <a:sy n="78" d="100"/>
        </p:scale>
        <p:origin x="216" y="-1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E1676-5600-9B3F-7E71-1BDE3BEA83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DD8683-4467-A569-1655-A54E84ED7E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C31A55-CD2F-1067-6C29-1AE060426031}"/>
              </a:ext>
            </a:extLst>
          </p:cNvPr>
          <p:cNvSpPr>
            <a:spLocks noGrp="1"/>
          </p:cNvSpPr>
          <p:nvPr>
            <p:ph type="dt" sz="half" idx="10"/>
          </p:nvPr>
        </p:nvSpPr>
        <p:spPr/>
        <p:txBody>
          <a:bodyPr/>
          <a:lstStyle/>
          <a:p>
            <a:fld id="{BF2FE2F1-55C6-4B1F-8013-2C3FDC8AB152}" type="datetimeFigureOut">
              <a:rPr lang="en-US" smtClean="0"/>
              <a:t>9/26/2024</a:t>
            </a:fld>
            <a:endParaRPr lang="en-US"/>
          </a:p>
        </p:txBody>
      </p:sp>
      <p:sp>
        <p:nvSpPr>
          <p:cNvPr id="5" name="Footer Placeholder 4">
            <a:extLst>
              <a:ext uri="{FF2B5EF4-FFF2-40B4-BE49-F238E27FC236}">
                <a16:creationId xmlns:a16="http://schemas.microsoft.com/office/drawing/2014/main" id="{68DE560C-492A-C583-861F-3FAB38ABF2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E52412-3FA3-D620-DFF9-9103A5E43624}"/>
              </a:ext>
            </a:extLst>
          </p:cNvPr>
          <p:cNvSpPr>
            <a:spLocks noGrp="1"/>
          </p:cNvSpPr>
          <p:nvPr>
            <p:ph type="sldNum" sz="quarter" idx="12"/>
          </p:nvPr>
        </p:nvSpPr>
        <p:spPr/>
        <p:txBody>
          <a:bodyPr/>
          <a:lstStyle/>
          <a:p>
            <a:fld id="{8D13C5C6-B451-4FB6-9279-E9364C331DE6}" type="slidenum">
              <a:rPr lang="en-US" smtClean="0"/>
              <a:t>‹#›</a:t>
            </a:fld>
            <a:endParaRPr lang="en-US"/>
          </a:p>
        </p:txBody>
      </p:sp>
    </p:spTree>
    <p:extLst>
      <p:ext uri="{BB962C8B-B14F-4D97-AF65-F5344CB8AC3E}">
        <p14:creationId xmlns:p14="http://schemas.microsoft.com/office/powerpoint/2010/main" val="545911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77058-695C-FB00-F736-8B740A8065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567715-41FF-F26D-1262-DF49BB7FE5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61B2CB-960A-EB89-3DC1-1DC8A0208C23}"/>
              </a:ext>
            </a:extLst>
          </p:cNvPr>
          <p:cNvSpPr>
            <a:spLocks noGrp="1"/>
          </p:cNvSpPr>
          <p:nvPr>
            <p:ph type="dt" sz="half" idx="10"/>
          </p:nvPr>
        </p:nvSpPr>
        <p:spPr/>
        <p:txBody>
          <a:bodyPr/>
          <a:lstStyle/>
          <a:p>
            <a:fld id="{BF2FE2F1-55C6-4B1F-8013-2C3FDC8AB152}" type="datetimeFigureOut">
              <a:rPr lang="en-US" smtClean="0"/>
              <a:t>9/26/2024</a:t>
            </a:fld>
            <a:endParaRPr lang="en-US"/>
          </a:p>
        </p:txBody>
      </p:sp>
      <p:sp>
        <p:nvSpPr>
          <p:cNvPr id="5" name="Footer Placeholder 4">
            <a:extLst>
              <a:ext uri="{FF2B5EF4-FFF2-40B4-BE49-F238E27FC236}">
                <a16:creationId xmlns:a16="http://schemas.microsoft.com/office/drawing/2014/main" id="{2499E956-E8FE-A21C-3B66-C3079D5A81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CB7DB-1617-5E6D-A819-32024D179D3C}"/>
              </a:ext>
            </a:extLst>
          </p:cNvPr>
          <p:cNvSpPr>
            <a:spLocks noGrp="1"/>
          </p:cNvSpPr>
          <p:nvPr>
            <p:ph type="sldNum" sz="quarter" idx="12"/>
          </p:nvPr>
        </p:nvSpPr>
        <p:spPr/>
        <p:txBody>
          <a:bodyPr/>
          <a:lstStyle/>
          <a:p>
            <a:fld id="{8D13C5C6-B451-4FB6-9279-E9364C331DE6}" type="slidenum">
              <a:rPr lang="en-US" smtClean="0"/>
              <a:t>‹#›</a:t>
            </a:fld>
            <a:endParaRPr lang="en-US"/>
          </a:p>
        </p:txBody>
      </p:sp>
    </p:spTree>
    <p:extLst>
      <p:ext uri="{BB962C8B-B14F-4D97-AF65-F5344CB8AC3E}">
        <p14:creationId xmlns:p14="http://schemas.microsoft.com/office/powerpoint/2010/main" val="3635305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5FF5E7-EA95-FD8C-5B22-A80AA8478B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9208FF-F022-B4E1-92F0-52B73411BF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AF90E2-2C4D-8A5D-3659-F252B9E90BB6}"/>
              </a:ext>
            </a:extLst>
          </p:cNvPr>
          <p:cNvSpPr>
            <a:spLocks noGrp="1"/>
          </p:cNvSpPr>
          <p:nvPr>
            <p:ph type="dt" sz="half" idx="10"/>
          </p:nvPr>
        </p:nvSpPr>
        <p:spPr/>
        <p:txBody>
          <a:bodyPr/>
          <a:lstStyle/>
          <a:p>
            <a:fld id="{BF2FE2F1-55C6-4B1F-8013-2C3FDC8AB152}" type="datetimeFigureOut">
              <a:rPr lang="en-US" smtClean="0"/>
              <a:t>9/26/2024</a:t>
            </a:fld>
            <a:endParaRPr lang="en-US"/>
          </a:p>
        </p:txBody>
      </p:sp>
      <p:sp>
        <p:nvSpPr>
          <p:cNvPr id="5" name="Footer Placeholder 4">
            <a:extLst>
              <a:ext uri="{FF2B5EF4-FFF2-40B4-BE49-F238E27FC236}">
                <a16:creationId xmlns:a16="http://schemas.microsoft.com/office/drawing/2014/main" id="{7F01C066-6F8E-5F33-877A-70F79308A5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3AD26-F35A-3978-B0A1-D553E4764225}"/>
              </a:ext>
            </a:extLst>
          </p:cNvPr>
          <p:cNvSpPr>
            <a:spLocks noGrp="1"/>
          </p:cNvSpPr>
          <p:nvPr>
            <p:ph type="sldNum" sz="quarter" idx="12"/>
          </p:nvPr>
        </p:nvSpPr>
        <p:spPr/>
        <p:txBody>
          <a:bodyPr/>
          <a:lstStyle/>
          <a:p>
            <a:fld id="{8D13C5C6-B451-4FB6-9279-E9364C331DE6}" type="slidenum">
              <a:rPr lang="en-US" smtClean="0"/>
              <a:t>‹#›</a:t>
            </a:fld>
            <a:endParaRPr lang="en-US"/>
          </a:p>
        </p:txBody>
      </p:sp>
    </p:spTree>
    <p:extLst>
      <p:ext uri="{BB962C8B-B14F-4D97-AF65-F5344CB8AC3E}">
        <p14:creationId xmlns:p14="http://schemas.microsoft.com/office/powerpoint/2010/main" val="597473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8439-4373-6A21-2AD3-23D48C99F7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59C66E-A9CE-B294-AAA0-ADDEEB43AB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EA0F63-01AC-293C-9D85-E0026445AF75}"/>
              </a:ext>
            </a:extLst>
          </p:cNvPr>
          <p:cNvSpPr>
            <a:spLocks noGrp="1"/>
          </p:cNvSpPr>
          <p:nvPr>
            <p:ph type="dt" sz="half" idx="10"/>
          </p:nvPr>
        </p:nvSpPr>
        <p:spPr/>
        <p:txBody>
          <a:bodyPr/>
          <a:lstStyle/>
          <a:p>
            <a:fld id="{BF2FE2F1-55C6-4B1F-8013-2C3FDC8AB152}" type="datetimeFigureOut">
              <a:rPr lang="en-US" smtClean="0"/>
              <a:t>9/26/2024</a:t>
            </a:fld>
            <a:endParaRPr lang="en-US"/>
          </a:p>
        </p:txBody>
      </p:sp>
      <p:sp>
        <p:nvSpPr>
          <p:cNvPr id="5" name="Footer Placeholder 4">
            <a:extLst>
              <a:ext uri="{FF2B5EF4-FFF2-40B4-BE49-F238E27FC236}">
                <a16:creationId xmlns:a16="http://schemas.microsoft.com/office/drawing/2014/main" id="{B255D67B-CBF2-4826-442A-AFE58BEE27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EBD2FA-DC42-6F27-5311-3AE1D29612EA}"/>
              </a:ext>
            </a:extLst>
          </p:cNvPr>
          <p:cNvSpPr>
            <a:spLocks noGrp="1"/>
          </p:cNvSpPr>
          <p:nvPr>
            <p:ph type="sldNum" sz="quarter" idx="12"/>
          </p:nvPr>
        </p:nvSpPr>
        <p:spPr/>
        <p:txBody>
          <a:bodyPr/>
          <a:lstStyle/>
          <a:p>
            <a:fld id="{8D13C5C6-B451-4FB6-9279-E9364C331DE6}" type="slidenum">
              <a:rPr lang="en-US" smtClean="0"/>
              <a:t>‹#›</a:t>
            </a:fld>
            <a:endParaRPr lang="en-US"/>
          </a:p>
        </p:txBody>
      </p:sp>
    </p:spTree>
    <p:extLst>
      <p:ext uri="{BB962C8B-B14F-4D97-AF65-F5344CB8AC3E}">
        <p14:creationId xmlns:p14="http://schemas.microsoft.com/office/powerpoint/2010/main" val="3224897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53912-3581-F9C6-D578-46A2273336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D8F1DD-688C-AF99-B2D0-0309F043CA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A6B814-D562-E574-452E-47B7E54CDAF4}"/>
              </a:ext>
            </a:extLst>
          </p:cNvPr>
          <p:cNvSpPr>
            <a:spLocks noGrp="1"/>
          </p:cNvSpPr>
          <p:nvPr>
            <p:ph type="dt" sz="half" idx="10"/>
          </p:nvPr>
        </p:nvSpPr>
        <p:spPr/>
        <p:txBody>
          <a:bodyPr/>
          <a:lstStyle/>
          <a:p>
            <a:fld id="{BF2FE2F1-55C6-4B1F-8013-2C3FDC8AB152}" type="datetimeFigureOut">
              <a:rPr lang="en-US" smtClean="0"/>
              <a:t>9/26/2024</a:t>
            </a:fld>
            <a:endParaRPr lang="en-US"/>
          </a:p>
        </p:txBody>
      </p:sp>
      <p:sp>
        <p:nvSpPr>
          <p:cNvPr id="5" name="Footer Placeholder 4">
            <a:extLst>
              <a:ext uri="{FF2B5EF4-FFF2-40B4-BE49-F238E27FC236}">
                <a16:creationId xmlns:a16="http://schemas.microsoft.com/office/drawing/2014/main" id="{CBD7F5C5-87D0-B93B-FF3D-FD1CBF1769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695175-EB04-7D41-0D4E-409CE9A6203A}"/>
              </a:ext>
            </a:extLst>
          </p:cNvPr>
          <p:cNvSpPr>
            <a:spLocks noGrp="1"/>
          </p:cNvSpPr>
          <p:nvPr>
            <p:ph type="sldNum" sz="quarter" idx="12"/>
          </p:nvPr>
        </p:nvSpPr>
        <p:spPr/>
        <p:txBody>
          <a:bodyPr/>
          <a:lstStyle/>
          <a:p>
            <a:fld id="{8D13C5C6-B451-4FB6-9279-E9364C331DE6}" type="slidenum">
              <a:rPr lang="en-US" smtClean="0"/>
              <a:t>‹#›</a:t>
            </a:fld>
            <a:endParaRPr lang="en-US"/>
          </a:p>
        </p:txBody>
      </p:sp>
    </p:spTree>
    <p:extLst>
      <p:ext uri="{BB962C8B-B14F-4D97-AF65-F5344CB8AC3E}">
        <p14:creationId xmlns:p14="http://schemas.microsoft.com/office/powerpoint/2010/main" val="1394760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5A5E9-2EA3-D9B6-A412-0A7CC0FC37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DCA0E5-E380-1A0A-6E6E-E6C6643F12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BB7885-2C0F-3BAD-1A36-92D2D8C615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46B7B1-079F-3757-EC1B-1FD7F466ED97}"/>
              </a:ext>
            </a:extLst>
          </p:cNvPr>
          <p:cNvSpPr>
            <a:spLocks noGrp="1"/>
          </p:cNvSpPr>
          <p:nvPr>
            <p:ph type="dt" sz="half" idx="10"/>
          </p:nvPr>
        </p:nvSpPr>
        <p:spPr/>
        <p:txBody>
          <a:bodyPr/>
          <a:lstStyle/>
          <a:p>
            <a:fld id="{BF2FE2F1-55C6-4B1F-8013-2C3FDC8AB152}" type="datetimeFigureOut">
              <a:rPr lang="en-US" smtClean="0"/>
              <a:t>9/26/2024</a:t>
            </a:fld>
            <a:endParaRPr lang="en-US"/>
          </a:p>
        </p:txBody>
      </p:sp>
      <p:sp>
        <p:nvSpPr>
          <p:cNvPr id="6" name="Footer Placeholder 5">
            <a:extLst>
              <a:ext uri="{FF2B5EF4-FFF2-40B4-BE49-F238E27FC236}">
                <a16:creationId xmlns:a16="http://schemas.microsoft.com/office/drawing/2014/main" id="{78B03C37-F610-025A-0BFA-D0733064B6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A84073-E881-A25C-51D6-115913005C76}"/>
              </a:ext>
            </a:extLst>
          </p:cNvPr>
          <p:cNvSpPr>
            <a:spLocks noGrp="1"/>
          </p:cNvSpPr>
          <p:nvPr>
            <p:ph type="sldNum" sz="quarter" idx="12"/>
          </p:nvPr>
        </p:nvSpPr>
        <p:spPr/>
        <p:txBody>
          <a:bodyPr/>
          <a:lstStyle/>
          <a:p>
            <a:fld id="{8D13C5C6-B451-4FB6-9279-E9364C331DE6}" type="slidenum">
              <a:rPr lang="en-US" smtClean="0"/>
              <a:t>‹#›</a:t>
            </a:fld>
            <a:endParaRPr lang="en-US"/>
          </a:p>
        </p:txBody>
      </p:sp>
    </p:spTree>
    <p:extLst>
      <p:ext uri="{BB962C8B-B14F-4D97-AF65-F5344CB8AC3E}">
        <p14:creationId xmlns:p14="http://schemas.microsoft.com/office/powerpoint/2010/main" val="2473337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F34E4-0F08-F8C9-D0D1-AB14A1A73B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35D718-5604-3A9A-A928-21D57F3EEB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F733DD-AF05-F8D0-F900-D6F191F6CB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E1D36D-82D3-DD72-5688-182BED1333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264B62-0ACE-8861-A5F6-49FBB7A005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0AF3B1-977C-FD77-190D-289B87FAC2C5}"/>
              </a:ext>
            </a:extLst>
          </p:cNvPr>
          <p:cNvSpPr>
            <a:spLocks noGrp="1"/>
          </p:cNvSpPr>
          <p:nvPr>
            <p:ph type="dt" sz="half" idx="10"/>
          </p:nvPr>
        </p:nvSpPr>
        <p:spPr/>
        <p:txBody>
          <a:bodyPr/>
          <a:lstStyle/>
          <a:p>
            <a:fld id="{BF2FE2F1-55C6-4B1F-8013-2C3FDC8AB152}" type="datetimeFigureOut">
              <a:rPr lang="en-US" smtClean="0"/>
              <a:t>9/26/2024</a:t>
            </a:fld>
            <a:endParaRPr lang="en-US"/>
          </a:p>
        </p:txBody>
      </p:sp>
      <p:sp>
        <p:nvSpPr>
          <p:cNvPr id="8" name="Footer Placeholder 7">
            <a:extLst>
              <a:ext uri="{FF2B5EF4-FFF2-40B4-BE49-F238E27FC236}">
                <a16:creationId xmlns:a16="http://schemas.microsoft.com/office/drawing/2014/main" id="{68DF4649-0742-F9B3-1F85-2888A31C3C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0DAF54-A552-8DF3-983E-B9673D3CC68A}"/>
              </a:ext>
            </a:extLst>
          </p:cNvPr>
          <p:cNvSpPr>
            <a:spLocks noGrp="1"/>
          </p:cNvSpPr>
          <p:nvPr>
            <p:ph type="sldNum" sz="quarter" idx="12"/>
          </p:nvPr>
        </p:nvSpPr>
        <p:spPr/>
        <p:txBody>
          <a:bodyPr/>
          <a:lstStyle/>
          <a:p>
            <a:fld id="{8D13C5C6-B451-4FB6-9279-E9364C331DE6}" type="slidenum">
              <a:rPr lang="en-US" smtClean="0"/>
              <a:t>‹#›</a:t>
            </a:fld>
            <a:endParaRPr lang="en-US"/>
          </a:p>
        </p:txBody>
      </p:sp>
    </p:spTree>
    <p:extLst>
      <p:ext uri="{BB962C8B-B14F-4D97-AF65-F5344CB8AC3E}">
        <p14:creationId xmlns:p14="http://schemas.microsoft.com/office/powerpoint/2010/main" val="3340396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96AC0-6FAE-3E95-CEB8-4335E9075E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C0B123-B6C3-8A6D-3B42-EEA5AB2B253C}"/>
              </a:ext>
            </a:extLst>
          </p:cNvPr>
          <p:cNvSpPr>
            <a:spLocks noGrp="1"/>
          </p:cNvSpPr>
          <p:nvPr>
            <p:ph type="dt" sz="half" idx="10"/>
          </p:nvPr>
        </p:nvSpPr>
        <p:spPr/>
        <p:txBody>
          <a:bodyPr/>
          <a:lstStyle/>
          <a:p>
            <a:fld id="{BF2FE2F1-55C6-4B1F-8013-2C3FDC8AB152}" type="datetimeFigureOut">
              <a:rPr lang="en-US" smtClean="0"/>
              <a:t>9/26/2024</a:t>
            </a:fld>
            <a:endParaRPr lang="en-US"/>
          </a:p>
        </p:txBody>
      </p:sp>
      <p:sp>
        <p:nvSpPr>
          <p:cNvPr id="4" name="Footer Placeholder 3">
            <a:extLst>
              <a:ext uri="{FF2B5EF4-FFF2-40B4-BE49-F238E27FC236}">
                <a16:creationId xmlns:a16="http://schemas.microsoft.com/office/drawing/2014/main" id="{AF513A40-09B4-1DE6-8A19-96778FA095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36A3FE-E7AF-049D-2FB0-0C20AA7D8A28}"/>
              </a:ext>
            </a:extLst>
          </p:cNvPr>
          <p:cNvSpPr>
            <a:spLocks noGrp="1"/>
          </p:cNvSpPr>
          <p:nvPr>
            <p:ph type="sldNum" sz="quarter" idx="12"/>
          </p:nvPr>
        </p:nvSpPr>
        <p:spPr/>
        <p:txBody>
          <a:bodyPr/>
          <a:lstStyle/>
          <a:p>
            <a:fld id="{8D13C5C6-B451-4FB6-9279-E9364C331DE6}" type="slidenum">
              <a:rPr lang="en-US" smtClean="0"/>
              <a:t>‹#›</a:t>
            </a:fld>
            <a:endParaRPr lang="en-US"/>
          </a:p>
        </p:txBody>
      </p:sp>
    </p:spTree>
    <p:extLst>
      <p:ext uri="{BB962C8B-B14F-4D97-AF65-F5344CB8AC3E}">
        <p14:creationId xmlns:p14="http://schemas.microsoft.com/office/powerpoint/2010/main" val="2551366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DD7A71-040A-3B2F-044B-2ED1E9455E01}"/>
              </a:ext>
            </a:extLst>
          </p:cNvPr>
          <p:cNvSpPr>
            <a:spLocks noGrp="1"/>
          </p:cNvSpPr>
          <p:nvPr>
            <p:ph type="dt" sz="half" idx="10"/>
          </p:nvPr>
        </p:nvSpPr>
        <p:spPr/>
        <p:txBody>
          <a:bodyPr/>
          <a:lstStyle/>
          <a:p>
            <a:fld id="{BF2FE2F1-55C6-4B1F-8013-2C3FDC8AB152}" type="datetimeFigureOut">
              <a:rPr lang="en-US" smtClean="0"/>
              <a:t>9/26/2024</a:t>
            </a:fld>
            <a:endParaRPr lang="en-US"/>
          </a:p>
        </p:txBody>
      </p:sp>
      <p:sp>
        <p:nvSpPr>
          <p:cNvPr id="3" name="Footer Placeholder 2">
            <a:extLst>
              <a:ext uri="{FF2B5EF4-FFF2-40B4-BE49-F238E27FC236}">
                <a16:creationId xmlns:a16="http://schemas.microsoft.com/office/drawing/2014/main" id="{0121C17B-CA1F-CD35-7123-C1D66B6408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150750-FC7C-0188-3E3B-BFE64DA0E49C}"/>
              </a:ext>
            </a:extLst>
          </p:cNvPr>
          <p:cNvSpPr>
            <a:spLocks noGrp="1"/>
          </p:cNvSpPr>
          <p:nvPr>
            <p:ph type="sldNum" sz="quarter" idx="12"/>
          </p:nvPr>
        </p:nvSpPr>
        <p:spPr/>
        <p:txBody>
          <a:bodyPr/>
          <a:lstStyle/>
          <a:p>
            <a:fld id="{8D13C5C6-B451-4FB6-9279-E9364C331DE6}" type="slidenum">
              <a:rPr lang="en-US" smtClean="0"/>
              <a:t>‹#›</a:t>
            </a:fld>
            <a:endParaRPr lang="en-US"/>
          </a:p>
        </p:txBody>
      </p:sp>
    </p:spTree>
    <p:extLst>
      <p:ext uri="{BB962C8B-B14F-4D97-AF65-F5344CB8AC3E}">
        <p14:creationId xmlns:p14="http://schemas.microsoft.com/office/powerpoint/2010/main" val="4048331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91367-1AFF-43EA-83CA-53545FD1C7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1C08F6-E2E1-AE27-CBF7-7E039672D5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A860A7-70A0-6E96-C8BE-C185771910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2F71CD-4ED5-5799-5970-3A532F463C5E}"/>
              </a:ext>
            </a:extLst>
          </p:cNvPr>
          <p:cNvSpPr>
            <a:spLocks noGrp="1"/>
          </p:cNvSpPr>
          <p:nvPr>
            <p:ph type="dt" sz="half" idx="10"/>
          </p:nvPr>
        </p:nvSpPr>
        <p:spPr/>
        <p:txBody>
          <a:bodyPr/>
          <a:lstStyle/>
          <a:p>
            <a:fld id="{BF2FE2F1-55C6-4B1F-8013-2C3FDC8AB152}" type="datetimeFigureOut">
              <a:rPr lang="en-US" smtClean="0"/>
              <a:t>9/26/2024</a:t>
            </a:fld>
            <a:endParaRPr lang="en-US"/>
          </a:p>
        </p:txBody>
      </p:sp>
      <p:sp>
        <p:nvSpPr>
          <p:cNvPr id="6" name="Footer Placeholder 5">
            <a:extLst>
              <a:ext uri="{FF2B5EF4-FFF2-40B4-BE49-F238E27FC236}">
                <a16:creationId xmlns:a16="http://schemas.microsoft.com/office/drawing/2014/main" id="{6D8886E5-F90F-A976-E58F-712A2274CD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8B50C4-6FB9-5FCC-6319-3D2D53E3E641}"/>
              </a:ext>
            </a:extLst>
          </p:cNvPr>
          <p:cNvSpPr>
            <a:spLocks noGrp="1"/>
          </p:cNvSpPr>
          <p:nvPr>
            <p:ph type="sldNum" sz="quarter" idx="12"/>
          </p:nvPr>
        </p:nvSpPr>
        <p:spPr/>
        <p:txBody>
          <a:bodyPr/>
          <a:lstStyle/>
          <a:p>
            <a:fld id="{8D13C5C6-B451-4FB6-9279-E9364C331DE6}" type="slidenum">
              <a:rPr lang="en-US" smtClean="0"/>
              <a:t>‹#›</a:t>
            </a:fld>
            <a:endParaRPr lang="en-US"/>
          </a:p>
        </p:txBody>
      </p:sp>
    </p:spTree>
    <p:extLst>
      <p:ext uri="{BB962C8B-B14F-4D97-AF65-F5344CB8AC3E}">
        <p14:creationId xmlns:p14="http://schemas.microsoft.com/office/powerpoint/2010/main" val="570677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3469-8862-C302-31D8-E7404C4BB6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C0AF21-9DC9-3DF7-1F18-96E32C2F42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B589CE-26CA-082F-7BEC-1E560C9215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01C4B3-EC96-4407-3DE8-944FEF505287}"/>
              </a:ext>
            </a:extLst>
          </p:cNvPr>
          <p:cNvSpPr>
            <a:spLocks noGrp="1"/>
          </p:cNvSpPr>
          <p:nvPr>
            <p:ph type="dt" sz="half" idx="10"/>
          </p:nvPr>
        </p:nvSpPr>
        <p:spPr/>
        <p:txBody>
          <a:bodyPr/>
          <a:lstStyle/>
          <a:p>
            <a:fld id="{BF2FE2F1-55C6-4B1F-8013-2C3FDC8AB152}" type="datetimeFigureOut">
              <a:rPr lang="en-US" smtClean="0"/>
              <a:t>9/26/2024</a:t>
            </a:fld>
            <a:endParaRPr lang="en-US"/>
          </a:p>
        </p:txBody>
      </p:sp>
      <p:sp>
        <p:nvSpPr>
          <p:cNvPr id="6" name="Footer Placeholder 5">
            <a:extLst>
              <a:ext uri="{FF2B5EF4-FFF2-40B4-BE49-F238E27FC236}">
                <a16:creationId xmlns:a16="http://schemas.microsoft.com/office/drawing/2014/main" id="{65D0E281-0AE3-9910-4E50-3BC5B23CD6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FA2927-FD9A-C774-8672-7942184015EA}"/>
              </a:ext>
            </a:extLst>
          </p:cNvPr>
          <p:cNvSpPr>
            <a:spLocks noGrp="1"/>
          </p:cNvSpPr>
          <p:nvPr>
            <p:ph type="sldNum" sz="quarter" idx="12"/>
          </p:nvPr>
        </p:nvSpPr>
        <p:spPr/>
        <p:txBody>
          <a:bodyPr/>
          <a:lstStyle/>
          <a:p>
            <a:fld id="{8D13C5C6-B451-4FB6-9279-E9364C331DE6}" type="slidenum">
              <a:rPr lang="en-US" smtClean="0"/>
              <a:t>‹#›</a:t>
            </a:fld>
            <a:endParaRPr lang="en-US"/>
          </a:p>
        </p:txBody>
      </p:sp>
    </p:spTree>
    <p:extLst>
      <p:ext uri="{BB962C8B-B14F-4D97-AF65-F5344CB8AC3E}">
        <p14:creationId xmlns:p14="http://schemas.microsoft.com/office/powerpoint/2010/main" val="3016757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43E799-34B5-C510-080C-27BCB2C4CC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1CF038-C2B3-6327-8E75-344F8B61D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69B65B-79DF-04D0-0B0B-D9955F1737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F2FE2F1-55C6-4B1F-8013-2C3FDC8AB152}" type="datetimeFigureOut">
              <a:rPr lang="en-US" smtClean="0"/>
              <a:t>9/26/2024</a:t>
            </a:fld>
            <a:endParaRPr lang="en-US"/>
          </a:p>
        </p:txBody>
      </p:sp>
      <p:sp>
        <p:nvSpPr>
          <p:cNvPr id="5" name="Footer Placeholder 4">
            <a:extLst>
              <a:ext uri="{FF2B5EF4-FFF2-40B4-BE49-F238E27FC236}">
                <a16:creationId xmlns:a16="http://schemas.microsoft.com/office/drawing/2014/main" id="{F5D47B58-A5D7-4F12-F3CC-870E08FC60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CDB2073-03AC-454A-13B8-528188348B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D13C5C6-B451-4FB6-9279-E9364C331DE6}" type="slidenum">
              <a:rPr lang="en-US" smtClean="0"/>
              <a:t>‹#›</a:t>
            </a:fld>
            <a:endParaRPr lang="en-US"/>
          </a:p>
        </p:txBody>
      </p:sp>
    </p:spTree>
    <p:extLst>
      <p:ext uri="{BB962C8B-B14F-4D97-AF65-F5344CB8AC3E}">
        <p14:creationId xmlns:p14="http://schemas.microsoft.com/office/powerpoint/2010/main" val="1086166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7F2F45-DE8E-A736-768F-E3A75C110CE0}"/>
              </a:ext>
            </a:extLst>
          </p:cNvPr>
          <p:cNvSpPr txBox="1"/>
          <p:nvPr/>
        </p:nvSpPr>
        <p:spPr>
          <a:xfrm>
            <a:off x="1761131" y="819260"/>
            <a:ext cx="8534033" cy="523220"/>
          </a:xfrm>
          <a:prstGeom prst="rect">
            <a:avLst/>
          </a:prstGeom>
          <a:noFill/>
        </p:spPr>
        <p:txBody>
          <a:bodyPr wrap="square">
            <a:spAutoFit/>
          </a:bodyPr>
          <a:lstStyle/>
          <a:p>
            <a:pPr algn="ctr" rtl="1"/>
            <a:r>
              <a:rPr lang="fa-IR" altLang="ko-KR" sz="2800" b="1" dirty="0">
                <a:latin typeface="Arial" pitchFamily="34" charset="0"/>
                <a:ea typeface="맑은 고딕" pitchFamily="50" charset="-127"/>
                <a:cs typeface="B Nazanin" panose="00000400000000000000" pitchFamily="2" charset="-78"/>
              </a:rPr>
              <a:t>محاسبه انتگرال به کمک شبیه سازی مونت کارلو</a:t>
            </a:r>
            <a:endParaRPr lang="en-US" altLang="ko-KR" sz="2800" b="1" dirty="0">
              <a:latin typeface="Arial" pitchFamily="34" charset="0"/>
              <a:ea typeface="맑은 고딕" pitchFamily="50" charset="-127"/>
              <a:cs typeface="B Nazanin" panose="00000400000000000000" pitchFamily="2" charset="-78"/>
            </a:endParaRPr>
          </a:p>
        </p:txBody>
      </p:sp>
      <p:sp>
        <p:nvSpPr>
          <p:cNvPr id="6" name="TextBox 5">
            <a:extLst>
              <a:ext uri="{FF2B5EF4-FFF2-40B4-BE49-F238E27FC236}">
                <a16:creationId xmlns:a16="http://schemas.microsoft.com/office/drawing/2014/main" id="{1A9FB82C-F5B5-D728-AD41-D58B0EDFF783}"/>
              </a:ext>
            </a:extLst>
          </p:cNvPr>
          <p:cNvSpPr txBox="1"/>
          <p:nvPr/>
        </p:nvSpPr>
        <p:spPr>
          <a:xfrm>
            <a:off x="4299684" y="2488049"/>
            <a:ext cx="3456925" cy="1723549"/>
          </a:xfrm>
          <a:prstGeom prst="rect">
            <a:avLst/>
          </a:prstGeom>
          <a:noFill/>
        </p:spPr>
        <p:txBody>
          <a:bodyPr wrap="square" rtlCol="0">
            <a:spAutoFit/>
          </a:bodyPr>
          <a:lstStyle/>
          <a:p>
            <a:pPr algn="ctr" rtl="1"/>
            <a:r>
              <a:rPr lang="fa-IR" sz="2000" dirty="0">
                <a:cs typeface="B Nazanin" panose="00000400000000000000" pitchFamily="2" charset="-78"/>
              </a:rPr>
              <a:t>اعضا گروه:</a:t>
            </a:r>
          </a:p>
          <a:p>
            <a:pPr algn="ctr" rtl="1"/>
            <a:r>
              <a:rPr lang="fa-IR" sz="1600" dirty="0">
                <a:cs typeface="B Nazanin" panose="00000400000000000000" pitchFamily="2" charset="-78"/>
              </a:rPr>
              <a:t>درسا عسگری، مرضیه روشنی،</a:t>
            </a:r>
          </a:p>
          <a:p>
            <a:pPr algn="ctr" rtl="1"/>
            <a:r>
              <a:rPr lang="fa-IR" sz="1600" dirty="0">
                <a:cs typeface="B Nazanin" panose="00000400000000000000" pitchFamily="2" charset="-78"/>
              </a:rPr>
              <a:t> فاطمه سلمانی</a:t>
            </a:r>
          </a:p>
          <a:p>
            <a:pPr algn="ctr" rtl="1"/>
            <a:endParaRPr lang="fa-IR" dirty="0"/>
          </a:p>
          <a:p>
            <a:pPr algn="ctr" rtl="1"/>
            <a:r>
              <a:rPr lang="fa-IR" b="1" dirty="0"/>
              <a:t>استاد درس:</a:t>
            </a:r>
          </a:p>
          <a:p>
            <a:pPr algn="ctr" rtl="1"/>
            <a:r>
              <a:rPr lang="fa-IR" dirty="0"/>
              <a:t> دکتر هادی‌زاده</a:t>
            </a:r>
            <a:endParaRPr lang="en-US" dirty="0"/>
          </a:p>
        </p:txBody>
      </p:sp>
    </p:spTree>
    <p:extLst>
      <p:ext uri="{BB962C8B-B14F-4D97-AF65-F5344CB8AC3E}">
        <p14:creationId xmlns:p14="http://schemas.microsoft.com/office/powerpoint/2010/main" val="469341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DBAE1562-FC2D-4C50-1E87-E61A675C17DC}"/>
                  </a:ext>
                </a:extLst>
              </p:cNvPr>
              <p:cNvSpPr txBox="1"/>
              <p:nvPr/>
            </p:nvSpPr>
            <p:spPr>
              <a:xfrm>
                <a:off x="4584699" y="661194"/>
                <a:ext cx="6758631" cy="5169685"/>
              </a:xfrm>
              <a:prstGeom prst="rect">
                <a:avLst/>
              </a:prstGeom>
              <a:noFill/>
            </p:spPr>
            <p:txBody>
              <a:bodyPr wrap="square" rtlCol="1">
                <a:spAutoFit/>
              </a:bodyPr>
              <a:lstStyle/>
              <a:p>
                <a:pPr algn="just" rtl="1">
                  <a:lnSpc>
                    <a:spcPct val="150000"/>
                  </a:lnSpc>
                </a:pPr>
                <a:r>
                  <a:rPr lang="fa-IR" sz="1400" dirty="0"/>
                  <a:t>روش برخورد یا خطا ( موفقیت یا شکست ) مونت کارلو </a:t>
                </a:r>
                <a:r>
                  <a:rPr lang="en-US" sz="1400" dirty="0"/>
                  <a:t>,</a:t>
                </a:r>
                <a:r>
                  <a:rPr lang="fa-IR" sz="1400" dirty="0"/>
                  <a:t> بر پایه تعبیر هندسی حدود انتگرال :</a:t>
                </a:r>
              </a:p>
              <a:p>
                <a:pPr algn="just" rtl="1">
                  <a:lnSpc>
                    <a:spcPct val="150000"/>
                  </a:lnSpc>
                </a:pPr>
                <a:endParaRPr lang="fa-IR" sz="1400" dirty="0"/>
              </a:p>
              <a:p>
                <a:pPr algn="just" rtl="1">
                  <a:lnSpc>
                    <a:spcPct val="150000"/>
                  </a:lnSpc>
                </a:pPr>
                <a:r>
                  <a:rPr lang="fa-IR" sz="1400" dirty="0"/>
                  <a:t>در اینجا محاسبه انتگرال یک بعدی </a:t>
                </a:r>
                <a14:m>
                  <m:oMath xmlns:m="http://schemas.openxmlformats.org/officeDocument/2006/math">
                    <m:nary>
                      <m:naryPr>
                        <m:ctrlPr>
                          <a:rPr lang="fa-IR" sz="1400" i="1" smtClean="0">
                            <a:latin typeface="Cambria Math" panose="02040503050406030204" pitchFamily="18" charset="0"/>
                          </a:rPr>
                        </m:ctrlPr>
                      </m:naryPr>
                      <m:sub>
                        <m:r>
                          <m:rPr>
                            <m:brk m:alnAt="23"/>
                          </m:rPr>
                          <a:rPr lang="en-US" sz="1400" b="0" i="1" smtClean="0">
                            <a:latin typeface="Cambria Math" panose="02040503050406030204" pitchFamily="18" charset="0"/>
                          </a:rPr>
                          <m:t>𝑎</m:t>
                        </m:r>
                      </m:sub>
                      <m:sup>
                        <m:r>
                          <a:rPr lang="en-US" sz="1400" b="0" i="1" smtClean="0">
                            <a:latin typeface="Cambria Math" panose="02040503050406030204" pitchFamily="18" charset="0"/>
                          </a:rPr>
                          <m:t>𝑏</m:t>
                        </m:r>
                      </m:sup>
                      <m:e>
                        <m:r>
                          <a:rPr lang="en-US" sz="1400" b="0" i="1" smtClean="0">
                            <a:latin typeface="Cambria Math" panose="02040503050406030204" pitchFamily="18" charset="0"/>
                          </a:rPr>
                          <m:t>𝑓</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𝑥</m:t>
                            </m:r>
                          </m:e>
                        </m:d>
                        <m:r>
                          <a:rPr lang="en-US" sz="1400" b="0" i="1" smtClean="0">
                            <a:latin typeface="Cambria Math" panose="02040503050406030204" pitchFamily="18" charset="0"/>
                          </a:rPr>
                          <m:t>𝑑𝑥</m:t>
                        </m:r>
                      </m:e>
                    </m:nary>
                  </m:oMath>
                </a14:m>
                <a:r>
                  <a:rPr lang="fa-IR" sz="1400" dirty="0"/>
                  <a:t>= </a:t>
                </a:r>
                <a14:m>
                  <m:oMath xmlns:m="http://schemas.openxmlformats.org/officeDocument/2006/math">
                    <m:r>
                      <a:rPr lang="en-US" sz="1400" b="0" i="1" smtClean="0">
                        <a:latin typeface="Cambria Math" panose="02040503050406030204" pitchFamily="18" charset="0"/>
                      </a:rPr>
                      <m:t>𝐼</m:t>
                    </m:r>
                  </m:oMath>
                </a14:m>
                <a:r>
                  <a:rPr lang="fa-IR" sz="1400" dirty="0">
                    <a:latin typeface="Algerian" panose="04020705040A02060702" pitchFamily="82" charset="0"/>
                  </a:rPr>
                  <a:t> را بررسی میکنیم :</a:t>
                </a:r>
              </a:p>
              <a:p>
                <a:pPr algn="just" rtl="1">
                  <a:lnSpc>
                    <a:spcPct val="150000"/>
                  </a:lnSpc>
                </a:pPr>
                <a:r>
                  <a:rPr lang="fa-IR" sz="1400" dirty="0">
                    <a:latin typeface="Algerian" panose="04020705040A02060702" pitchFamily="82" charset="0"/>
                  </a:rPr>
                  <a:t>برای سادگی فرض میکنیم تابع </a:t>
                </a:r>
                <a:r>
                  <a:rPr lang="en-US" sz="1400" dirty="0">
                    <a:latin typeface="Arial" panose="020B0604020202020204" pitchFamily="34" charset="0"/>
                    <a:cs typeface="Arial" panose="020B0604020202020204" pitchFamily="34" charset="0"/>
                  </a:rPr>
                  <a:t>f(x)</a:t>
                </a:r>
                <a:r>
                  <a:rPr lang="fa-IR" sz="1400" dirty="0">
                    <a:latin typeface="Arial" panose="020B0604020202020204" pitchFamily="34" charset="0"/>
                    <a:cs typeface="Arial" panose="020B0604020202020204" pitchFamily="34" charset="0"/>
                  </a:rPr>
                  <a:t> کراندار است </a:t>
                </a:r>
                <a:r>
                  <a:rPr lang="en-US" sz="1400" dirty="0">
                    <a:latin typeface="Arial" panose="020B0604020202020204" pitchFamily="34" charset="0"/>
                    <a:cs typeface="Arial" panose="020B0604020202020204" pitchFamily="34" charset="0"/>
                  </a:rPr>
                  <a:t>;</a:t>
                </a:r>
                <a:r>
                  <a:rPr lang="fa-IR" sz="1400" dirty="0">
                    <a:latin typeface="Arial" panose="020B0604020202020204" pitchFamily="34" charset="0"/>
                    <a:cs typeface="Arial" panose="020B0604020202020204" pitchFamily="34" charset="0"/>
                  </a:rPr>
                  <a:t> </a:t>
                </a:r>
                <a14:m>
                  <m:oMath xmlns:m="http://schemas.openxmlformats.org/officeDocument/2006/math">
                    <m:r>
                      <a:rPr lang="fa-IR" sz="1400" b="0" i="1" smtClean="0">
                        <a:latin typeface="Cambria Math" panose="02040503050406030204" pitchFamily="18" charset="0"/>
                        <a:cs typeface="Arial" panose="020B0604020202020204" pitchFamily="34" charset="0"/>
                      </a:rPr>
                      <m:t>0</m:t>
                    </m:r>
                    <m:r>
                      <a:rPr lang="fa-IR"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𝑓</m:t>
                    </m:r>
                    <m:d>
                      <m:dPr>
                        <m:ctrlPr>
                          <a:rPr lang="en-US" sz="1400" b="0" i="1" smtClean="0">
                            <a:latin typeface="Cambria Math" panose="02040503050406030204" pitchFamily="18" charset="0"/>
                            <a:ea typeface="Cambria Math" panose="02040503050406030204" pitchFamily="18" charset="0"/>
                            <a:cs typeface="Arial" panose="020B0604020202020204" pitchFamily="34" charset="0"/>
                          </a:rPr>
                        </m:ctrlPr>
                      </m:dPr>
                      <m:e>
                        <m:r>
                          <a:rPr lang="en-US" sz="1400" b="0" i="1" smtClean="0">
                            <a:latin typeface="Cambria Math" panose="02040503050406030204" pitchFamily="18" charset="0"/>
                            <a:ea typeface="Cambria Math" panose="02040503050406030204" pitchFamily="18" charset="0"/>
                            <a:cs typeface="Arial" panose="020B0604020202020204" pitchFamily="34" charset="0"/>
                          </a:rPr>
                          <m:t>𝑥</m:t>
                        </m:r>
                      </m:e>
                    </m:d>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𝐻</m:t>
                    </m:r>
                    <m:r>
                      <a:rPr lang="en-US" sz="1400" b="0" i="1" smtClean="0">
                        <a:latin typeface="Cambria Math" panose="02040503050406030204" pitchFamily="18" charset="0"/>
                        <a:ea typeface="Cambria Math" panose="02040503050406030204" pitchFamily="18" charset="0"/>
                        <a:cs typeface="Arial" panose="020B0604020202020204" pitchFamily="34" charset="0"/>
                      </a:rPr>
                      <m:t>  ,   </m:t>
                    </m:r>
                    <m:r>
                      <a:rPr lang="en-US" sz="1400" b="0" i="1" smtClean="0">
                        <a:latin typeface="Cambria Math" panose="02040503050406030204" pitchFamily="18" charset="0"/>
                        <a:ea typeface="Cambria Math" panose="02040503050406030204" pitchFamily="18" charset="0"/>
                        <a:cs typeface="Arial" panose="020B0604020202020204" pitchFamily="34" charset="0"/>
                      </a:rPr>
                      <m:t>𝑎</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𝑥</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𝑏</m:t>
                    </m:r>
                    <m:r>
                      <a:rPr lang="en-US" sz="1400" b="0" i="1" smtClean="0">
                        <a:latin typeface="Cambria Math" panose="02040503050406030204" pitchFamily="18" charset="0"/>
                        <a:ea typeface="Cambria Math" panose="02040503050406030204" pitchFamily="18" charset="0"/>
                        <a:cs typeface="Arial" panose="020B0604020202020204" pitchFamily="34" charset="0"/>
                      </a:rPr>
                      <m:t>                                                </m:t>
                    </m:r>
                  </m:oMath>
                </a14:m>
                <a:endParaRPr lang="en-US" sz="1400" dirty="0">
                  <a:latin typeface="Algerian" panose="04020705040A02060702" pitchFamily="82" charset="0"/>
                </a:endParaRPr>
              </a:p>
              <a:p>
                <a:pPr algn="just" rtl="1">
                  <a:lnSpc>
                    <a:spcPct val="150000"/>
                  </a:lnSpc>
                </a:pPr>
                <a:endParaRPr lang="fa-IR" sz="1400" dirty="0">
                  <a:latin typeface="Algerian" panose="04020705040A02060702" pitchFamily="82" charset="0"/>
                </a:endParaRPr>
              </a:p>
              <a:p>
                <a:pPr algn="just" rtl="1">
                  <a:lnSpc>
                    <a:spcPct val="150000"/>
                  </a:lnSpc>
                </a:pPr>
                <a:r>
                  <a:rPr lang="fa-IR" sz="1400" dirty="0">
                    <a:latin typeface="Algerian" panose="04020705040A02060702" pitchFamily="82" charset="0"/>
                  </a:rPr>
                  <a:t> فرض میکنیم</a:t>
                </a:r>
                <a:r>
                  <a:rPr lang="fa-IR" sz="1400" dirty="0"/>
                  <a:t> </a:t>
                </a:r>
                <a14:m>
                  <m:oMath xmlns:m="http://schemas.openxmlformats.org/officeDocument/2006/math">
                    <m:r>
                      <a:rPr lang="fa-IR" sz="1400" i="1">
                        <a:latin typeface="Cambria Math" panose="02040503050406030204" pitchFamily="18" charset="0"/>
                      </a:rPr>
                      <m:t>𝛺</m:t>
                    </m:r>
                  </m:oMath>
                </a14:m>
                <a:r>
                  <a:rPr lang="fa-IR" sz="1400" dirty="0">
                    <a:latin typeface="Algerian" panose="04020705040A02060702" pitchFamily="82" charset="0"/>
                  </a:rPr>
                  <a:t>  ناحیه مستطیلی  </a:t>
                </a:r>
                <a14:m>
                  <m:oMath xmlns:m="http://schemas.openxmlformats.org/officeDocument/2006/math">
                    <m:r>
                      <a:rPr lang="fa-IR" sz="1400" i="1" smtClean="0">
                        <a:latin typeface="Cambria Math" panose="02040503050406030204" pitchFamily="18" charset="0"/>
                      </a:rPr>
                      <m:t>𝛺</m:t>
                    </m:r>
                    <m:r>
                      <a:rPr lang="fa-IR"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𝑦</m:t>
                        </m:r>
                      </m:e>
                    </m:d>
                    <m:r>
                      <a:rPr lang="en-US" sz="1400" b="0" i="1" smtClean="0">
                        <a:latin typeface="Cambria Math" panose="02040503050406030204" pitchFamily="18" charset="0"/>
                      </a:rPr>
                      <m:t>;</m:t>
                    </m:r>
                    <m:r>
                      <a:rPr lang="en-US" sz="1400" b="0" i="1" smtClean="0">
                        <a:latin typeface="Cambria Math" panose="02040503050406030204" pitchFamily="18" charset="0"/>
                      </a:rPr>
                      <m:t>𝑎</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𝑥</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𝑏</m:t>
                    </m:r>
                    <m:r>
                      <a:rPr lang="en-US" sz="1400" b="0" i="1" smtClean="0">
                        <a:latin typeface="Cambria Math" panose="02040503050406030204" pitchFamily="18" charset="0"/>
                        <a:ea typeface="Cambria Math" panose="02040503050406030204" pitchFamily="18" charset="0"/>
                      </a:rPr>
                      <m:t> ,  </m:t>
                    </m:r>
                    <m:r>
                      <a:rPr lang="en-US" sz="1400" b="0" i="1" smtClean="0">
                        <a:latin typeface="Cambria Math" panose="02040503050406030204" pitchFamily="18" charset="0"/>
                        <a:ea typeface="Cambria Math" panose="02040503050406030204" pitchFamily="18" charset="0"/>
                      </a:rPr>
                      <m:t>0</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𝑦</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𝐻</m:t>
                    </m:r>
                    <m:r>
                      <a:rPr lang="en-US" sz="1400" b="0" i="1" smtClean="0">
                        <a:latin typeface="Cambria Math" panose="02040503050406030204" pitchFamily="18" charset="0"/>
                        <a:ea typeface="Cambria Math" panose="02040503050406030204" pitchFamily="18" charset="0"/>
                      </a:rPr>
                      <m:t> }</m:t>
                    </m:r>
                  </m:oMath>
                </a14:m>
                <a:r>
                  <a:rPr lang="fa-IR" sz="1400" dirty="0">
                    <a:latin typeface="Algerian" panose="04020705040A02060702" pitchFamily="82" charset="0"/>
                  </a:rPr>
                  <a:t> باشد که در شکل 1 نشان داده شده است در واقع مستطیل با عرض </a:t>
                </a:r>
                <a:r>
                  <a:rPr lang="en-US" sz="1400" dirty="0">
                    <a:latin typeface="Arial" panose="020B0604020202020204" pitchFamily="34" charset="0"/>
                    <a:cs typeface="Arial" panose="020B0604020202020204" pitchFamily="34" charset="0"/>
                  </a:rPr>
                  <a:t>H</a:t>
                </a:r>
                <a:r>
                  <a:rPr lang="fa-IR" sz="1400" dirty="0">
                    <a:latin typeface="Algerian" panose="04020705040A02060702" pitchFamily="82" charset="0"/>
                  </a:rPr>
                  <a:t> و طول </a:t>
                </a:r>
                <a:r>
                  <a:rPr lang="en-US" sz="1400" dirty="0">
                    <a:latin typeface="Arial" panose="020B0604020202020204" pitchFamily="34" charset="0"/>
                    <a:cs typeface="Arial" panose="020B0604020202020204" pitchFamily="34" charset="0"/>
                  </a:rPr>
                  <a:t>a-b)</a:t>
                </a:r>
                <a:r>
                  <a:rPr lang="fa-IR" sz="1400" dirty="0">
                    <a:latin typeface="Algerian" panose="04020705040A02060702" pitchFamily="82" charset="0"/>
                  </a:rPr>
                  <a:t>) طوری در نظرگرفته شده است که تابع داخل ان تعریف شود.</a:t>
                </a:r>
              </a:p>
              <a:p>
                <a:pPr algn="just" rtl="1">
                  <a:lnSpc>
                    <a:spcPct val="150000"/>
                  </a:lnSpc>
                </a:pPr>
                <a:endParaRPr lang="fa-IR" sz="1400" dirty="0">
                  <a:latin typeface="Algerian" panose="04020705040A02060702" pitchFamily="82" charset="0"/>
                </a:endParaRPr>
              </a:p>
              <a:p>
                <a:pPr algn="just" rtl="1">
                  <a:lnSpc>
                    <a:spcPct val="150000"/>
                  </a:lnSpc>
                </a:pPr>
                <a:r>
                  <a:rPr lang="fa-IR" sz="1400" dirty="0">
                    <a:latin typeface="Algerian" panose="04020705040A02060702" pitchFamily="82" charset="0"/>
                  </a:rPr>
                  <a:t>اکنون </a:t>
                </a:r>
                <a:r>
                  <a:rPr lang="en-US" sz="1400" dirty="0">
                    <a:latin typeface="Arial" panose="020B0604020202020204" pitchFamily="34" charset="0"/>
                    <a:cs typeface="Arial" panose="020B0604020202020204" pitchFamily="34" charset="0"/>
                  </a:rPr>
                  <a:t>N</a:t>
                </a:r>
                <a:r>
                  <a:rPr lang="fa-IR" sz="1400" dirty="0">
                    <a:latin typeface="Algerian" panose="04020705040A02060702" pitchFamily="82" charset="0"/>
                  </a:rPr>
                  <a:t> زوج کاتوره ای - رندم </a:t>
                </a:r>
                <a14:m>
                  <m:oMath xmlns:m="http://schemas.openxmlformats.org/officeDocument/2006/math">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𝑖</m:t>
                            </m:r>
                          </m:sub>
                        </m:sSub>
                      </m:e>
                    </m:d>
                  </m:oMath>
                </a14:m>
                <a:r>
                  <a:rPr lang="fa-IR" sz="1400" dirty="0">
                    <a:latin typeface="Algerian" panose="04020705040A02060702" pitchFamily="82" charset="0"/>
                  </a:rPr>
                  <a:t> با شرط </a:t>
                </a:r>
                <a14:m>
                  <m:oMath xmlns:m="http://schemas.openxmlformats.org/officeDocument/2006/math">
                    <m:r>
                      <a:rPr lang="fa-IR" sz="1400" i="1">
                        <a:latin typeface="Cambria Math" panose="02040503050406030204" pitchFamily="18" charset="0"/>
                      </a:rPr>
                      <m:t>0</m:t>
                    </m:r>
                    <m:r>
                      <a:rPr lang="fa-IR" sz="1400" i="1">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𝑦</m:t>
                        </m:r>
                      </m:e>
                      <m:sub>
                        <m:r>
                          <a:rPr lang="en-US" sz="1400" b="0" i="1" smtClean="0">
                            <a:latin typeface="Cambria Math" panose="02040503050406030204" pitchFamily="18" charset="0"/>
                            <a:ea typeface="Cambria Math" panose="02040503050406030204" pitchFamily="18" charset="0"/>
                          </a:rPr>
                          <m:t>𝑖</m:t>
                        </m:r>
                      </m:sub>
                    </m:sSub>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𝐻</m:t>
                    </m:r>
                    <m:r>
                      <a:rPr lang="en-US" sz="1400" i="1">
                        <a:latin typeface="Cambria Math" panose="02040503050406030204" pitchFamily="18" charset="0"/>
                        <a:ea typeface="Cambria Math" panose="02040503050406030204" pitchFamily="18" charset="0"/>
                        <a:cs typeface="Arial" panose="020B0604020202020204" pitchFamily="34" charset="0"/>
                      </a:rPr>
                      <m:t>  ,   </m:t>
                    </m:r>
                    <m:r>
                      <a:rPr lang="en-US" sz="1400" i="1">
                        <a:latin typeface="Cambria Math" panose="02040503050406030204" pitchFamily="18" charset="0"/>
                        <a:ea typeface="Cambria Math" panose="02040503050406030204" pitchFamily="18" charset="0"/>
                        <a:cs typeface="Arial" panose="020B0604020202020204" pitchFamily="34" charset="0"/>
                      </a:rPr>
                      <m:t>𝑎</m:t>
                    </m:r>
                    <m:r>
                      <a:rPr lang="en-US" sz="1400" i="1">
                        <a:latin typeface="Cambria Math" panose="02040503050406030204" pitchFamily="18" charset="0"/>
                        <a:ea typeface="Cambria Math" panose="02040503050406030204" pitchFamily="18" charset="0"/>
                        <a:cs typeface="Arial" panose="020B0604020202020204" pitchFamily="34" charset="0"/>
                      </a:rPr>
                      <m:t>≤</m:t>
                    </m:r>
                    <m:sSub>
                      <m:sSubPr>
                        <m:ctrlPr>
                          <a:rPr lang="en-US" sz="14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1400" b="0" i="1" smtClean="0">
                            <a:latin typeface="Cambria Math" panose="02040503050406030204" pitchFamily="18" charset="0"/>
                            <a:ea typeface="Cambria Math" panose="02040503050406030204" pitchFamily="18" charset="0"/>
                            <a:cs typeface="Arial" panose="020B0604020202020204" pitchFamily="34" charset="0"/>
                          </a:rPr>
                          <m:t>𝑥</m:t>
                        </m:r>
                      </m:e>
                      <m:sub>
                        <m:r>
                          <a:rPr lang="en-US" sz="1400" b="0" i="1" smtClean="0">
                            <a:latin typeface="Cambria Math" panose="02040503050406030204" pitchFamily="18" charset="0"/>
                            <a:ea typeface="Cambria Math" panose="02040503050406030204" pitchFamily="18" charset="0"/>
                            <a:cs typeface="Arial" panose="020B0604020202020204" pitchFamily="34" charset="0"/>
                          </a:rPr>
                          <m:t>𝑖</m:t>
                        </m:r>
                      </m:sub>
                    </m:sSub>
                    <m:r>
                      <a:rPr lang="en-US" sz="1400" i="1">
                        <a:latin typeface="Cambria Math" panose="02040503050406030204" pitchFamily="18" charset="0"/>
                        <a:ea typeface="Cambria Math" panose="02040503050406030204" pitchFamily="18" charset="0"/>
                        <a:cs typeface="Arial" panose="020B0604020202020204" pitchFamily="34" charset="0"/>
                      </a:rPr>
                      <m:t>≤</m:t>
                    </m:r>
                    <m:r>
                      <a:rPr lang="en-US" sz="1400" i="1">
                        <a:latin typeface="Cambria Math" panose="02040503050406030204" pitchFamily="18" charset="0"/>
                        <a:ea typeface="Cambria Math" panose="02040503050406030204" pitchFamily="18" charset="0"/>
                        <a:cs typeface="Arial" panose="020B0604020202020204" pitchFamily="34" charset="0"/>
                      </a:rPr>
                      <m:t>𝑏</m:t>
                    </m:r>
                  </m:oMath>
                </a14:m>
                <a:r>
                  <a:rPr lang="en-US" sz="1400" dirty="0">
                    <a:latin typeface="Algerian" panose="04020705040A02060702" pitchFamily="82" charset="0"/>
                  </a:rPr>
                  <a:t> </a:t>
                </a:r>
                <a:r>
                  <a:rPr lang="fa-IR" sz="1400" dirty="0">
                    <a:latin typeface="Algerian" panose="04020705040A02060702" pitchFamily="82" charset="0"/>
                  </a:rPr>
                  <a:t> تولید میکنیم.</a:t>
                </a:r>
              </a:p>
              <a:p>
                <a:pPr algn="just" rtl="1">
                  <a:lnSpc>
                    <a:spcPct val="150000"/>
                  </a:lnSpc>
                </a:pPr>
                <a:r>
                  <a:rPr lang="fa-IR" sz="1400" dirty="0">
                    <a:latin typeface="Algerian" panose="04020705040A02060702" pitchFamily="82" charset="0"/>
                  </a:rPr>
                  <a:t>در این صورت کسری از نقاط</a:t>
                </a:r>
                <a14:m>
                  <m:oMath xmlns:m="http://schemas.openxmlformats.org/officeDocument/2006/math">
                    <m:sSub>
                      <m:sSubPr>
                        <m:ctrlPr>
                          <a:rPr lang="en-US" sz="1400" i="1">
                            <a:latin typeface="Cambria Math" panose="02040503050406030204" pitchFamily="18" charset="0"/>
                          </a:rPr>
                        </m:ctrlPr>
                      </m:sSubPr>
                      <m:e>
                        <m:r>
                          <a:rPr lang="en-US" sz="1400" b="0" i="1" smtClean="0">
                            <a:latin typeface="Cambria Math" panose="02040503050406030204" pitchFamily="18" charset="0"/>
                          </a:rPr>
                          <m:t>(</m:t>
                        </m:r>
                        <m:r>
                          <a:rPr lang="en-US" sz="1400" i="1">
                            <a:latin typeface="Cambria Math" panose="02040503050406030204" pitchFamily="18" charset="0"/>
                          </a:rPr>
                          <m:t>𝑥</m:t>
                        </m:r>
                      </m:e>
                      <m:sub>
                        <m:r>
                          <a:rPr lang="en-US" sz="1400" i="1">
                            <a:latin typeface="Cambria Math" panose="02040503050406030204" pitchFamily="18" charset="0"/>
                          </a:rPr>
                          <m:t>𝑖</m:t>
                        </m:r>
                      </m:sub>
                    </m:sSub>
                    <m:r>
                      <a:rPr lang="en-US" sz="1400" i="1">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US" sz="1400" dirty="0">
                    <a:latin typeface="Algerian" panose="04020705040A02060702" pitchFamily="82" charset="0"/>
                  </a:rPr>
                  <a:t> </a:t>
                </a:r>
                <a:r>
                  <a:rPr lang="fa-IR" sz="1400" dirty="0">
                    <a:latin typeface="Algerian" panose="04020705040A02060702" pitchFamily="82" charset="0"/>
                  </a:rPr>
                  <a:t> که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𝑖</m:t>
                        </m:r>
                      </m:sub>
                    </m:sSub>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𝑓</m:t>
                    </m:r>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𝑥</m:t>
                        </m:r>
                      </m:e>
                    </m:d>
                  </m:oMath>
                </a14:m>
                <a:r>
                  <a:rPr lang="fa-IR" sz="1400" dirty="0">
                    <a:latin typeface="Algerian" panose="04020705040A02060702" pitchFamily="82" charset="0"/>
                  </a:rPr>
                  <a:t> تخمینی از نسبت مساحت مستطیل به مساحت زیر تابع (انتگرال </a:t>
                </a:r>
                <a:r>
                  <a:rPr lang="en-US" sz="1400" dirty="0">
                    <a:latin typeface="Arial" panose="020B0604020202020204" pitchFamily="34" charset="0"/>
                    <a:cs typeface="Arial" panose="020B0604020202020204" pitchFamily="34" charset="0"/>
                  </a:rPr>
                  <a:t>f(x)</a:t>
                </a:r>
                <a:r>
                  <a:rPr lang="fa-IR" sz="1400" dirty="0">
                    <a:latin typeface="Arial" panose="020B0604020202020204" pitchFamily="34" charset="0"/>
                    <a:cs typeface="Arial" panose="020B0604020202020204" pitchFamily="34" charset="0"/>
                  </a:rPr>
                  <a:t>) میباشد.</a:t>
                </a:r>
              </a:p>
              <a:p>
                <a:pPr algn="just" rtl="1">
                  <a:lnSpc>
                    <a:spcPct val="150000"/>
                  </a:lnSpc>
                </a:pPr>
                <a:r>
                  <a:rPr lang="fa-IR" sz="1400" dirty="0">
                    <a:latin typeface="Arial" panose="020B0604020202020204" pitchFamily="34" charset="0"/>
                    <a:cs typeface="Arial" panose="020B0604020202020204" pitchFamily="34" charset="0"/>
                  </a:rPr>
                  <a:t> </a:t>
                </a:r>
              </a:p>
              <a:p>
                <a:pPr algn="r" rtl="1"/>
                <a:endParaRPr lang="fa-IR" sz="1400" dirty="0">
                  <a:latin typeface="Arial" panose="020B0604020202020204" pitchFamily="34" charset="0"/>
                  <a:cs typeface="Arial" panose="020B0604020202020204" pitchFamily="34" charset="0"/>
                </a:endParaRPr>
              </a:p>
              <a:p>
                <a:pPr algn="r" rtl="1"/>
                <a:endParaRPr lang="fa-IR" sz="1400" dirty="0">
                  <a:latin typeface="Algerian" panose="04020705040A02060702" pitchFamily="82" charset="0"/>
                </a:endParaRPr>
              </a:p>
            </p:txBody>
          </p:sp>
        </mc:Choice>
        <mc:Fallback>
          <p:sp>
            <p:nvSpPr>
              <p:cNvPr id="2" name="TextBox 1">
                <a:extLst>
                  <a:ext uri="{FF2B5EF4-FFF2-40B4-BE49-F238E27FC236}">
                    <a16:creationId xmlns:a16="http://schemas.microsoft.com/office/drawing/2014/main" id="{DBAE1562-FC2D-4C50-1E87-E61A675C17DC}"/>
                  </a:ext>
                </a:extLst>
              </p:cNvPr>
              <p:cNvSpPr txBox="1">
                <a:spLocks noRot="1" noChangeAspect="1" noMove="1" noResize="1" noEditPoints="1" noAdjustHandles="1" noChangeArrowheads="1" noChangeShapeType="1" noTextEdit="1"/>
              </p:cNvSpPr>
              <p:nvPr/>
            </p:nvSpPr>
            <p:spPr>
              <a:xfrm>
                <a:off x="4584699" y="661194"/>
                <a:ext cx="6758631" cy="5169685"/>
              </a:xfrm>
              <a:prstGeom prst="rect">
                <a:avLst/>
              </a:prstGeom>
              <a:blipFill>
                <a:blip r:embed="rId2"/>
                <a:stretch>
                  <a:fillRect l="-1082" r="-271"/>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3472DF1C-88D0-25F1-F5E5-1FC227322D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682" y="2230217"/>
            <a:ext cx="3904606" cy="2397565"/>
          </a:xfrm>
          <a:prstGeom prst="rect">
            <a:avLst/>
          </a:prstGeom>
        </p:spPr>
      </p:pic>
    </p:spTree>
    <p:extLst>
      <p:ext uri="{BB962C8B-B14F-4D97-AF65-F5344CB8AC3E}">
        <p14:creationId xmlns:p14="http://schemas.microsoft.com/office/powerpoint/2010/main" val="153373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CA4F518D-7650-E6EC-7BFB-0A50D41FA0FF}"/>
                  </a:ext>
                </a:extLst>
              </p:cNvPr>
              <p:cNvSpPr txBox="1"/>
              <p:nvPr/>
            </p:nvSpPr>
            <p:spPr>
              <a:xfrm>
                <a:off x="579665" y="555173"/>
                <a:ext cx="11356520" cy="4810356"/>
              </a:xfrm>
              <a:prstGeom prst="rect">
                <a:avLst/>
              </a:prstGeom>
              <a:noFill/>
            </p:spPr>
            <p:txBody>
              <a:bodyPr wrap="square" rtlCol="1">
                <a:spAutoFit/>
              </a:bodyPr>
              <a:lstStyle/>
              <a:p>
                <a:pPr algn="r" rtl="1">
                  <a:lnSpc>
                    <a:spcPct val="150000"/>
                  </a:lnSpc>
                </a:pPr>
                <a:r>
                  <a:rPr lang="fa-IR" sz="1400" dirty="0">
                    <a:latin typeface="Arial" panose="020B0604020202020204" pitchFamily="34" charset="0"/>
                  </a:rPr>
                  <a:t>حال اگر </a:t>
                </a:r>
                <a14:m>
                  <m:oMath xmlns:m="http://schemas.openxmlformats.org/officeDocument/2006/math">
                    <m:sSub>
                      <m:sSubPr>
                        <m:ctrlPr>
                          <a:rPr lang="en-US" sz="1400" i="1">
                            <a:latin typeface="Cambria Math" panose="02040503050406030204" pitchFamily="18" charset="0"/>
                            <a:cs typeface="Arial" panose="020B0604020202020204" pitchFamily="34" charset="0"/>
                          </a:rPr>
                        </m:ctrlPr>
                      </m:sSubPr>
                      <m:e>
                        <m:r>
                          <a:rPr lang="en-US" sz="1400" i="1">
                            <a:latin typeface="Cambria Math" panose="02040503050406030204" pitchFamily="18" charset="0"/>
                            <a:cs typeface="Arial" panose="020B0604020202020204" pitchFamily="34" charset="0"/>
                          </a:rPr>
                          <m:t>𝑁</m:t>
                        </m:r>
                      </m:e>
                      <m:sub>
                        <m:r>
                          <a:rPr lang="en-US" sz="1400" i="1">
                            <a:latin typeface="Cambria Math" panose="02040503050406030204" pitchFamily="18" charset="0"/>
                            <a:cs typeface="Arial" panose="020B0604020202020204" pitchFamily="34" charset="0"/>
                          </a:rPr>
                          <m:t>𝐻</m:t>
                        </m:r>
                      </m:sub>
                    </m:sSub>
                  </m:oMath>
                </a14:m>
                <a:r>
                  <a:rPr lang="fa-IR" sz="1400" dirty="0">
                    <a:latin typeface="Arial" panose="020B0604020202020204" pitchFamily="34" charset="0"/>
                  </a:rPr>
                  <a:t> را شمار نقاطی  که </a:t>
                </a:r>
                <a14:m>
                  <m:oMath xmlns:m="http://schemas.openxmlformats.org/officeDocument/2006/math">
                    <m:r>
                      <a:rPr lang="en-US" sz="1400" b="0" i="1" smtClean="0">
                        <a:latin typeface="Cambria Math" panose="02040503050406030204" pitchFamily="18" charset="0"/>
                      </a:rPr>
                      <m:t>𝑖</m:t>
                    </m:r>
                    <m:r>
                      <a:rPr lang="en-US" sz="1400" b="0" i="1" smtClean="0">
                        <a:latin typeface="Cambria Math" panose="02040503050406030204" pitchFamily="18" charset="0"/>
                      </a:rPr>
                      <m:t>=</m:t>
                    </m:r>
                    <m:r>
                      <a:rPr lang="en-US" sz="1400" b="0" i="1" smtClean="0">
                        <a:latin typeface="Cambria Math" panose="02040503050406030204" pitchFamily="18" charset="0"/>
                      </a:rPr>
                      <m:t>1</m:t>
                    </m:r>
                    <m:r>
                      <a:rPr lang="en-US" sz="1400" b="0" i="1" smtClean="0">
                        <a:latin typeface="Cambria Math" panose="02040503050406030204" pitchFamily="18" charset="0"/>
                      </a:rPr>
                      <m:t>,</m:t>
                    </m:r>
                    <m:r>
                      <a:rPr lang="en-US" sz="1400" b="0" i="1" smtClean="0">
                        <a:latin typeface="Cambria Math" panose="02040503050406030204" pitchFamily="18" charset="0"/>
                      </a:rPr>
                      <m:t>2</m:t>
                    </m:r>
                    <m:r>
                      <a:rPr lang="en-US" sz="1400" b="0" i="1" smtClean="0">
                        <a:latin typeface="Cambria Math" panose="02040503050406030204" pitchFamily="18" charset="0"/>
                      </a:rPr>
                      <m:t>,…,</m:t>
                    </m:r>
                    <m:r>
                      <a:rPr lang="en-US" sz="1400" b="0" i="1" smtClean="0">
                        <a:latin typeface="Cambria Math" panose="02040503050406030204" pitchFamily="18" charset="0"/>
                      </a:rPr>
                      <m:t>𝑁</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𝑖</m:t>
                        </m:r>
                      </m:sub>
                    </m:sSub>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𝑓</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𝑥</m:t>
                    </m:r>
                    <m:r>
                      <a:rPr lang="en-US" sz="1400" b="0" i="1" smtClean="0">
                        <a:latin typeface="Cambria Math" panose="02040503050406030204" pitchFamily="18" charset="0"/>
                        <a:ea typeface="Cambria Math" panose="02040503050406030204" pitchFamily="18" charset="0"/>
                      </a:rPr>
                      <m:t>)</m:t>
                    </m:r>
                  </m:oMath>
                </a14:m>
                <a:r>
                  <a:rPr lang="en-US" sz="1400" dirty="0">
                    <a:latin typeface="Arial" panose="020B0604020202020204" pitchFamily="34" charset="0"/>
                  </a:rPr>
                  <a:t> </a:t>
                </a:r>
                <a:r>
                  <a:rPr lang="fa-IR" sz="1400" dirty="0">
                    <a:latin typeface="Arial" panose="020B0604020202020204" pitchFamily="34" charset="0"/>
                  </a:rPr>
                  <a:t> در نظرگرفته و آن را تعداد موفقیت نامیم و</a:t>
                </a:r>
              </a:p>
              <a:p>
                <a:pPr algn="r" rtl="1">
                  <a:lnSpc>
                    <a:spcPct val="150000"/>
                  </a:lnSpc>
                </a:pPr>
                <a:r>
                  <a:rPr lang="fa-IR" sz="1400" b="0" dirty="0"/>
                  <a:t> </a:t>
                </a:r>
                <a14:m>
                  <m:oMath xmlns:m="http://schemas.openxmlformats.org/officeDocument/2006/math">
                    <m:r>
                      <a:rPr lang="en-US" sz="1400" b="0" i="1" smtClean="0">
                        <a:latin typeface="Cambria Math" panose="02040503050406030204" pitchFamily="18" charset="0"/>
                      </a:rPr>
                      <m:t>𝑁</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𝑁</m:t>
                        </m:r>
                      </m:e>
                      <m:sub>
                        <m:r>
                          <a:rPr lang="en-US" sz="1400" b="0" i="1" smtClean="0">
                            <a:latin typeface="Cambria Math" panose="02040503050406030204" pitchFamily="18" charset="0"/>
                          </a:rPr>
                          <m:t>𝐻</m:t>
                        </m:r>
                      </m:sub>
                    </m:sSub>
                  </m:oMath>
                </a14:m>
                <a:r>
                  <a:rPr lang="en-US" sz="1400" dirty="0">
                    <a:latin typeface="Arial" panose="020B0604020202020204" pitchFamily="34" charset="0"/>
                  </a:rPr>
                  <a:t> </a:t>
                </a:r>
                <a:r>
                  <a:rPr lang="fa-IR" sz="1400" dirty="0">
                    <a:latin typeface="Arial" panose="020B0604020202020204" pitchFamily="34" charset="0"/>
                  </a:rPr>
                  <a:t> را شمار نقاطی که </a:t>
                </a:r>
                <a14:m>
                  <m:oMath xmlns:m="http://schemas.openxmlformats.org/officeDocument/2006/math">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1</m:t>
                    </m:r>
                    <m:r>
                      <a:rPr lang="en-US" sz="1400" i="1">
                        <a:latin typeface="Cambria Math" panose="02040503050406030204" pitchFamily="18" charset="0"/>
                      </a:rPr>
                      <m:t>,</m:t>
                    </m:r>
                    <m:r>
                      <a:rPr lang="en-US" sz="1400" i="1">
                        <a:latin typeface="Cambria Math" panose="02040503050406030204" pitchFamily="18" charset="0"/>
                      </a:rPr>
                      <m:t>2</m:t>
                    </m:r>
                    <m:r>
                      <a:rPr lang="en-US" sz="1400" i="1">
                        <a:latin typeface="Cambria Math" panose="02040503050406030204" pitchFamily="18" charset="0"/>
                      </a:rPr>
                      <m:t>,…,</m:t>
                    </m:r>
                    <m:r>
                      <a:rPr lang="en-US" sz="1400" i="1">
                        <a:latin typeface="Cambria Math" panose="02040503050406030204" pitchFamily="18" charset="0"/>
                      </a:rPr>
                      <m:t>𝑁</m:t>
                    </m:r>
                    <m:r>
                      <a:rPr lang="en-US" sz="1400" i="1">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𝑖</m:t>
                        </m:r>
                      </m:sub>
                    </m:sSub>
                    <m:r>
                      <a:rPr lang="en-US" sz="1400" i="1">
                        <a:latin typeface="Cambria Math" panose="02040503050406030204" pitchFamily="18" charset="0"/>
                      </a:rPr>
                      <m:t> </m:t>
                    </m:r>
                    <m:r>
                      <a:rPr lang="en-US" sz="1400" i="1">
                        <a:latin typeface="Cambria Math" panose="02040503050406030204" pitchFamily="18" charset="0"/>
                        <a:ea typeface="Cambria Math" panose="02040503050406030204" pitchFamily="18" charset="0"/>
                      </a:rPr>
                      <m:t>&gt;</m:t>
                    </m:r>
                    <m:r>
                      <a:rPr lang="en-US" sz="1400" i="1">
                        <a:latin typeface="Cambria Math" panose="02040503050406030204" pitchFamily="18" charset="0"/>
                        <a:ea typeface="Cambria Math" panose="02040503050406030204" pitchFamily="18" charset="0"/>
                      </a:rPr>
                      <m:t>𝑓</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𝑥</m:t>
                    </m:r>
                    <m:r>
                      <a:rPr lang="en-US" sz="1400" i="1">
                        <a:latin typeface="Cambria Math" panose="02040503050406030204" pitchFamily="18" charset="0"/>
                        <a:ea typeface="Cambria Math" panose="02040503050406030204" pitchFamily="18" charset="0"/>
                      </a:rPr>
                      <m:t>)</m:t>
                    </m:r>
                  </m:oMath>
                </a14:m>
                <a:r>
                  <a:rPr lang="en-US" sz="1400" dirty="0">
                    <a:latin typeface="Arial" panose="020B0604020202020204" pitchFamily="34" charset="0"/>
                  </a:rPr>
                  <a:t> </a:t>
                </a:r>
                <a:r>
                  <a:rPr lang="fa-IR" sz="1400" dirty="0">
                    <a:latin typeface="Arial" panose="020B0604020202020204" pitchFamily="34" charset="0"/>
                  </a:rPr>
                  <a:t> در نظر گرفته ئ آن را تعداد شکست نامیم</a:t>
                </a:r>
              </a:p>
              <a:p>
                <a:pPr algn="r" rtl="1">
                  <a:lnSpc>
                    <a:spcPct val="150000"/>
                  </a:lnSpc>
                </a:pPr>
                <a:r>
                  <a:rPr lang="fa-IR" sz="1400" dirty="0">
                    <a:latin typeface="Arial" panose="020B0604020202020204" pitchFamily="34" charset="0"/>
                  </a:rPr>
                  <a:t>و </a:t>
                </a:r>
                <a:r>
                  <a:rPr lang="en-US" sz="1400" dirty="0">
                    <a:latin typeface="Arial" panose="020B0604020202020204" pitchFamily="34" charset="0"/>
                  </a:rPr>
                  <a:t>S=H(b-a)</a:t>
                </a:r>
                <a:r>
                  <a:rPr lang="fa-IR" sz="1400" dirty="0">
                    <a:latin typeface="Arial" panose="020B0604020202020204" pitchFamily="34" charset="0"/>
                  </a:rPr>
                  <a:t> را مساحت زیر نمودار</a:t>
                </a:r>
                <a:r>
                  <a:rPr lang="en-US" sz="1400" dirty="0">
                    <a:latin typeface="Arial" panose="020B0604020202020204" pitchFamily="34" charset="0"/>
                  </a:rPr>
                  <a:t>f(x)</a:t>
                </a:r>
                <a:r>
                  <a:rPr lang="fa-IR" sz="1400" dirty="0">
                    <a:latin typeface="Arial" panose="020B0604020202020204" pitchFamily="34" charset="0"/>
                  </a:rPr>
                  <a:t> در نظر گیریم </a:t>
                </a:r>
                <a:r>
                  <a:rPr lang="en-US" sz="1400" dirty="0">
                    <a:latin typeface="Arial" panose="020B0604020202020204" pitchFamily="34" charset="0"/>
                  </a:rPr>
                  <a:t>,</a:t>
                </a:r>
                <a:r>
                  <a:rPr lang="fa-IR" sz="1400" dirty="0">
                    <a:latin typeface="Arial" panose="020B0604020202020204" pitchFamily="34" charset="0"/>
                  </a:rPr>
                  <a:t> </a:t>
                </a:r>
              </a:p>
              <a:p>
                <a:pPr algn="r" rtl="1">
                  <a:lnSpc>
                    <a:spcPct val="150000"/>
                  </a:lnSpc>
                </a:pPr>
                <a:r>
                  <a:rPr lang="fa-IR" sz="1400" dirty="0">
                    <a:latin typeface="Arial" panose="020B0604020202020204" pitchFamily="34" charset="0"/>
                  </a:rPr>
                  <a:t>انتگرال را میتوان به صورت </a:t>
                </a:r>
                <a:r>
                  <a:rPr lang="en-US" sz="1400" dirty="0">
                    <a:latin typeface="Arial" panose="020B0604020202020204" pitchFamily="34" charset="0"/>
                  </a:rPr>
                  <a:t>:</a:t>
                </a:r>
                <a:endParaRPr lang="fa-IR" sz="1400" dirty="0">
                  <a:latin typeface="Arial" panose="020B0604020202020204" pitchFamily="34" charset="0"/>
                </a:endParaRPr>
              </a:p>
              <a:p>
                <a:pPr algn="r" rtl="1">
                  <a:lnSpc>
                    <a:spcPct val="150000"/>
                  </a:lnSpc>
                </a:pPr>
                <a14:m>
                  <m:oMath xmlns:m="http://schemas.openxmlformats.org/officeDocument/2006/math">
                    <m:r>
                      <a:rPr lang="en-US" sz="1400" b="0" i="1" smtClean="0">
                        <a:latin typeface="Cambria Math" panose="02040503050406030204" pitchFamily="18" charset="0"/>
                      </a:rPr>
                      <m:t>𝐼</m:t>
                    </m:r>
                    <m:r>
                      <a:rPr lang="en-US" sz="1400" b="0" i="1" smtClean="0">
                        <a:latin typeface="Cambria Math" panose="02040503050406030204" pitchFamily="18" charset="0"/>
                      </a:rPr>
                      <m:t>=</m:t>
                    </m:r>
                    <m:nary>
                      <m:naryPr>
                        <m:ctrlPr>
                          <a:rPr lang="fa-IR" sz="1400" i="1">
                            <a:latin typeface="Cambria Math" panose="02040503050406030204" pitchFamily="18" charset="0"/>
                          </a:rPr>
                        </m:ctrlPr>
                      </m:naryPr>
                      <m:sub>
                        <m:r>
                          <m:rPr>
                            <m:brk m:alnAt="23"/>
                          </m:rPr>
                          <a:rPr lang="en-US" sz="1400" i="1">
                            <a:latin typeface="Cambria Math" panose="02040503050406030204" pitchFamily="18" charset="0"/>
                          </a:rPr>
                          <m:t>𝑎</m:t>
                        </m:r>
                      </m:sub>
                      <m:sup>
                        <m:r>
                          <a:rPr lang="en-US" sz="1400" i="1">
                            <a:latin typeface="Cambria Math" panose="02040503050406030204" pitchFamily="18" charset="0"/>
                          </a:rPr>
                          <m:t>𝑏</m:t>
                        </m:r>
                      </m:sup>
                      <m:e>
                        <m:r>
                          <a:rPr lang="en-US" sz="1400" i="1">
                            <a:latin typeface="Cambria Math" panose="02040503050406030204" pitchFamily="18" charset="0"/>
                          </a:rPr>
                          <m:t>𝑓</m:t>
                        </m:r>
                        <m:d>
                          <m:dPr>
                            <m:ctrlPr>
                              <a:rPr lang="en-US" sz="1400" i="1">
                                <a:latin typeface="Cambria Math" panose="02040503050406030204" pitchFamily="18" charset="0"/>
                              </a:rPr>
                            </m:ctrlPr>
                          </m:dPr>
                          <m:e>
                            <m:r>
                              <a:rPr lang="en-US" sz="1400" i="1">
                                <a:latin typeface="Cambria Math" panose="02040503050406030204" pitchFamily="18" charset="0"/>
                              </a:rPr>
                              <m:t>𝑥</m:t>
                            </m:r>
                          </m:e>
                        </m:d>
                        <m:r>
                          <a:rPr lang="en-US" sz="1400" i="1">
                            <a:latin typeface="Cambria Math" panose="02040503050406030204" pitchFamily="18" charset="0"/>
                          </a:rPr>
                          <m:t>𝑑𝑥</m:t>
                        </m:r>
                      </m:e>
                    </m:nary>
                    <m:r>
                      <a:rPr lang="en-US" sz="140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𝑆</m:t>
                    </m:r>
                    <m:f>
                      <m:fPr>
                        <m:ctrlPr>
                          <a:rPr lang="en-US" sz="1400" b="0" i="1" smtClean="0">
                            <a:latin typeface="Cambria Math" panose="02040503050406030204" pitchFamily="18" charset="0"/>
                            <a:ea typeface="Cambria Math" panose="02040503050406030204" pitchFamily="18" charset="0"/>
                          </a:rPr>
                        </m:ctrlPr>
                      </m:fPr>
                      <m:num>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𝐻</m:t>
                            </m:r>
                          </m:sub>
                        </m:sSub>
                      </m:num>
                      <m:den>
                        <m:r>
                          <a:rPr lang="en-US" sz="1400" b="0" i="1" smtClean="0">
                            <a:latin typeface="Cambria Math" panose="02040503050406030204" pitchFamily="18" charset="0"/>
                            <a:ea typeface="Cambria Math" panose="02040503050406030204" pitchFamily="18" charset="0"/>
                          </a:rPr>
                          <m:t>𝑁</m:t>
                        </m:r>
                      </m:den>
                    </m:f>
                  </m:oMath>
                </a14:m>
                <a:r>
                  <a:rPr lang="en-US" sz="1400" dirty="0">
                    <a:latin typeface="Arial" panose="020B0604020202020204" pitchFamily="34" charset="0"/>
                  </a:rPr>
                  <a:t>                                                                                           </a:t>
                </a:r>
              </a:p>
              <a:p>
                <a:pPr algn="r" rtl="1">
                  <a:lnSpc>
                    <a:spcPct val="150000"/>
                  </a:lnSpc>
                </a:pPr>
                <a:r>
                  <a:rPr lang="en-US" sz="1400" dirty="0">
                    <a:latin typeface="Arial" panose="020B0604020202020204" pitchFamily="34" charset="0"/>
                  </a:rPr>
                  <a:t>. </a:t>
                </a:r>
                <a:r>
                  <a:rPr lang="fa-IR" sz="1400" dirty="0">
                    <a:latin typeface="Arial" panose="020B0604020202020204" pitchFamily="34" charset="0"/>
                  </a:rPr>
                  <a:t>تقریب زد</a:t>
                </a:r>
              </a:p>
              <a:p>
                <a:pPr algn="r" rtl="1">
                  <a:lnSpc>
                    <a:spcPct val="150000"/>
                  </a:lnSpc>
                </a:pPr>
                <a:endParaRPr lang="fa-IR" sz="1400" dirty="0">
                  <a:latin typeface="Arial" panose="020B0604020202020204" pitchFamily="34" charset="0"/>
                </a:endParaRPr>
              </a:p>
              <a:p>
                <a:pPr algn="r" rtl="1">
                  <a:lnSpc>
                    <a:spcPct val="150000"/>
                  </a:lnSpc>
                </a:pPr>
                <a:r>
                  <a:rPr lang="fa-IR" sz="1400" dirty="0">
                    <a:latin typeface="Arial" panose="020B0604020202020204" pitchFamily="34" charset="0"/>
                    <a:ea typeface="Cambria Math" panose="02040503050406030204" pitchFamily="18" charset="0"/>
                  </a:rPr>
                  <a:t>روش برخورد و خطا را به آسانی میتوان به فضای چند بعدی گسترش داد و تخمینی  از حجم یک جسم نیز به دست آورد.</a:t>
                </a:r>
              </a:p>
              <a:p>
                <a:pPr algn="r" rtl="1">
                  <a:lnSpc>
                    <a:spcPct val="150000"/>
                  </a:lnSpc>
                </a:pPr>
                <a:r>
                  <a:rPr lang="fa-IR" sz="1400" b="0" dirty="0">
                    <a:latin typeface="Arial" panose="020B0604020202020204" pitchFamily="34" charset="0"/>
                    <a:ea typeface="Cambria Math" panose="02040503050406030204" pitchFamily="18" charset="0"/>
                  </a:rPr>
                  <a:t>الگوریتم روش برخورد یا خطا(موفقیت یا شکست ) مونت کارلو:</a:t>
                </a:r>
              </a:p>
              <a:p>
                <a:pPr marL="342900" indent="-342900" algn="r" rtl="1">
                  <a:lnSpc>
                    <a:spcPct val="150000"/>
                  </a:lnSpc>
                  <a:buAutoNum type="arabicParenR"/>
                </a:pPr>
                <a:r>
                  <a:rPr lang="fa-IR" sz="1400" dirty="0">
                    <a:latin typeface="Arial" panose="020B0604020202020204" pitchFamily="34" charset="0"/>
                    <a:ea typeface="Cambria Math" panose="02040503050406030204" pitchFamily="18" charset="0"/>
                  </a:rPr>
                  <a:t>یک دنباله متشکل از </a:t>
                </a:r>
                <a:r>
                  <a:rPr lang="en-US" sz="1400" dirty="0">
                    <a:latin typeface="Arial" panose="020B0604020202020204" pitchFamily="34" charset="0"/>
                    <a:ea typeface="Cambria Math" panose="02040503050406030204" pitchFamily="18" charset="0"/>
                  </a:rPr>
                  <a:t>2N</a:t>
                </a:r>
                <a:r>
                  <a:rPr lang="fa-IR" sz="1400" dirty="0">
                    <a:latin typeface="Arial" panose="020B0604020202020204" pitchFamily="34" charset="0"/>
                    <a:ea typeface="Cambria Math" panose="02040503050406030204" pitchFamily="18" charset="0"/>
                  </a:rPr>
                  <a:t> عدد تصادفی تولید کنید.</a:t>
                </a:r>
              </a:p>
              <a:p>
                <a:pPr marL="342900" indent="-342900" algn="r" rtl="1">
                  <a:lnSpc>
                    <a:spcPct val="150000"/>
                  </a:lnSpc>
                  <a:buAutoNum type="arabicParenR"/>
                </a:pPr>
                <a:r>
                  <a:rPr lang="fa-IR" sz="1400" b="0" dirty="0">
                    <a:latin typeface="Arial" panose="020B0604020202020204" pitchFamily="34" charset="0"/>
                    <a:ea typeface="Cambria Math" panose="02040503050406030204" pitchFamily="18" charset="0"/>
                  </a:rPr>
                  <a:t>اعداد تصادفی را به صورت </a:t>
                </a:r>
                <a:r>
                  <a:rPr lang="en-US" sz="1400" b="0" dirty="0">
                    <a:latin typeface="Arial" panose="020B0604020202020204" pitchFamily="34" charset="0"/>
                    <a:ea typeface="Cambria Math" panose="02040503050406030204" pitchFamily="18" charset="0"/>
                  </a:rPr>
                  <a:t>N </a:t>
                </a:r>
                <a:r>
                  <a:rPr lang="fa-IR" sz="1400" dirty="0">
                    <a:latin typeface="Arial" panose="020B0604020202020204" pitchFamily="34" charset="0"/>
                    <a:ea typeface="Cambria Math" panose="02040503050406030204" pitchFamily="18" charset="0"/>
                  </a:rPr>
                  <a:t> جفت </a:t>
                </a:r>
                <a14:m>
                  <m:oMath xmlns:m="http://schemas.openxmlformats.org/officeDocument/2006/math">
                    <m:d>
                      <m:dPr>
                        <m:ctrlPr>
                          <a:rPr lang="en-US" sz="1400" b="0" i="1" smtClean="0">
                            <a:latin typeface="Cambria Math" panose="02040503050406030204" pitchFamily="18" charset="0"/>
                            <a:ea typeface="Cambria Math" panose="02040503050406030204" pitchFamily="18" charset="0"/>
                          </a:rPr>
                        </m:ctrlPr>
                      </m:dPr>
                      <m:e>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𝑥</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𝑦</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 </m:t>
                        </m:r>
                      </m:e>
                    </m:d>
                  </m:oMath>
                </a14:m>
                <a:r>
                  <a:rPr lang="en-US" sz="1400" b="0" dirty="0">
                    <a:latin typeface="Arial" panose="020B0604020202020204" pitchFamily="34" charset="0"/>
                    <a:ea typeface="Cambria Math" panose="02040503050406030204" pitchFamily="18" charset="0"/>
                  </a:rPr>
                  <a:t>,</a:t>
                </a:r>
                <a14:m>
                  <m:oMath xmlns:m="http://schemas.openxmlformats.org/officeDocument/2006/math">
                    <m:d>
                      <m:dPr>
                        <m:ctrlPr>
                          <a:rPr lang="en-US" sz="1400" b="0" i="1" dirty="0" smtClean="0">
                            <a:latin typeface="Cambria Math" panose="02040503050406030204" pitchFamily="18" charset="0"/>
                            <a:ea typeface="Cambria Math" panose="02040503050406030204" pitchFamily="18" charset="0"/>
                          </a:rPr>
                        </m:ctrlPr>
                      </m:dPr>
                      <m:e>
                        <m:sSub>
                          <m:sSubPr>
                            <m:ctrlPr>
                              <a:rPr lang="en-US" sz="1400" b="0" i="1" dirty="0" smtClean="0">
                                <a:latin typeface="Cambria Math" panose="02040503050406030204" pitchFamily="18" charset="0"/>
                                <a:ea typeface="Cambria Math" panose="02040503050406030204" pitchFamily="18" charset="0"/>
                              </a:rPr>
                            </m:ctrlPr>
                          </m:sSubPr>
                          <m:e>
                            <m:r>
                              <a:rPr lang="en-US" sz="1400" b="0" i="1" dirty="0" smtClean="0">
                                <a:latin typeface="Cambria Math" panose="02040503050406030204" pitchFamily="18" charset="0"/>
                                <a:ea typeface="Cambria Math" panose="02040503050406030204" pitchFamily="18" charset="0"/>
                              </a:rPr>
                              <m:t>𝑥</m:t>
                            </m:r>
                          </m:e>
                          <m:sub>
                            <m:r>
                              <a:rPr lang="en-US" sz="1400" b="0" i="1" dirty="0" smtClean="0">
                                <a:latin typeface="Cambria Math" panose="02040503050406030204" pitchFamily="18" charset="0"/>
                                <a:ea typeface="Cambria Math" panose="02040503050406030204" pitchFamily="18" charset="0"/>
                              </a:rPr>
                              <m:t>2</m:t>
                            </m:r>
                          </m:sub>
                        </m:sSub>
                        <m:r>
                          <a:rPr lang="en-US" sz="1400" b="0" i="1" dirty="0" smtClean="0">
                            <a:latin typeface="Cambria Math" panose="02040503050406030204" pitchFamily="18" charset="0"/>
                            <a:ea typeface="Cambria Math" panose="02040503050406030204" pitchFamily="18" charset="0"/>
                          </a:rPr>
                          <m:t>,</m:t>
                        </m:r>
                        <m:sSub>
                          <m:sSubPr>
                            <m:ctrlPr>
                              <a:rPr lang="en-US" sz="1400" b="0" i="1" dirty="0" smtClean="0">
                                <a:latin typeface="Cambria Math" panose="02040503050406030204" pitchFamily="18" charset="0"/>
                                <a:ea typeface="Cambria Math" panose="02040503050406030204" pitchFamily="18" charset="0"/>
                              </a:rPr>
                            </m:ctrlPr>
                          </m:sSubPr>
                          <m:e>
                            <m:r>
                              <a:rPr lang="en-US" sz="1400" b="0" i="1" dirty="0" smtClean="0">
                                <a:latin typeface="Cambria Math" panose="02040503050406030204" pitchFamily="18" charset="0"/>
                                <a:ea typeface="Cambria Math" panose="02040503050406030204" pitchFamily="18" charset="0"/>
                              </a:rPr>
                              <m:t>𝑦</m:t>
                            </m:r>
                          </m:e>
                          <m:sub>
                            <m:r>
                              <a:rPr lang="en-US" sz="1400" b="0" i="1" dirty="0" smtClean="0">
                                <a:latin typeface="Cambria Math" panose="02040503050406030204" pitchFamily="18" charset="0"/>
                                <a:ea typeface="Cambria Math" panose="02040503050406030204" pitchFamily="18" charset="0"/>
                              </a:rPr>
                              <m:t>2</m:t>
                            </m:r>
                          </m:sub>
                        </m:sSub>
                      </m:e>
                    </m:d>
                    <m:r>
                      <a:rPr lang="en-US" sz="1400" b="0" i="1" dirty="0" smtClean="0">
                        <a:latin typeface="Cambria Math" panose="02040503050406030204" pitchFamily="18" charset="0"/>
                        <a:ea typeface="Cambria Math" panose="02040503050406030204" pitchFamily="18" charset="0"/>
                      </a:rPr>
                      <m:t>,…,(</m:t>
                    </m:r>
                    <m:sSub>
                      <m:sSubPr>
                        <m:ctrlPr>
                          <a:rPr lang="en-US" sz="1400" b="0" i="1" dirty="0" smtClean="0">
                            <a:latin typeface="Cambria Math" panose="02040503050406030204" pitchFamily="18" charset="0"/>
                            <a:ea typeface="Cambria Math" panose="02040503050406030204" pitchFamily="18" charset="0"/>
                          </a:rPr>
                        </m:ctrlPr>
                      </m:sSubPr>
                      <m:e>
                        <m:r>
                          <a:rPr lang="en-US" sz="1400" b="0" i="1" dirty="0" smtClean="0">
                            <a:latin typeface="Cambria Math" panose="02040503050406030204" pitchFamily="18" charset="0"/>
                            <a:ea typeface="Cambria Math" panose="02040503050406030204" pitchFamily="18" charset="0"/>
                          </a:rPr>
                          <m:t>𝑥</m:t>
                        </m:r>
                      </m:e>
                      <m:sub>
                        <m:r>
                          <a:rPr lang="en-US" sz="1400" b="0" i="1" dirty="0" smtClean="0">
                            <a:latin typeface="Cambria Math" panose="02040503050406030204" pitchFamily="18" charset="0"/>
                            <a:ea typeface="Cambria Math" panose="02040503050406030204" pitchFamily="18" charset="0"/>
                          </a:rPr>
                          <m:t>𝑁</m:t>
                        </m:r>
                      </m:sub>
                    </m:sSub>
                    <m:r>
                      <a:rPr lang="en-US" sz="1400" b="0" i="1" dirty="0" smtClean="0">
                        <a:latin typeface="Cambria Math" panose="02040503050406030204" pitchFamily="18" charset="0"/>
                        <a:ea typeface="Cambria Math" panose="02040503050406030204" pitchFamily="18" charset="0"/>
                      </a:rPr>
                      <m:t>,</m:t>
                    </m:r>
                    <m:sSub>
                      <m:sSubPr>
                        <m:ctrlPr>
                          <a:rPr lang="en-US" sz="1400" b="0" i="1" dirty="0" smtClean="0">
                            <a:latin typeface="Cambria Math" panose="02040503050406030204" pitchFamily="18" charset="0"/>
                            <a:ea typeface="Cambria Math" panose="02040503050406030204" pitchFamily="18" charset="0"/>
                          </a:rPr>
                        </m:ctrlPr>
                      </m:sSubPr>
                      <m:e>
                        <m:r>
                          <a:rPr lang="en-US" sz="1400" b="0" i="1" dirty="0" smtClean="0">
                            <a:latin typeface="Cambria Math" panose="02040503050406030204" pitchFamily="18" charset="0"/>
                            <a:ea typeface="Cambria Math" panose="02040503050406030204" pitchFamily="18" charset="0"/>
                          </a:rPr>
                          <m:t>𝑦</m:t>
                        </m:r>
                      </m:e>
                      <m:sub>
                        <m:r>
                          <a:rPr lang="en-US" sz="1400" b="0" i="1" dirty="0" smtClean="0">
                            <a:latin typeface="Cambria Math" panose="02040503050406030204" pitchFamily="18" charset="0"/>
                            <a:ea typeface="Cambria Math" panose="02040503050406030204" pitchFamily="18" charset="0"/>
                          </a:rPr>
                          <m:t>𝑁</m:t>
                        </m:r>
                      </m:sub>
                    </m:sSub>
                    <m:r>
                      <a:rPr lang="en-US" sz="1400" b="0" i="1" dirty="0" smtClean="0">
                        <a:latin typeface="Cambria Math" panose="02040503050406030204" pitchFamily="18" charset="0"/>
                        <a:ea typeface="Cambria Math" panose="02040503050406030204" pitchFamily="18" charset="0"/>
                      </a:rPr>
                      <m:t>)</m:t>
                    </m:r>
                  </m:oMath>
                </a14:m>
                <a:r>
                  <a:rPr lang="fa-IR" sz="1400" b="0" dirty="0">
                    <a:latin typeface="Arial" panose="020B0604020202020204" pitchFamily="34" charset="0"/>
                    <a:ea typeface="Cambria Math" panose="02040503050406030204" pitchFamily="18" charset="0"/>
                  </a:rPr>
                  <a:t> مرتب کنید.</a:t>
                </a:r>
              </a:p>
              <a:p>
                <a:pPr marL="342900" indent="-342900" algn="r" rtl="1">
                  <a:lnSpc>
                    <a:spcPct val="150000"/>
                  </a:lnSpc>
                  <a:buAutoNum type="arabicParenR"/>
                </a:pPr>
                <a:r>
                  <a:rPr lang="fa-IR" sz="1400" dirty="0">
                    <a:latin typeface="Arial" panose="020B0604020202020204" pitchFamily="34" charset="0"/>
                    <a:ea typeface="Cambria Math" panose="02040503050406030204" pitchFamily="18" charset="0"/>
                  </a:rPr>
                  <a:t>تعداد مواردی را که</a:t>
                </a:r>
                <a14:m>
                  <m:oMath xmlns:m="http://schemas.openxmlformats.org/officeDocument/2006/math">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1</m:t>
                    </m:r>
                    <m:r>
                      <a:rPr lang="en-US" sz="1400" i="1">
                        <a:latin typeface="Cambria Math" panose="02040503050406030204" pitchFamily="18" charset="0"/>
                      </a:rPr>
                      <m:t>,</m:t>
                    </m:r>
                    <m:r>
                      <a:rPr lang="en-US" sz="1400" i="1">
                        <a:latin typeface="Cambria Math" panose="02040503050406030204" pitchFamily="18" charset="0"/>
                      </a:rPr>
                      <m:t>2</m:t>
                    </m:r>
                    <m:r>
                      <a:rPr lang="en-US" sz="1400" i="1">
                        <a:latin typeface="Cambria Math" panose="02040503050406030204" pitchFamily="18" charset="0"/>
                      </a:rPr>
                      <m:t>,…,</m:t>
                    </m:r>
                    <m:r>
                      <a:rPr lang="en-US" sz="1400" i="1">
                        <a:latin typeface="Cambria Math" panose="02040503050406030204" pitchFamily="18" charset="0"/>
                      </a:rPr>
                      <m:t>𝑁</m:t>
                    </m:r>
                    <m:r>
                      <a:rPr lang="en-US" sz="1400" i="1">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𝑦</m:t>
                        </m:r>
                      </m:e>
                      <m:sub>
                        <m:r>
                          <a:rPr lang="en-US" sz="1400" i="1">
                            <a:latin typeface="Cambria Math" panose="02040503050406030204" pitchFamily="18" charset="0"/>
                          </a:rPr>
                          <m:t>𝑖</m:t>
                        </m:r>
                      </m:sub>
                    </m:sSub>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𝑓</m:t>
                    </m:r>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𝑥</m:t>
                        </m:r>
                      </m:e>
                    </m:d>
                  </m:oMath>
                </a14:m>
                <a:r>
                  <a:rPr lang="fa-IR" sz="1400" b="0" dirty="0">
                    <a:latin typeface="Arial" panose="020B0604020202020204" pitchFamily="34" charset="0"/>
                    <a:ea typeface="Cambria Math" panose="02040503050406030204" pitchFamily="18" charset="0"/>
                  </a:rPr>
                  <a:t> شمرده و</a:t>
                </a:r>
                <a14:m>
                  <m:oMath xmlns:m="http://schemas.openxmlformats.org/officeDocument/2006/math">
                    <m:sSub>
                      <m:sSubPr>
                        <m:ctrlPr>
                          <a:rPr lang="en-US" sz="1400" i="1">
                            <a:latin typeface="Cambria Math" panose="02040503050406030204" pitchFamily="18" charset="0"/>
                            <a:cs typeface="Arial" panose="020B0604020202020204" pitchFamily="34" charset="0"/>
                          </a:rPr>
                        </m:ctrlPr>
                      </m:sSubPr>
                      <m:e>
                        <m:r>
                          <a:rPr lang="en-US" sz="1400" i="1">
                            <a:latin typeface="Cambria Math" panose="02040503050406030204" pitchFamily="18" charset="0"/>
                            <a:cs typeface="Arial" panose="020B0604020202020204" pitchFamily="34" charset="0"/>
                          </a:rPr>
                          <m:t>𝑁</m:t>
                        </m:r>
                      </m:e>
                      <m:sub>
                        <m:r>
                          <a:rPr lang="en-US" sz="1400" i="1">
                            <a:latin typeface="Cambria Math" panose="02040503050406030204" pitchFamily="18" charset="0"/>
                            <a:cs typeface="Arial" panose="020B0604020202020204" pitchFamily="34" charset="0"/>
                          </a:rPr>
                          <m:t>𝐻</m:t>
                        </m:r>
                      </m:sub>
                    </m:sSub>
                  </m:oMath>
                </a14:m>
                <a:r>
                  <a:rPr lang="en-US" sz="1400" b="0" dirty="0">
                    <a:latin typeface="Arial" panose="020B0604020202020204" pitchFamily="34" charset="0"/>
                    <a:ea typeface="Cambria Math" panose="02040503050406030204" pitchFamily="18" charset="0"/>
                  </a:rPr>
                  <a:t> </a:t>
                </a:r>
                <a:r>
                  <a:rPr lang="fa-IR" sz="1400" dirty="0">
                    <a:latin typeface="Arial" panose="020B0604020202020204" pitchFamily="34" charset="0"/>
                    <a:ea typeface="Cambria Math" panose="02040503050406030204" pitchFamily="18" charset="0"/>
                  </a:rPr>
                  <a:t> را به دست آورید.</a:t>
                </a:r>
              </a:p>
              <a:p>
                <a:pPr marL="342900" indent="-342900" algn="r" rtl="1">
                  <a:lnSpc>
                    <a:spcPct val="150000"/>
                  </a:lnSpc>
                  <a:buAutoNum type="arabicParenR"/>
                </a:pPr>
                <a:r>
                  <a:rPr lang="fa-IR" sz="1400" dirty="0">
                    <a:latin typeface="Arial" panose="020B0604020202020204" pitchFamily="34" charset="0"/>
                    <a:ea typeface="Cambria Math" panose="02040503050406030204" pitchFamily="18" charset="0"/>
                  </a:rPr>
                  <a:t>انتگرال </a:t>
                </a:r>
                <a14:m>
                  <m:oMath xmlns:m="http://schemas.openxmlformats.org/officeDocument/2006/math">
                    <m:r>
                      <a:rPr lang="en-US" sz="1400" b="0" i="1" smtClean="0">
                        <a:latin typeface="Cambria Math" panose="02040503050406030204" pitchFamily="18" charset="0"/>
                        <a:ea typeface="Cambria Math" panose="02040503050406030204" pitchFamily="18" charset="0"/>
                      </a:rPr>
                      <m:t>𝐼</m:t>
                    </m:r>
                  </m:oMath>
                </a14:m>
                <a:r>
                  <a:rPr lang="fa-IR" sz="1400" dirty="0">
                    <a:latin typeface="Arial" panose="020B0604020202020204" pitchFamily="34" charset="0"/>
                    <a:ea typeface="Cambria Math" panose="02040503050406030204" pitchFamily="18" charset="0"/>
                  </a:rPr>
                  <a:t> را به وسیله  </a:t>
                </a:r>
                <a14:m>
                  <m:oMath xmlns:m="http://schemas.openxmlformats.org/officeDocument/2006/math">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𝐻</m:t>
                        </m:r>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𝑏</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𝑎</m:t>
                            </m:r>
                          </m:e>
                        </m:d>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𝐻</m:t>
                            </m:r>
                          </m:sub>
                        </m:sSub>
                      </m:num>
                      <m:den>
                        <m:r>
                          <a:rPr lang="en-US" sz="1400" b="0" i="1" smtClean="0">
                            <a:latin typeface="Cambria Math" panose="02040503050406030204" pitchFamily="18" charset="0"/>
                            <a:ea typeface="Cambria Math" panose="02040503050406030204" pitchFamily="18" charset="0"/>
                          </a:rPr>
                          <m:t>𝑁</m:t>
                        </m:r>
                      </m:den>
                    </m:f>
                  </m:oMath>
                </a14:m>
                <a:r>
                  <a:rPr lang="fa-IR" sz="1400" dirty="0">
                    <a:latin typeface="Arial" panose="020B0604020202020204" pitchFamily="34" charset="0"/>
                    <a:ea typeface="Cambria Math" panose="02040503050406030204" pitchFamily="18" charset="0"/>
                  </a:rPr>
                  <a:t>= </a:t>
                </a:r>
                <a14:m>
                  <m:oMath xmlns:m="http://schemas.openxmlformats.org/officeDocument/2006/math">
                    <m:r>
                      <a:rPr lang="en-US" sz="1400" i="1">
                        <a:latin typeface="Cambria Math" panose="02040503050406030204" pitchFamily="18" charset="0"/>
                        <a:ea typeface="Cambria Math" panose="02040503050406030204" pitchFamily="18" charset="0"/>
                      </a:rPr>
                      <m:t>𝑆</m:t>
                    </m:r>
                    <m:f>
                      <m:fPr>
                        <m:ctrlPr>
                          <a:rPr lang="en-US" sz="1400" i="1">
                            <a:latin typeface="Cambria Math" panose="02040503050406030204" pitchFamily="18" charset="0"/>
                            <a:ea typeface="Cambria Math" panose="02040503050406030204" pitchFamily="18" charset="0"/>
                          </a:rPr>
                        </m:ctrlPr>
                      </m:fPr>
                      <m:num>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𝑁</m:t>
                            </m:r>
                          </m:e>
                          <m:sub>
                            <m:r>
                              <a:rPr lang="en-US" sz="1400" i="1">
                                <a:latin typeface="Cambria Math" panose="02040503050406030204" pitchFamily="18" charset="0"/>
                                <a:ea typeface="Cambria Math" panose="02040503050406030204" pitchFamily="18" charset="0"/>
                              </a:rPr>
                              <m:t>𝐻</m:t>
                            </m:r>
                          </m:sub>
                        </m:sSub>
                      </m:num>
                      <m:den>
                        <m:r>
                          <a:rPr lang="en-US" sz="1400" i="1">
                            <a:latin typeface="Cambria Math" panose="02040503050406030204" pitchFamily="18" charset="0"/>
                            <a:ea typeface="Cambria Math" panose="02040503050406030204" pitchFamily="18" charset="0"/>
                          </a:rPr>
                          <m:t>𝑁</m:t>
                        </m:r>
                      </m:den>
                    </m:f>
                  </m:oMath>
                </a14:m>
                <a:r>
                  <a:rPr lang="fa-IR" sz="1400" b="0" dirty="0">
                    <a:latin typeface="Arial" panose="020B0604020202020204" pitchFamily="34" charset="0"/>
                    <a:ea typeface="Cambria Math" panose="02040503050406030204" pitchFamily="18" charset="0"/>
                  </a:rPr>
                  <a:t> تخمین بزنید.</a:t>
                </a:r>
              </a:p>
              <a:p>
                <a:pPr algn="r" rtl="1"/>
                <a:endParaRPr lang="en-US" sz="1400" b="0" dirty="0">
                  <a:latin typeface="Arial" panose="020B0604020202020204" pitchFamily="34" charset="0"/>
                  <a:ea typeface="Cambria Math" panose="02040503050406030204" pitchFamily="18" charset="0"/>
                </a:endParaRPr>
              </a:p>
            </p:txBody>
          </p:sp>
        </mc:Choice>
        <mc:Fallback>
          <p:sp>
            <p:nvSpPr>
              <p:cNvPr id="2" name="TextBox 1">
                <a:extLst>
                  <a:ext uri="{FF2B5EF4-FFF2-40B4-BE49-F238E27FC236}">
                    <a16:creationId xmlns:a16="http://schemas.microsoft.com/office/drawing/2014/main" id="{CA4F518D-7650-E6EC-7BFB-0A50D41FA0FF}"/>
                  </a:ext>
                </a:extLst>
              </p:cNvPr>
              <p:cNvSpPr txBox="1">
                <a:spLocks noRot="1" noChangeAspect="1" noMove="1" noResize="1" noEditPoints="1" noAdjustHandles="1" noChangeArrowheads="1" noChangeShapeType="1" noTextEdit="1"/>
              </p:cNvSpPr>
              <p:nvPr/>
            </p:nvSpPr>
            <p:spPr>
              <a:xfrm>
                <a:off x="579665" y="555173"/>
                <a:ext cx="11356520" cy="4810356"/>
              </a:xfrm>
              <a:prstGeom prst="rect">
                <a:avLst/>
              </a:prstGeom>
              <a:blipFill>
                <a:blip r:embed="rId2"/>
                <a:stretch>
                  <a:fillRect r="-215"/>
                </a:stretch>
              </a:blipFill>
            </p:spPr>
            <p:txBody>
              <a:bodyPr/>
              <a:lstStyle/>
              <a:p>
                <a:r>
                  <a:rPr lang="en-US">
                    <a:noFill/>
                  </a:rPr>
                  <a:t> </a:t>
                </a:r>
              </a:p>
            </p:txBody>
          </p:sp>
        </mc:Fallback>
      </mc:AlternateContent>
    </p:spTree>
    <p:extLst>
      <p:ext uri="{BB962C8B-B14F-4D97-AF65-F5344CB8AC3E}">
        <p14:creationId xmlns:p14="http://schemas.microsoft.com/office/powerpoint/2010/main" val="1847325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C3F9FE5-9805-0EB5-3163-96586F7E8F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1465" y="826756"/>
            <a:ext cx="8212838" cy="4104472"/>
          </a:xfrm>
          <a:prstGeom prst="rect">
            <a:avLst/>
          </a:prstGeom>
        </p:spPr>
      </p:pic>
    </p:spTree>
    <p:extLst>
      <p:ext uri="{BB962C8B-B14F-4D97-AF65-F5344CB8AC3E}">
        <p14:creationId xmlns:p14="http://schemas.microsoft.com/office/powerpoint/2010/main" val="3940777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C5BC73-1567-A924-F0A3-ADB7C79AEB32}"/>
              </a:ext>
            </a:extLst>
          </p:cNvPr>
          <p:cNvPicPr>
            <a:picLocks noChangeAspect="1"/>
          </p:cNvPicPr>
          <p:nvPr/>
        </p:nvPicPr>
        <p:blipFill rotWithShape="1">
          <a:blip r:embed="rId2">
            <a:extLst>
              <a:ext uri="{28A0092B-C50C-407E-A947-70E740481C1C}">
                <a14:useLocalDpi xmlns:a14="http://schemas.microsoft.com/office/drawing/2010/main" val="0"/>
              </a:ext>
            </a:extLst>
          </a:blip>
          <a:srcRect l="5849" t="3800" r="16887" b="3800"/>
          <a:stretch/>
        </p:blipFill>
        <p:spPr>
          <a:xfrm>
            <a:off x="2219598" y="521713"/>
            <a:ext cx="7752804" cy="5221275"/>
          </a:xfrm>
          <a:prstGeom prst="rect">
            <a:avLst/>
          </a:prstGeom>
        </p:spPr>
      </p:pic>
    </p:spTree>
    <p:extLst>
      <p:ext uri="{BB962C8B-B14F-4D97-AF65-F5344CB8AC3E}">
        <p14:creationId xmlns:p14="http://schemas.microsoft.com/office/powerpoint/2010/main" val="2645274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C741CF3F-67B4-64E3-DF34-24B130597D6E}"/>
                  </a:ext>
                </a:extLst>
              </p:cNvPr>
              <p:cNvSpPr txBox="1"/>
              <p:nvPr/>
            </p:nvSpPr>
            <p:spPr>
              <a:xfrm>
                <a:off x="977900" y="758603"/>
                <a:ext cx="10820400" cy="4720716"/>
              </a:xfrm>
              <a:prstGeom prst="rect">
                <a:avLst/>
              </a:prstGeom>
              <a:noFill/>
            </p:spPr>
            <p:txBody>
              <a:bodyPr wrap="square" rtlCol="1">
                <a:spAutoFit/>
              </a:bodyPr>
              <a:lstStyle/>
              <a:p>
                <a:pPr algn="just" rtl="1">
                  <a:lnSpc>
                    <a:spcPct val="150000"/>
                  </a:lnSpc>
                </a:pPr>
                <a:r>
                  <a:rPr lang="fa-IR" sz="1600" dirty="0"/>
                  <a:t>روش مقدار میانگین (میانگین نمونه ای) مونت کارلو:</a:t>
                </a:r>
              </a:p>
              <a:p>
                <a:pPr algn="just" rtl="1">
                  <a:lnSpc>
                    <a:spcPct val="150000"/>
                  </a:lnSpc>
                </a:pPr>
                <a:r>
                  <a:rPr lang="fa-IR" sz="1400" dirty="0"/>
                  <a:t>در اینجا محاسبه انتگرال یک بعدی </a:t>
                </a:r>
                <a14:m>
                  <m:oMath xmlns:m="http://schemas.openxmlformats.org/officeDocument/2006/math">
                    <m:nary>
                      <m:naryPr>
                        <m:ctrlPr>
                          <a:rPr lang="fa-IR" sz="1400" i="1">
                            <a:latin typeface="Cambria Math" panose="02040503050406030204" pitchFamily="18" charset="0"/>
                          </a:rPr>
                        </m:ctrlPr>
                      </m:naryPr>
                      <m:sub>
                        <m:r>
                          <m:rPr>
                            <m:brk m:alnAt="23"/>
                          </m:rPr>
                          <a:rPr lang="en-US" sz="1400" i="1">
                            <a:latin typeface="Cambria Math" panose="02040503050406030204" pitchFamily="18" charset="0"/>
                          </a:rPr>
                          <m:t>𝑎</m:t>
                        </m:r>
                      </m:sub>
                      <m:sup>
                        <m:r>
                          <a:rPr lang="en-US" sz="1400" i="1">
                            <a:latin typeface="Cambria Math" panose="02040503050406030204" pitchFamily="18" charset="0"/>
                          </a:rPr>
                          <m:t>𝑏</m:t>
                        </m:r>
                      </m:sup>
                      <m:e>
                        <m:r>
                          <a:rPr lang="en-US" sz="1400" i="1">
                            <a:latin typeface="Cambria Math" panose="02040503050406030204" pitchFamily="18" charset="0"/>
                          </a:rPr>
                          <m:t>𝑓</m:t>
                        </m:r>
                        <m:d>
                          <m:dPr>
                            <m:ctrlPr>
                              <a:rPr lang="en-US" sz="1400" i="1">
                                <a:latin typeface="Cambria Math" panose="02040503050406030204" pitchFamily="18" charset="0"/>
                              </a:rPr>
                            </m:ctrlPr>
                          </m:dPr>
                          <m:e>
                            <m:r>
                              <a:rPr lang="en-US" sz="1400" i="1">
                                <a:latin typeface="Cambria Math" panose="02040503050406030204" pitchFamily="18" charset="0"/>
                              </a:rPr>
                              <m:t>𝑥</m:t>
                            </m:r>
                          </m:e>
                        </m:d>
                        <m:r>
                          <a:rPr lang="en-US" sz="1400" i="1">
                            <a:latin typeface="Cambria Math" panose="02040503050406030204" pitchFamily="18" charset="0"/>
                          </a:rPr>
                          <m:t>𝑑𝑥</m:t>
                        </m:r>
                      </m:e>
                    </m:nary>
                  </m:oMath>
                </a14:m>
                <a:r>
                  <a:rPr lang="fa-IR" sz="1400" dirty="0"/>
                  <a:t>= </a:t>
                </a:r>
                <a14:m>
                  <m:oMath xmlns:m="http://schemas.openxmlformats.org/officeDocument/2006/math">
                    <m:r>
                      <a:rPr lang="en-US" sz="1400" i="1">
                        <a:latin typeface="Cambria Math" panose="02040503050406030204" pitchFamily="18" charset="0"/>
                      </a:rPr>
                      <m:t>𝐼</m:t>
                    </m:r>
                  </m:oMath>
                </a14:m>
                <a:r>
                  <a:rPr lang="fa-IR" sz="1400" dirty="0">
                    <a:latin typeface="Algerian" panose="04020705040A02060702" pitchFamily="82" charset="0"/>
                  </a:rPr>
                  <a:t> را بررسی میکنیم :</a:t>
                </a:r>
              </a:p>
              <a:p>
                <a:pPr algn="just" rtl="1">
                  <a:lnSpc>
                    <a:spcPct val="150000"/>
                  </a:lnSpc>
                </a:pPr>
                <a:r>
                  <a:rPr lang="fa-IR" sz="1400" dirty="0">
                    <a:latin typeface="Algerian" panose="04020705040A02060702" pitchFamily="82" charset="0"/>
                  </a:rPr>
                  <a:t>ابتدا  </a:t>
                </a:r>
                <a:r>
                  <a:rPr lang="en-US" sz="1400" dirty="0">
                    <a:latin typeface="Algerian" panose="04020705040A02060702" pitchFamily="82" charset="0"/>
                  </a:rPr>
                  <a:t> </a:t>
                </a:r>
                <a:r>
                  <a:rPr lang="en-US" sz="1400" dirty="0">
                    <a:latin typeface="Arial" panose="020B0604020202020204" pitchFamily="34" charset="0"/>
                    <a:cs typeface="Arial" panose="020B0604020202020204" pitchFamily="34" charset="0"/>
                  </a:rPr>
                  <a:t>N</a:t>
                </a:r>
                <a:r>
                  <a:rPr lang="fa-IR" sz="1400" dirty="0">
                    <a:latin typeface="Algerian" panose="04020705040A02060702" pitchFamily="82" charset="0"/>
                  </a:rPr>
                  <a:t>زوج کاتوره ای </a:t>
                </a:r>
                <a14:m>
                  <m:oMath xmlns:m="http://schemas.openxmlformats.org/officeDocument/2006/math">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𝑖</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𝑦</m:t>
                            </m:r>
                          </m:e>
                          <m:sub>
                            <m:r>
                              <a:rPr lang="en-US" sz="1400" i="1">
                                <a:latin typeface="Cambria Math" panose="02040503050406030204" pitchFamily="18" charset="0"/>
                              </a:rPr>
                              <m:t>𝑖</m:t>
                            </m:r>
                          </m:sub>
                        </m:sSub>
                      </m:e>
                    </m:d>
                  </m:oMath>
                </a14:m>
                <a:r>
                  <a:rPr lang="fa-IR" sz="1400" dirty="0">
                    <a:latin typeface="Algerian" panose="04020705040A02060702" pitchFamily="82" charset="0"/>
                  </a:rPr>
                  <a:t> که در آن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𝑖</m:t>
                        </m:r>
                      </m:sub>
                    </m:sSub>
                  </m:oMath>
                </a14:m>
                <a:r>
                  <a:rPr lang="fa-IR" sz="1400" dirty="0">
                    <a:latin typeface="Algerian" panose="04020705040A02060702" pitchFamily="82" charset="0"/>
                  </a:rPr>
                  <a:t> ها اعداد کاتورهای در بازه ی </a:t>
                </a:r>
                <a:r>
                  <a:rPr lang="en-US" sz="1400" dirty="0">
                    <a:latin typeface="Algerian" panose="04020705040A02060702" pitchFamily="82" charset="0"/>
                  </a:rPr>
                  <a:t> </a:t>
                </a:r>
                <a:r>
                  <a:rPr lang="en-US" sz="1400" dirty="0">
                    <a:latin typeface="Arial" panose="020B0604020202020204" pitchFamily="34" charset="0"/>
                    <a:cs typeface="Arial" panose="020B0604020202020204" pitchFamily="34" charset="0"/>
                  </a:rPr>
                  <a:t>[a , b]</a:t>
                </a:r>
                <a:r>
                  <a:rPr lang="fa-IR" sz="1400" dirty="0">
                    <a:latin typeface="Arial" panose="020B0604020202020204" pitchFamily="34" charset="0"/>
                    <a:cs typeface="Arial" panose="020B0604020202020204" pitchFamily="34" charset="0"/>
                  </a:rPr>
                  <a:t>هستند را تولید میکنیم در این صورت اگر شمار</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𝑖</m:t>
                        </m:r>
                      </m:sub>
                    </m:sSub>
                  </m:oMath>
                </a14:m>
                <a:r>
                  <a:rPr lang="fa-IR" sz="1400" dirty="0">
                    <a:latin typeface="Arial" panose="020B0604020202020204" pitchFamily="34" charset="0"/>
                    <a:cs typeface="Arial" panose="020B0604020202020204" pitchFamily="34" charset="0"/>
                  </a:rPr>
                  <a:t> ها به اندازه کافی بزرگ باشد </a:t>
                </a:r>
                <a14:m>
                  <m:oMath xmlns:m="http://schemas.openxmlformats.org/officeDocument/2006/math">
                    <m:sSub>
                      <m:sSubPr>
                        <m:ctrlPr>
                          <a:rPr lang="en-US" sz="1400" b="0" i="1" smtClean="0">
                            <a:latin typeface="Cambria Math" panose="02040503050406030204" pitchFamily="18" charset="0"/>
                            <a:cs typeface="Arial" panose="020B0604020202020204" pitchFamily="34" charset="0"/>
                          </a:rPr>
                        </m:ctrlPr>
                      </m:sSubPr>
                      <m:e>
                        <m:r>
                          <a:rPr lang="en-US" sz="1400" b="0" i="1" smtClean="0">
                            <a:latin typeface="Cambria Math" panose="02040503050406030204" pitchFamily="18" charset="0"/>
                            <a:cs typeface="Arial" panose="020B0604020202020204" pitchFamily="34" charset="0"/>
                          </a:rPr>
                          <m:t>𝐼</m:t>
                        </m:r>
                      </m:e>
                      <m:sub>
                        <m:r>
                          <a:rPr lang="en-US" sz="1400" b="0" i="1" smtClean="0">
                            <a:latin typeface="Cambria Math" panose="02040503050406030204" pitchFamily="18" charset="0"/>
                            <a:cs typeface="Arial" panose="020B0604020202020204" pitchFamily="34" charset="0"/>
                          </a:rPr>
                          <m:t>𝑁</m:t>
                        </m:r>
                      </m:sub>
                    </m:sSub>
                  </m:oMath>
                </a14:m>
                <a:r>
                  <a:rPr lang="fa-IR" sz="1400" dirty="0">
                    <a:latin typeface="Arial" panose="020B0604020202020204" pitchFamily="34" charset="0"/>
                    <a:cs typeface="Arial" panose="020B0604020202020204" pitchFamily="34" charset="0"/>
                  </a:rPr>
                  <a:t> به جواب دقیق انتگرال نزدیکتر میشود :</a:t>
                </a:r>
              </a:p>
              <a:p>
                <a:pPr algn="just" rtl="1">
                  <a:lnSpc>
                    <a:spcPct val="150000"/>
                  </a:lnSpc>
                </a:pPr>
                <a14:m>
                  <m:oMathPara xmlns:m="http://schemas.openxmlformats.org/officeDocument/2006/math">
                    <m:oMathParaPr>
                      <m:jc m:val="left"/>
                    </m:oMathParaPr>
                    <m:oMath xmlns:m="http://schemas.openxmlformats.org/officeDocument/2006/math">
                      <m:sSub>
                        <m:sSubPr>
                          <m:ctrlPr>
                            <a:rPr lang="en-US" sz="1400" b="0" i="1" smtClean="0">
                              <a:latin typeface="Cambria Math" panose="02040503050406030204" pitchFamily="18" charset="0"/>
                              <a:cs typeface="Arial" panose="020B0604020202020204" pitchFamily="34" charset="0"/>
                            </a:rPr>
                          </m:ctrlPr>
                        </m:sSubPr>
                        <m:e>
                          <m:r>
                            <a:rPr lang="en-US" sz="1400" b="0" i="1" smtClean="0">
                              <a:latin typeface="Cambria Math" panose="02040503050406030204" pitchFamily="18" charset="0"/>
                              <a:cs typeface="Arial" panose="020B0604020202020204" pitchFamily="34" charset="0"/>
                            </a:rPr>
                            <m:t>𝐼</m:t>
                          </m:r>
                        </m:e>
                        <m:sub>
                          <m:r>
                            <a:rPr lang="en-US" sz="1400" b="0" i="1" smtClean="0">
                              <a:latin typeface="Cambria Math" panose="02040503050406030204" pitchFamily="18" charset="0"/>
                              <a:cs typeface="Arial" panose="020B0604020202020204" pitchFamily="34" charset="0"/>
                            </a:rPr>
                            <m:t>𝑁</m:t>
                          </m:r>
                        </m:sub>
                      </m:sSub>
                      <m:r>
                        <a:rPr lang="en-US" sz="1400" b="0" i="1" smtClean="0">
                          <a:latin typeface="Cambria Math" panose="02040503050406030204" pitchFamily="18" charset="0"/>
                          <a:cs typeface="Arial" panose="020B0604020202020204" pitchFamily="34" charset="0"/>
                        </a:rPr>
                        <m:t>=</m:t>
                      </m:r>
                      <m:f>
                        <m:fPr>
                          <m:ctrlPr>
                            <a:rPr lang="en-US" sz="1400" b="0" i="1" smtClean="0">
                              <a:latin typeface="Cambria Math" panose="02040503050406030204" pitchFamily="18" charset="0"/>
                              <a:cs typeface="Arial" panose="020B0604020202020204" pitchFamily="34" charset="0"/>
                            </a:rPr>
                          </m:ctrlPr>
                        </m:fPr>
                        <m:num>
                          <m:r>
                            <a:rPr lang="en-US" sz="1400" b="0" i="1" smtClean="0">
                              <a:latin typeface="Cambria Math" panose="02040503050406030204" pitchFamily="18" charset="0"/>
                              <a:cs typeface="Arial" panose="020B0604020202020204" pitchFamily="34" charset="0"/>
                            </a:rPr>
                            <m:t>𝑏</m:t>
                          </m:r>
                          <m:r>
                            <a:rPr lang="en-US" sz="1400" b="0" i="1" smtClean="0">
                              <a:latin typeface="Cambria Math" panose="02040503050406030204" pitchFamily="18" charset="0"/>
                              <a:cs typeface="Arial" panose="020B0604020202020204" pitchFamily="34" charset="0"/>
                            </a:rPr>
                            <m:t>−</m:t>
                          </m:r>
                          <m:r>
                            <a:rPr lang="en-US" sz="1400" b="0" i="1" smtClean="0">
                              <a:latin typeface="Cambria Math" panose="02040503050406030204" pitchFamily="18" charset="0"/>
                              <a:cs typeface="Arial" panose="020B0604020202020204" pitchFamily="34" charset="0"/>
                            </a:rPr>
                            <m:t>𝑎</m:t>
                          </m:r>
                        </m:num>
                        <m:den>
                          <m:r>
                            <a:rPr lang="en-US" sz="1400" b="0" i="1" smtClean="0">
                              <a:latin typeface="Cambria Math" panose="02040503050406030204" pitchFamily="18" charset="0"/>
                              <a:cs typeface="Arial" panose="020B0604020202020204" pitchFamily="34" charset="0"/>
                            </a:rPr>
                            <m:t>𝑁</m:t>
                          </m:r>
                        </m:den>
                      </m:f>
                      <m:nary>
                        <m:naryPr>
                          <m:chr m:val="∑"/>
                          <m:ctrlPr>
                            <a:rPr lang="en-US" sz="1400" b="0" i="1" smtClean="0">
                              <a:latin typeface="Cambria Math" panose="02040503050406030204" pitchFamily="18" charset="0"/>
                              <a:cs typeface="Arial" panose="020B0604020202020204" pitchFamily="34" charset="0"/>
                            </a:rPr>
                          </m:ctrlPr>
                        </m:naryPr>
                        <m:sub>
                          <m:r>
                            <m:rPr>
                              <m:brk m:alnAt="23"/>
                            </m:rPr>
                            <a:rPr lang="en-US" sz="1400" b="0" i="1" smtClean="0">
                              <a:latin typeface="Cambria Math" panose="02040503050406030204" pitchFamily="18" charset="0"/>
                              <a:cs typeface="Arial" panose="020B0604020202020204" pitchFamily="34" charset="0"/>
                            </a:rPr>
                            <m:t>𝑖</m:t>
                          </m:r>
                          <m:r>
                            <a:rPr lang="en-US" sz="1400" b="0" i="1" smtClean="0">
                              <a:latin typeface="Cambria Math" panose="02040503050406030204" pitchFamily="18" charset="0"/>
                              <a:cs typeface="Arial" panose="020B0604020202020204" pitchFamily="34" charset="0"/>
                            </a:rPr>
                            <m:t>=</m:t>
                          </m:r>
                          <m:r>
                            <m:rPr>
                              <m:brk m:alnAt="23"/>
                            </m:rPr>
                            <a:rPr lang="en-US" sz="1400" b="0" i="1" smtClean="0">
                              <a:latin typeface="Cambria Math" panose="02040503050406030204" pitchFamily="18" charset="0"/>
                              <a:cs typeface="Arial" panose="020B0604020202020204" pitchFamily="34" charset="0"/>
                            </a:rPr>
                            <m:t>1</m:t>
                          </m:r>
                        </m:sub>
                        <m:sup>
                          <m:r>
                            <a:rPr lang="en-US" sz="1400" b="0" i="1" smtClean="0">
                              <a:latin typeface="Cambria Math" panose="02040503050406030204" pitchFamily="18" charset="0"/>
                              <a:cs typeface="Arial" panose="020B0604020202020204" pitchFamily="34" charset="0"/>
                            </a:rPr>
                            <m:t>𝑁</m:t>
                          </m:r>
                        </m:sup>
                        <m:e>
                          <m:r>
                            <a:rPr lang="en-US" sz="1400" b="0" i="1" smtClean="0">
                              <a:latin typeface="Cambria Math" panose="02040503050406030204" pitchFamily="18" charset="0"/>
                              <a:cs typeface="Arial" panose="020B0604020202020204" pitchFamily="34" charset="0"/>
                            </a:rPr>
                            <m:t>𝑓</m:t>
                          </m:r>
                          <m:r>
                            <a:rPr lang="en-US" sz="1400" b="0" i="1" smtClean="0">
                              <a:latin typeface="Cambria Math" panose="02040503050406030204" pitchFamily="18" charset="0"/>
                              <a:cs typeface="Arial" panose="020B0604020202020204" pitchFamily="34" charset="0"/>
                            </a:rPr>
                            <m:t>(</m:t>
                          </m:r>
                          <m:sSub>
                            <m:sSubPr>
                              <m:ctrlPr>
                                <a:rPr lang="en-US" sz="1400" b="0" i="1" smtClean="0">
                                  <a:latin typeface="Cambria Math" panose="02040503050406030204" pitchFamily="18" charset="0"/>
                                  <a:cs typeface="Arial" panose="020B0604020202020204" pitchFamily="34" charset="0"/>
                                </a:rPr>
                              </m:ctrlPr>
                            </m:sSubPr>
                            <m:e>
                              <m:r>
                                <a:rPr lang="en-US" sz="1400" b="0" i="1" smtClean="0">
                                  <a:latin typeface="Cambria Math" panose="02040503050406030204" pitchFamily="18" charset="0"/>
                                  <a:cs typeface="Arial" panose="020B0604020202020204" pitchFamily="34" charset="0"/>
                                </a:rPr>
                                <m:t>𝑥</m:t>
                              </m:r>
                            </m:e>
                            <m:sub>
                              <m:r>
                                <a:rPr lang="en-US" sz="1400" b="0" i="1" smtClean="0">
                                  <a:latin typeface="Cambria Math" panose="02040503050406030204" pitchFamily="18" charset="0"/>
                                  <a:cs typeface="Arial" panose="020B0604020202020204" pitchFamily="34" charset="0"/>
                                </a:rPr>
                                <m:t>𝑖</m:t>
                              </m:r>
                            </m:sub>
                          </m:sSub>
                          <m:r>
                            <a:rPr lang="en-US" sz="1400" b="0" i="1" smtClean="0">
                              <a:latin typeface="Cambria Math" panose="02040503050406030204" pitchFamily="18" charset="0"/>
                              <a:cs typeface="Arial" panose="020B0604020202020204" pitchFamily="34" charset="0"/>
                            </a:rPr>
                            <m:t>)</m:t>
                          </m:r>
                        </m:e>
                      </m:nary>
                    </m:oMath>
                  </m:oMathPara>
                </a14:m>
                <a:endParaRPr lang="en-US" sz="1400" dirty="0">
                  <a:latin typeface="Arial" panose="020B0604020202020204" pitchFamily="34" charset="0"/>
                  <a:cs typeface="Arial" panose="020B0604020202020204" pitchFamily="34" charset="0"/>
                </a:endParaRPr>
              </a:p>
              <a:p>
                <a:pPr algn="just" rtl="1">
                  <a:lnSpc>
                    <a:spcPct val="150000"/>
                  </a:lnSpc>
                </a:pPr>
                <a:r>
                  <a:rPr lang="fa-IR" sz="1400" dirty="0">
                    <a:latin typeface="Arial" panose="020B0604020202020204" pitchFamily="34" charset="0"/>
                    <a:cs typeface="Arial" panose="020B0604020202020204" pitchFamily="34" charset="0"/>
                  </a:rPr>
                  <a:t>این رابطه مشابه روش ذوزنقه ای میباشد با این تفاوت که در روش ذوزنقه ای</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𝑖</m:t>
                        </m:r>
                      </m:sub>
                    </m:sSub>
                  </m:oMath>
                </a14:m>
                <a:r>
                  <a:rPr lang="en-US" sz="1400" dirty="0">
                    <a:latin typeface="Arial" panose="020B0604020202020204" pitchFamily="34" charset="0"/>
                    <a:cs typeface="Arial" panose="020B0604020202020204" pitchFamily="34" charset="0"/>
                  </a:rPr>
                  <a:t> </a:t>
                </a:r>
                <a:r>
                  <a:rPr lang="fa-IR" sz="1400" dirty="0">
                    <a:latin typeface="Arial" panose="020B0604020202020204" pitchFamily="34" charset="0"/>
                    <a:cs typeface="Arial" panose="020B0604020202020204" pitchFamily="34" charset="0"/>
                  </a:rPr>
                  <a:t>ها با فواصل یکسان گزیده  می‌شوند. </a:t>
                </a:r>
              </a:p>
              <a:p>
                <a:pPr algn="just" rtl="1">
                  <a:lnSpc>
                    <a:spcPct val="150000"/>
                  </a:lnSpc>
                </a:pPr>
                <a:endParaRPr lang="fa-IR" sz="1400" dirty="0">
                  <a:latin typeface="Arial" panose="020B0604020202020204" pitchFamily="34" charset="0"/>
                  <a:cs typeface="Arial" panose="020B0604020202020204" pitchFamily="34" charset="0"/>
                </a:endParaRPr>
              </a:p>
              <a:p>
                <a:pPr algn="just" rtl="1">
                  <a:lnSpc>
                    <a:spcPct val="150000"/>
                  </a:lnSpc>
                </a:pPr>
                <a:r>
                  <a:rPr lang="fa-IR" sz="1400" dirty="0">
                    <a:latin typeface="Arial" panose="020B0604020202020204" pitchFamily="34" charset="0"/>
                    <a:cs typeface="Arial" panose="020B0604020202020204" pitchFamily="34" charset="0"/>
                  </a:rPr>
                  <a:t>نکته:  در روش‌های معمول انتگرال گیری با افزایش بعد انتگرال</a:t>
                </a:r>
                <a:r>
                  <a:rPr lang="en-US" sz="1400" dirty="0">
                    <a:latin typeface="Arial" panose="020B0604020202020204" pitchFamily="34" charset="0"/>
                    <a:cs typeface="Arial" panose="020B0604020202020204" pitchFamily="34" charset="0"/>
                  </a:rPr>
                  <a:t>(d) </a:t>
                </a:r>
                <a:r>
                  <a:rPr lang="fa-IR" sz="1400" dirty="0">
                    <a:latin typeface="Arial" panose="020B0604020202020204" pitchFamily="34" charset="0"/>
                    <a:cs typeface="Arial" panose="020B0604020202020204" pitchFamily="34" charset="0"/>
                  </a:rPr>
                  <a:t> خطای محاسبات افزایش میابد درحالیکه در روش مونت کارلو خطا متناسب با </a:t>
                </a:r>
                <a14:m>
                  <m:oMath xmlns:m="http://schemas.openxmlformats.org/officeDocument/2006/math">
                    <m:f>
                      <m:fPr>
                        <m:ctrlPr>
                          <a:rPr lang="fa-IR" sz="1400" i="1" smtClean="0">
                            <a:latin typeface="Cambria Math" panose="02040503050406030204" pitchFamily="18" charset="0"/>
                            <a:cs typeface="Arial" panose="020B0604020202020204" pitchFamily="34" charset="0"/>
                          </a:rPr>
                        </m:ctrlPr>
                      </m:fPr>
                      <m:num>
                        <m:r>
                          <a:rPr lang="fa-IR" sz="1400" b="0" i="1" smtClean="0">
                            <a:latin typeface="Cambria Math" panose="02040503050406030204" pitchFamily="18" charset="0"/>
                            <a:cs typeface="Arial" panose="020B0604020202020204" pitchFamily="34" charset="0"/>
                          </a:rPr>
                          <m:t>1</m:t>
                        </m:r>
                      </m:num>
                      <m:den>
                        <m:rad>
                          <m:radPr>
                            <m:degHide m:val="on"/>
                            <m:ctrlPr>
                              <a:rPr lang="fa-IR" sz="1400" i="1" smtClean="0">
                                <a:latin typeface="Cambria Math" panose="02040503050406030204" pitchFamily="18" charset="0"/>
                                <a:cs typeface="Arial" panose="020B0604020202020204" pitchFamily="34" charset="0"/>
                              </a:rPr>
                            </m:ctrlPr>
                          </m:radPr>
                          <m:deg/>
                          <m:e>
                            <m:r>
                              <a:rPr lang="en-US" sz="1400" b="0" i="1" smtClean="0">
                                <a:latin typeface="Cambria Math" panose="02040503050406030204" pitchFamily="18" charset="0"/>
                                <a:cs typeface="Arial" panose="020B0604020202020204" pitchFamily="34" charset="0"/>
                              </a:rPr>
                              <m:t>𝑑</m:t>
                            </m:r>
                          </m:e>
                        </m:rad>
                      </m:den>
                    </m:f>
                  </m:oMath>
                </a14:m>
                <a:r>
                  <a:rPr lang="fa-IR" sz="1400" dirty="0">
                    <a:latin typeface="Arial" panose="020B0604020202020204" pitchFamily="34" charset="0"/>
                    <a:cs typeface="Arial" panose="020B0604020202020204" pitchFamily="34" charset="0"/>
                  </a:rPr>
                  <a:t>  است </a:t>
                </a:r>
                <a:r>
                  <a:rPr lang="en-US" sz="1400" dirty="0">
                    <a:latin typeface="Arial" panose="020B0604020202020204" pitchFamily="34" charset="0"/>
                    <a:cs typeface="Arial" panose="020B0604020202020204" pitchFamily="34" charset="0"/>
                  </a:rPr>
                  <a:t>,</a:t>
                </a:r>
                <a:r>
                  <a:rPr lang="fa-IR" sz="1400" dirty="0">
                    <a:latin typeface="Arial" panose="020B0604020202020204" pitchFamily="34" charset="0"/>
                    <a:cs typeface="Arial" panose="020B0604020202020204" pitchFamily="34" charset="0"/>
                  </a:rPr>
                  <a:t> از این رو روش های انتگرال گیری مونت در محاسبه ی انتگرال های چندگانه نسبت به سایر روش های انتگرال گیری برتری قابل توجهی دارد.</a:t>
                </a:r>
              </a:p>
              <a:p>
                <a:pPr algn="just" rtl="1">
                  <a:lnSpc>
                    <a:spcPct val="150000"/>
                  </a:lnSpc>
                </a:pPr>
                <a:endParaRPr lang="fa-IR" sz="1400" dirty="0">
                  <a:latin typeface="Arial" panose="020B0604020202020204" pitchFamily="34" charset="0"/>
                  <a:cs typeface="Arial" panose="020B0604020202020204" pitchFamily="34" charset="0"/>
                </a:endParaRPr>
              </a:p>
              <a:p>
                <a:pPr algn="just" rtl="1"/>
                <a:endParaRPr lang="fa-IR" sz="1600" dirty="0"/>
              </a:p>
              <a:p>
                <a:pPr algn="r" rtl="1"/>
                <a:endParaRPr lang="fa-IR" sz="1600" dirty="0"/>
              </a:p>
            </p:txBody>
          </p:sp>
        </mc:Choice>
        <mc:Fallback>
          <p:sp>
            <p:nvSpPr>
              <p:cNvPr id="2" name="TextBox 1">
                <a:extLst>
                  <a:ext uri="{FF2B5EF4-FFF2-40B4-BE49-F238E27FC236}">
                    <a16:creationId xmlns:a16="http://schemas.microsoft.com/office/drawing/2014/main" id="{C741CF3F-67B4-64E3-DF34-24B130597D6E}"/>
                  </a:ext>
                </a:extLst>
              </p:cNvPr>
              <p:cNvSpPr txBox="1">
                <a:spLocks noRot="1" noChangeAspect="1" noMove="1" noResize="1" noEditPoints="1" noAdjustHandles="1" noChangeArrowheads="1" noChangeShapeType="1" noTextEdit="1"/>
              </p:cNvSpPr>
              <p:nvPr/>
            </p:nvSpPr>
            <p:spPr>
              <a:xfrm>
                <a:off x="977900" y="758603"/>
                <a:ext cx="10820400" cy="4720716"/>
              </a:xfrm>
              <a:prstGeom prst="rect">
                <a:avLst/>
              </a:prstGeom>
              <a:blipFill>
                <a:blip r:embed="rId2"/>
                <a:stretch>
                  <a:fillRect l="-676" r="-338"/>
                </a:stretch>
              </a:blipFill>
            </p:spPr>
            <p:txBody>
              <a:bodyPr/>
              <a:lstStyle/>
              <a:p>
                <a:r>
                  <a:rPr lang="en-US">
                    <a:noFill/>
                  </a:rPr>
                  <a:t> </a:t>
                </a:r>
              </a:p>
            </p:txBody>
          </p:sp>
        </mc:Fallback>
      </mc:AlternateContent>
    </p:spTree>
    <p:extLst>
      <p:ext uri="{BB962C8B-B14F-4D97-AF65-F5344CB8AC3E}">
        <p14:creationId xmlns:p14="http://schemas.microsoft.com/office/powerpoint/2010/main" val="76590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292B55-88BC-05AF-DF06-0AA8ACB329E0}"/>
              </a:ext>
            </a:extLst>
          </p:cNvPr>
          <p:cNvSpPr txBox="1"/>
          <p:nvPr/>
        </p:nvSpPr>
        <p:spPr>
          <a:xfrm>
            <a:off x="3048000" y="407610"/>
            <a:ext cx="6096000" cy="400110"/>
          </a:xfrm>
          <a:prstGeom prst="rect">
            <a:avLst/>
          </a:prstGeom>
          <a:noFill/>
        </p:spPr>
        <p:txBody>
          <a:bodyPr wrap="square">
            <a:spAutoFit/>
          </a:bodyPr>
          <a:lstStyle/>
          <a:p>
            <a:pPr algn="ctr" rtl="1"/>
            <a:r>
              <a:rPr lang="fa-IR" sz="2000" b="1" dirty="0">
                <a:solidFill>
                  <a:schemeClr val="tx1"/>
                </a:solidFill>
                <a:cs typeface="B Nazanin" panose="00000400000000000000" pitchFamily="2" charset="-78"/>
              </a:rPr>
              <a:t>فهرست منابع</a:t>
            </a:r>
            <a:endParaRPr lang="en-US" sz="2000" b="1" dirty="0"/>
          </a:p>
        </p:txBody>
      </p:sp>
      <p:sp>
        <p:nvSpPr>
          <p:cNvPr id="4" name="Rectangle 3">
            <a:extLst>
              <a:ext uri="{FF2B5EF4-FFF2-40B4-BE49-F238E27FC236}">
                <a16:creationId xmlns:a16="http://schemas.microsoft.com/office/drawing/2014/main" id="{D7CCE002-B407-3A80-7DE9-8BE75B9A4690}"/>
              </a:ext>
            </a:extLst>
          </p:cNvPr>
          <p:cNvSpPr/>
          <p:nvPr/>
        </p:nvSpPr>
        <p:spPr>
          <a:xfrm>
            <a:off x="356326" y="928912"/>
            <a:ext cx="8532948" cy="1154162"/>
          </a:xfrm>
          <a:prstGeom prst="rect">
            <a:avLst/>
          </a:prstGeom>
        </p:spPr>
        <p:txBody>
          <a:bodyPr wrap="square">
            <a:spAutoFit/>
          </a:bodyPr>
          <a:lstStyle/>
          <a:p>
            <a:br>
              <a:rPr lang="fa-IR" sz="2400" b="1" dirty="0">
                <a:solidFill>
                  <a:srgbClr val="000000"/>
                </a:solidFill>
                <a:latin typeface="XBZar-Bold"/>
                <a:cs typeface="+mj-cs"/>
              </a:rPr>
            </a:br>
            <a:r>
              <a:rPr lang="en-US" sz="1100" dirty="0">
                <a:solidFill>
                  <a:srgbClr val="000000"/>
                </a:solidFill>
                <a:latin typeface="XBZar"/>
                <a:cs typeface="+mj-cs"/>
              </a:rPr>
              <a:t>applications With Carlo Monte and Simulation </a:t>
            </a:r>
            <a:r>
              <a:rPr lang="en-US" sz="1100" dirty="0" err="1">
                <a:solidFill>
                  <a:srgbClr val="000000"/>
                </a:solidFill>
                <a:latin typeface="XBZar"/>
                <a:cs typeface="+mj-cs"/>
              </a:rPr>
              <a:t>Dagpunar</a:t>
            </a:r>
            <a:r>
              <a:rPr lang="en-US" sz="1100" dirty="0">
                <a:solidFill>
                  <a:srgbClr val="000000"/>
                </a:solidFill>
                <a:latin typeface="XBZar"/>
                <a:cs typeface="+mj-cs"/>
              </a:rPr>
              <a:t>، S. J. [١]</a:t>
            </a:r>
            <a:br>
              <a:rPr lang="en-US" sz="1100" dirty="0">
                <a:solidFill>
                  <a:srgbClr val="000000"/>
                </a:solidFill>
                <a:latin typeface="XBZar"/>
                <a:cs typeface="+mj-cs"/>
              </a:rPr>
            </a:br>
            <a:r>
              <a:rPr lang="en-US" sz="1100" dirty="0">
                <a:solidFill>
                  <a:srgbClr val="000000"/>
                </a:solidFill>
                <a:latin typeface="XBZar"/>
                <a:cs typeface="+mj-cs"/>
              </a:rPr>
              <a:t>.٢٠٠٧ Sons، and Wiley John MCMC، and finance in</a:t>
            </a:r>
            <a:r>
              <a:rPr lang="en-US" sz="1600" dirty="0">
                <a:cs typeface="+mj-cs"/>
              </a:rPr>
              <a:t> </a:t>
            </a:r>
            <a:br>
              <a:rPr lang="en-US" sz="1600" dirty="0">
                <a:cs typeface="+mj-cs"/>
              </a:rPr>
            </a:br>
            <a:endParaRPr lang="en-US" dirty="0">
              <a:cs typeface="+mj-cs"/>
            </a:endParaRPr>
          </a:p>
        </p:txBody>
      </p:sp>
      <p:sp>
        <p:nvSpPr>
          <p:cNvPr id="5" name="Rectangle 4">
            <a:extLst>
              <a:ext uri="{FF2B5EF4-FFF2-40B4-BE49-F238E27FC236}">
                <a16:creationId xmlns:a16="http://schemas.microsoft.com/office/drawing/2014/main" id="{ABEF9719-5A8B-EE4E-5347-235E962776E8}"/>
              </a:ext>
            </a:extLst>
          </p:cNvPr>
          <p:cNvSpPr/>
          <p:nvPr/>
        </p:nvSpPr>
        <p:spPr>
          <a:xfrm>
            <a:off x="356326" y="1834924"/>
            <a:ext cx="8505417" cy="954107"/>
          </a:xfrm>
          <a:prstGeom prst="rect">
            <a:avLst/>
          </a:prstGeom>
        </p:spPr>
        <p:txBody>
          <a:bodyPr wrap="square">
            <a:spAutoFit/>
          </a:bodyPr>
          <a:lstStyle/>
          <a:p>
            <a:br>
              <a:rPr lang="en-US" sz="1200" dirty="0">
                <a:solidFill>
                  <a:srgbClr val="000000"/>
                </a:solidFill>
                <a:latin typeface="XBZar"/>
                <a:cs typeface="+mj-cs"/>
              </a:rPr>
            </a:br>
            <a:r>
              <a:rPr lang="en-US" sz="1100" dirty="0">
                <a:solidFill>
                  <a:srgbClr val="000000"/>
                </a:solidFill>
                <a:latin typeface="XBZar"/>
                <a:cs typeface="+mj-cs"/>
              </a:rPr>
              <a:t>a Solving for Algorithm Numerical A </a:t>
            </a:r>
            <a:r>
              <a:rPr lang="en-US" sz="1100" dirty="0" err="1">
                <a:solidFill>
                  <a:srgbClr val="000000"/>
                </a:solidFill>
                <a:latin typeface="XBZar"/>
                <a:cs typeface="+mj-cs"/>
              </a:rPr>
              <a:t>Aalaei</a:t>
            </a:r>
            <a:r>
              <a:rPr lang="en-US" sz="1100" dirty="0">
                <a:solidFill>
                  <a:srgbClr val="000000"/>
                </a:solidFill>
                <a:latin typeface="XBZar"/>
                <a:cs typeface="+mj-cs"/>
              </a:rPr>
              <a:t>، M. </a:t>
            </a:r>
            <a:r>
              <a:rPr lang="en-US" sz="1100" dirty="0" err="1">
                <a:solidFill>
                  <a:srgbClr val="000000"/>
                </a:solidFill>
                <a:latin typeface="XBZar"/>
                <a:cs typeface="+mj-cs"/>
              </a:rPr>
              <a:t>Farnoosh</a:t>
            </a:r>
            <a:r>
              <a:rPr lang="en-US" sz="1100" dirty="0">
                <a:solidFill>
                  <a:srgbClr val="000000"/>
                </a:solidFill>
                <a:latin typeface="XBZar"/>
                <a:cs typeface="+mj-cs"/>
              </a:rPr>
              <a:t>، R. [٢]</a:t>
            </a:r>
            <a:br>
              <a:rPr lang="en-US" sz="1100" dirty="0">
                <a:solidFill>
                  <a:srgbClr val="000000"/>
                </a:solidFill>
                <a:latin typeface="XBZar"/>
                <a:cs typeface="+mj-cs"/>
              </a:rPr>
            </a:br>
            <a:r>
              <a:rPr lang="en-US" sz="1100" dirty="0">
                <a:solidFill>
                  <a:srgbClr val="000000"/>
                </a:solidFill>
                <a:latin typeface="XBZar"/>
                <a:cs typeface="+mj-cs"/>
              </a:rPr>
              <a:t>the Method، Carlo Quasi-Monte on based Problem Parabolic</a:t>
            </a:r>
            <a:br>
              <a:rPr lang="en-US" sz="1100" dirty="0">
                <a:solidFill>
                  <a:srgbClr val="000000"/>
                </a:solidFill>
                <a:latin typeface="XBZar"/>
                <a:cs typeface="+mj-cs"/>
              </a:rPr>
            </a:br>
            <a:r>
              <a:rPr lang="en-US" sz="1100" dirty="0">
                <a:solidFill>
                  <a:srgbClr val="000000"/>
                </a:solidFill>
                <a:latin typeface="XBZar"/>
                <a:cs typeface="+mj-cs"/>
              </a:rPr>
              <a:t>٣-</a:t>
            </a:r>
            <a:r>
              <a:rPr lang="fa-IR" sz="1100" dirty="0">
                <a:solidFill>
                  <a:srgbClr val="000000"/>
                </a:solidFill>
                <a:latin typeface="XBZar"/>
                <a:cs typeface="+mj-cs"/>
              </a:rPr>
              <a:t>۶ </a:t>
            </a:r>
            <a:r>
              <a:rPr lang="en-US" sz="1100" dirty="0">
                <a:solidFill>
                  <a:srgbClr val="000000"/>
                </a:solidFill>
                <a:latin typeface="XBZar"/>
                <a:cs typeface="+mj-cs"/>
              </a:rPr>
              <a:t>Mathematics. on Conference International Iranian ٣٨th</a:t>
            </a:r>
            <a:br>
              <a:rPr lang="en-US" sz="1100" dirty="0">
                <a:solidFill>
                  <a:srgbClr val="000000"/>
                </a:solidFill>
                <a:latin typeface="XBZar"/>
                <a:cs typeface="+mj-cs"/>
              </a:rPr>
            </a:br>
            <a:r>
              <a:rPr lang="en-US" sz="1100" dirty="0">
                <a:solidFill>
                  <a:srgbClr val="000000"/>
                </a:solidFill>
                <a:latin typeface="XBZar"/>
                <a:cs typeface="+mj-cs"/>
              </a:rPr>
              <a:t>Iran. </a:t>
            </a:r>
            <a:endParaRPr lang="en-US" sz="1600" dirty="0">
              <a:cs typeface="+mj-cs"/>
            </a:endParaRPr>
          </a:p>
        </p:txBody>
      </p:sp>
      <p:sp>
        <p:nvSpPr>
          <p:cNvPr id="6" name="Rectangle 5">
            <a:extLst>
              <a:ext uri="{FF2B5EF4-FFF2-40B4-BE49-F238E27FC236}">
                <a16:creationId xmlns:a16="http://schemas.microsoft.com/office/drawing/2014/main" id="{F97CDD40-1B6A-8278-9CAF-1AACE32A41FE}"/>
              </a:ext>
            </a:extLst>
          </p:cNvPr>
          <p:cNvSpPr/>
          <p:nvPr/>
        </p:nvSpPr>
        <p:spPr>
          <a:xfrm>
            <a:off x="356326" y="2683216"/>
            <a:ext cx="8532948" cy="1738938"/>
          </a:xfrm>
          <a:prstGeom prst="rect">
            <a:avLst/>
          </a:prstGeom>
        </p:spPr>
        <p:txBody>
          <a:bodyPr wrap="square">
            <a:spAutoFit/>
          </a:bodyPr>
          <a:lstStyle/>
          <a:p>
            <a:br>
              <a:rPr lang="en-US" sz="1200" dirty="0">
                <a:solidFill>
                  <a:srgbClr val="000000"/>
                </a:solidFill>
                <a:latin typeface="XBZar"/>
                <a:cs typeface="+mj-cs"/>
              </a:rPr>
            </a:br>
            <a:r>
              <a:rPr lang="en-US" sz="1100" dirty="0" err="1">
                <a:solidFill>
                  <a:srgbClr val="000000"/>
                </a:solidFill>
                <a:latin typeface="XBZar"/>
                <a:cs typeface="+mj-cs"/>
              </a:rPr>
              <a:t>algo</a:t>
            </a:r>
            <a:r>
              <a:rPr lang="en-US" sz="1100" dirty="0">
                <a:solidFill>
                  <a:srgbClr val="000000"/>
                </a:solidFill>
                <a:latin typeface="XBZar"/>
                <a:cs typeface="+mj-cs"/>
              </a:rPr>
              <a:t>- numerical a via method MC </a:t>
            </a:r>
            <a:r>
              <a:rPr lang="en-US" sz="1100" dirty="0" err="1">
                <a:solidFill>
                  <a:srgbClr val="000000"/>
                </a:solidFill>
                <a:latin typeface="XBZar"/>
                <a:cs typeface="+mj-cs"/>
              </a:rPr>
              <a:t>Ebrahimi</a:t>
            </a:r>
            <a:r>
              <a:rPr lang="en-US" sz="1100" dirty="0">
                <a:solidFill>
                  <a:srgbClr val="000000"/>
                </a:solidFill>
                <a:latin typeface="XBZar"/>
                <a:cs typeface="+mj-cs"/>
              </a:rPr>
              <a:t>، M. </a:t>
            </a:r>
            <a:r>
              <a:rPr lang="en-US" sz="1100" dirty="0" err="1">
                <a:solidFill>
                  <a:srgbClr val="000000"/>
                </a:solidFill>
                <a:latin typeface="XBZar"/>
                <a:cs typeface="+mj-cs"/>
              </a:rPr>
              <a:t>Farnoosh</a:t>
            </a:r>
            <a:r>
              <a:rPr lang="en-US" sz="1100" dirty="0">
                <a:solidFill>
                  <a:srgbClr val="000000"/>
                </a:solidFill>
                <a:latin typeface="XBZar"/>
                <a:cs typeface="+mj-cs"/>
              </a:rPr>
              <a:t>، R. [٣]</a:t>
            </a:r>
            <a:br>
              <a:rPr lang="en-US" sz="1100" dirty="0">
                <a:solidFill>
                  <a:srgbClr val="000000"/>
                </a:solidFill>
                <a:latin typeface="XBZar"/>
                <a:cs typeface="+mj-cs"/>
              </a:rPr>
            </a:br>
            <a:r>
              <a:rPr lang="en-US" sz="1100" dirty="0">
                <a:solidFill>
                  <a:srgbClr val="000000"/>
                </a:solidFill>
                <a:latin typeface="XBZar"/>
                <a:cs typeface="+mj-cs"/>
              </a:rPr>
              <a:t>and Mathematics Applied problem، parabolic a solve to </a:t>
            </a:r>
            <a:r>
              <a:rPr lang="en-US" sz="1100" dirty="0" err="1">
                <a:solidFill>
                  <a:srgbClr val="000000"/>
                </a:solidFill>
                <a:latin typeface="XBZar"/>
                <a:cs typeface="+mj-cs"/>
              </a:rPr>
              <a:t>rithm</a:t>
            </a:r>
            <a:br>
              <a:rPr lang="en-US" sz="1100" dirty="0">
                <a:solidFill>
                  <a:srgbClr val="000000"/>
                </a:solidFill>
                <a:latin typeface="XBZar"/>
                <a:cs typeface="+mj-cs"/>
              </a:rPr>
            </a:br>
            <a:r>
              <a:rPr lang="en-US" sz="1100" dirty="0">
                <a:solidFill>
                  <a:srgbClr val="000000"/>
                </a:solidFill>
                <a:latin typeface="XBZar"/>
                <a:cs typeface="+mj-cs"/>
              </a:rPr>
              <a:t>Computation.</a:t>
            </a:r>
          </a:p>
          <a:p>
            <a:br>
              <a:rPr lang="en-US" sz="1100" dirty="0">
                <a:solidFill>
                  <a:srgbClr val="000000"/>
                </a:solidFill>
                <a:latin typeface="XBZar"/>
                <a:cs typeface="+mj-cs"/>
              </a:rPr>
            </a:br>
            <a:r>
              <a:rPr lang="en-US" sz="1100" dirty="0">
                <a:solidFill>
                  <a:srgbClr val="000000"/>
                </a:solidFill>
                <a:latin typeface="XBZar"/>
                <a:cs typeface="+mj-cs"/>
              </a:rPr>
              <a:t>solving for method Carlo Monte </a:t>
            </a:r>
            <a:r>
              <a:rPr lang="en-US" sz="1100" dirty="0" err="1">
                <a:solidFill>
                  <a:srgbClr val="000000"/>
                </a:solidFill>
                <a:latin typeface="XBZar"/>
                <a:cs typeface="+mj-cs"/>
              </a:rPr>
              <a:t>Ebrahimi</a:t>
            </a:r>
            <a:r>
              <a:rPr lang="en-US" sz="1100" dirty="0">
                <a:solidFill>
                  <a:srgbClr val="000000"/>
                </a:solidFill>
                <a:latin typeface="XBZar"/>
                <a:cs typeface="+mj-cs"/>
              </a:rPr>
              <a:t>، M. </a:t>
            </a:r>
            <a:r>
              <a:rPr lang="en-US" sz="1100" dirty="0" err="1">
                <a:solidFill>
                  <a:srgbClr val="000000"/>
                </a:solidFill>
                <a:latin typeface="XBZar"/>
                <a:cs typeface="+mj-cs"/>
              </a:rPr>
              <a:t>Farnoosh</a:t>
            </a:r>
            <a:r>
              <a:rPr lang="en-US" sz="1100" dirty="0">
                <a:solidFill>
                  <a:srgbClr val="000000"/>
                </a:solidFill>
                <a:latin typeface="XBZar"/>
                <a:cs typeface="+mj-cs"/>
              </a:rPr>
              <a:t>، R. [</a:t>
            </a:r>
            <a:r>
              <a:rPr lang="fa-IR" sz="1100" dirty="0">
                <a:solidFill>
                  <a:srgbClr val="000000"/>
                </a:solidFill>
                <a:latin typeface="XBZar"/>
                <a:cs typeface="+mj-cs"/>
              </a:rPr>
              <a:t>۴</a:t>
            </a:r>
            <a:r>
              <a:rPr lang="en-US" sz="1100" dirty="0">
                <a:solidFill>
                  <a:srgbClr val="000000"/>
                </a:solidFill>
                <a:latin typeface="XBZar"/>
                <a:cs typeface="+mj-cs"/>
              </a:rPr>
              <a:t>]</a:t>
            </a:r>
            <a:br>
              <a:rPr lang="fa-IR" sz="1100" dirty="0">
                <a:solidFill>
                  <a:srgbClr val="000000"/>
                </a:solidFill>
                <a:latin typeface="XBZar"/>
                <a:cs typeface="+mj-cs"/>
              </a:rPr>
            </a:br>
            <a:r>
              <a:rPr lang="en-US" sz="1100" dirty="0">
                <a:solidFill>
                  <a:srgbClr val="000000"/>
                </a:solidFill>
                <a:latin typeface="XBZar"/>
                <a:cs typeface="+mj-cs"/>
              </a:rPr>
              <a:t>Math- Applied kind، second the of equations integral </a:t>
            </a:r>
            <a:r>
              <a:rPr lang="en-US" sz="1100" dirty="0" err="1">
                <a:solidFill>
                  <a:srgbClr val="000000"/>
                </a:solidFill>
                <a:latin typeface="XBZar"/>
                <a:cs typeface="+mj-cs"/>
              </a:rPr>
              <a:t>Fredholm</a:t>
            </a:r>
            <a:endParaRPr lang="fa-IR" sz="1100" dirty="0">
              <a:solidFill>
                <a:srgbClr val="000000"/>
              </a:solidFill>
              <a:latin typeface="XBZar"/>
              <a:cs typeface="+mj-cs"/>
            </a:endParaRPr>
          </a:p>
          <a:p>
            <a:r>
              <a:rPr lang="en-US" sz="1100" dirty="0">
                <a:solidFill>
                  <a:srgbClr val="000000"/>
                </a:solidFill>
                <a:latin typeface="XBZar"/>
                <a:cs typeface="+mj-cs"/>
              </a:rPr>
              <a:t>Computation. </a:t>
            </a:r>
            <a:br>
              <a:rPr lang="en-US" sz="1600" dirty="0">
                <a:cs typeface="+mj-cs"/>
              </a:rPr>
            </a:br>
            <a:endParaRPr lang="en-US" sz="1600" dirty="0">
              <a:cs typeface="+mj-cs"/>
            </a:endParaRPr>
          </a:p>
        </p:txBody>
      </p:sp>
      <p:sp>
        <p:nvSpPr>
          <p:cNvPr id="8" name="Rectangle 7">
            <a:extLst>
              <a:ext uri="{FF2B5EF4-FFF2-40B4-BE49-F238E27FC236}">
                <a16:creationId xmlns:a16="http://schemas.microsoft.com/office/drawing/2014/main" id="{FC433869-4D17-450A-C529-3C42D79CD8F9}"/>
              </a:ext>
            </a:extLst>
          </p:cNvPr>
          <p:cNvSpPr/>
          <p:nvPr/>
        </p:nvSpPr>
        <p:spPr>
          <a:xfrm>
            <a:off x="356326" y="3925592"/>
            <a:ext cx="8478688" cy="2693045"/>
          </a:xfrm>
          <a:prstGeom prst="rect">
            <a:avLst/>
          </a:prstGeom>
        </p:spPr>
        <p:txBody>
          <a:bodyPr wrap="square">
            <a:spAutoFit/>
          </a:bodyPr>
          <a:lstStyle/>
          <a:p>
            <a:br>
              <a:rPr lang="en-US" sz="1200" dirty="0">
                <a:solidFill>
                  <a:srgbClr val="000000"/>
                </a:solidFill>
                <a:latin typeface="XBZar"/>
                <a:cs typeface="+mj-cs"/>
              </a:rPr>
            </a:br>
            <a:r>
              <a:rPr lang="en-US" sz="1100" dirty="0" err="1">
                <a:solidFill>
                  <a:srgbClr val="000000"/>
                </a:solidFill>
                <a:latin typeface="XBZar"/>
                <a:cs typeface="+mj-cs"/>
              </a:rPr>
              <a:t>solv</a:t>
            </a:r>
            <a:r>
              <a:rPr lang="en-US" sz="1100" dirty="0">
                <a:solidFill>
                  <a:srgbClr val="000000"/>
                </a:solidFill>
                <a:latin typeface="XBZar"/>
                <a:cs typeface="+mj-cs"/>
              </a:rPr>
              <a:t>- for simulation Carlo Monte </a:t>
            </a:r>
            <a:r>
              <a:rPr lang="en-US" sz="1100" dirty="0" err="1">
                <a:solidFill>
                  <a:srgbClr val="000000"/>
                </a:solidFill>
                <a:latin typeface="XBZar"/>
                <a:cs typeface="+mj-cs"/>
              </a:rPr>
              <a:t>Ebrahimi</a:t>
            </a:r>
            <a:r>
              <a:rPr lang="en-US" sz="1100" dirty="0">
                <a:solidFill>
                  <a:srgbClr val="000000"/>
                </a:solidFill>
                <a:latin typeface="XBZar"/>
                <a:cs typeface="+mj-cs"/>
              </a:rPr>
              <a:t>، M. </a:t>
            </a:r>
            <a:r>
              <a:rPr lang="en-US" sz="1100" dirty="0" err="1">
                <a:solidFill>
                  <a:srgbClr val="000000"/>
                </a:solidFill>
                <a:latin typeface="XBZar"/>
                <a:cs typeface="+mj-cs"/>
              </a:rPr>
              <a:t>Farnoosh</a:t>
            </a:r>
            <a:r>
              <a:rPr lang="en-US" sz="1100" dirty="0">
                <a:solidFill>
                  <a:srgbClr val="000000"/>
                </a:solidFill>
                <a:latin typeface="XBZar"/>
                <a:cs typeface="+mj-cs"/>
              </a:rPr>
              <a:t>، R. [</a:t>
            </a:r>
            <a:r>
              <a:rPr lang="fa-IR" sz="1100" dirty="0">
                <a:solidFill>
                  <a:srgbClr val="000000"/>
                </a:solidFill>
                <a:latin typeface="XBZar"/>
                <a:cs typeface="+mj-cs"/>
              </a:rPr>
              <a:t>۵</a:t>
            </a:r>
            <a:r>
              <a:rPr lang="en-US" sz="1100" dirty="0">
                <a:solidFill>
                  <a:srgbClr val="000000"/>
                </a:solidFill>
                <a:latin typeface="XBZar"/>
                <a:cs typeface="+mj-cs"/>
              </a:rPr>
              <a:t>]</a:t>
            </a:r>
            <a:br>
              <a:rPr lang="fa-IR" sz="1100" dirty="0">
                <a:solidFill>
                  <a:srgbClr val="000000"/>
                </a:solidFill>
                <a:latin typeface="XBZar"/>
                <a:cs typeface="+mj-cs"/>
              </a:rPr>
            </a:br>
            <a:r>
              <a:rPr lang="fa-IR" sz="1100" dirty="0">
                <a:solidFill>
                  <a:srgbClr val="000000"/>
                </a:solidFill>
                <a:latin typeface="XBZar"/>
                <a:cs typeface="+mj-cs"/>
              </a:rPr>
              <a:t>،(٢٠٠٩) (٩) ٣٨ </a:t>
            </a:r>
            <a:r>
              <a:rPr lang="en-US" sz="1100" dirty="0" err="1">
                <a:solidFill>
                  <a:srgbClr val="000000"/>
                </a:solidFill>
                <a:latin typeface="XBZar"/>
                <a:cs typeface="+mj-cs"/>
              </a:rPr>
              <a:t>Kybernetes</a:t>
            </a:r>
            <a:r>
              <a:rPr lang="en-US" sz="1100" dirty="0">
                <a:solidFill>
                  <a:srgbClr val="000000"/>
                </a:solidFill>
                <a:latin typeface="XBZar"/>
                <a:cs typeface="+mj-cs"/>
              </a:rPr>
              <a:t>، equations، integral </a:t>
            </a:r>
            <a:r>
              <a:rPr lang="en-US" sz="1100" dirty="0" err="1">
                <a:solidFill>
                  <a:srgbClr val="000000"/>
                </a:solidFill>
                <a:latin typeface="XBZar"/>
                <a:cs typeface="+mj-cs"/>
              </a:rPr>
              <a:t>Fredholm</a:t>
            </a:r>
            <a:r>
              <a:rPr lang="en-US" sz="1100" dirty="0">
                <a:solidFill>
                  <a:srgbClr val="000000"/>
                </a:solidFill>
                <a:latin typeface="XBZar"/>
                <a:cs typeface="+mj-cs"/>
              </a:rPr>
              <a:t> </a:t>
            </a:r>
            <a:r>
              <a:rPr lang="en-US" sz="1100" dirty="0" err="1">
                <a:solidFill>
                  <a:srgbClr val="000000"/>
                </a:solidFill>
                <a:latin typeface="XBZar"/>
                <a:cs typeface="+mj-cs"/>
              </a:rPr>
              <a:t>ing</a:t>
            </a:r>
            <a:br>
              <a:rPr lang="en-US" sz="1100" dirty="0">
                <a:solidFill>
                  <a:srgbClr val="000000"/>
                </a:solidFill>
                <a:latin typeface="XBZar"/>
                <a:cs typeface="+mj-cs"/>
              </a:rPr>
            </a:br>
            <a:r>
              <a:rPr lang="en-US" sz="1100" dirty="0">
                <a:solidFill>
                  <a:srgbClr val="000000"/>
                </a:solidFill>
                <a:latin typeface="XBZar"/>
                <a:cs typeface="+mj-cs"/>
              </a:rPr>
              <a:t>.١</a:t>
            </a:r>
            <a:r>
              <a:rPr lang="fa-IR" sz="1100" dirty="0">
                <a:solidFill>
                  <a:srgbClr val="000000"/>
                </a:solidFill>
                <a:latin typeface="XBZar"/>
                <a:cs typeface="+mj-cs"/>
              </a:rPr>
              <a:t>۶٢٩–١۶٢١</a:t>
            </a:r>
            <a:br>
              <a:rPr lang="fa-IR" sz="1100" dirty="0">
                <a:solidFill>
                  <a:srgbClr val="000000"/>
                </a:solidFill>
                <a:latin typeface="XBZar"/>
                <a:cs typeface="+mj-cs"/>
              </a:rPr>
            </a:br>
            <a:r>
              <a:rPr lang="en-US" sz="1100" dirty="0">
                <a:solidFill>
                  <a:srgbClr val="000000"/>
                </a:solidFill>
                <a:latin typeface="XBZar"/>
                <a:cs typeface="+mj-cs"/>
              </a:rPr>
              <a:t>a via simulation Carlo Monte </a:t>
            </a:r>
            <a:r>
              <a:rPr lang="en-US" sz="1100" dirty="0" err="1">
                <a:solidFill>
                  <a:srgbClr val="000000"/>
                </a:solidFill>
                <a:latin typeface="XBZar"/>
                <a:cs typeface="+mj-cs"/>
              </a:rPr>
              <a:t>Ebrahimi</a:t>
            </a:r>
            <a:r>
              <a:rPr lang="en-US" sz="1100" dirty="0">
                <a:solidFill>
                  <a:srgbClr val="000000"/>
                </a:solidFill>
                <a:latin typeface="XBZar"/>
                <a:cs typeface="+mj-cs"/>
              </a:rPr>
              <a:t>، M. </a:t>
            </a:r>
            <a:r>
              <a:rPr lang="en-US" sz="1100" dirty="0" err="1">
                <a:solidFill>
                  <a:srgbClr val="000000"/>
                </a:solidFill>
                <a:latin typeface="XBZar"/>
                <a:cs typeface="+mj-cs"/>
              </a:rPr>
              <a:t>Farnoosh</a:t>
            </a:r>
            <a:r>
              <a:rPr lang="en-US" sz="1100" dirty="0">
                <a:solidFill>
                  <a:srgbClr val="000000"/>
                </a:solidFill>
                <a:latin typeface="XBZar"/>
                <a:cs typeface="+mj-cs"/>
              </a:rPr>
              <a:t>، R. [</a:t>
            </a:r>
            <a:r>
              <a:rPr lang="fa-IR" sz="1100" dirty="0">
                <a:solidFill>
                  <a:srgbClr val="000000"/>
                </a:solidFill>
                <a:latin typeface="XBZar"/>
                <a:cs typeface="+mj-cs"/>
              </a:rPr>
              <a:t>۶</a:t>
            </a:r>
            <a:r>
              <a:rPr lang="en-US" sz="1100" dirty="0">
                <a:solidFill>
                  <a:srgbClr val="000000"/>
                </a:solidFill>
                <a:latin typeface="XBZar"/>
                <a:cs typeface="+mj-cs"/>
              </a:rPr>
              <a:t>]</a:t>
            </a:r>
            <a:br>
              <a:rPr lang="fa-IR" sz="1100" dirty="0">
                <a:solidFill>
                  <a:srgbClr val="000000"/>
                </a:solidFill>
                <a:latin typeface="XBZar"/>
                <a:cs typeface="+mj-cs"/>
              </a:rPr>
            </a:br>
            <a:r>
              <a:rPr lang="en-US" sz="1100" dirty="0" err="1">
                <a:solidFill>
                  <a:srgbClr val="000000"/>
                </a:solidFill>
                <a:latin typeface="XBZar"/>
                <a:cs typeface="+mj-cs"/>
              </a:rPr>
              <a:t>prob</a:t>
            </a:r>
            <a:r>
              <a:rPr lang="en-US" sz="1100" dirty="0">
                <a:solidFill>
                  <a:srgbClr val="000000"/>
                </a:solidFill>
                <a:latin typeface="XBZar"/>
                <a:cs typeface="+mj-cs"/>
              </a:rPr>
              <a:t>- inverse nonlinear a solving for algorithm numerical</a:t>
            </a:r>
            <a:br>
              <a:rPr lang="en-US" sz="1100" dirty="0">
                <a:solidFill>
                  <a:srgbClr val="000000"/>
                </a:solidFill>
                <a:latin typeface="XBZar"/>
                <a:cs typeface="+mj-cs"/>
              </a:rPr>
            </a:br>
            <a:r>
              <a:rPr lang="en-US" sz="1100" dirty="0">
                <a:solidFill>
                  <a:srgbClr val="000000"/>
                </a:solidFill>
                <a:latin typeface="XBZar"/>
                <a:cs typeface="+mj-cs"/>
              </a:rPr>
              <a:t>٢</a:t>
            </a:r>
            <a:r>
              <a:rPr lang="fa-IR" sz="1100" dirty="0">
                <a:solidFill>
                  <a:srgbClr val="000000"/>
                </a:solidFill>
                <a:latin typeface="XBZar"/>
                <a:cs typeface="+mj-cs"/>
              </a:rPr>
              <a:t>۵</a:t>
            </a:r>
            <a:br>
              <a:rPr lang="fa-IR" sz="1600" dirty="0">
                <a:cs typeface="+mj-cs"/>
              </a:rPr>
            </a:br>
            <a:r>
              <a:rPr lang="fa-IR" sz="1100" dirty="0">
                <a:solidFill>
                  <a:srgbClr val="000000"/>
                </a:solidFill>
                <a:latin typeface="XBZar"/>
                <a:cs typeface="+mj-cs"/>
              </a:rPr>
              <a:t>،(٢٠١٠) ١۵ </a:t>
            </a:r>
            <a:r>
              <a:rPr lang="en-US" sz="1100" dirty="0" err="1">
                <a:solidFill>
                  <a:srgbClr val="000000"/>
                </a:solidFill>
                <a:latin typeface="XBZar"/>
                <a:cs typeface="+mj-cs"/>
              </a:rPr>
              <a:t>Simulat</a:t>
            </a:r>
            <a:r>
              <a:rPr lang="en-US" sz="1100" dirty="0">
                <a:solidFill>
                  <a:srgbClr val="000000"/>
                </a:solidFill>
                <a:latin typeface="XBZar"/>
                <a:cs typeface="+mj-cs"/>
              </a:rPr>
              <a:t>، </a:t>
            </a:r>
            <a:r>
              <a:rPr lang="en-US" sz="1100" dirty="0" err="1">
                <a:solidFill>
                  <a:srgbClr val="000000"/>
                </a:solidFill>
                <a:latin typeface="XBZar"/>
                <a:cs typeface="+mj-cs"/>
              </a:rPr>
              <a:t>Numer</a:t>
            </a:r>
            <a:r>
              <a:rPr lang="en-US" sz="1100" dirty="0">
                <a:solidFill>
                  <a:srgbClr val="000000"/>
                </a:solidFill>
                <a:latin typeface="XBZar"/>
                <a:cs typeface="+mj-cs"/>
              </a:rPr>
              <a:t> </a:t>
            </a:r>
            <a:r>
              <a:rPr lang="en-US" sz="1100" dirty="0" err="1">
                <a:solidFill>
                  <a:srgbClr val="000000"/>
                </a:solidFill>
                <a:latin typeface="XBZar"/>
                <a:cs typeface="+mj-cs"/>
              </a:rPr>
              <a:t>Sci</a:t>
            </a:r>
            <a:r>
              <a:rPr lang="en-US" sz="1100" dirty="0">
                <a:solidFill>
                  <a:srgbClr val="000000"/>
                </a:solidFill>
                <a:latin typeface="XBZar"/>
                <a:cs typeface="+mj-cs"/>
              </a:rPr>
              <a:t> Nonlinear </a:t>
            </a:r>
            <a:r>
              <a:rPr lang="en-US" sz="1100" dirty="0" err="1">
                <a:solidFill>
                  <a:srgbClr val="000000"/>
                </a:solidFill>
                <a:latin typeface="XBZar"/>
                <a:cs typeface="+mj-cs"/>
              </a:rPr>
              <a:t>Commun</a:t>
            </a:r>
            <a:r>
              <a:rPr lang="en-US" sz="1100" dirty="0">
                <a:solidFill>
                  <a:srgbClr val="000000"/>
                </a:solidFill>
                <a:latin typeface="XBZar"/>
                <a:cs typeface="+mj-cs"/>
              </a:rPr>
              <a:t> </a:t>
            </a:r>
            <a:r>
              <a:rPr lang="en-US" sz="1100" dirty="0" err="1">
                <a:solidFill>
                  <a:srgbClr val="000000"/>
                </a:solidFill>
                <a:latin typeface="XBZar"/>
                <a:cs typeface="+mj-cs"/>
              </a:rPr>
              <a:t>lem</a:t>
            </a:r>
            <a:r>
              <a:rPr lang="en-US" sz="1100" dirty="0">
                <a:solidFill>
                  <a:srgbClr val="000000"/>
                </a:solidFill>
                <a:latin typeface="XBZar"/>
                <a:cs typeface="+mj-cs"/>
              </a:rPr>
              <a:t>،</a:t>
            </a:r>
            <a:br>
              <a:rPr lang="en-US" sz="1100" dirty="0">
                <a:solidFill>
                  <a:srgbClr val="000000"/>
                </a:solidFill>
                <a:latin typeface="XBZar"/>
                <a:cs typeface="+mj-cs"/>
              </a:rPr>
            </a:br>
            <a:r>
              <a:rPr lang="en-US" sz="1100" dirty="0">
                <a:solidFill>
                  <a:srgbClr val="000000"/>
                </a:solidFill>
                <a:latin typeface="XBZar"/>
                <a:cs typeface="+mj-cs"/>
              </a:rPr>
              <a:t>.٢</a:t>
            </a:r>
            <a:r>
              <a:rPr lang="fa-IR" sz="1100" dirty="0">
                <a:solidFill>
                  <a:srgbClr val="000000"/>
                </a:solidFill>
                <a:latin typeface="XBZar"/>
                <a:cs typeface="+mj-cs"/>
              </a:rPr>
              <a:t>۴۴۴–٢۴٣۶</a:t>
            </a:r>
            <a:br>
              <a:rPr lang="fa-IR" sz="1100" dirty="0">
                <a:solidFill>
                  <a:srgbClr val="000000"/>
                </a:solidFill>
                <a:latin typeface="XBZar"/>
                <a:cs typeface="+mj-cs"/>
              </a:rPr>
            </a:br>
            <a:r>
              <a:rPr lang="en-US" sz="1100" dirty="0">
                <a:solidFill>
                  <a:srgbClr val="000000"/>
                </a:solidFill>
                <a:latin typeface="XBZar"/>
                <a:cs typeface="+mj-cs"/>
              </a:rPr>
              <a:t>Carlo Quasi-Monte </a:t>
            </a:r>
            <a:r>
              <a:rPr lang="en-US" sz="1100" dirty="0" err="1">
                <a:solidFill>
                  <a:srgbClr val="000000"/>
                </a:solidFill>
                <a:latin typeface="XBZar"/>
                <a:cs typeface="+mj-cs"/>
              </a:rPr>
              <a:t>Aalaei</a:t>
            </a:r>
            <a:r>
              <a:rPr lang="en-US" sz="1100" dirty="0">
                <a:solidFill>
                  <a:srgbClr val="000000"/>
                </a:solidFill>
                <a:latin typeface="XBZar"/>
                <a:cs typeface="+mj-cs"/>
              </a:rPr>
              <a:t>، M. </a:t>
            </a:r>
            <a:r>
              <a:rPr lang="en-US" sz="1100" dirty="0" err="1">
                <a:solidFill>
                  <a:srgbClr val="000000"/>
                </a:solidFill>
                <a:latin typeface="XBZar"/>
                <a:cs typeface="+mj-cs"/>
              </a:rPr>
              <a:t>Ebrahimi</a:t>
            </a:r>
            <a:r>
              <a:rPr lang="en-US" sz="1100" dirty="0">
                <a:solidFill>
                  <a:srgbClr val="000000"/>
                </a:solidFill>
                <a:latin typeface="XBZar"/>
                <a:cs typeface="+mj-cs"/>
              </a:rPr>
              <a:t>، M. </a:t>
            </a:r>
            <a:r>
              <a:rPr lang="en-US" sz="1100" dirty="0" err="1">
                <a:solidFill>
                  <a:srgbClr val="000000"/>
                </a:solidFill>
                <a:latin typeface="XBZar"/>
                <a:cs typeface="+mj-cs"/>
              </a:rPr>
              <a:t>Farnoosh</a:t>
            </a:r>
            <a:r>
              <a:rPr lang="en-US" sz="1100" dirty="0">
                <a:solidFill>
                  <a:srgbClr val="000000"/>
                </a:solidFill>
                <a:latin typeface="XBZar"/>
                <a:cs typeface="+mj-cs"/>
              </a:rPr>
              <a:t>، R. [٧]</a:t>
            </a:r>
            <a:br>
              <a:rPr lang="en-US" sz="1100" dirty="0">
                <a:solidFill>
                  <a:srgbClr val="000000"/>
                </a:solidFill>
                <a:latin typeface="XBZar"/>
                <a:cs typeface="+mj-cs"/>
              </a:rPr>
            </a:br>
            <a:r>
              <a:rPr lang="en-US" sz="1100" dirty="0">
                <a:solidFill>
                  <a:srgbClr val="000000"/>
                </a:solidFill>
                <a:latin typeface="XBZar"/>
                <a:cs typeface="+mj-cs"/>
              </a:rPr>
              <a:t>integral </a:t>
            </a:r>
            <a:r>
              <a:rPr lang="en-US" sz="1100" dirty="0" err="1">
                <a:solidFill>
                  <a:srgbClr val="000000"/>
                </a:solidFill>
                <a:latin typeface="XBZar"/>
                <a:cs typeface="+mj-cs"/>
              </a:rPr>
              <a:t>Fredholm</a:t>
            </a:r>
            <a:r>
              <a:rPr lang="en-US" sz="1100" dirty="0">
                <a:solidFill>
                  <a:srgbClr val="000000"/>
                </a:solidFill>
                <a:latin typeface="XBZar"/>
                <a:cs typeface="+mj-cs"/>
              </a:rPr>
              <a:t> solve to algorithm numerical a via method</a:t>
            </a:r>
            <a:br>
              <a:rPr lang="en-US" sz="1100" dirty="0">
                <a:solidFill>
                  <a:srgbClr val="000000"/>
                </a:solidFill>
                <a:latin typeface="XBZar"/>
                <a:cs typeface="+mj-cs"/>
              </a:rPr>
            </a:br>
            <a:r>
              <a:rPr lang="en-US" sz="1100" dirty="0" err="1">
                <a:solidFill>
                  <a:srgbClr val="000000"/>
                </a:solidFill>
                <a:latin typeface="XBZar"/>
                <a:cs typeface="+mj-cs"/>
              </a:rPr>
              <a:t>Mathe</a:t>
            </a:r>
            <a:r>
              <a:rPr lang="en-US" sz="1100" dirty="0">
                <a:solidFill>
                  <a:srgbClr val="000000"/>
                </a:solidFill>
                <a:latin typeface="XBZar"/>
                <a:cs typeface="+mj-cs"/>
              </a:rPr>
              <a:t>- Applied in Research Advanced of Journal equations،</a:t>
            </a:r>
            <a:br>
              <a:rPr lang="en-US" sz="1100" dirty="0">
                <a:solidFill>
                  <a:srgbClr val="000000"/>
                </a:solidFill>
                <a:latin typeface="XBZar"/>
                <a:cs typeface="+mj-cs"/>
              </a:rPr>
            </a:br>
            <a:r>
              <a:rPr lang="en-US" sz="1100" dirty="0">
                <a:solidFill>
                  <a:srgbClr val="000000"/>
                </a:solidFill>
                <a:latin typeface="XBZar"/>
                <a:cs typeface="+mj-cs"/>
              </a:rPr>
              <a:t>.</a:t>
            </a:r>
            <a:r>
              <a:rPr lang="fa-IR" sz="1100" dirty="0">
                <a:solidFill>
                  <a:srgbClr val="000000"/>
                </a:solidFill>
                <a:latin typeface="XBZar"/>
                <a:cs typeface="+mj-cs"/>
              </a:rPr>
              <a:t>۵۶–۴۵ ،(٢٠٠٩) (٢) ١ </a:t>
            </a:r>
            <a:r>
              <a:rPr lang="en-US" sz="1100" dirty="0" err="1">
                <a:solidFill>
                  <a:srgbClr val="000000"/>
                </a:solidFill>
                <a:latin typeface="XBZar"/>
                <a:cs typeface="+mj-cs"/>
              </a:rPr>
              <a:t>matics</a:t>
            </a:r>
            <a:r>
              <a:rPr lang="en-US" sz="1600" dirty="0">
                <a:cs typeface="+mj-cs"/>
              </a:rPr>
              <a:t> </a:t>
            </a:r>
            <a:br>
              <a:rPr lang="en-US" sz="1600" dirty="0">
                <a:cs typeface="+mj-cs"/>
              </a:rPr>
            </a:br>
            <a:endParaRPr lang="en-US" dirty="0">
              <a:cs typeface="+mj-cs"/>
            </a:endParaRPr>
          </a:p>
        </p:txBody>
      </p:sp>
      <p:sp>
        <p:nvSpPr>
          <p:cNvPr id="9" name="Rectangle 8">
            <a:extLst>
              <a:ext uri="{FF2B5EF4-FFF2-40B4-BE49-F238E27FC236}">
                <a16:creationId xmlns:a16="http://schemas.microsoft.com/office/drawing/2014/main" id="{C1A5B1B9-B0BB-75E6-AF60-E706A202BB23}"/>
              </a:ext>
            </a:extLst>
          </p:cNvPr>
          <p:cNvSpPr/>
          <p:nvPr/>
        </p:nvSpPr>
        <p:spPr>
          <a:xfrm>
            <a:off x="6096000" y="996233"/>
            <a:ext cx="8478688" cy="1677382"/>
          </a:xfrm>
          <a:prstGeom prst="rect">
            <a:avLst/>
          </a:prstGeom>
        </p:spPr>
        <p:txBody>
          <a:bodyPr wrap="square">
            <a:spAutoFit/>
          </a:bodyPr>
          <a:lstStyle/>
          <a:p>
            <a:br>
              <a:rPr lang="en-US" sz="1200" dirty="0">
                <a:solidFill>
                  <a:srgbClr val="000000"/>
                </a:solidFill>
                <a:latin typeface="XBZar"/>
                <a:cs typeface="+mj-cs"/>
              </a:rPr>
            </a:br>
            <a:r>
              <a:rPr lang="en-US" sz="1100" dirty="0">
                <a:solidFill>
                  <a:srgbClr val="000000"/>
                </a:solidFill>
                <a:latin typeface="XBZar"/>
                <a:cs typeface="+mj-cs"/>
              </a:rPr>
              <a:t>Monte of Complexity </a:t>
            </a:r>
            <a:r>
              <a:rPr lang="en-US" sz="1100" dirty="0" err="1">
                <a:solidFill>
                  <a:srgbClr val="000000"/>
                </a:solidFill>
                <a:latin typeface="XBZar"/>
                <a:cs typeface="+mj-cs"/>
              </a:rPr>
              <a:t>Attari</a:t>
            </a:r>
            <a:r>
              <a:rPr lang="en-US" sz="1100" dirty="0">
                <a:solidFill>
                  <a:srgbClr val="000000"/>
                </a:solidFill>
                <a:latin typeface="XBZar"/>
                <a:cs typeface="+mj-cs"/>
              </a:rPr>
              <a:t>، M. </a:t>
            </a:r>
            <a:r>
              <a:rPr lang="en-US" sz="1100" dirty="0" err="1">
                <a:solidFill>
                  <a:srgbClr val="000000"/>
                </a:solidFill>
                <a:latin typeface="XBZar"/>
                <a:cs typeface="+mj-cs"/>
              </a:rPr>
              <a:t>Ebrahimi</a:t>
            </a:r>
            <a:r>
              <a:rPr lang="en-US" sz="1100" dirty="0">
                <a:solidFill>
                  <a:srgbClr val="000000"/>
                </a:solidFill>
                <a:latin typeface="XBZar"/>
                <a:cs typeface="+mj-cs"/>
              </a:rPr>
              <a:t>، M. </a:t>
            </a:r>
            <a:r>
              <a:rPr lang="en-US" sz="1100" dirty="0" err="1">
                <a:solidFill>
                  <a:srgbClr val="000000"/>
                </a:solidFill>
                <a:latin typeface="XBZar"/>
                <a:cs typeface="+mj-cs"/>
              </a:rPr>
              <a:t>Farnoosh</a:t>
            </a:r>
            <a:r>
              <a:rPr lang="en-US" sz="1100" dirty="0">
                <a:solidFill>
                  <a:srgbClr val="000000"/>
                </a:solidFill>
                <a:latin typeface="XBZar"/>
                <a:cs typeface="+mj-cs"/>
              </a:rPr>
              <a:t>، R. [٨]</a:t>
            </a:r>
            <a:br>
              <a:rPr lang="en-US" sz="1100" dirty="0">
                <a:solidFill>
                  <a:srgbClr val="000000"/>
                </a:solidFill>
                <a:latin typeface="XBZar"/>
                <a:cs typeface="+mj-cs"/>
              </a:rPr>
            </a:br>
            <a:r>
              <a:rPr lang="en-US" sz="1100" dirty="0">
                <a:solidFill>
                  <a:srgbClr val="000000"/>
                </a:solidFill>
                <a:latin typeface="XBZar"/>
                <a:cs typeface="+mj-cs"/>
              </a:rPr>
              <a:t>of Equations Integral </a:t>
            </a:r>
            <a:r>
              <a:rPr lang="en-US" sz="1100" dirty="0" err="1">
                <a:solidFill>
                  <a:srgbClr val="000000"/>
                </a:solidFill>
                <a:latin typeface="XBZar"/>
                <a:cs typeface="+mj-cs"/>
              </a:rPr>
              <a:t>Fredholm</a:t>
            </a:r>
            <a:r>
              <a:rPr lang="en-US" sz="1100" dirty="0">
                <a:solidFill>
                  <a:srgbClr val="000000"/>
                </a:solidFill>
                <a:latin typeface="XBZar"/>
                <a:cs typeface="+mj-cs"/>
              </a:rPr>
              <a:t> to Application in Method Carlo</a:t>
            </a:r>
            <a:br>
              <a:rPr lang="en-US" sz="1100" dirty="0">
                <a:solidFill>
                  <a:srgbClr val="000000"/>
                </a:solidFill>
                <a:latin typeface="XBZar"/>
                <a:cs typeface="+mj-cs"/>
              </a:rPr>
            </a:br>
            <a:r>
              <a:rPr lang="en-US" sz="1100" dirty="0">
                <a:solidFill>
                  <a:srgbClr val="000000"/>
                </a:solidFill>
                <a:latin typeface="XBZar"/>
                <a:cs typeface="+mj-cs"/>
              </a:rPr>
              <a:t>Scientific in Research Advanced of Journal Kind، Second the</a:t>
            </a:r>
            <a:br>
              <a:rPr lang="en-US" sz="1100" dirty="0">
                <a:solidFill>
                  <a:srgbClr val="000000"/>
                </a:solidFill>
                <a:latin typeface="XBZar"/>
                <a:cs typeface="+mj-cs"/>
              </a:rPr>
            </a:br>
            <a:r>
              <a:rPr lang="en-US" sz="1100" dirty="0">
                <a:solidFill>
                  <a:srgbClr val="000000"/>
                </a:solidFill>
                <a:latin typeface="XBZar"/>
                <a:cs typeface="+mj-cs"/>
              </a:rPr>
              <a:t>.١٠–١ ،(٢٠٠٩) (١) ١ Computing،</a:t>
            </a:r>
            <a:br>
              <a:rPr lang="en-US" sz="1100" dirty="0">
                <a:solidFill>
                  <a:srgbClr val="000000"/>
                </a:solidFill>
                <a:latin typeface="XBZar"/>
                <a:cs typeface="+mj-cs"/>
              </a:rPr>
            </a:br>
            <a:r>
              <a:rPr lang="en-US" sz="1100" dirty="0">
                <a:solidFill>
                  <a:srgbClr val="000000"/>
                </a:solidFill>
                <a:latin typeface="XBZar"/>
                <a:cs typeface="+mj-cs"/>
              </a:rPr>
              <a:t>Math. Integration، Numerical for Method A </a:t>
            </a:r>
            <a:r>
              <a:rPr lang="en-US" sz="1100" dirty="0" err="1">
                <a:solidFill>
                  <a:srgbClr val="000000"/>
                </a:solidFill>
                <a:latin typeface="XBZar"/>
                <a:cs typeface="+mj-cs"/>
              </a:rPr>
              <a:t>Haselgrove</a:t>
            </a:r>
            <a:r>
              <a:rPr lang="en-US" sz="1100" dirty="0">
                <a:solidFill>
                  <a:srgbClr val="000000"/>
                </a:solidFill>
                <a:latin typeface="XBZar"/>
                <a:cs typeface="+mj-cs"/>
              </a:rPr>
              <a:t>، B. C. [٩]</a:t>
            </a:r>
            <a:br>
              <a:rPr lang="en-US" sz="1100" dirty="0">
                <a:solidFill>
                  <a:srgbClr val="000000"/>
                </a:solidFill>
                <a:latin typeface="XBZar"/>
                <a:cs typeface="+mj-cs"/>
              </a:rPr>
            </a:br>
            <a:r>
              <a:rPr lang="en-US" sz="1100" dirty="0">
                <a:solidFill>
                  <a:srgbClr val="000000"/>
                </a:solidFill>
                <a:latin typeface="XBZar"/>
                <a:cs typeface="+mj-cs"/>
              </a:rPr>
              <a:t>.٣٣٧–٣٢٣ ،(١٩</a:t>
            </a:r>
            <a:r>
              <a:rPr lang="fa-IR" sz="1100" dirty="0">
                <a:solidFill>
                  <a:srgbClr val="000000"/>
                </a:solidFill>
                <a:latin typeface="XBZar"/>
                <a:cs typeface="+mj-cs"/>
              </a:rPr>
              <a:t>۶١) (٧۶) ١۵ </a:t>
            </a:r>
            <a:r>
              <a:rPr lang="en-US" sz="1100" dirty="0">
                <a:solidFill>
                  <a:srgbClr val="000000"/>
                </a:solidFill>
                <a:latin typeface="XBZar"/>
                <a:cs typeface="+mj-cs"/>
              </a:rPr>
              <a:t>Comp.</a:t>
            </a:r>
            <a:r>
              <a:rPr lang="en-US" sz="1600" dirty="0">
                <a:cs typeface="+mj-cs"/>
              </a:rPr>
              <a:t> </a:t>
            </a:r>
            <a:br>
              <a:rPr lang="en-US" sz="1600" dirty="0">
                <a:cs typeface="+mj-cs"/>
              </a:rPr>
            </a:br>
            <a:endParaRPr lang="en-US" sz="1600" dirty="0">
              <a:cs typeface="+mj-cs"/>
            </a:endParaRPr>
          </a:p>
        </p:txBody>
      </p:sp>
    </p:spTree>
    <p:extLst>
      <p:ext uri="{BB962C8B-B14F-4D97-AF65-F5344CB8AC3E}">
        <p14:creationId xmlns:p14="http://schemas.microsoft.com/office/powerpoint/2010/main" val="2225790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F2D0F-DEE9-A8BE-ED83-14176E11421B}"/>
              </a:ext>
            </a:extLst>
          </p:cNvPr>
          <p:cNvSpPr>
            <a:spLocks noGrp="1"/>
          </p:cNvSpPr>
          <p:nvPr>
            <p:ph type="ctrTitle"/>
          </p:nvPr>
        </p:nvSpPr>
        <p:spPr>
          <a:xfrm>
            <a:off x="1876926" y="-1422400"/>
            <a:ext cx="9144000" cy="2034721"/>
          </a:xfrm>
        </p:spPr>
        <p:txBody>
          <a:bodyPr>
            <a:normAutofit/>
          </a:bodyPr>
          <a:lstStyle/>
          <a:p>
            <a:pPr algn="r" rtl="1"/>
            <a:r>
              <a:rPr lang="fa-IR" sz="2400" b="1" dirty="0">
                <a:solidFill>
                  <a:schemeClr val="tx1"/>
                </a:solidFill>
                <a:cs typeface="B Nazanin" panose="00000400000000000000" pitchFamily="2" charset="-78"/>
              </a:rPr>
              <a:t>فهرست مطالب</a:t>
            </a:r>
            <a:endParaRPr lang="en-US" sz="2400" b="1" dirty="0"/>
          </a:p>
        </p:txBody>
      </p:sp>
      <p:sp>
        <p:nvSpPr>
          <p:cNvPr id="3" name="Subtitle 2">
            <a:extLst>
              <a:ext uri="{FF2B5EF4-FFF2-40B4-BE49-F238E27FC236}">
                <a16:creationId xmlns:a16="http://schemas.microsoft.com/office/drawing/2014/main" id="{DBA9BBCE-55B3-98EC-82FE-FF9908C5035C}"/>
              </a:ext>
            </a:extLst>
          </p:cNvPr>
          <p:cNvSpPr>
            <a:spLocks noGrp="1"/>
          </p:cNvSpPr>
          <p:nvPr>
            <p:ph type="subTitle" idx="1"/>
          </p:nvPr>
        </p:nvSpPr>
        <p:spPr>
          <a:xfrm>
            <a:off x="1466850" y="793416"/>
            <a:ext cx="9496926" cy="5271168"/>
          </a:xfrm>
        </p:spPr>
        <p:txBody>
          <a:bodyPr>
            <a:normAutofit fontScale="77500" lnSpcReduction="20000"/>
          </a:bodyPr>
          <a:lstStyle/>
          <a:p>
            <a:pPr marL="342900" indent="-342900" algn="r" rtl="1">
              <a:buFont typeface="Arial" panose="020B0604020202020204" pitchFamily="34" charset="0"/>
              <a:buChar char="•"/>
            </a:pPr>
            <a:r>
              <a:rPr lang="fa-IR" altLang="ko-KR" sz="2400" dirty="0">
                <a:solidFill>
                  <a:prstClr val="black"/>
                </a:solidFill>
                <a:latin typeface="Arial" pitchFamily="34" charset="0"/>
              </a:rPr>
              <a:t>روش های محاسبه انتگرال</a:t>
            </a:r>
          </a:p>
          <a:p>
            <a:pPr algn="r" rtl="1"/>
            <a:r>
              <a:rPr lang="fa-IR" altLang="ko-KR" sz="2400" dirty="0">
                <a:solidFill>
                  <a:prstClr val="black"/>
                </a:solidFill>
                <a:latin typeface="Arial" pitchFamily="34" charset="0"/>
              </a:rPr>
              <a:t>	روش تحلیلی	</a:t>
            </a:r>
          </a:p>
          <a:p>
            <a:pPr algn="r" rtl="1"/>
            <a:r>
              <a:rPr lang="fa-IR" altLang="ko-KR" sz="2400" dirty="0">
                <a:solidFill>
                  <a:prstClr val="black"/>
                </a:solidFill>
                <a:latin typeface="Arial" pitchFamily="34" charset="0"/>
              </a:rPr>
              <a:t>	روش های عددی 	</a:t>
            </a:r>
          </a:p>
          <a:p>
            <a:pPr algn="r" rtl="1"/>
            <a:r>
              <a:rPr lang="fa-IR" altLang="ko-KR" sz="2400" dirty="0">
                <a:solidFill>
                  <a:prstClr val="black"/>
                </a:solidFill>
                <a:latin typeface="Arial" pitchFamily="34" charset="0"/>
              </a:rPr>
              <a:t>	روش شبیه سازی مونت کارلو</a:t>
            </a:r>
          </a:p>
          <a:p>
            <a:pPr algn="r" rtl="1"/>
            <a:r>
              <a:rPr lang="fa-IR" sz="2400" dirty="0">
                <a:solidFill>
                  <a:prstClr val="black"/>
                </a:solidFill>
                <a:cs typeface="B Nazanin" panose="00000400000000000000" pitchFamily="2" charset="-78"/>
              </a:rPr>
              <a:t>	</a:t>
            </a:r>
          </a:p>
          <a:p>
            <a:pPr marL="342900" lvl="0" indent="-342900" algn="r" rtl="1">
              <a:buFont typeface="Arial" panose="020B0604020202020204" pitchFamily="34" charset="0"/>
              <a:buChar char="•"/>
            </a:pPr>
            <a:r>
              <a:rPr lang="fa-IR" sz="2400" dirty="0">
                <a:solidFill>
                  <a:prstClr val="black"/>
                </a:solidFill>
                <a:latin typeface="Arial" pitchFamily="34" charset="0"/>
                <a:ea typeface="+mj-ea"/>
              </a:rPr>
              <a:t>معایب ومزایای روش مونت کارلو</a:t>
            </a:r>
          </a:p>
          <a:p>
            <a:pPr marL="342900" lvl="0" indent="-342900" algn="r" rtl="1">
              <a:buFont typeface="Arial" panose="020B0604020202020204" pitchFamily="34" charset="0"/>
              <a:buChar char="•"/>
            </a:pPr>
            <a:r>
              <a:rPr lang="fa-IR" sz="2400" dirty="0">
                <a:solidFill>
                  <a:prstClr val="black"/>
                </a:solidFill>
                <a:latin typeface="Arial" pitchFamily="34" charset="0"/>
                <a:ea typeface="+mj-ea"/>
              </a:rPr>
              <a:t>کاربردهای روش مونت کارلو</a:t>
            </a:r>
          </a:p>
          <a:p>
            <a:pPr marL="342900" lvl="0" indent="-342900" algn="r" rtl="1">
              <a:buFont typeface="Arial" panose="020B0604020202020204" pitchFamily="34" charset="0"/>
              <a:buChar char="•"/>
            </a:pPr>
            <a:r>
              <a:rPr lang="fa-IR" sz="2400" dirty="0">
                <a:solidFill>
                  <a:prstClr val="black"/>
                </a:solidFill>
                <a:latin typeface="Arial" pitchFamily="34" charset="0"/>
                <a:ea typeface="+mj-ea"/>
              </a:rPr>
              <a:t>تولید اعداد</a:t>
            </a:r>
            <a:r>
              <a:rPr lang="en-US" sz="2400" dirty="0">
                <a:solidFill>
                  <a:prstClr val="black"/>
                </a:solidFill>
                <a:latin typeface="Arial" pitchFamily="34" charset="0"/>
                <a:ea typeface="+mj-ea"/>
              </a:rPr>
              <a:t> </a:t>
            </a:r>
            <a:r>
              <a:rPr lang="fa-IR" sz="2400" dirty="0">
                <a:solidFill>
                  <a:prstClr val="black"/>
                </a:solidFill>
                <a:latin typeface="Arial" pitchFamily="34" charset="0"/>
                <a:ea typeface="+mj-ea"/>
              </a:rPr>
              <a:t>تصادفی</a:t>
            </a:r>
          </a:p>
          <a:p>
            <a:pPr marL="342900" lvl="0" indent="-342900" algn="r" rtl="1">
              <a:buFont typeface="Arial" panose="020B0604020202020204" pitchFamily="34" charset="0"/>
              <a:buChar char="•"/>
            </a:pPr>
            <a:r>
              <a:rPr lang="fa-IR" sz="2400" dirty="0">
                <a:solidFill>
                  <a:prstClr val="black"/>
                </a:solidFill>
                <a:latin typeface="Arial" pitchFamily="34" charset="0"/>
                <a:ea typeface="+mj-ea"/>
              </a:rPr>
              <a:t>معرفی یک روش ساده برای پیداکردن اعداد تصادفی</a:t>
            </a:r>
            <a:endParaRPr lang="en-US" sz="2400" dirty="0">
              <a:solidFill>
                <a:prstClr val="black"/>
              </a:solidFill>
              <a:latin typeface="Arial" pitchFamily="34" charset="0"/>
              <a:ea typeface="+mj-ea"/>
            </a:endParaRPr>
          </a:p>
          <a:p>
            <a:pPr marL="342900" lvl="0" indent="-342900" algn="r" rtl="1">
              <a:buFont typeface="Arial" panose="020B0604020202020204" pitchFamily="34" charset="0"/>
              <a:buChar char="•"/>
            </a:pPr>
            <a:endParaRPr lang="fa-IR" sz="2400" dirty="0">
              <a:solidFill>
                <a:prstClr val="black"/>
              </a:solidFill>
              <a:latin typeface="Arial" pitchFamily="34" charset="0"/>
              <a:ea typeface="+mj-ea"/>
            </a:endParaRPr>
          </a:p>
          <a:p>
            <a:pPr marL="342900" lvl="0" indent="-342900" algn="r" rtl="1">
              <a:buFont typeface="Arial" panose="020B0604020202020204" pitchFamily="34" charset="0"/>
              <a:buChar char="•"/>
            </a:pPr>
            <a:r>
              <a:rPr lang="fa-IR" sz="2400" dirty="0">
                <a:solidFill>
                  <a:prstClr val="black"/>
                </a:solidFill>
                <a:latin typeface="Arial" pitchFamily="34" charset="0"/>
                <a:ea typeface="+mj-ea"/>
              </a:rPr>
              <a:t>حل انتگرال به روش مونت کارلو</a:t>
            </a:r>
          </a:p>
          <a:p>
            <a:pPr marL="342900" lvl="0" indent="-342900" algn="r" rtl="1">
              <a:buFont typeface="Arial" panose="020B0604020202020204" pitchFamily="34" charset="0"/>
              <a:buChar char="•"/>
            </a:pPr>
            <a:r>
              <a:rPr lang="fa-IR" sz="2400" dirty="0">
                <a:solidFill>
                  <a:prstClr val="black"/>
                </a:solidFill>
                <a:latin typeface="Arial" pitchFamily="34" charset="0"/>
                <a:ea typeface="+mj-ea"/>
              </a:rPr>
              <a:t> معرفی روش موفقیت وشکست مونت کارلو </a:t>
            </a:r>
          </a:p>
          <a:p>
            <a:pPr marL="342900" lvl="0" indent="-342900" algn="r" rtl="1">
              <a:buFont typeface="Arial" panose="020B0604020202020204" pitchFamily="34" charset="0"/>
              <a:buChar char="•"/>
            </a:pPr>
            <a:r>
              <a:rPr lang="fa-IR" sz="2400" dirty="0">
                <a:solidFill>
                  <a:prstClr val="black"/>
                </a:solidFill>
                <a:latin typeface="Arial" pitchFamily="34" charset="0"/>
                <a:ea typeface="+mj-ea"/>
              </a:rPr>
              <a:t>الگوریتم روش موفقیت وشکست مونت کارلو </a:t>
            </a:r>
          </a:p>
          <a:p>
            <a:pPr marL="342900" lvl="0" indent="-342900" algn="r" rtl="1">
              <a:buFont typeface="Arial" panose="020B0604020202020204" pitchFamily="34" charset="0"/>
              <a:buChar char="•"/>
            </a:pPr>
            <a:r>
              <a:rPr lang="fa-IR" sz="2400" dirty="0">
                <a:solidFill>
                  <a:prstClr val="black"/>
                </a:solidFill>
                <a:latin typeface="Arial" pitchFamily="34" charset="0"/>
                <a:ea typeface="+mj-ea"/>
              </a:rPr>
              <a:t>معرفی روش میانگین نمونه ای مونت کارلو</a:t>
            </a:r>
          </a:p>
          <a:p>
            <a:pPr marL="342900" lvl="0" indent="-342900" algn="r" rtl="1">
              <a:buFont typeface="Arial" panose="020B0604020202020204" pitchFamily="34" charset="0"/>
              <a:buChar char="•"/>
            </a:pPr>
            <a:r>
              <a:rPr lang="fa-IR" sz="2400" dirty="0">
                <a:solidFill>
                  <a:prstClr val="black"/>
                </a:solidFill>
                <a:latin typeface="Arial" pitchFamily="34" charset="0"/>
                <a:ea typeface="+mj-ea"/>
              </a:rPr>
              <a:t>منابع</a:t>
            </a:r>
          </a:p>
          <a:p>
            <a:pPr lvl="0" algn="r" rtl="1"/>
            <a:r>
              <a:rPr lang="fa-IR" sz="2400" dirty="0">
                <a:solidFill>
                  <a:prstClr val="black"/>
                </a:solidFill>
                <a:latin typeface="Arial" pitchFamily="34" charset="0"/>
                <a:ea typeface="+mj-ea"/>
                <a:cs typeface="B Nazanin" panose="00000400000000000000" pitchFamily="2" charset="-78"/>
              </a:rPr>
              <a:t>        </a:t>
            </a:r>
          </a:p>
          <a:p>
            <a:pPr algn="r" rtl="1"/>
            <a:endParaRPr lang="en-US" dirty="0"/>
          </a:p>
        </p:txBody>
      </p:sp>
    </p:spTree>
    <p:extLst>
      <p:ext uri="{BB962C8B-B14F-4D97-AF65-F5344CB8AC3E}">
        <p14:creationId xmlns:p14="http://schemas.microsoft.com/office/powerpoint/2010/main" val="2308257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8ED7E16-449C-2A53-F176-650B43B4D351}"/>
              </a:ext>
            </a:extLst>
          </p:cNvPr>
          <p:cNvSpPr txBox="1">
            <a:spLocks/>
          </p:cNvSpPr>
          <p:nvPr/>
        </p:nvSpPr>
        <p:spPr>
          <a:xfrm>
            <a:off x="4079722" y="455032"/>
            <a:ext cx="3707904" cy="55552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1"/>
            <a:r>
              <a:rPr lang="fa-IR" altLang="ko-KR" sz="2000" b="1" dirty="0"/>
              <a:t>روش های محاسبه انتگرال</a:t>
            </a:r>
            <a:endParaRPr lang="ko-KR" altLang="en-US" sz="2000" b="1" dirty="0"/>
          </a:p>
        </p:txBody>
      </p:sp>
      <p:pic>
        <p:nvPicPr>
          <p:cNvPr id="3" name="Picture 2">
            <a:extLst>
              <a:ext uri="{FF2B5EF4-FFF2-40B4-BE49-F238E27FC236}">
                <a16:creationId xmlns:a16="http://schemas.microsoft.com/office/drawing/2014/main" id="{A54AA91B-A876-CD8E-07C3-E22A9DAE40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255" y="1407297"/>
            <a:ext cx="3273897" cy="2206051"/>
          </a:xfrm>
          <a:prstGeom prst="rect">
            <a:avLst/>
          </a:prstGeom>
        </p:spPr>
      </p:pic>
      <p:sp>
        <p:nvSpPr>
          <p:cNvPr id="4" name="TextBox 3">
            <a:extLst>
              <a:ext uri="{FF2B5EF4-FFF2-40B4-BE49-F238E27FC236}">
                <a16:creationId xmlns:a16="http://schemas.microsoft.com/office/drawing/2014/main" id="{8394667A-EF88-C206-AB59-DBD37FE797EB}"/>
              </a:ext>
            </a:extLst>
          </p:cNvPr>
          <p:cNvSpPr txBox="1"/>
          <p:nvPr/>
        </p:nvSpPr>
        <p:spPr>
          <a:xfrm>
            <a:off x="5367913" y="1196174"/>
            <a:ext cx="6120680" cy="707886"/>
          </a:xfrm>
          <a:prstGeom prst="rect">
            <a:avLst/>
          </a:prstGeom>
          <a:noFill/>
        </p:spPr>
        <p:txBody>
          <a:bodyPr wrap="square" rtlCol="0">
            <a:spAutoFit/>
          </a:bodyPr>
          <a:lstStyle/>
          <a:p>
            <a:pPr algn="r" rtl="1"/>
            <a:r>
              <a:rPr lang="fa-IR" sz="1400" b="1" dirty="0">
                <a:cs typeface="B Nazanin" panose="00000400000000000000" pitchFamily="2" charset="-78"/>
              </a:rPr>
              <a:t>روش تحلیلی :</a:t>
            </a:r>
          </a:p>
          <a:p>
            <a:pPr algn="r" rtl="1"/>
            <a:endParaRPr lang="fa-IR" sz="1400" b="1" dirty="0">
              <a:cs typeface="B Nazanin" panose="00000400000000000000" pitchFamily="2" charset="-78"/>
            </a:endParaRPr>
          </a:p>
          <a:p>
            <a:pPr algn="r" rtl="1"/>
            <a:r>
              <a:rPr lang="fa-IR" sz="1200" dirty="0">
                <a:latin typeface="Arial" panose="020B0604020202020204" pitchFamily="34" charset="0"/>
                <a:cs typeface="Arial" panose="020B0604020202020204" pitchFamily="34" charset="0"/>
              </a:rPr>
              <a:t>محاسبه انتگرال معین باتوجه به مفهوم حد جمع (قواعد انتگرال گیری)</a:t>
            </a:r>
            <a:endParaRPr lang="en-US" sz="12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6FA66529-E04C-35C2-A19D-428F818DB94E}"/>
                  </a:ext>
                </a:extLst>
              </p:cNvPr>
              <p:cNvSpPr/>
              <p:nvPr/>
            </p:nvSpPr>
            <p:spPr>
              <a:xfrm>
                <a:off x="4359801" y="1956953"/>
                <a:ext cx="7128792" cy="3890489"/>
              </a:xfrm>
              <a:prstGeom prst="rect">
                <a:avLst/>
              </a:prstGeom>
            </p:spPr>
            <p:txBody>
              <a:bodyPr wrap="square">
                <a:spAutoFit/>
              </a:bodyPr>
              <a:lstStyle/>
              <a:p>
                <a:pPr lvl="0" algn="r" rtl="1"/>
                <a:r>
                  <a:rPr lang="fa-IR" sz="1400" b="1" dirty="0">
                    <a:solidFill>
                      <a:prstClr val="black"/>
                    </a:solidFill>
                    <a:cs typeface="B Nazanin" panose="00000400000000000000" pitchFamily="2" charset="-78"/>
                  </a:rPr>
                  <a:t>روش های عددی:</a:t>
                </a:r>
              </a:p>
              <a:p>
                <a:pPr lvl="0" algn="r" rtl="1"/>
                <a:endParaRPr lang="fa-IR" sz="1400" b="1" dirty="0">
                  <a:solidFill>
                    <a:prstClr val="black"/>
                  </a:solidFill>
                  <a:cs typeface="B Nazanin" panose="00000400000000000000" pitchFamily="2" charset="-78"/>
                </a:endParaRPr>
              </a:p>
              <a:p>
                <a:pPr lvl="0" algn="r" rtl="1">
                  <a:lnSpc>
                    <a:spcPct val="150000"/>
                  </a:lnSpc>
                </a:pPr>
                <a:r>
                  <a:rPr lang="fa-IR" sz="1200" dirty="0">
                    <a:solidFill>
                      <a:prstClr val="black"/>
                    </a:solidFill>
                    <a:latin typeface="Arial" panose="020B0604020202020204" pitchFamily="34" charset="0"/>
                    <a:cs typeface="Arial" panose="020B0604020202020204" pitchFamily="34" charset="0"/>
                  </a:rPr>
                  <a:t>محاسبه انتگرال های معین </a:t>
                </a:r>
                <a14:m>
                  <m:oMath xmlns:m="http://schemas.openxmlformats.org/officeDocument/2006/math">
                    <m:nary>
                      <m:naryPr>
                        <m:ctrlPr>
                          <a:rPr lang="fa-IR" sz="1200" i="1" smtClean="0">
                            <a:solidFill>
                              <a:prstClr val="black"/>
                            </a:solidFill>
                            <a:latin typeface="Cambria Math" panose="02040503050406030204" pitchFamily="18" charset="0"/>
                            <a:cs typeface="Arial" panose="020B0604020202020204" pitchFamily="34" charset="0"/>
                          </a:rPr>
                        </m:ctrlPr>
                      </m:naryPr>
                      <m:sub>
                        <m:r>
                          <m:rPr>
                            <m:brk m:alnAt="23"/>
                          </m:rPr>
                          <a:rPr lang="en-US" sz="1200" b="0" i="1" smtClean="0">
                            <a:solidFill>
                              <a:prstClr val="black"/>
                            </a:solidFill>
                            <a:latin typeface="Cambria Math" panose="02040503050406030204" pitchFamily="18" charset="0"/>
                            <a:cs typeface="Arial" panose="020B0604020202020204" pitchFamily="34" charset="0"/>
                          </a:rPr>
                          <m:t>𝑎</m:t>
                        </m:r>
                      </m:sub>
                      <m:sup>
                        <m:r>
                          <a:rPr lang="en-US" sz="1200" b="0" i="1" smtClean="0">
                            <a:solidFill>
                              <a:prstClr val="black"/>
                            </a:solidFill>
                            <a:latin typeface="Cambria Math" panose="02040503050406030204" pitchFamily="18" charset="0"/>
                            <a:cs typeface="Arial" panose="020B0604020202020204" pitchFamily="34" charset="0"/>
                          </a:rPr>
                          <m:t>𝑏</m:t>
                        </m:r>
                      </m:sup>
                      <m:e>
                        <m:r>
                          <a:rPr lang="en-US" sz="1200" b="0" i="1" smtClean="0">
                            <a:solidFill>
                              <a:prstClr val="black"/>
                            </a:solidFill>
                            <a:latin typeface="Cambria Math" panose="02040503050406030204" pitchFamily="18" charset="0"/>
                            <a:cs typeface="Arial" panose="020B0604020202020204" pitchFamily="34" charset="0"/>
                          </a:rPr>
                          <m:t>𝑓</m:t>
                        </m:r>
                        <m:d>
                          <m:dPr>
                            <m:ctrlPr>
                              <a:rPr lang="en-US" sz="1200" b="0" i="1" smtClean="0">
                                <a:solidFill>
                                  <a:prstClr val="black"/>
                                </a:solidFill>
                                <a:latin typeface="Cambria Math" panose="02040503050406030204" pitchFamily="18" charset="0"/>
                                <a:cs typeface="Arial" panose="020B0604020202020204" pitchFamily="34" charset="0"/>
                              </a:rPr>
                            </m:ctrlPr>
                          </m:dPr>
                          <m:e>
                            <m:r>
                              <a:rPr lang="en-US" sz="1200" b="0" i="1" smtClean="0">
                                <a:solidFill>
                                  <a:prstClr val="black"/>
                                </a:solidFill>
                                <a:latin typeface="Cambria Math" panose="02040503050406030204" pitchFamily="18" charset="0"/>
                                <a:cs typeface="Arial" panose="020B0604020202020204" pitchFamily="34" charset="0"/>
                              </a:rPr>
                              <m:t>𝑥</m:t>
                            </m:r>
                          </m:e>
                        </m:d>
                        <m:r>
                          <a:rPr lang="en-US" sz="1200" b="0" i="1" smtClean="0">
                            <a:solidFill>
                              <a:prstClr val="black"/>
                            </a:solidFill>
                            <a:latin typeface="Cambria Math" panose="02040503050406030204" pitchFamily="18" charset="0"/>
                            <a:cs typeface="Arial" panose="020B0604020202020204" pitchFamily="34" charset="0"/>
                          </a:rPr>
                          <m:t>𝑑𝑥</m:t>
                        </m:r>
                      </m:e>
                    </m:nary>
                  </m:oMath>
                </a14:m>
                <a:r>
                  <a:rPr lang="fa-IR" sz="1200" dirty="0">
                    <a:solidFill>
                      <a:prstClr val="black"/>
                    </a:solidFill>
                    <a:latin typeface="Arial" panose="020B0604020202020204" pitchFamily="34" charset="0"/>
                    <a:cs typeface="Arial" panose="020B0604020202020204" pitchFamily="34" charset="0"/>
                  </a:rPr>
                  <a:t>  که در آن </a:t>
                </a:r>
                <a:r>
                  <a:rPr lang="en-US" sz="1200" dirty="0">
                    <a:solidFill>
                      <a:prstClr val="black"/>
                    </a:solidFill>
                    <a:latin typeface="Arial" panose="020B0604020202020204" pitchFamily="34" charset="0"/>
                    <a:cs typeface="Arial" panose="020B0604020202020204" pitchFamily="34" charset="0"/>
                  </a:rPr>
                  <a:t>a</a:t>
                </a:r>
                <a:r>
                  <a:rPr lang="fa-IR" sz="1200" dirty="0">
                    <a:solidFill>
                      <a:prstClr val="black"/>
                    </a:solidFill>
                    <a:latin typeface="Arial" panose="020B0604020202020204" pitchFamily="34" charset="0"/>
                    <a:cs typeface="Arial" panose="020B0604020202020204" pitchFamily="34" charset="0"/>
                  </a:rPr>
                  <a:t> و</a:t>
                </a:r>
                <a:r>
                  <a:rPr lang="en-US" sz="1200" dirty="0">
                    <a:solidFill>
                      <a:prstClr val="black"/>
                    </a:solidFill>
                    <a:latin typeface="Arial" panose="020B0604020202020204" pitchFamily="34" charset="0"/>
                    <a:cs typeface="Arial" panose="020B0604020202020204" pitchFamily="34" charset="0"/>
                  </a:rPr>
                  <a:t> b</a:t>
                </a:r>
                <a:r>
                  <a:rPr lang="fa-IR" sz="1200" dirty="0">
                    <a:solidFill>
                      <a:prstClr val="black"/>
                    </a:solidFill>
                    <a:latin typeface="Arial" panose="020B0604020202020204" pitchFamily="34" charset="0"/>
                    <a:cs typeface="Arial" panose="020B0604020202020204" pitchFamily="34" charset="0"/>
                  </a:rPr>
                  <a:t>متناهی و </a:t>
                </a:r>
                <a:r>
                  <a:rPr lang="en-US" sz="1200" dirty="0">
                    <a:solidFill>
                      <a:prstClr val="black"/>
                    </a:solidFill>
                    <a:latin typeface="Arial" panose="020B0604020202020204" pitchFamily="34" charset="0"/>
                    <a:cs typeface="Arial" panose="020B0604020202020204" pitchFamily="34" charset="0"/>
                  </a:rPr>
                  <a:t>f(x)</a:t>
                </a:r>
                <a:r>
                  <a:rPr lang="fa-IR" sz="1200" dirty="0">
                    <a:solidFill>
                      <a:prstClr val="black"/>
                    </a:solidFill>
                    <a:latin typeface="Arial" panose="020B0604020202020204" pitchFamily="34" charset="0"/>
                    <a:cs typeface="Arial" panose="020B0604020202020204" pitchFamily="34" charset="0"/>
                  </a:rPr>
                  <a:t> بر </a:t>
                </a:r>
                <a:r>
                  <a:rPr lang="en-US" sz="1200" dirty="0">
                    <a:solidFill>
                      <a:prstClr val="black"/>
                    </a:solidFill>
                    <a:latin typeface="Arial" panose="020B0604020202020204" pitchFamily="34" charset="0"/>
                    <a:cs typeface="Arial" panose="020B0604020202020204" pitchFamily="34" charset="0"/>
                  </a:rPr>
                  <a:t>[</a:t>
                </a:r>
                <a:r>
                  <a:rPr lang="en-US" sz="1200" dirty="0" err="1">
                    <a:solidFill>
                      <a:prstClr val="black"/>
                    </a:solidFill>
                    <a:latin typeface="Arial" panose="020B0604020202020204" pitchFamily="34" charset="0"/>
                    <a:cs typeface="Arial" panose="020B0604020202020204" pitchFamily="34" charset="0"/>
                  </a:rPr>
                  <a:t>a,b</a:t>
                </a:r>
                <a:r>
                  <a:rPr lang="en-US" sz="1200" dirty="0">
                    <a:solidFill>
                      <a:prstClr val="black"/>
                    </a:solidFill>
                    <a:latin typeface="Arial" panose="020B0604020202020204" pitchFamily="34" charset="0"/>
                    <a:cs typeface="Arial" panose="020B0604020202020204" pitchFamily="34" charset="0"/>
                  </a:rPr>
                  <a:t>]</a:t>
                </a:r>
                <a:r>
                  <a:rPr lang="fa-IR" sz="1200" dirty="0">
                    <a:solidFill>
                      <a:prstClr val="black"/>
                    </a:solidFill>
                    <a:latin typeface="Arial" panose="020B0604020202020204" pitchFamily="34" charset="0"/>
                    <a:cs typeface="Arial" panose="020B0604020202020204" pitchFamily="34" charset="0"/>
                  </a:rPr>
                  <a:t> معین باشد به روش های تحلیلی یعنی با استفاده از تابع</a:t>
                </a:r>
              </a:p>
              <a:p>
                <a:pPr lvl="0" algn="r" rtl="1">
                  <a:lnSpc>
                    <a:spcPct val="150000"/>
                  </a:lnSpc>
                </a:pPr>
                <a:r>
                  <a:rPr lang="fa-IR" sz="1200" dirty="0">
                    <a:solidFill>
                      <a:prstClr val="black"/>
                    </a:solidFill>
                    <a:latin typeface="Arial" panose="020B0604020202020204" pitchFamily="34" charset="0"/>
                    <a:cs typeface="Arial" panose="020B0604020202020204" pitchFamily="34" charset="0"/>
                  </a:rPr>
                  <a:t> اولیه </a:t>
                </a:r>
                <a:r>
                  <a:rPr lang="en-US" sz="1200" dirty="0">
                    <a:solidFill>
                      <a:prstClr val="black"/>
                    </a:solidFill>
                    <a:latin typeface="Arial" panose="020B0604020202020204" pitchFamily="34" charset="0"/>
                    <a:cs typeface="Arial" panose="020B0604020202020204" pitchFamily="34" charset="0"/>
                  </a:rPr>
                  <a:t>f(x)</a:t>
                </a:r>
                <a:r>
                  <a:rPr lang="fa-IR" sz="1200" dirty="0">
                    <a:solidFill>
                      <a:prstClr val="black"/>
                    </a:solidFill>
                    <a:latin typeface="Arial" panose="020B0604020202020204" pitchFamily="34" charset="0"/>
                    <a:cs typeface="Arial" panose="020B0604020202020204" pitchFamily="34" charset="0"/>
                  </a:rPr>
                  <a:t> غالبا مشکل و با غیر ممکن است بنابراین حتی در صورت موجود بودن تابع اولیه برای </a:t>
                </a:r>
                <a:r>
                  <a:rPr lang="en-US" sz="1200" dirty="0">
                    <a:solidFill>
                      <a:prstClr val="black"/>
                    </a:solidFill>
                    <a:latin typeface="Arial" panose="020B0604020202020204" pitchFamily="34" charset="0"/>
                    <a:cs typeface="Arial" panose="020B0604020202020204" pitchFamily="34" charset="0"/>
                  </a:rPr>
                  <a:t>f(x)</a:t>
                </a:r>
                <a:r>
                  <a:rPr lang="fa-IR" sz="1200" dirty="0">
                    <a:solidFill>
                      <a:prstClr val="black"/>
                    </a:solidFill>
                    <a:latin typeface="Arial" panose="020B0604020202020204" pitchFamily="34" charset="0"/>
                    <a:cs typeface="Arial" panose="020B0604020202020204" pitchFamily="34" charset="0"/>
                  </a:rPr>
                  <a:t> نیز از روش های انتگرال گیری    عددی مانند روش های ذیل استفاده میکنیم :</a:t>
                </a:r>
              </a:p>
              <a:p>
                <a:pPr marL="171450" lvl="0" indent="-171450" algn="r" rtl="1">
                  <a:lnSpc>
                    <a:spcPct val="150000"/>
                  </a:lnSpc>
                  <a:buFontTx/>
                  <a:buChar char="-"/>
                </a:pPr>
                <a:r>
                  <a:rPr lang="fa-IR" sz="1200" dirty="0">
                    <a:solidFill>
                      <a:prstClr val="black"/>
                    </a:solidFill>
                    <a:latin typeface="Arial" panose="020B0604020202020204" pitchFamily="34" charset="0"/>
                    <a:cs typeface="Arial" panose="020B0604020202020204" pitchFamily="34" charset="0"/>
                  </a:rPr>
                  <a:t>قاعده ذونقه ای </a:t>
                </a:r>
              </a:p>
              <a:p>
                <a:pPr marL="171450" lvl="0" indent="-171450" algn="r" rtl="1">
                  <a:lnSpc>
                    <a:spcPct val="150000"/>
                  </a:lnSpc>
                  <a:buFontTx/>
                  <a:buChar char="-"/>
                </a:pPr>
                <a:r>
                  <a:rPr lang="fa-IR" sz="1200" dirty="0">
                    <a:solidFill>
                      <a:prstClr val="black"/>
                    </a:solidFill>
                    <a:latin typeface="Arial" panose="020B0604020202020204" pitchFamily="34" charset="0"/>
                    <a:cs typeface="Arial" panose="020B0604020202020204" pitchFamily="34" charset="0"/>
                  </a:rPr>
                  <a:t>قاعده سیمسون</a:t>
                </a:r>
              </a:p>
              <a:p>
                <a:pPr marL="171450" lvl="0" indent="-171450" algn="r" rtl="1">
                  <a:lnSpc>
                    <a:spcPct val="150000"/>
                  </a:lnSpc>
                  <a:buFontTx/>
                  <a:buChar char="-"/>
                </a:pPr>
                <a:r>
                  <a:rPr lang="fa-IR" sz="1200" dirty="0">
                    <a:solidFill>
                      <a:prstClr val="black"/>
                    </a:solidFill>
                    <a:latin typeface="Arial" panose="020B0604020202020204" pitchFamily="34" charset="0"/>
                    <a:cs typeface="Arial" panose="020B0604020202020204" pitchFamily="34" charset="0"/>
                  </a:rPr>
                  <a:t>نقطه میانی</a:t>
                </a:r>
              </a:p>
              <a:p>
                <a:pPr marL="171450" lvl="0" indent="-171450" algn="r" rtl="1">
                  <a:lnSpc>
                    <a:spcPct val="150000"/>
                  </a:lnSpc>
                  <a:buFontTx/>
                  <a:buChar char="-"/>
                </a:pPr>
                <a:r>
                  <a:rPr lang="fa-IR" sz="1200" dirty="0">
                    <a:solidFill>
                      <a:prstClr val="black"/>
                    </a:solidFill>
                    <a:latin typeface="Arial" panose="020B0604020202020204" pitchFamily="34" charset="0"/>
                    <a:cs typeface="Arial" panose="020B0604020202020204" pitchFamily="34" charset="0"/>
                  </a:rPr>
                  <a:t>قاعده رامبرگ </a:t>
                </a:r>
              </a:p>
              <a:p>
                <a:pPr marL="171450" lvl="0" indent="-171450" algn="r" rtl="1">
                  <a:lnSpc>
                    <a:spcPct val="150000"/>
                  </a:lnSpc>
                  <a:buFontTx/>
                  <a:buChar char="-"/>
                </a:pPr>
                <a:r>
                  <a:rPr lang="fa-IR" sz="1200" dirty="0">
                    <a:solidFill>
                      <a:prstClr val="black"/>
                    </a:solidFill>
                    <a:latin typeface="Arial" panose="020B0604020202020204" pitchFamily="34" charset="0"/>
                    <a:cs typeface="Arial" panose="020B0604020202020204" pitchFamily="34" charset="0"/>
                  </a:rPr>
                  <a:t>نیوتون کوتز</a:t>
                </a:r>
              </a:p>
              <a:p>
                <a:pPr marL="171450" lvl="0" indent="-171450" algn="r" rtl="1">
                  <a:lnSpc>
                    <a:spcPct val="150000"/>
                  </a:lnSpc>
                  <a:buFontTx/>
                  <a:buChar char="-"/>
                </a:pPr>
                <a:r>
                  <a:rPr lang="fa-IR" sz="1200" dirty="0">
                    <a:solidFill>
                      <a:prstClr val="black"/>
                    </a:solidFill>
                    <a:latin typeface="Arial" panose="020B0604020202020204" pitchFamily="34" charset="0"/>
                    <a:cs typeface="Arial" panose="020B0604020202020204" pitchFamily="34" charset="0"/>
                  </a:rPr>
                  <a:t>گوس</a:t>
                </a:r>
              </a:p>
              <a:p>
                <a:pPr marL="171450" lvl="0" indent="-171450" algn="r" rtl="1">
                  <a:buFontTx/>
                  <a:buChar char="-"/>
                </a:pPr>
                <a:endParaRPr lang="fa-IR" sz="1200" dirty="0">
                  <a:solidFill>
                    <a:prstClr val="black"/>
                  </a:solidFill>
                  <a:latin typeface="Arial" panose="020B0604020202020204" pitchFamily="34" charset="0"/>
                  <a:cs typeface="Arial" panose="020B0604020202020204" pitchFamily="34" charset="0"/>
                </a:endParaRPr>
              </a:p>
              <a:p>
                <a:pPr lvl="0" algn="r" rtl="1"/>
                <a:r>
                  <a:rPr lang="fa-IR" sz="1400" b="1" dirty="0">
                    <a:solidFill>
                      <a:prstClr val="black"/>
                    </a:solidFill>
                    <a:latin typeface="Arial" panose="020B0604020202020204" pitchFamily="34" charset="0"/>
                    <a:cs typeface="Arial" panose="020B0604020202020204" pitchFamily="34" charset="0"/>
                  </a:rPr>
                  <a:t>روش های تصادفی</a:t>
                </a:r>
                <a:r>
                  <a:rPr lang="fa-IR" sz="1200" dirty="0">
                    <a:solidFill>
                      <a:prstClr val="black"/>
                    </a:solidFill>
                    <a:latin typeface="Arial" panose="020B0604020202020204" pitchFamily="34" charset="0"/>
                    <a:cs typeface="Arial" panose="020B0604020202020204" pitchFamily="34" charset="0"/>
                  </a:rPr>
                  <a:t>:</a:t>
                </a:r>
              </a:p>
              <a:p>
                <a:pPr lvl="0" algn="r" rtl="1"/>
                <a:endParaRPr lang="fa-IR" sz="1200" dirty="0">
                  <a:solidFill>
                    <a:prstClr val="black"/>
                  </a:solidFill>
                  <a:latin typeface="Arial" panose="020B0604020202020204" pitchFamily="34" charset="0"/>
                  <a:cs typeface="Arial" panose="020B0604020202020204" pitchFamily="34" charset="0"/>
                </a:endParaRPr>
              </a:p>
              <a:p>
                <a:pPr lvl="0" algn="r" rtl="1"/>
                <a:r>
                  <a:rPr lang="fa-IR" sz="1200" dirty="0">
                    <a:solidFill>
                      <a:prstClr val="black"/>
                    </a:solidFill>
                    <a:latin typeface="Arial" panose="020B0604020202020204" pitchFamily="34" charset="0"/>
                    <a:cs typeface="Arial" panose="020B0604020202020204" pitchFamily="34" charset="0"/>
                  </a:rPr>
                  <a:t>- شبیه سازی مونت کارلو</a:t>
                </a:r>
              </a:p>
            </p:txBody>
          </p:sp>
        </mc:Choice>
        <mc:Fallback>
          <p:sp>
            <p:nvSpPr>
              <p:cNvPr id="5" name="Rectangle 4">
                <a:extLst>
                  <a:ext uri="{FF2B5EF4-FFF2-40B4-BE49-F238E27FC236}">
                    <a16:creationId xmlns:a16="http://schemas.microsoft.com/office/drawing/2014/main" id="{6FA66529-E04C-35C2-A19D-428F818DB94E}"/>
                  </a:ext>
                </a:extLst>
              </p:cNvPr>
              <p:cNvSpPr>
                <a:spLocks noRot="1" noChangeAspect="1" noMove="1" noResize="1" noEditPoints="1" noAdjustHandles="1" noChangeArrowheads="1" noChangeShapeType="1" noTextEdit="1"/>
              </p:cNvSpPr>
              <p:nvPr/>
            </p:nvSpPr>
            <p:spPr>
              <a:xfrm>
                <a:off x="4359801" y="1956953"/>
                <a:ext cx="7128792" cy="3890489"/>
              </a:xfrm>
              <a:prstGeom prst="rect">
                <a:avLst/>
              </a:prstGeom>
              <a:blipFill>
                <a:blip r:embed="rId3"/>
                <a:stretch>
                  <a:fillRect t="-313" r="-171" b="-157"/>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BEC15130-6C8E-98D7-D2EF-CCB05F2ADF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0668" y="3881730"/>
            <a:ext cx="3689054" cy="2206050"/>
          </a:xfrm>
          <a:prstGeom prst="rect">
            <a:avLst/>
          </a:prstGeom>
        </p:spPr>
      </p:pic>
    </p:spTree>
    <p:extLst>
      <p:ext uri="{BB962C8B-B14F-4D97-AF65-F5344CB8AC3E}">
        <p14:creationId xmlns:p14="http://schemas.microsoft.com/office/powerpoint/2010/main" val="670356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05E70A-CA07-912F-2905-844771454341}"/>
              </a:ext>
            </a:extLst>
          </p:cNvPr>
          <p:cNvSpPr txBox="1"/>
          <p:nvPr/>
        </p:nvSpPr>
        <p:spPr>
          <a:xfrm>
            <a:off x="2531604" y="573545"/>
            <a:ext cx="7128792" cy="400110"/>
          </a:xfrm>
          <a:prstGeom prst="rect">
            <a:avLst/>
          </a:prstGeom>
          <a:noFill/>
        </p:spPr>
        <p:txBody>
          <a:bodyPr wrap="square" rtlCol="0">
            <a:spAutoFit/>
          </a:bodyPr>
          <a:lstStyle/>
          <a:p>
            <a:pPr algn="ctr"/>
            <a:r>
              <a:rPr lang="fa-IR" sz="2000" b="1" dirty="0">
                <a:cs typeface="B Nazanin" panose="00000400000000000000" pitchFamily="2" charset="-78"/>
              </a:rPr>
              <a:t>تعریف روش مونت کارلو برای انتگرال گیری عددی</a:t>
            </a:r>
            <a:endParaRPr lang="en-US" sz="2000" b="1" dirty="0">
              <a:cs typeface="B Nazanin" panose="00000400000000000000" pitchFamily="2" charset="-78"/>
            </a:endParaRPr>
          </a:p>
        </p:txBody>
      </p:sp>
      <p:sp>
        <p:nvSpPr>
          <p:cNvPr id="3" name="TextBox 2">
            <a:extLst>
              <a:ext uri="{FF2B5EF4-FFF2-40B4-BE49-F238E27FC236}">
                <a16:creationId xmlns:a16="http://schemas.microsoft.com/office/drawing/2014/main" id="{ED8945ED-B9BC-21A7-A69B-3EC47860A054}"/>
              </a:ext>
            </a:extLst>
          </p:cNvPr>
          <p:cNvSpPr txBox="1"/>
          <p:nvPr/>
        </p:nvSpPr>
        <p:spPr>
          <a:xfrm>
            <a:off x="709791" y="1820390"/>
            <a:ext cx="10772418" cy="2960875"/>
          </a:xfrm>
          <a:prstGeom prst="rect">
            <a:avLst/>
          </a:prstGeom>
          <a:noFill/>
        </p:spPr>
        <p:txBody>
          <a:bodyPr wrap="square" rtlCol="0">
            <a:spAutoFit/>
          </a:bodyPr>
          <a:lstStyle/>
          <a:p>
            <a:pPr algn="just" rtl="1">
              <a:lnSpc>
                <a:spcPct val="150000"/>
              </a:lnSpc>
            </a:pPr>
            <a:r>
              <a:rPr lang="fa-IR" sz="1400" dirty="0">
                <a:latin typeface="Arial" panose="020B0604020202020204" pitchFamily="34" charset="0"/>
                <a:cs typeface="Arial" panose="020B0604020202020204" pitchFamily="34" charset="0"/>
              </a:rPr>
              <a:t>روش مونت کارلو الگوریتمی محاسباتی است که از نمونه گیری تصادفی برای محاسبه نتایج استفاده می کند. ازروش مونت کارلو معمولا برای شبیه سازی سیستم های فیزیکی ، ریاضیاتی واقتصادی استفاده می شود</a:t>
            </a:r>
            <a:r>
              <a:rPr lang="fa-IR" sz="1400" b="1" dirty="0">
                <a:latin typeface="Arial" panose="020B0604020202020204" pitchFamily="34" charset="0"/>
                <a:cs typeface="Arial" panose="020B0604020202020204" pitchFamily="34" charset="0"/>
              </a:rPr>
              <a:t>.</a:t>
            </a:r>
            <a:r>
              <a:rPr lang="fa-IR" sz="1400" dirty="0">
                <a:solidFill>
                  <a:srgbClr val="202122"/>
                </a:solidFill>
                <a:latin typeface="Arial" panose="020B0604020202020204" pitchFamily="34" charset="0"/>
                <a:cs typeface="Arial" panose="020B0604020202020204" pitchFamily="34" charset="0"/>
              </a:rPr>
              <a:t> مونت‌کارلو برای شبیه‌سازی    پدیده‌هایی که عدم قطعیت زیادی در ورودی آن‌ها وجود دارد نیز مفید هستند، مثلاً محاسبه ریسک در تجارت. همچنین این   روش‌ها به‌طور گسترده‌ای در ریاضیات مورد استفاده قرار می‌گیرند . یک نمونه استفاده سنتی کاربرد این روش‌ها در برآورد انتگرال‌های معین است، به خصوص انتگرال‌های چند بعدی با محدوده‌های مرزی پیچیده.</a:t>
            </a:r>
          </a:p>
          <a:p>
            <a:pPr algn="just" rtl="1">
              <a:lnSpc>
                <a:spcPct val="150000"/>
              </a:lnSpc>
            </a:pPr>
            <a:r>
              <a:rPr lang="fa-IR" sz="1400" dirty="0">
                <a:solidFill>
                  <a:srgbClr val="202122"/>
                </a:solidFill>
                <a:latin typeface="Arial" panose="020B0604020202020204" pitchFamily="34" charset="0"/>
                <a:cs typeface="Arial" panose="020B0604020202020204" pitchFamily="34" charset="0"/>
              </a:rPr>
              <a:t> واژه مونت‌کارلو در دهه </a:t>
            </a:r>
            <a:r>
              <a:rPr lang="fa-IR" sz="1400" dirty="0">
                <a:latin typeface="Arial" panose="020B0604020202020204" pitchFamily="34" charset="0"/>
                <a:cs typeface="Arial" panose="020B0604020202020204" pitchFamily="34" charset="0"/>
              </a:rPr>
              <a:t>۱۹۴۰ (دهه ۱۳۱۰</a:t>
            </a:r>
            <a:r>
              <a:rPr lang="fa-IR" sz="1400" dirty="0">
                <a:solidFill>
                  <a:srgbClr val="202122"/>
                </a:solidFill>
                <a:latin typeface="Arial" panose="020B0604020202020204" pitchFamily="34" charset="0"/>
                <a:cs typeface="Arial" panose="020B0604020202020204" pitchFamily="34" charset="0"/>
              </a:rPr>
              <a:t> شمسی) به وسیله فیزیکدانانی که روی پروژه ساخت یک سلاح اتمی در آزمایشگاه ملی لوس آلاموس آمریکا کار می‌کردند رایج شده ‌است</a:t>
            </a:r>
            <a:r>
              <a:rPr lang="fa-IR" sz="1400" dirty="0">
                <a:solidFill>
                  <a:srgbClr val="202122"/>
                </a:solidFill>
                <a:latin typeface=".Arabic UI Text"/>
                <a:cs typeface="B Nazanin" panose="00000400000000000000" pitchFamily="2" charset="-78"/>
              </a:rPr>
              <a:t>.</a:t>
            </a:r>
            <a:endParaRPr lang="fa-IR" sz="1400" b="1" dirty="0">
              <a:solidFill>
                <a:srgbClr val="FF0000"/>
              </a:solidFill>
              <a:cs typeface="B Nazanin" panose="00000400000000000000" pitchFamily="2" charset="-78"/>
            </a:endParaRPr>
          </a:p>
          <a:p>
            <a:pPr algn="just" rtl="1">
              <a:lnSpc>
                <a:spcPct val="150000"/>
              </a:lnSpc>
            </a:pPr>
            <a:r>
              <a:rPr lang="fa-IR" sz="1400" u="sng" dirty="0"/>
              <a:t>نمونه گیری تصادفی </a:t>
            </a:r>
            <a:r>
              <a:rPr lang="fa-IR" sz="1400" dirty="0"/>
              <a:t>اساس کارروش مونت کارلو است. به عبارت دیگر این روش برپایه احتمالات وتولید اعداد تصادفی یکتا بنا شده است.</a:t>
            </a:r>
            <a:endParaRPr lang="fa-IR" sz="1400" dirty="0">
              <a:cs typeface="B Nazanin" panose="00000400000000000000" pitchFamily="2" charset="-78"/>
            </a:endParaRPr>
          </a:p>
          <a:p>
            <a:pPr algn="just" rtl="1">
              <a:lnSpc>
                <a:spcPct val="150000"/>
              </a:lnSpc>
            </a:pPr>
            <a:r>
              <a:rPr lang="fa-IR" sz="1400" dirty="0">
                <a:latin typeface="Arial" panose="020B0604020202020204" pitchFamily="34" charset="0"/>
                <a:cs typeface="Arial" panose="020B0604020202020204" pitchFamily="34" charset="0"/>
              </a:rPr>
              <a:t>موفقیت روش مونت کارلو به استفاده از یک مدل تصادفی مناسب برای مساله بستگی دارد.</a:t>
            </a:r>
          </a:p>
          <a:p>
            <a:pPr algn="just" rtl="1">
              <a:lnSpc>
                <a:spcPct val="150000"/>
              </a:lnSpc>
            </a:pPr>
            <a:r>
              <a:rPr lang="fa-IR" sz="1400" dirty="0">
                <a:latin typeface="Arial" panose="020B0604020202020204" pitchFamily="34" charset="0"/>
                <a:cs typeface="Arial" panose="020B0604020202020204" pitchFamily="34" charset="0"/>
              </a:rPr>
              <a:t>توانایی اعداد تصادفی استفاده شده درمحاسبات برای شبیه سازی متغیرهای تصادفی مدل ازاهمیت بالایی برخوردار است.</a:t>
            </a:r>
          </a:p>
          <a:p>
            <a:pPr algn="just" rtl="1">
              <a:lnSpc>
                <a:spcPct val="150000"/>
              </a:lnSpc>
            </a:pPr>
            <a:r>
              <a:rPr lang="fa-IR" sz="1400" dirty="0">
                <a:latin typeface="Arial" panose="020B0604020202020204" pitchFamily="34" charset="0"/>
                <a:cs typeface="Arial" panose="020B0604020202020204" pitchFamily="34" charset="0"/>
              </a:rPr>
              <a:t>روش مونت کارلو یکی ازمعروف ترین روش عددی</a:t>
            </a:r>
            <a:r>
              <a:rPr lang="en-US" sz="1400" dirty="0">
                <a:latin typeface="Arial" panose="020B0604020202020204" pitchFamily="34" charset="0"/>
                <a:cs typeface="Arial" panose="020B0604020202020204" pitchFamily="34" charset="0"/>
              </a:rPr>
              <a:t> stochastic </a:t>
            </a:r>
            <a:r>
              <a:rPr lang="fa-IR" sz="1400" dirty="0">
                <a:latin typeface="Arial" panose="020B0604020202020204" pitchFamily="34" charset="0"/>
                <a:cs typeface="Arial" panose="020B0604020202020204" pitchFamily="34" charset="0"/>
              </a:rPr>
              <a:t>است.یعنی به ازای ورودی های ثابت و یکسان هربار خروجی متفاوتی دارد</a:t>
            </a:r>
            <a:r>
              <a:rPr lang="fa-IR" sz="12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853799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C96A3-6DCA-8C66-F45E-C6B4D83FB663}"/>
              </a:ext>
            </a:extLst>
          </p:cNvPr>
          <p:cNvSpPr txBox="1">
            <a:spLocks/>
          </p:cNvSpPr>
          <p:nvPr/>
        </p:nvSpPr>
        <p:spPr>
          <a:xfrm>
            <a:off x="2333836" y="542578"/>
            <a:ext cx="7524328" cy="88446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1"/>
            <a:r>
              <a:rPr lang="fa-IR" sz="2000" b="1" dirty="0">
                <a:cs typeface="B Nazanin" panose="00000400000000000000" pitchFamily="2" charset="-78"/>
              </a:rPr>
              <a:t>معایب ومزایای روش مونت کارلو</a:t>
            </a:r>
            <a:endParaRPr lang="en-US" sz="2000" b="1" dirty="0">
              <a:cs typeface="B Nazanin" panose="00000400000000000000" pitchFamily="2" charset="-78"/>
            </a:endParaRPr>
          </a:p>
        </p:txBody>
      </p:sp>
      <p:sp>
        <p:nvSpPr>
          <p:cNvPr id="3" name="TextBox 2">
            <a:extLst>
              <a:ext uri="{FF2B5EF4-FFF2-40B4-BE49-F238E27FC236}">
                <a16:creationId xmlns:a16="http://schemas.microsoft.com/office/drawing/2014/main" id="{5517CD48-8BB6-929C-C8B5-AD77404305F5}"/>
              </a:ext>
            </a:extLst>
          </p:cNvPr>
          <p:cNvSpPr txBox="1"/>
          <p:nvPr/>
        </p:nvSpPr>
        <p:spPr>
          <a:xfrm>
            <a:off x="812800" y="1427044"/>
            <a:ext cx="10553700" cy="2678169"/>
          </a:xfrm>
          <a:prstGeom prst="rect">
            <a:avLst/>
          </a:prstGeom>
          <a:noFill/>
        </p:spPr>
        <p:txBody>
          <a:bodyPr wrap="square" rtlCol="0">
            <a:spAutoFit/>
          </a:bodyPr>
          <a:lstStyle/>
          <a:p>
            <a:pPr marL="285750" indent="-285750" algn="just" rtl="1">
              <a:lnSpc>
                <a:spcPct val="150000"/>
              </a:lnSpc>
              <a:buFont typeface="Arial" panose="020B0604020202020204" pitchFamily="34" charset="0"/>
              <a:buChar char="•"/>
            </a:pPr>
            <a:r>
              <a:rPr lang="fa-IR" sz="1600" b="1" dirty="0">
                <a:latin typeface="Arial" panose="020B0604020202020204" pitchFamily="34" charset="0"/>
                <a:cs typeface="Arial" panose="020B0604020202020204" pitchFamily="34" charset="0"/>
              </a:rPr>
              <a:t>مزیت</a:t>
            </a:r>
            <a:r>
              <a:rPr lang="fa-IR" sz="1600" dirty="0">
                <a:latin typeface="Arial" panose="020B0604020202020204" pitchFamily="34" charset="0"/>
                <a:cs typeface="Arial" panose="020B0604020202020204" pitchFamily="34" charset="0"/>
              </a:rPr>
              <a:t>: اصلی ترین مزیت روش مونت کارلو سادگی کد آن است.</a:t>
            </a:r>
          </a:p>
          <a:p>
            <a:pPr marL="285750" indent="-285750" algn="just" rtl="1">
              <a:lnSpc>
                <a:spcPct val="150000"/>
              </a:lnSpc>
              <a:buFont typeface="Arial" panose="020B0604020202020204" pitchFamily="34" charset="0"/>
              <a:buChar char="•"/>
            </a:pPr>
            <a:r>
              <a:rPr lang="fa-IR" sz="1600" b="1" dirty="0">
                <a:latin typeface="Arial" panose="020B0604020202020204" pitchFamily="34" charset="0"/>
                <a:cs typeface="Arial" panose="020B0604020202020204" pitchFamily="34" charset="0"/>
              </a:rPr>
              <a:t>معایب</a:t>
            </a:r>
            <a:r>
              <a:rPr lang="fa-IR" sz="1600" dirty="0">
                <a:latin typeface="Arial" panose="020B0604020202020204" pitchFamily="34" charset="0"/>
                <a:cs typeface="Arial" panose="020B0604020202020204" pitchFamily="34" charset="0"/>
              </a:rPr>
              <a:t>: فرم خطای قطع آن مشخص وقابل پیش بینی نیست.</a:t>
            </a:r>
          </a:p>
          <a:p>
            <a:pPr algn="just" rtl="1">
              <a:lnSpc>
                <a:spcPct val="150000"/>
              </a:lnSpc>
            </a:pPr>
            <a:r>
              <a:rPr lang="fa-IR" sz="1600" dirty="0">
                <a:latin typeface="Arial" panose="020B0604020202020204" pitchFamily="34" charset="0"/>
                <a:cs typeface="Arial" panose="020B0604020202020204" pitchFamily="34" charset="0"/>
              </a:rPr>
              <a:t>	به خاطر تصادفی بودن زمان محاسباتی بالایی دارد که این مورد درحل انتگرال زیاد به چشم نمی خورد.</a:t>
            </a:r>
          </a:p>
          <a:p>
            <a:pPr algn="just" rtl="1">
              <a:lnSpc>
                <a:spcPct val="150000"/>
              </a:lnSpc>
            </a:pPr>
            <a:r>
              <a:rPr lang="fa-IR" sz="1600" dirty="0">
                <a:latin typeface="Arial" panose="020B0604020202020204" pitchFamily="34" charset="0"/>
                <a:cs typeface="Arial" panose="020B0604020202020204" pitchFamily="34" charset="0"/>
              </a:rPr>
              <a:t>	نیاز به وجود تابع ومقدارآن دارد.</a:t>
            </a:r>
          </a:p>
          <a:p>
            <a:pPr algn="just" rtl="1">
              <a:lnSpc>
                <a:spcPct val="150000"/>
              </a:lnSpc>
            </a:pPr>
            <a:r>
              <a:rPr lang="fa-IR" sz="1600" dirty="0">
                <a:latin typeface="Arial" panose="020B0604020202020204" pitchFamily="34" charset="0"/>
                <a:cs typeface="Arial" panose="020B0604020202020204" pitchFamily="34" charset="0"/>
              </a:rPr>
              <a:t>	همگرایی غیر مونوتون دارد. (همگرایی غیرمونوتون یعنی هرچه تعداد اعداد تصادفی بیشتر شود خطا بیشترشده سپس کم می‌شود و دوباره خطا 	‌زیاد می‌شود</a:t>
            </a:r>
            <a:r>
              <a:rPr lang="fa-IR" sz="1800" dirty="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a:p>
            <a:pPr algn="just" rtl="1">
              <a:lnSpc>
                <a:spcPct val="150000"/>
              </a:lnSpc>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0043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D087E3-8506-55CE-7CD7-5C48CAC6FE76}"/>
              </a:ext>
            </a:extLst>
          </p:cNvPr>
          <p:cNvSpPr txBox="1"/>
          <p:nvPr/>
        </p:nvSpPr>
        <p:spPr>
          <a:xfrm>
            <a:off x="3048000" y="1152462"/>
            <a:ext cx="6096000" cy="3139321"/>
          </a:xfrm>
          <a:prstGeom prst="rect">
            <a:avLst/>
          </a:prstGeom>
          <a:noFill/>
        </p:spPr>
        <p:txBody>
          <a:bodyPr wrap="square">
            <a:spAutoFit/>
          </a:bodyPr>
          <a:lstStyle/>
          <a:p>
            <a:pPr algn="ctr" rtl="1">
              <a:lnSpc>
                <a:spcPct val="150000"/>
              </a:lnSpc>
            </a:pPr>
            <a:r>
              <a:rPr lang="fa-IR" sz="2400" b="0" dirty="0">
                <a:solidFill>
                  <a:schemeClr val="tx1"/>
                </a:solidFill>
                <a:cs typeface="B Nazanin" panose="00000400000000000000" pitchFamily="2" charset="-78"/>
              </a:rPr>
              <a:t>از جمله کاربرد های مهم شبیه سازی مونت کارلو:</a:t>
            </a:r>
          </a:p>
          <a:p>
            <a:pPr algn="ctr" rtl="1">
              <a:lnSpc>
                <a:spcPct val="150000"/>
              </a:lnSpc>
            </a:pPr>
            <a:endParaRPr lang="fa-IR" sz="2400" dirty="0">
              <a:cs typeface="B Nazanin" panose="00000400000000000000" pitchFamily="2" charset="-78"/>
            </a:endParaRPr>
          </a:p>
          <a:p>
            <a:pPr algn="ctr" rtl="1">
              <a:lnSpc>
                <a:spcPct val="150000"/>
              </a:lnSpc>
            </a:pPr>
            <a:r>
              <a:rPr lang="fa-IR" sz="2400" dirty="0">
                <a:cs typeface="B Nazanin" panose="00000400000000000000" pitchFamily="2" charset="-78"/>
              </a:rPr>
              <a:t>۱. </a:t>
            </a:r>
            <a:r>
              <a:rPr lang="fa-IR" sz="2400" dirty="0">
                <a:solidFill>
                  <a:schemeClr val="tx1"/>
                </a:solidFill>
                <a:cs typeface="B Nazanin" panose="00000400000000000000" pitchFamily="2" charset="-78"/>
              </a:rPr>
              <a:t>حل معادلات دیفرانسیل جزئی</a:t>
            </a:r>
            <a:endParaRPr lang="en-US" sz="2400" dirty="0">
              <a:solidFill>
                <a:schemeClr val="tx1"/>
              </a:solidFill>
              <a:cs typeface="B Nazanin" panose="00000400000000000000" pitchFamily="2" charset="-78"/>
            </a:endParaRPr>
          </a:p>
          <a:p>
            <a:pPr algn="ctr" rtl="1">
              <a:lnSpc>
                <a:spcPct val="150000"/>
              </a:lnSpc>
            </a:pPr>
            <a:r>
              <a:rPr lang="fa-IR" sz="2400" dirty="0">
                <a:cs typeface="B Nazanin" panose="00000400000000000000" pitchFamily="2" charset="-78"/>
              </a:rPr>
              <a:t>۲. حل معادله </a:t>
            </a:r>
            <a:r>
              <a:rPr lang="en-US" sz="2400" dirty="0" err="1"/>
              <a:t>Boltzman</a:t>
            </a:r>
            <a:endParaRPr lang="en-US" sz="2400" dirty="0"/>
          </a:p>
          <a:p>
            <a:pPr algn="ctr" rtl="1">
              <a:lnSpc>
                <a:spcPct val="150000"/>
              </a:lnSpc>
            </a:pPr>
            <a:r>
              <a:rPr lang="fa-IR" sz="2400" dirty="0">
                <a:cs typeface="B Nazanin" panose="00000400000000000000" pitchFamily="2" charset="-78"/>
              </a:rPr>
              <a:t>۳. </a:t>
            </a:r>
            <a:r>
              <a:rPr lang="fa-IR" sz="2400" dirty="0">
                <a:solidFill>
                  <a:schemeClr val="tx1"/>
                </a:solidFill>
                <a:cs typeface="B Nazanin" panose="00000400000000000000" pitchFamily="2" charset="-78"/>
              </a:rPr>
              <a:t>حل انتگرال ها به ویژه انتگرال‌های چهارگانه</a:t>
            </a:r>
            <a:endParaRPr lang="en-US" sz="2400" dirty="0">
              <a:solidFill>
                <a:schemeClr val="tx1"/>
              </a:solidFill>
              <a:cs typeface="B Nazanin" panose="00000400000000000000" pitchFamily="2" charset="-78"/>
            </a:endParaRPr>
          </a:p>
          <a:p>
            <a:pPr algn="ctr" rtl="1"/>
            <a:endParaRPr lang="en-US" dirty="0"/>
          </a:p>
        </p:txBody>
      </p:sp>
    </p:spTree>
    <p:extLst>
      <p:ext uri="{BB962C8B-B14F-4D97-AF65-F5344CB8AC3E}">
        <p14:creationId xmlns:p14="http://schemas.microsoft.com/office/powerpoint/2010/main" val="3281700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22EFED-7977-A319-DE15-8ADD85EB4C97}"/>
              </a:ext>
            </a:extLst>
          </p:cNvPr>
          <p:cNvPicPr>
            <a:picLocks noChangeAspect="1"/>
          </p:cNvPicPr>
          <p:nvPr/>
        </p:nvPicPr>
        <p:blipFill rotWithShape="1">
          <a:blip r:embed="rId2">
            <a:extLst>
              <a:ext uri="{28A0092B-C50C-407E-A947-70E740481C1C}">
                <a14:useLocalDpi xmlns:a14="http://schemas.microsoft.com/office/drawing/2010/main" val="0"/>
              </a:ext>
            </a:extLst>
          </a:blip>
          <a:srcRect l="7981" t="11200" r="11202" b="6201"/>
          <a:stretch/>
        </p:blipFill>
        <p:spPr>
          <a:xfrm>
            <a:off x="2425700" y="1183821"/>
            <a:ext cx="7340600" cy="4351565"/>
          </a:xfrm>
          <a:prstGeom prst="rect">
            <a:avLst/>
          </a:prstGeom>
        </p:spPr>
      </p:pic>
      <p:sp>
        <p:nvSpPr>
          <p:cNvPr id="3" name="TextBox 2">
            <a:extLst>
              <a:ext uri="{FF2B5EF4-FFF2-40B4-BE49-F238E27FC236}">
                <a16:creationId xmlns:a16="http://schemas.microsoft.com/office/drawing/2014/main" id="{94AF22C0-317C-F0C0-87B7-D0C16796659F}"/>
              </a:ext>
            </a:extLst>
          </p:cNvPr>
          <p:cNvSpPr txBox="1"/>
          <p:nvPr/>
        </p:nvSpPr>
        <p:spPr>
          <a:xfrm>
            <a:off x="3107668" y="597917"/>
            <a:ext cx="5976664" cy="400110"/>
          </a:xfrm>
          <a:prstGeom prst="rect">
            <a:avLst/>
          </a:prstGeom>
          <a:noFill/>
        </p:spPr>
        <p:txBody>
          <a:bodyPr wrap="square" rtlCol="0">
            <a:spAutoFit/>
          </a:bodyPr>
          <a:lstStyle/>
          <a:p>
            <a:pPr algn="ctr"/>
            <a:r>
              <a:rPr lang="fa-IR" sz="2000" b="1" dirty="0">
                <a:cs typeface="B Nazanin" panose="00000400000000000000" pitchFamily="2" charset="-78"/>
              </a:rPr>
              <a:t>تولید اعداد تصادفی</a:t>
            </a:r>
            <a:endParaRPr lang="en-US" sz="2000" b="1" dirty="0">
              <a:cs typeface="B Nazanin" panose="00000400000000000000" pitchFamily="2" charset="-78"/>
            </a:endParaRPr>
          </a:p>
        </p:txBody>
      </p:sp>
    </p:spTree>
    <p:extLst>
      <p:ext uri="{BB962C8B-B14F-4D97-AF65-F5344CB8AC3E}">
        <p14:creationId xmlns:p14="http://schemas.microsoft.com/office/powerpoint/2010/main" val="154200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439F2-06E9-9611-C9B9-459B7FD3CBDD}"/>
              </a:ext>
            </a:extLst>
          </p:cNvPr>
          <p:cNvSpPr txBox="1">
            <a:spLocks/>
          </p:cNvSpPr>
          <p:nvPr/>
        </p:nvSpPr>
        <p:spPr>
          <a:xfrm>
            <a:off x="2062743" y="535097"/>
            <a:ext cx="7524328" cy="88446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a-IR" sz="1800" b="1" dirty="0">
                <a:cs typeface="B Nazanin" panose="00000400000000000000" pitchFamily="2" charset="-78"/>
              </a:rPr>
              <a:t>معرفی یک روش ساده برای پیداکردن اعداد تصادفی</a:t>
            </a:r>
            <a:endParaRPr lang="en-US" sz="1800" b="1" dirty="0">
              <a:cs typeface="B Nazanin" panose="00000400000000000000" pitchFamily="2" charset="-78"/>
            </a:endParaRPr>
          </a:p>
        </p:txBody>
      </p:sp>
      <p:pic>
        <p:nvPicPr>
          <p:cNvPr id="4" name="Picture 3">
            <a:extLst>
              <a:ext uri="{FF2B5EF4-FFF2-40B4-BE49-F238E27FC236}">
                <a16:creationId xmlns:a16="http://schemas.microsoft.com/office/drawing/2014/main" id="{644C300E-0922-07CD-5707-0354F10826CB}"/>
              </a:ext>
            </a:extLst>
          </p:cNvPr>
          <p:cNvPicPr>
            <a:picLocks noChangeAspect="1"/>
          </p:cNvPicPr>
          <p:nvPr/>
        </p:nvPicPr>
        <p:blipFill rotWithShape="1">
          <a:blip r:embed="rId2">
            <a:extLst>
              <a:ext uri="{28A0092B-C50C-407E-A947-70E740481C1C}">
                <a14:useLocalDpi xmlns:a14="http://schemas.microsoft.com/office/drawing/2010/main" val="0"/>
              </a:ext>
            </a:extLst>
          </a:blip>
          <a:srcRect l="8095" t="94799" r="11089" b="-399"/>
          <a:stretch/>
        </p:blipFill>
        <p:spPr>
          <a:xfrm>
            <a:off x="2805460" y="1465244"/>
            <a:ext cx="6038894" cy="305584"/>
          </a:xfrm>
          <a:prstGeom prst="rect">
            <a:avLst/>
          </a:prstGeom>
        </p:spPr>
      </p:pic>
      <p:pic>
        <p:nvPicPr>
          <p:cNvPr id="5" name="Picture 4">
            <a:extLst>
              <a:ext uri="{FF2B5EF4-FFF2-40B4-BE49-F238E27FC236}">
                <a16:creationId xmlns:a16="http://schemas.microsoft.com/office/drawing/2014/main" id="{3071CBE4-CDF1-31BA-1101-9301C362B050}"/>
              </a:ext>
            </a:extLst>
          </p:cNvPr>
          <p:cNvPicPr>
            <a:picLocks noChangeAspect="1"/>
          </p:cNvPicPr>
          <p:nvPr/>
        </p:nvPicPr>
        <p:blipFill rotWithShape="1">
          <a:blip r:embed="rId3">
            <a:extLst>
              <a:ext uri="{28A0092B-C50C-407E-A947-70E740481C1C}">
                <a14:useLocalDpi xmlns:a14="http://schemas.microsoft.com/office/drawing/2010/main" val="0"/>
              </a:ext>
            </a:extLst>
          </a:blip>
          <a:srcRect l="7028" t="6928" r="6291"/>
          <a:stretch/>
        </p:blipFill>
        <p:spPr>
          <a:xfrm>
            <a:off x="2805460" y="1952764"/>
            <a:ext cx="6038894" cy="3728574"/>
          </a:xfrm>
          <a:prstGeom prst="rect">
            <a:avLst/>
          </a:prstGeom>
        </p:spPr>
      </p:pic>
    </p:spTree>
    <p:extLst>
      <p:ext uri="{BB962C8B-B14F-4D97-AF65-F5344CB8AC3E}">
        <p14:creationId xmlns:p14="http://schemas.microsoft.com/office/powerpoint/2010/main" val="1091803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B941DF-6D04-A242-6E93-BBF6D61316A5}"/>
              </a:ext>
            </a:extLst>
          </p:cNvPr>
          <p:cNvSpPr/>
          <p:nvPr/>
        </p:nvSpPr>
        <p:spPr>
          <a:xfrm>
            <a:off x="4399862" y="330210"/>
            <a:ext cx="3392275" cy="400110"/>
          </a:xfrm>
          <a:prstGeom prst="rect">
            <a:avLst/>
          </a:prstGeom>
        </p:spPr>
        <p:txBody>
          <a:bodyPr wrap="none">
            <a:spAutoFit/>
          </a:bodyPr>
          <a:lstStyle/>
          <a:p>
            <a:pPr algn="ctr" rtl="1"/>
            <a:r>
              <a:rPr lang="fa-IR" sz="2000" b="1" dirty="0">
                <a:solidFill>
                  <a:prstClr val="black"/>
                </a:solidFill>
                <a:latin typeface="Arial" pitchFamily="34" charset="0"/>
                <a:ea typeface="+mj-ea"/>
              </a:rPr>
              <a:t>حل انتگرال با شبیه سازی مونت کارلو</a:t>
            </a:r>
            <a:endParaRPr lang="en-US" sz="2000" dirty="0"/>
          </a:p>
        </p:txBody>
      </p:sp>
      <p:sp>
        <p:nvSpPr>
          <p:cNvPr id="3" name="TextBox 2">
            <a:extLst>
              <a:ext uri="{FF2B5EF4-FFF2-40B4-BE49-F238E27FC236}">
                <a16:creationId xmlns:a16="http://schemas.microsoft.com/office/drawing/2014/main" id="{1C60CBD0-CDC6-C4BC-CAD6-665CF073D816}"/>
              </a:ext>
            </a:extLst>
          </p:cNvPr>
          <p:cNvSpPr txBox="1"/>
          <p:nvPr/>
        </p:nvSpPr>
        <p:spPr>
          <a:xfrm>
            <a:off x="873025" y="1028343"/>
            <a:ext cx="10445948" cy="5693866"/>
          </a:xfrm>
          <a:prstGeom prst="rect">
            <a:avLst/>
          </a:prstGeom>
          <a:noFill/>
        </p:spPr>
        <p:txBody>
          <a:bodyPr wrap="square" rtlCol="1">
            <a:spAutoFit/>
          </a:bodyPr>
          <a:lstStyle/>
          <a:p>
            <a:pPr algn="just" rtl="1">
              <a:lnSpc>
                <a:spcPct val="150000"/>
              </a:lnSpc>
            </a:pPr>
            <a:r>
              <a:rPr lang="fa-IR" sz="1400" dirty="0"/>
              <a:t>حل عددی انتگرال از اهمیت خاصی برخوردار است و کاربردهای زیادی برای محاسبه انتگرال هایی که تابغ زیر ان‌ها خوش‌تعریف است وجود دارد.  در مورد انتگرال‌های چندگانه کاربرد روش های تحلیلی عددی </a:t>
            </a:r>
            <a:r>
              <a:rPr lang="en-US" sz="1400" dirty="0"/>
              <a:t>,</a:t>
            </a:r>
            <a:r>
              <a:rPr lang="fa-IR" sz="1400" dirty="0"/>
              <a:t> مانند قانون ذوزنقه ای و سیمپسون با سختس های زیادی انجام می‌شود . غالبا محاسبه چنین انتگرال هایی به یک روش مونت کارلو راحتتر و ساده تر است.</a:t>
            </a:r>
          </a:p>
          <a:p>
            <a:pPr algn="just" rtl="1">
              <a:lnSpc>
                <a:spcPct val="150000"/>
              </a:lnSpc>
            </a:pPr>
            <a:r>
              <a:rPr lang="fa-IR" sz="1400" dirty="0"/>
              <a:t>روش انتگرال گیری مونت کارلو در ابتدا برای حل انتگرال هایی که به روش های معمول قابل حل نبودند در حوزه های مختلف محاسباتی معرفی شد، امروزه این روش برای محاسبه انتگرال هایی که خوش رفتار نیستند و انتگرال های چند بعدی، موارد استفاده فراوانی در سیستم های فیزیکی </a:t>
            </a:r>
            <a:r>
              <a:rPr lang="en-US" sz="1400" dirty="0"/>
              <a:t>,</a:t>
            </a:r>
            <a:r>
              <a:rPr lang="fa-IR" sz="1400" dirty="0"/>
              <a:t> ریاضی و اقتصاد دارند.</a:t>
            </a:r>
          </a:p>
          <a:p>
            <a:pPr algn="just" rtl="1">
              <a:lnSpc>
                <a:spcPct val="150000"/>
              </a:lnSpc>
            </a:pPr>
            <a:endParaRPr lang="fa-IR" sz="1400" dirty="0"/>
          </a:p>
          <a:p>
            <a:pPr algn="just" rtl="1">
              <a:lnSpc>
                <a:spcPct val="150000"/>
              </a:lnSpc>
            </a:pPr>
            <a:r>
              <a:rPr lang="fa-IR" sz="1400" dirty="0"/>
              <a:t>روش های انتگرال گیری مونت کارلو:</a:t>
            </a:r>
          </a:p>
          <a:p>
            <a:pPr algn="just" rtl="1">
              <a:lnSpc>
                <a:spcPct val="150000"/>
              </a:lnSpc>
            </a:pPr>
            <a:r>
              <a:rPr lang="fa-IR" sz="1400" dirty="0"/>
              <a:t>تمام روش های انتگرال گیری مونت کارلو بر پایه ی تولید اعداد کاتوره ای به محاسبه انتگرال می‌پردازند.</a:t>
            </a:r>
          </a:p>
          <a:p>
            <a:pPr algn="just" rtl="1"/>
            <a:endParaRPr lang="fa-IR" sz="1400" dirty="0"/>
          </a:p>
          <a:p>
            <a:pPr marL="171450" indent="-171450" algn="just" rtl="1">
              <a:buFontTx/>
              <a:buChar char="-"/>
            </a:pPr>
            <a:r>
              <a:rPr lang="fa-IR" sz="1400" dirty="0"/>
              <a:t>روش برخورد یا خطا ( موفقیت یا شکست)</a:t>
            </a:r>
          </a:p>
          <a:p>
            <a:pPr marL="285750" indent="-285750" algn="just" rtl="1">
              <a:buFontTx/>
              <a:buChar char="-"/>
            </a:pPr>
            <a:r>
              <a:rPr lang="fa-IR" sz="1400" dirty="0"/>
              <a:t>روش مقدار میانگین ( میانگین نمونه)</a:t>
            </a:r>
          </a:p>
          <a:p>
            <a:pPr marL="285750" indent="-285750" algn="just" rtl="1">
              <a:buFontTx/>
              <a:buChar char="-"/>
            </a:pPr>
            <a:r>
              <a:rPr lang="fa-IR" sz="1400" dirty="0"/>
              <a:t>روش نمونه گیری با اهمیت</a:t>
            </a:r>
          </a:p>
          <a:p>
            <a:pPr marL="285750" indent="-285750" algn="just" rtl="1">
              <a:buFontTx/>
              <a:buChar char="-"/>
            </a:pPr>
            <a:r>
              <a:rPr lang="fa-IR" sz="1400" dirty="0"/>
              <a:t>روش نمونه برداری طبقه به طبقه</a:t>
            </a:r>
          </a:p>
          <a:p>
            <a:pPr marL="285750" indent="-285750" algn="just" rtl="1">
              <a:buFontTx/>
              <a:buChar char="-"/>
            </a:pPr>
            <a:r>
              <a:rPr lang="fa-IR" sz="1400" dirty="0"/>
              <a:t>روش نمونه برداری طبقه به طبقه بازگشتی</a:t>
            </a:r>
          </a:p>
          <a:p>
            <a:pPr marL="285750" indent="-285750" algn="just" rtl="1">
              <a:buFontTx/>
              <a:buChar char="-"/>
            </a:pPr>
            <a:r>
              <a:rPr lang="fa-IR" sz="1400" dirty="0"/>
              <a:t>اگوریتم وگاس</a:t>
            </a:r>
          </a:p>
          <a:p>
            <a:pPr marL="285750" indent="-285750" algn="just" rtl="1">
              <a:buFontTx/>
              <a:buChar char="-"/>
            </a:pPr>
            <a:r>
              <a:rPr lang="fa-IR" sz="1400" dirty="0"/>
              <a:t>روش تبدیل معکوس تابع توزیع</a:t>
            </a:r>
          </a:p>
          <a:p>
            <a:pPr marL="285750" indent="-285750" algn="just" rtl="1">
              <a:buFontTx/>
              <a:buChar char="-"/>
            </a:pPr>
            <a:r>
              <a:rPr lang="fa-IR" sz="1400" dirty="0"/>
              <a:t>راه تصادفی مونت کارلو شامل زنجیره مارکوو</a:t>
            </a:r>
            <a:r>
              <a:rPr lang="en-US" sz="1400" dirty="0"/>
              <a:t>, </a:t>
            </a:r>
            <a:r>
              <a:rPr lang="fa-IR" sz="1400" dirty="0"/>
              <a:t> الگوریتم متروپولیس</a:t>
            </a:r>
          </a:p>
          <a:p>
            <a:pPr marL="285750" indent="-285750" algn="just" rtl="1">
              <a:buFontTx/>
              <a:buChar char="-"/>
            </a:pPr>
            <a:r>
              <a:rPr lang="fa-IR" sz="1400" dirty="0"/>
              <a:t>مدل سازی گیبس</a:t>
            </a:r>
          </a:p>
          <a:p>
            <a:pPr marL="285750" indent="-285750" algn="just" rtl="1">
              <a:buFontTx/>
              <a:buChar char="-"/>
            </a:pPr>
            <a:endParaRPr lang="fa-IR" sz="1400" dirty="0"/>
          </a:p>
          <a:p>
            <a:pPr marL="285750" indent="-285750" algn="r" rtl="1">
              <a:buFontTx/>
              <a:buChar char="-"/>
            </a:pPr>
            <a:endParaRPr lang="fa-IR" sz="1400" dirty="0"/>
          </a:p>
          <a:p>
            <a:pPr marL="285750" indent="-285750" algn="r" rtl="1">
              <a:buFontTx/>
              <a:buChar char="-"/>
            </a:pPr>
            <a:endParaRPr lang="fa-IR" sz="1400" dirty="0"/>
          </a:p>
          <a:p>
            <a:pPr algn="r" rtl="1"/>
            <a:r>
              <a:rPr lang="fa-IR" sz="1400" dirty="0"/>
              <a:t>  </a:t>
            </a:r>
          </a:p>
        </p:txBody>
      </p:sp>
    </p:spTree>
    <p:extLst>
      <p:ext uri="{BB962C8B-B14F-4D97-AF65-F5344CB8AC3E}">
        <p14:creationId xmlns:p14="http://schemas.microsoft.com/office/powerpoint/2010/main" val="34540034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44</TotalTime>
  <Words>1627</Words>
  <Application>Microsoft Office PowerPoint</Application>
  <PresentationFormat>Widescreen</PresentationFormat>
  <Paragraphs>121</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.Arabic UI Text</vt:lpstr>
      <vt:lpstr>Algerian</vt:lpstr>
      <vt:lpstr>Aptos</vt:lpstr>
      <vt:lpstr>Aptos Display</vt:lpstr>
      <vt:lpstr>Arial</vt:lpstr>
      <vt:lpstr>B Nazanin</vt:lpstr>
      <vt:lpstr>Cambria Math</vt:lpstr>
      <vt:lpstr>XBZar</vt:lpstr>
      <vt:lpstr>XBZar-Bold</vt:lpstr>
      <vt:lpstr>Office Theme</vt:lpstr>
      <vt:lpstr>PowerPoint Presentation</vt:lpstr>
      <vt:lpstr>فهرست مطالب</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Marzieh Roshani</dc:creator>
  <cp:lastModifiedBy>Marzieh Roshani</cp:lastModifiedBy>
  <cp:revision>7</cp:revision>
  <dcterms:created xsi:type="dcterms:W3CDTF">2024-09-26T17:51:34Z</dcterms:created>
  <dcterms:modified xsi:type="dcterms:W3CDTF">2024-09-26T18:36:32Z</dcterms:modified>
</cp:coreProperties>
</file>