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86" r:id="rId4"/>
    <p:sldId id="290" r:id="rId5"/>
    <p:sldId id="293" r:id="rId6"/>
    <p:sldId id="258" r:id="rId7"/>
    <p:sldId id="306" r:id="rId8"/>
    <p:sldId id="260" r:id="rId9"/>
    <p:sldId id="294" r:id="rId10"/>
    <p:sldId id="261" r:id="rId11"/>
    <p:sldId id="296" r:id="rId12"/>
    <p:sldId id="299" r:id="rId13"/>
    <p:sldId id="305" r:id="rId14"/>
    <p:sldId id="302" r:id="rId15"/>
    <p:sldId id="307" r:id="rId16"/>
    <p:sldId id="303" r:id="rId17"/>
    <p:sldId id="269" r:id="rId18"/>
    <p:sldId id="312" r:id="rId19"/>
    <p:sldId id="309" r:id="rId20"/>
    <p:sldId id="311" r:id="rId21"/>
  </p:sldIdLst>
  <p:sldSz cx="12192000" cy="6858000"/>
  <p:notesSz cx="12192000" cy="6858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01FB"/>
    <a:srgbClr val="FF9900"/>
    <a:srgbClr val="FFFF66"/>
    <a:srgbClr val="9301E9"/>
    <a:srgbClr val="7E01CB"/>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105" d="100"/>
          <a:sy n="105" d="100"/>
        </p:scale>
        <p:origin x="82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44EA1-8E00-4733-AB95-AB5CE9CF61B6}" type="doc">
      <dgm:prSet loTypeId="urn:microsoft.com/office/officeart/2005/8/layout/vProcess5" loCatId="process" qsTypeId="urn:microsoft.com/office/officeart/2005/8/quickstyle/simple4" qsCatId="simple" csTypeId="urn:microsoft.com/office/officeart/2005/8/colors/accent4_2" csCatId="accent4" phldr="1"/>
      <dgm:spPr/>
    </dgm:pt>
    <dgm:pt modelId="{65F88FDE-3085-465D-9500-63C6FC85BC03}">
      <dgm:prSet phldrT="[Text]"/>
      <dgm:spPr>
        <a:solidFill>
          <a:srgbClr val="7E01CB"/>
        </a:solidFill>
      </dgm:spPr>
      <dgm:t>
        <a:bodyPr/>
        <a:lstStyle/>
        <a:p>
          <a:r>
            <a:rPr lang="en-DE" dirty="0"/>
            <a:t>Diversity</a:t>
          </a:r>
        </a:p>
      </dgm:t>
    </dgm:pt>
    <dgm:pt modelId="{1E7BF6F1-4BF1-4C09-A312-292DF4DD3A95}" type="parTrans" cxnId="{8A5A636C-8827-4529-B916-B9843C48869A}">
      <dgm:prSet/>
      <dgm:spPr/>
      <dgm:t>
        <a:bodyPr/>
        <a:lstStyle/>
        <a:p>
          <a:endParaRPr lang="en-DE"/>
        </a:p>
      </dgm:t>
    </dgm:pt>
    <dgm:pt modelId="{D255AEA0-C968-45A9-9811-9D3DCA52563C}" type="sibTrans" cxnId="{8A5A636C-8827-4529-B916-B9843C48869A}">
      <dgm:prSet/>
      <dgm:spPr>
        <a:solidFill>
          <a:srgbClr val="00B0F0">
            <a:alpha val="90000"/>
          </a:srgbClr>
        </a:solidFill>
      </dgm:spPr>
      <dgm:t>
        <a:bodyPr/>
        <a:lstStyle/>
        <a:p>
          <a:endParaRPr lang="en-DE"/>
        </a:p>
      </dgm:t>
    </dgm:pt>
    <dgm:pt modelId="{37CF5742-6790-478D-9D1E-D3ADE0997157}">
      <dgm:prSet phldrT="[Text]"/>
      <dgm:spPr>
        <a:solidFill>
          <a:srgbClr val="9301E9"/>
        </a:solidFill>
      </dgm:spPr>
      <dgm:t>
        <a:bodyPr/>
        <a:lstStyle/>
        <a:p>
          <a:r>
            <a:rPr lang="en-DE" dirty="0"/>
            <a:t>Focus on Overview </a:t>
          </a:r>
        </a:p>
      </dgm:t>
    </dgm:pt>
    <dgm:pt modelId="{FE09E122-3BA2-4CBF-B1C9-47B023F7C1D9}" type="parTrans" cxnId="{3702DBB3-8CB5-484E-B7E9-36756D96D706}">
      <dgm:prSet/>
      <dgm:spPr/>
      <dgm:t>
        <a:bodyPr/>
        <a:lstStyle/>
        <a:p>
          <a:endParaRPr lang="en-DE"/>
        </a:p>
      </dgm:t>
    </dgm:pt>
    <dgm:pt modelId="{259C429F-7A44-436C-95B7-8AC196727F2A}" type="sibTrans" cxnId="{3702DBB3-8CB5-484E-B7E9-36756D96D706}">
      <dgm:prSet/>
      <dgm:spPr>
        <a:solidFill>
          <a:srgbClr val="00B0F0">
            <a:alpha val="90000"/>
          </a:srgbClr>
        </a:solidFill>
      </dgm:spPr>
      <dgm:t>
        <a:bodyPr/>
        <a:lstStyle/>
        <a:p>
          <a:endParaRPr lang="en-DE"/>
        </a:p>
      </dgm:t>
    </dgm:pt>
    <dgm:pt modelId="{4090320B-C747-4953-9A94-C2E799AE9DF8}">
      <dgm:prSet phldrT="[Text]"/>
      <dgm:spPr>
        <a:solidFill>
          <a:srgbClr val="9301E9"/>
        </a:solidFill>
      </dgm:spPr>
      <dgm:t>
        <a:bodyPr/>
        <a:lstStyle/>
        <a:p>
          <a:r>
            <a:rPr lang="en-DE" dirty="0"/>
            <a:t>Focus on Company level</a:t>
          </a:r>
        </a:p>
      </dgm:t>
    </dgm:pt>
    <dgm:pt modelId="{1591FBA3-687C-4185-89A7-67BA8B191764}" type="parTrans" cxnId="{B3DFF31D-35C5-4B41-9328-E676D7152874}">
      <dgm:prSet/>
      <dgm:spPr/>
      <dgm:t>
        <a:bodyPr/>
        <a:lstStyle/>
        <a:p>
          <a:endParaRPr lang="en-DE"/>
        </a:p>
      </dgm:t>
    </dgm:pt>
    <dgm:pt modelId="{B7F816A9-323D-49B4-AF17-C744C930DE97}" type="sibTrans" cxnId="{B3DFF31D-35C5-4B41-9328-E676D7152874}">
      <dgm:prSet/>
      <dgm:spPr>
        <a:solidFill>
          <a:srgbClr val="00B0F0">
            <a:alpha val="90000"/>
          </a:srgbClr>
        </a:solidFill>
      </dgm:spPr>
      <dgm:t>
        <a:bodyPr/>
        <a:lstStyle/>
        <a:p>
          <a:endParaRPr lang="en-DE"/>
        </a:p>
      </dgm:t>
    </dgm:pt>
    <dgm:pt modelId="{78996CEB-3326-4D12-88AE-A7DB446EA9CA}">
      <dgm:prSet phldrT="[Text]"/>
      <dgm:spPr>
        <a:solidFill>
          <a:srgbClr val="CB01FB"/>
        </a:solidFill>
      </dgm:spPr>
      <dgm:t>
        <a:bodyPr/>
        <a:lstStyle/>
        <a:p>
          <a:r>
            <a:rPr lang="en-DE" dirty="0"/>
            <a:t>Focus on Job level</a:t>
          </a:r>
        </a:p>
      </dgm:t>
    </dgm:pt>
    <dgm:pt modelId="{72E06952-7468-4EF4-AB1E-84ECEB4FF849}" type="parTrans" cxnId="{E858298A-A026-49BB-A121-9A151F75892E}">
      <dgm:prSet/>
      <dgm:spPr/>
      <dgm:t>
        <a:bodyPr/>
        <a:lstStyle/>
        <a:p>
          <a:endParaRPr lang="en-DE"/>
        </a:p>
      </dgm:t>
    </dgm:pt>
    <dgm:pt modelId="{3A8B81CD-7CBD-4F18-9B1A-140B7F98F39F}" type="sibTrans" cxnId="{E858298A-A026-49BB-A121-9A151F75892E}">
      <dgm:prSet/>
      <dgm:spPr/>
      <dgm:t>
        <a:bodyPr/>
        <a:lstStyle/>
        <a:p>
          <a:endParaRPr lang="en-DE"/>
        </a:p>
      </dgm:t>
    </dgm:pt>
    <dgm:pt modelId="{1154A1C9-75FA-4737-8F04-5DC50667AB63}" type="pres">
      <dgm:prSet presAssocID="{2B644EA1-8E00-4733-AB95-AB5CE9CF61B6}" presName="outerComposite" presStyleCnt="0">
        <dgm:presLayoutVars>
          <dgm:chMax val="5"/>
          <dgm:dir/>
          <dgm:resizeHandles val="exact"/>
        </dgm:presLayoutVars>
      </dgm:prSet>
      <dgm:spPr/>
    </dgm:pt>
    <dgm:pt modelId="{409873C2-4D69-4D05-B6F2-CEF16E4048A4}" type="pres">
      <dgm:prSet presAssocID="{2B644EA1-8E00-4733-AB95-AB5CE9CF61B6}" presName="dummyMaxCanvas" presStyleCnt="0">
        <dgm:presLayoutVars/>
      </dgm:prSet>
      <dgm:spPr/>
    </dgm:pt>
    <dgm:pt modelId="{7736C1ED-06A3-47ED-AFD4-6954B7E71238}" type="pres">
      <dgm:prSet presAssocID="{2B644EA1-8E00-4733-AB95-AB5CE9CF61B6}" presName="FourNodes_1" presStyleLbl="node1" presStyleIdx="0" presStyleCnt="4">
        <dgm:presLayoutVars>
          <dgm:bulletEnabled val="1"/>
        </dgm:presLayoutVars>
      </dgm:prSet>
      <dgm:spPr/>
    </dgm:pt>
    <dgm:pt modelId="{5B5CFE22-F940-4525-AD5A-8BC27E64D497}" type="pres">
      <dgm:prSet presAssocID="{2B644EA1-8E00-4733-AB95-AB5CE9CF61B6}" presName="FourNodes_2" presStyleLbl="node1" presStyleIdx="1" presStyleCnt="4">
        <dgm:presLayoutVars>
          <dgm:bulletEnabled val="1"/>
        </dgm:presLayoutVars>
      </dgm:prSet>
      <dgm:spPr/>
    </dgm:pt>
    <dgm:pt modelId="{85C46677-5CFB-4DF3-96DF-039936E17F6D}" type="pres">
      <dgm:prSet presAssocID="{2B644EA1-8E00-4733-AB95-AB5CE9CF61B6}" presName="FourNodes_3" presStyleLbl="node1" presStyleIdx="2" presStyleCnt="4">
        <dgm:presLayoutVars>
          <dgm:bulletEnabled val="1"/>
        </dgm:presLayoutVars>
      </dgm:prSet>
      <dgm:spPr/>
    </dgm:pt>
    <dgm:pt modelId="{0C137088-E863-4146-8A4E-FDAF0F535DF1}" type="pres">
      <dgm:prSet presAssocID="{2B644EA1-8E00-4733-AB95-AB5CE9CF61B6}" presName="FourNodes_4" presStyleLbl="node1" presStyleIdx="3" presStyleCnt="4">
        <dgm:presLayoutVars>
          <dgm:bulletEnabled val="1"/>
        </dgm:presLayoutVars>
      </dgm:prSet>
      <dgm:spPr/>
    </dgm:pt>
    <dgm:pt modelId="{4574DD7D-599A-4292-BCE2-FC4226C60332}" type="pres">
      <dgm:prSet presAssocID="{2B644EA1-8E00-4733-AB95-AB5CE9CF61B6}" presName="FourConn_1-2" presStyleLbl="fgAccFollowNode1" presStyleIdx="0" presStyleCnt="3">
        <dgm:presLayoutVars>
          <dgm:bulletEnabled val="1"/>
        </dgm:presLayoutVars>
      </dgm:prSet>
      <dgm:spPr/>
    </dgm:pt>
    <dgm:pt modelId="{B1C49051-42EB-4E0D-A831-CA25387D739F}" type="pres">
      <dgm:prSet presAssocID="{2B644EA1-8E00-4733-AB95-AB5CE9CF61B6}" presName="FourConn_2-3" presStyleLbl="fgAccFollowNode1" presStyleIdx="1" presStyleCnt="3">
        <dgm:presLayoutVars>
          <dgm:bulletEnabled val="1"/>
        </dgm:presLayoutVars>
      </dgm:prSet>
      <dgm:spPr/>
    </dgm:pt>
    <dgm:pt modelId="{2FB5D9A8-11DC-44C5-BDB5-A7A508911558}" type="pres">
      <dgm:prSet presAssocID="{2B644EA1-8E00-4733-AB95-AB5CE9CF61B6}" presName="FourConn_3-4" presStyleLbl="fgAccFollowNode1" presStyleIdx="2" presStyleCnt="3">
        <dgm:presLayoutVars>
          <dgm:bulletEnabled val="1"/>
        </dgm:presLayoutVars>
      </dgm:prSet>
      <dgm:spPr/>
    </dgm:pt>
    <dgm:pt modelId="{614905D9-2F64-466C-BE86-7B877150BBCA}" type="pres">
      <dgm:prSet presAssocID="{2B644EA1-8E00-4733-AB95-AB5CE9CF61B6}" presName="FourNodes_1_text" presStyleLbl="node1" presStyleIdx="3" presStyleCnt="4">
        <dgm:presLayoutVars>
          <dgm:bulletEnabled val="1"/>
        </dgm:presLayoutVars>
      </dgm:prSet>
      <dgm:spPr/>
    </dgm:pt>
    <dgm:pt modelId="{956BBC7E-A719-4409-A120-59BD100F9CE2}" type="pres">
      <dgm:prSet presAssocID="{2B644EA1-8E00-4733-AB95-AB5CE9CF61B6}" presName="FourNodes_2_text" presStyleLbl="node1" presStyleIdx="3" presStyleCnt="4">
        <dgm:presLayoutVars>
          <dgm:bulletEnabled val="1"/>
        </dgm:presLayoutVars>
      </dgm:prSet>
      <dgm:spPr/>
    </dgm:pt>
    <dgm:pt modelId="{4B44D0FE-473B-4543-82EC-B8B2F327DB5F}" type="pres">
      <dgm:prSet presAssocID="{2B644EA1-8E00-4733-AB95-AB5CE9CF61B6}" presName="FourNodes_3_text" presStyleLbl="node1" presStyleIdx="3" presStyleCnt="4">
        <dgm:presLayoutVars>
          <dgm:bulletEnabled val="1"/>
        </dgm:presLayoutVars>
      </dgm:prSet>
      <dgm:spPr/>
    </dgm:pt>
    <dgm:pt modelId="{210B47F2-20E2-47A6-B03A-03831FCB1B2E}" type="pres">
      <dgm:prSet presAssocID="{2B644EA1-8E00-4733-AB95-AB5CE9CF61B6}" presName="FourNodes_4_text" presStyleLbl="node1" presStyleIdx="3" presStyleCnt="4">
        <dgm:presLayoutVars>
          <dgm:bulletEnabled val="1"/>
        </dgm:presLayoutVars>
      </dgm:prSet>
      <dgm:spPr/>
    </dgm:pt>
  </dgm:ptLst>
  <dgm:cxnLst>
    <dgm:cxn modelId="{228B1C05-9763-4F32-8ABC-C043CD762771}" type="presOf" srcId="{4090320B-C747-4953-9A94-C2E799AE9DF8}" destId="{4B44D0FE-473B-4543-82EC-B8B2F327DB5F}" srcOrd="1" destOrd="0" presId="urn:microsoft.com/office/officeart/2005/8/layout/vProcess5"/>
    <dgm:cxn modelId="{C169C017-BC3E-4E0F-AABF-704E585445F8}" type="presOf" srcId="{D255AEA0-C968-45A9-9811-9D3DCA52563C}" destId="{4574DD7D-599A-4292-BCE2-FC4226C60332}" srcOrd="0" destOrd="0" presId="urn:microsoft.com/office/officeart/2005/8/layout/vProcess5"/>
    <dgm:cxn modelId="{B3DFF31D-35C5-4B41-9328-E676D7152874}" srcId="{2B644EA1-8E00-4733-AB95-AB5CE9CF61B6}" destId="{4090320B-C747-4953-9A94-C2E799AE9DF8}" srcOrd="2" destOrd="0" parTransId="{1591FBA3-687C-4185-89A7-67BA8B191764}" sibTransId="{B7F816A9-323D-49B4-AF17-C744C930DE97}"/>
    <dgm:cxn modelId="{21F5CF27-C0E0-4FCF-881D-E10A5397C53A}" type="presOf" srcId="{37CF5742-6790-478D-9D1E-D3ADE0997157}" destId="{5B5CFE22-F940-4525-AD5A-8BC27E64D497}" srcOrd="0" destOrd="0" presId="urn:microsoft.com/office/officeart/2005/8/layout/vProcess5"/>
    <dgm:cxn modelId="{8A5A636C-8827-4529-B916-B9843C48869A}" srcId="{2B644EA1-8E00-4733-AB95-AB5CE9CF61B6}" destId="{65F88FDE-3085-465D-9500-63C6FC85BC03}" srcOrd="0" destOrd="0" parTransId="{1E7BF6F1-4BF1-4C09-A312-292DF4DD3A95}" sibTransId="{D255AEA0-C968-45A9-9811-9D3DCA52563C}"/>
    <dgm:cxn modelId="{2222E270-3064-4A05-A94E-BCE339DED634}" type="presOf" srcId="{78996CEB-3326-4D12-88AE-A7DB446EA9CA}" destId="{210B47F2-20E2-47A6-B03A-03831FCB1B2E}" srcOrd="1" destOrd="0" presId="urn:microsoft.com/office/officeart/2005/8/layout/vProcess5"/>
    <dgm:cxn modelId="{7BDE8553-3769-4822-BC5E-0BB6F98BA17A}" type="presOf" srcId="{78996CEB-3326-4D12-88AE-A7DB446EA9CA}" destId="{0C137088-E863-4146-8A4E-FDAF0F535DF1}" srcOrd="0" destOrd="0" presId="urn:microsoft.com/office/officeart/2005/8/layout/vProcess5"/>
    <dgm:cxn modelId="{F2209A73-7173-4878-BA64-2EBC270F095F}" type="presOf" srcId="{37CF5742-6790-478D-9D1E-D3ADE0997157}" destId="{956BBC7E-A719-4409-A120-59BD100F9CE2}" srcOrd="1" destOrd="0" presId="urn:microsoft.com/office/officeart/2005/8/layout/vProcess5"/>
    <dgm:cxn modelId="{E858298A-A026-49BB-A121-9A151F75892E}" srcId="{2B644EA1-8E00-4733-AB95-AB5CE9CF61B6}" destId="{78996CEB-3326-4D12-88AE-A7DB446EA9CA}" srcOrd="3" destOrd="0" parTransId="{72E06952-7468-4EF4-AB1E-84ECEB4FF849}" sibTransId="{3A8B81CD-7CBD-4F18-9B1A-140B7F98F39F}"/>
    <dgm:cxn modelId="{3702DBB3-8CB5-484E-B7E9-36756D96D706}" srcId="{2B644EA1-8E00-4733-AB95-AB5CE9CF61B6}" destId="{37CF5742-6790-478D-9D1E-D3ADE0997157}" srcOrd="1" destOrd="0" parTransId="{FE09E122-3BA2-4CBF-B1C9-47B023F7C1D9}" sibTransId="{259C429F-7A44-436C-95B7-8AC196727F2A}"/>
    <dgm:cxn modelId="{B3C326C2-01D6-4868-9784-89C7CBAD9AA2}" type="presOf" srcId="{65F88FDE-3085-465D-9500-63C6FC85BC03}" destId="{7736C1ED-06A3-47ED-AFD4-6954B7E71238}" srcOrd="0" destOrd="0" presId="urn:microsoft.com/office/officeart/2005/8/layout/vProcess5"/>
    <dgm:cxn modelId="{693E27D2-DAFE-48A1-8618-9C72489C5298}" type="presOf" srcId="{259C429F-7A44-436C-95B7-8AC196727F2A}" destId="{B1C49051-42EB-4E0D-A831-CA25387D739F}" srcOrd="0" destOrd="0" presId="urn:microsoft.com/office/officeart/2005/8/layout/vProcess5"/>
    <dgm:cxn modelId="{2415FBDE-3645-4E2C-A4A7-A3CF6BB84546}" type="presOf" srcId="{B7F816A9-323D-49B4-AF17-C744C930DE97}" destId="{2FB5D9A8-11DC-44C5-BDB5-A7A508911558}" srcOrd="0" destOrd="0" presId="urn:microsoft.com/office/officeart/2005/8/layout/vProcess5"/>
    <dgm:cxn modelId="{B76CDCE4-7619-4B53-8088-995DC57B5A73}" type="presOf" srcId="{2B644EA1-8E00-4733-AB95-AB5CE9CF61B6}" destId="{1154A1C9-75FA-4737-8F04-5DC50667AB63}" srcOrd="0" destOrd="0" presId="urn:microsoft.com/office/officeart/2005/8/layout/vProcess5"/>
    <dgm:cxn modelId="{A8828EF2-C16B-4ACF-A225-380A01BB3A1E}" type="presOf" srcId="{4090320B-C747-4953-9A94-C2E799AE9DF8}" destId="{85C46677-5CFB-4DF3-96DF-039936E17F6D}" srcOrd="0" destOrd="0" presId="urn:microsoft.com/office/officeart/2005/8/layout/vProcess5"/>
    <dgm:cxn modelId="{16566DF4-9E3F-41CE-8013-27F44FB1C8A2}" type="presOf" srcId="{65F88FDE-3085-465D-9500-63C6FC85BC03}" destId="{614905D9-2F64-466C-BE86-7B877150BBCA}" srcOrd="1" destOrd="0" presId="urn:microsoft.com/office/officeart/2005/8/layout/vProcess5"/>
    <dgm:cxn modelId="{C6C73A7B-75FC-4F6C-A432-3BF3A2B41820}" type="presParOf" srcId="{1154A1C9-75FA-4737-8F04-5DC50667AB63}" destId="{409873C2-4D69-4D05-B6F2-CEF16E4048A4}" srcOrd="0" destOrd="0" presId="urn:microsoft.com/office/officeart/2005/8/layout/vProcess5"/>
    <dgm:cxn modelId="{50D89639-A58F-4775-A639-02C15F144225}" type="presParOf" srcId="{1154A1C9-75FA-4737-8F04-5DC50667AB63}" destId="{7736C1ED-06A3-47ED-AFD4-6954B7E71238}" srcOrd="1" destOrd="0" presId="urn:microsoft.com/office/officeart/2005/8/layout/vProcess5"/>
    <dgm:cxn modelId="{106E1D7F-7B94-44E0-907F-C305365139E3}" type="presParOf" srcId="{1154A1C9-75FA-4737-8F04-5DC50667AB63}" destId="{5B5CFE22-F940-4525-AD5A-8BC27E64D497}" srcOrd="2" destOrd="0" presId="urn:microsoft.com/office/officeart/2005/8/layout/vProcess5"/>
    <dgm:cxn modelId="{C6C6A08E-E5CC-4DA4-B8FA-B16EA9ADE5E1}" type="presParOf" srcId="{1154A1C9-75FA-4737-8F04-5DC50667AB63}" destId="{85C46677-5CFB-4DF3-96DF-039936E17F6D}" srcOrd="3" destOrd="0" presId="urn:microsoft.com/office/officeart/2005/8/layout/vProcess5"/>
    <dgm:cxn modelId="{52D2B9C7-A614-44D3-B78A-A35776688867}" type="presParOf" srcId="{1154A1C9-75FA-4737-8F04-5DC50667AB63}" destId="{0C137088-E863-4146-8A4E-FDAF0F535DF1}" srcOrd="4" destOrd="0" presId="urn:microsoft.com/office/officeart/2005/8/layout/vProcess5"/>
    <dgm:cxn modelId="{F06822DE-B969-4603-95AD-05C742351ED8}" type="presParOf" srcId="{1154A1C9-75FA-4737-8F04-5DC50667AB63}" destId="{4574DD7D-599A-4292-BCE2-FC4226C60332}" srcOrd="5" destOrd="0" presId="urn:microsoft.com/office/officeart/2005/8/layout/vProcess5"/>
    <dgm:cxn modelId="{CCDDC844-89F1-41BD-869F-CA25C653F2A8}" type="presParOf" srcId="{1154A1C9-75FA-4737-8F04-5DC50667AB63}" destId="{B1C49051-42EB-4E0D-A831-CA25387D739F}" srcOrd="6" destOrd="0" presId="urn:microsoft.com/office/officeart/2005/8/layout/vProcess5"/>
    <dgm:cxn modelId="{B3D959A2-EF40-412F-85A0-970459B24CE0}" type="presParOf" srcId="{1154A1C9-75FA-4737-8F04-5DC50667AB63}" destId="{2FB5D9A8-11DC-44C5-BDB5-A7A508911558}" srcOrd="7" destOrd="0" presId="urn:microsoft.com/office/officeart/2005/8/layout/vProcess5"/>
    <dgm:cxn modelId="{27D1958B-C434-48EA-B804-85D4DFC2C936}" type="presParOf" srcId="{1154A1C9-75FA-4737-8F04-5DC50667AB63}" destId="{614905D9-2F64-466C-BE86-7B877150BBCA}" srcOrd="8" destOrd="0" presId="urn:microsoft.com/office/officeart/2005/8/layout/vProcess5"/>
    <dgm:cxn modelId="{507D7221-68BF-4254-9A85-077D87C466B7}" type="presParOf" srcId="{1154A1C9-75FA-4737-8F04-5DC50667AB63}" destId="{956BBC7E-A719-4409-A120-59BD100F9CE2}" srcOrd="9" destOrd="0" presId="urn:microsoft.com/office/officeart/2005/8/layout/vProcess5"/>
    <dgm:cxn modelId="{4489609A-CDB3-4749-AC2E-3CDBF3A5B8FD}" type="presParOf" srcId="{1154A1C9-75FA-4737-8F04-5DC50667AB63}" destId="{4B44D0FE-473B-4543-82EC-B8B2F327DB5F}" srcOrd="10" destOrd="0" presId="urn:microsoft.com/office/officeart/2005/8/layout/vProcess5"/>
    <dgm:cxn modelId="{E7D80886-7F00-4FF1-A8BD-F949ADB82764}" type="presParOf" srcId="{1154A1C9-75FA-4737-8F04-5DC50667AB63}" destId="{210B47F2-20E2-47A6-B03A-03831FCB1B2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6C1ED-06A3-47ED-AFD4-6954B7E71238}">
      <dsp:nvSpPr>
        <dsp:cNvPr id="0" name=""/>
        <dsp:cNvSpPr/>
      </dsp:nvSpPr>
      <dsp:spPr>
        <a:xfrm>
          <a:off x="0" y="0"/>
          <a:ext cx="5547360" cy="734444"/>
        </a:xfrm>
        <a:prstGeom prst="roundRect">
          <a:avLst>
            <a:gd name="adj" fmla="val 10000"/>
          </a:avLst>
        </a:prstGeom>
        <a:solidFill>
          <a:srgbClr val="7E01CB"/>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DE" sz="3200" kern="1200" dirty="0"/>
            <a:t>Diversity</a:t>
          </a:r>
        </a:p>
      </dsp:txBody>
      <dsp:txXfrm>
        <a:off x="21511" y="21511"/>
        <a:ext cx="4692777" cy="691422"/>
      </dsp:txXfrm>
    </dsp:sp>
    <dsp:sp modelId="{5B5CFE22-F940-4525-AD5A-8BC27E64D497}">
      <dsp:nvSpPr>
        <dsp:cNvPr id="0" name=""/>
        <dsp:cNvSpPr/>
      </dsp:nvSpPr>
      <dsp:spPr>
        <a:xfrm>
          <a:off x="464591" y="867979"/>
          <a:ext cx="5547360" cy="734444"/>
        </a:xfrm>
        <a:prstGeom prst="roundRect">
          <a:avLst>
            <a:gd name="adj" fmla="val 10000"/>
          </a:avLst>
        </a:prstGeom>
        <a:solidFill>
          <a:srgbClr val="9301E9"/>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DE" sz="3200" kern="1200" dirty="0"/>
            <a:t>Focus on Overview </a:t>
          </a:r>
        </a:p>
      </dsp:txBody>
      <dsp:txXfrm>
        <a:off x="486102" y="889490"/>
        <a:ext cx="4562357" cy="691422"/>
      </dsp:txXfrm>
    </dsp:sp>
    <dsp:sp modelId="{85C46677-5CFB-4DF3-96DF-039936E17F6D}">
      <dsp:nvSpPr>
        <dsp:cNvPr id="0" name=""/>
        <dsp:cNvSpPr/>
      </dsp:nvSpPr>
      <dsp:spPr>
        <a:xfrm>
          <a:off x="922248" y="1735958"/>
          <a:ext cx="5547360" cy="734444"/>
        </a:xfrm>
        <a:prstGeom prst="roundRect">
          <a:avLst>
            <a:gd name="adj" fmla="val 10000"/>
          </a:avLst>
        </a:prstGeom>
        <a:solidFill>
          <a:srgbClr val="9301E9"/>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DE" sz="3200" kern="1200" dirty="0"/>
            <a:t>Focus on Company level</a:t>
          </a:r>
        </a:p>
      </dsp:txBody>
      <dsp:txXfrm>
        <a:off x="943759" y="1757469"/>
        <a:ext cx="4569292" cy="691422"/>
      </dsp:txXfrm>
    </dsp:sp>
    <dsp:sp modelId="{0C137088-E863-4146-8A4E-FDAF0F535DF1}">
      <dsp:nvSpPr>
        <dsp:cNvPr id="0" name=""/>
        <dsp:cNvSpPr/>
      </dsp:nvSpPr>
      <dsp:spPr>
        <a:xfrm>
          <a:off x="1386839" y="2603937"/>
          <a:ext cx="5547360" cy="734444"/>
        </a:xfrm>
        <a:prstGeom prst="roundRect">
          <a:avLst>
            <a:gd name="adj" fmla="val 10000"/>
          </a:avLst>
        </a:prstGeom>
        <a:solidFill>
          <a:srgbClr val="CB01FB"/>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DE" sz="3200" kern="1200" dirty="0"/>
            <a:t>Focus on Job level</a:t>
          </a:r>
        </a:p>
      </dsp:txBody>
      <dsp:txXfrm>
        <a:off x="1408350" y="2625448"/>
        <a:ext cx="4562357" cy="691422"/>
      </dsp:txXfrm>
    </dsp:sp>
    <dsp:sp modelId="{4574DD7D-599A-4292-BCE2-FC4226C60332}">
      <dsp:nvSpPr>
        <dsp:cNvPr id="0" name=""/>
        <dsp:cNvSpPr/>
      </dsp:nvSpPr>
      <dsp:spPr>
        <a:xfrm>
          <a:off x="5069971" y="562517"/>
          <a:ext cx="477388" cy="477388"/>
        </a:xfrm>
        <a:prstGeom prst="downArrow">
          <a:avLst>
            <a:gd name="adj1" fmla="val 55000"/>
            <a:gd name="adj2" fmla="val 45000"/>
          </a:avLst>
        </a:prstGeom>
        <a:solidFill>
          <a:srgbClr val="00B0F0">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DE" sz="2100" kern="1200"/>
        </a:p>
      </dsp:txBody>
      <dsp:txXfrm>
        <a:off x="5177383" y="562517"/>
        <a:ext cx="262564" cy="359234"/>
      </dsp:txXfrm>
    </dsp:sp>
    <dsp:sp modelId="{B1C49051-42EB-4E0D-A831-CA25387D739F}">
      <dsp:nvSpPr>
        <dsp:cNvPr id="0" name=""/>
        <dsp:cNvSpPr/>
      </dsp:nvSpPr>
      <dsp:spPr>
        <a:xfrm>
          <a:off x="5534562" y="1430496"/>
          <a:ext cx="477388" cy="477388"/>
        </a:xfrm>
        <a:prstGeom prst="downArrow">
          <a:avLst>
            <a:gd name="adj1" fmla="val 55000"/>
            <a:gd name="adj2" fmla="val 45000"/>
          </a:avLst>
        </a:prstGeom>
        <a:solidFill>
          <a:srgbClr val="00B0F0">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DE" sz="2100" kern="1200"/>
        </a:p>
      </dsp:txBody>
      <dsp:txXfrm>
        <a:off x="5641974" y="1430496"/>
        <a:ext cx="262564" cy="359234"/>
      </dsp:txXfrm>
    </dsp:sp>
    <dsp:sp modelId="{2FB5D9A8-11DC-44C5-BDB5-A7A508911558}">
      <dsp:nvSpPr>
        <dsp:cNvPr id="0" name=""/>
        <dsp:cNvSpPr/>
      </dsp:nvSpPr>
      <dsp:spPr>
        <a:xfrm>
          <a:off x="5992219" y="2298476"/>
          <a:ext cx="477388" cy="477388"/>
        </a:xfrm>
        <a:prstGeom prst="downArrow">
          <a:avLst>
            <a:gd name="adj1" fmla="val 55000"/>
            <a:gd name="adj2" fmla="val 45000"/>
          </a:avLst>
        </a:prstGeom>
        <a:solidFill>
          <a:srgbClr val="00B0F0">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DE" sz="2100" kern="1200"/>
        </a:p>
      </dsp:txBody>
      <dsp:txXfrm>
        <a:off x="6099631" y="2298476"/>
        <a:ext cx="262564" cy="3592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5407D0B-BDA3-44BB-B8FD-AFFAFDFDD5FB}" type="datetimeFigureOut">
              <a:rPr lang="en-DE" smtClean="0"/>
              <a:t>14/07/2022</a:t>
            </a:fld>
            <a:endParaRPr lang="en-DE"/>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9626284-EF5E-4292-A5D3-2B49A750F441}" type="slidenum">
              <a:rPr lang="en-DE" smtClean="0"/>
              <a:t>‹#›</a:t>
            </a:fld>
            <a:endParaRPr lang="en-DE"/>
          </a:p>
        </p:txBody>
      </p:sp>
    </p:spTree>
    <p:extLst>
      <p:ext uri="{BB962C8B-B14F-4D97-AF65-F5344CB8AC3E}">
        <p14:creationId xmlns:p14="http://schemas.microsoft.com/office/powerpoint/2010/main" val="341691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As you can see the biggest 5 in terms of workforce are Apple Intel HPE Google Cisco</a:t>
            </a:r>
          </a:p>
        </p:txBody>
      </p:sp>
      <p:sp>
        <p:nvSpPr>
          <p:cNvPr id="4" name="Slide Number Placeholder 3"/>
          <p:cNvSpPr>
            <a:spLocks noGrp="1"/>
          </p:cNvSpPr>
          <p:nvPr>
            <p:ph type="sldNum" sz="quarter" idx="5"/>
          </p:nvPr>
        </p:nvSpPr>
        <p:spPr/>
        <p:txBody>
          <a:bodyPr/>
          <a:lstStyle/>
          <a:p>
            <a:fld id="{79626284-EF5E-4292-A5D3-2B49A750F441}" type="slidenum">
              <a:rPr lang="en-DE" smtClean="0"/>
              <a:t>10</a:t>
            </a:fld>
            <a:endParaRPr lang="en-DE"/>
          </a:p>
        </p:txBody>
      </p:sp>
    </p:spTree>
    <p:extLst>
      <p:ext uri="{BB962C8B-B14F-4D97-AF65-F5344CB8AC3E}">
        <p14:creationId xmlns:p14="http://schemas.microsoft.com/office/powerpoint/2010/main" val="106341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Interesting note here is that these companies actually did not represent the Big 5 so to say in the heatmap, another interest</a:t>
            </a:r>
            <a:r>
              <a:rPr lang="en-GB" dirty="0" err="1"/>
              <a:t>i</a:t>
            </a:r>
            <a:r>
              <a:rPr lang="en-DE" dirty="0"/>
              <a:t>ng point to note is that only 23andme has  a female </a:t>
            </a:r>
            <a:r>
              <a:rPr lang="en-DE" dirty="0" err="1"/>
              <a:t>ceo</a:t>
            </a:r>
            <a:endParaRPr lang="en-DE" dirty="0"/>
          </a:p>
        </p:txBody>
      </p:sp>
      <p:sp>
        <p:nvSpPr>
          <p:cNvPr id="4" name="Slide Number Placeholder 3"/>
          <p:cNvSpPr>
            <a:spLocks noGrp="1"/>
          </p:cNvSpPr>
          <p:nvPr>
            <p:ph type="sldNum" sz="quarter" idx="5"/>
          </p:nvPr>
        </p:nvSpPr>
        <p:spPr/>
        <p:txBody>
          <a:bodyPr/>
          <a:lstStyle/>
          <a:p>
            <a:fld id="{79626284-EF5E-4292-A5D3-2B49A750F441}" type="slidenum">
              <a:rPr lang="en-DE" smtClean="0"/>
              <a:t>11</a:t>
            </a:fld>
            <a:endParaRPr lang="en-DE"/>
          </a:p>
        </p:txBody>
      </p:sp>
    </p:spTree>
    <p:extLst>
      <p:ext uri="{BB962C8B-B14F-4D97-AF65-F5344CB8AC3E}">
        <p14:creationId xmlns:p14="http://schemas.microsoft.com/office/powerpoint/2010/main" val="365621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Interesting note here is that these companies actually did not represent the Big 5 so to say in the heatmap, another interest</a:t>
            </a:r>
            <a:r>
              <a:rPr lang="en-GB" dirty="0" err="1"/>
              <a:t>i</a:t>
            </a:r>
            <a:r>
              <a:rPr lang="en-DE" dirty="0"/>
              <a:t>ng point to note is that only 23andme has  a female </a:t>
            </a:r>
            <a:r>
              <a:rPr lang="en-DE" dirty="0" err="1"/>
              <a:t>ceo</a:t>
            </a:r>
            <a:endParaRPr lang="en-DE" dirty="0"/>
          </a:p>
        </p:txBody>
      </p:sp>
      <p:sp>
        <p:nvSpPr>
          <p:cNvPr id="4" name="Slide Number Placeholder 3"/>
          <p:cNvSpPr>
            <a:spLocks noGrp="1"/>
          </p:cNvSpPr>
          <p:nvPr>
            <p:ph type="sldNum" sz="quarter" idx="5"/>
          </p:nvPr>
        </p:nvSpPr>
        <p:spPr/>
        <p:txBody>
          <a:bodyPr/>
          <a:lstStyle/>
          <a:p>
            <a:fld id="{79626284-EF5E-4292-A5D3-2B49A750F441}" type="slidenum">
              <a:rPr lang="en-DE" smtClean="0"/>
              <a:t>12</a:t>
            </a:fld>
            <a:endParaRPr lang="en-DE"/>
          </a:p>
        </p:txBody>
      </p:sp>
    </p:spTree>
    <p:extLst>
      <p:ext uri="{BB962C8B-B14F-4D97-AF65-F5344CB8AC3E}">
        <p14:creationId xmlns:p14="http://schemas.microsoft.com/office/powerpoint/2010/main" val="630614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As you can see the biggest 5 in terms of workforce are Apple Intel HPE Google Cisco</a:t>
            </a:r>
          </a:p>
        </p:txBody>
      </p:sp>
      <p:sp>
        <p:nvSpPr>
          <p:cNvPr id="4" name="Slide Number Placeholder 3"/>
          <p:cNvSpPr>
            <a:spLocks noGrp="1"/>
          </p:cNvSpPr>
          <p:nvPr>
            <p:ph type="sldNum" sz="quarter" idx="5"/>
          </p:nvPr>
        </p:nvSpPr>
        <p:spPr/>
        <p:txBody>
          <a:bodyPr/>
          <a:lstStyle/>
          <a:p>
            <a:fld id="{79626284-EF5E-4292-A5D3-2B49A750F441}" type="slidenum">
              <a:rPr lang="en-DE" smtClean="0"/>
              <a:t>14</a:t>
            </a:fld>
            <a:endParaRPr lang="en-DE"/>
          </a:p>
        </p:txBody>
      </p:sp>
    </p:spTree>
    <p:extLst>
      <p:ext uri="{BB962C8B-B14F-4D97-AF65-F5344CB8AC3E}">
        <p14:creationId xmlns:p14="http://schemas.microsoft.com/office/powerpoint/2010/main" val="125448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Interesting note here is that these companies actually did not represent the Big 5 so to say in the heatmap, another interest</a:t>
            </a:r>
            <a:r>
              <a:rPr lang="en-GB" dirty="0" err="1"/>
              <a:t>i</a:t>
            </a:r>
            <a:r>
              <a:rPr lang="en-DE" dirty="0"/>
              <a:t>ng point to note is that only 23andme has  a female </a:t>
            </a:r>
            <a:r>
              <a:rPr lang="en-DE" dirty="0" err="1"/>
              <a:t>ceo</a:t>
            </a:r>
            <a:endParaRPr lang="en-DE" dirty="0"/>
          </a:p>
        </p:txBody>
      </p:sp>
      <p:sp>
        <p:nvSpPr>
          <p:cNvPr id="4" name="Slide Number Placeholder 3"/>
          <p:cNvSpPr>
            <a:spLocks noGrp="1"/>
          </p:cNvSpPr>
          <p:nvPr>
            <p:ph type="sldNum" sz="quarter" idx="5"/>
          </p:nvPr>
        </p:nvSpPr>
        <p:spPr/>
        <p:txBody>
          <a:bodyPr/>
          <a:lstStyle/>
          <a:p>
            <a:fld id="{79626284-EF5E-4292-A5D3-2B49A750F441}" type="slidenum">
              <a:rPr lang="en-DE" smtClean="0"/>
              <a:t>15</a:t>
            </a:fld>
            <a:endParaRPr lang="en-DE"/>
          </a:p>
        </p:txBody>
      </p:sp>
    </p:spTree>
    <p:extLst>
      <p:ext uri="{BB962C8B-B14F-4D97-AF65-F5344CB8AC3E}">
        <p14:creationId xmlns:p14="http://schemas.microsoft.com/office/powerpoint/2010/main" val="107178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Interesting note here is that these companies actually did not represent the Big 5 so to say in the heatmap, another interest</a:t>
            </a:r>
            <a:r>
              <a:rPr lang="en-GB" dirty="0" err="1"/>
              <a:t>i</a:t>
            </a:r>
            <a:r>
              <a:rPr lang="en-DE" dirty="0"/>
              <a:t>ng point to note is that only 23andme has  a female </a:t>
            </a:r>
            <a:r>
              <a:rPr lang="en-DE" dirty="0" err="1"/>
              <a:t>ceo</a:t>
            </a:r>
            <a:endParaRPr lang="en-DE" dirty="0"/>
          </a:p>
        </p:txBody>
      </p:sp>
      <p:sp>
        <p:nvSpPr>
          <p:cNvPr id="4" name="Slide Number Placeholder 3"/>
          <p:cNvSpPr>
            <a:spLocks noGrp="1"/>
          </p:cNvSpPr>
          <p:nvPr>
            <p:ph type="sldNum" sz="quarter" idx="5"/>
          </p:nvPr>
        </p:nvSpPr>
        <p:spPr/>
        <p:txBody>
          <a:bodyPr/>
          <a:lstStyle/>
          <a:p>
            <a:fld id="{79626284-EF5E-4292-A5D3-2B49A750F441}" type="slidenum">
              <a:rPr lang="en-DE" smtClean="0"/>
              <a:t>16</a:t>
            </a:fld>
            <a:endParaRPr lang="en-DE"/>
          </a:p>
        </p:txBody>
      </p:sp>
    </p:spTree>
    <p:extLst>
      <p:ext uri="{BB962C8B-B14F-4D97-AF65-F5344CB8AC3E}">
        <p14:creationId xmlns:p14="http://schemas.microsoft.com/office/powerpoint/2010/main" val="7161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6" name="Holder 6"/>
          <p:cNvSpPr>
            <a:spLocks noGrp="1"/>
          </p:cNvSpPr>
          <p:nvPr>
            <p:ph type="sldNum" sz="quarter" idx="7"/>
          </p:nvPr>
        </p:nvSpPr>
        <p:spPr/>
        <p:txBody>
          <a:bodyPr lIns="0" tIns="0" rIns="0" bIns="0"/>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6" name="Holder 6"/>
          <p:cNvSpPr>
            <a:spLocks noGrp="1"/>
          </p:cNvSpPr>
          <p:nvPr>
            <p:ph type="sldNum" sz="quarter" idx="7"/>
          </p:nvPr>
        </p:nvSpPr>
        <p:spPr/>
        <p:txBody>
          <a:bodyPr lIns="0" tIns="0" rIns="0" bIns="0"/>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7" name="Holder 7"/>
          <p:cNvSpPr>
            <a:spLocks noGrp="1"/>
          </p:cNvSpPr>
          <p:nvPr>
            <p:ph type="sldNum" sz="quarter" idx="7"/>
          </p:nvPr>
        </p:nvSpPr>
        <p:spPr/>
        <p:txBody>
          <a:bodyPr lIns="0" tIns="0" rIns="0" bIns="0"/>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43300"/>
            <a:ext cx="12192000" cy="3314700"/>
          </a:xfrm>
          <a:custGeom>
            <a:avLst/>
            <a:gdLst/>
            <a:ahLst/>
            <a:cxnLst/>
            <a:rect l="l" t="t" r="r" b="b"/>
            <a:pathLst>
              <a:path w="12192000" h="3314700">
                <a:moveTo>
                  <a:pt x="0" y="3314699"/>
                </a:moveTo>
                <a:lnTo>
                  <a:pt x="12192000" y="3314699"/>
                </a:lnTo>
                <a:lnTo>
                  <a:pt x="12192000" y="0"/>
                </a:lnTo>
                <a:lnTo>
                  <a:pt x="0" y="0"/>
                </a:lnTo>
                <a:lnTo>
                  <a:pt x="0" y="3314699"/>
                </a:lnTo>
                <a:close/>
              </a:path>
            </a:pathLst>
          </a:custGeom>
          <a:solidFill>
            <a:srgbClr val="460073"/>
          </a:solidFill>
        </p:spPr>
        <p:txBody>
          <a:bodyPr wrap="square" lIns="0" tIns="0" rIns="0" bIns="0" rtlCol="0"/>
          <a:lstStyle/>
          <a:p>
            <a:endParaRPr/>
          </a:p>
        </p:txBody>
      </p:sp>
      <p:sp>
        <p:nvSpPr>
          <p:cNvPr id="17" name="bg object 17"/>
          <p:cNvSpPr/>
          <p:nvPr/>
        </p:nvSpPr>
        <p:spPr>
          <a:xfrm>
            <a:off x="0" y="0"/>
            <a:ext cx="12192000" cy="35433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5" name="Holder 5"/>
          <p:cNvSpPr>
            <a:spLocks noGrp="1"/>
          </p:cNvSpPr>
          <p:nvPr>
            <p:ph type="sldNum" sz="quarter" idx="7"/>
          </p:nvPr>
        </p:nvSpPr>
        <p:spPr/>
        <p:txBody>
          <a:bodyPr lIns="0" tIns="0" rIns="0" bIns="0"/>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235000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4" name="Holder 4"/>
          <p:cNvSpPr>
            <a:spLocks noGrp="1"/>
          </p:cNvSpPr>
          <p:nvPr>
            <p:ph type="sldNum" sz="quarter" idx="7"/>
          </p:nvPr>
        </p:nvSpPr>
        <p:spPr/>
        <p:txBody>
          <a:bodyPr lIns="0" tIns="0" rIns="0" bIns="0"/>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48158"/>
            <a:ext cx="11455400" cy="958215"/>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394157" y="2206117"/>
            <a:ext cx="11407140" cy="3891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8300" y="6594830"/>
            <a:ext cx="2682240" cy="139700"/>
          </a:xfrm>
          <a:prstGeom prst="rect">
            <a:avLst/>
          </a:prstGeom>
        </p:spPr>
        <p:txBody>
          <a:bodyPr wrap="square" lIns="0" tIns="0" rIns="0" bIns="0">
            <a:spAutoFit/>
          </a:bodyPr>
          <a:lstStyle>
            <a:lvl1pPr>
              <a:defRPr sz="900" b="0" i="0">
                <a:solidFill>
                  <a:srgbClr val="7E7E7E"/>
                </a:solidFill>
                <a:latin typeface="Arial"/>
                <a:cs typeface="Arial"/>
              </a:defRPr>
            </a:lvl1pPr>
          </a:lstStyle>
          <a:p>
            <a:pPr marL="12700">
              <a:lnSpc>
                <a:spcPts val="1015"/>
              </a:lnSpc>
            </a:pPr>
            <a:r>
              <a:rPr spc="50" dirty="0"/>
              <a:t>Copyright</a:t>
            </a:r>
            <a:r>
              <a:rPr spc="-40" dirty="0"/>
              <a:t> </a:t>
            </a:r>
            <a:r>
              <a:rPr spc="105" dirty="0"/>
              <a:t>©</a:t>
            </a:r>
            <a:r>
              <a:rPr dirty="0"/>
              <a:t> </a:t>
            </a:r>
            <a:r>
              <a:rPr spc="10" dirty="0"/>
              <a:t>2019</a:t>
            </a:r>
            <a:r>
              <a:rPr dirty="0"/>
              <a:t> </a:t>
            </a:r>
            <a:r>
              <a:rPr spc="40" dirty="0"/>
              <a:t>Accenture.</a:t>
            </a:r>
            <a:r>
              <a:rPr spc="5" dirty="0"/>
              <a:t> </a:t>
            </a:r>
            <a:r>
              <a:rPr spc="25" dirty="0"/>
              <a:t>All</a:t>
            </a:r>
            <a:r>
              <a:rPr spc="-25" dirty="0"/>
              <a:t> </a:t>
            </a:r>
            <a:r>
              <a:rPr spc="45" dirty="0"/>
              <a:t>rights</a:t>
            </a:r>
            <a:r>
              <a:rPr spc="-30" dirty="0"/>
              <a:t> </a:t>
            </a:r>
            <a:r>
              <a:rPr spc="25"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7/13/2022</a:t>
            </a:fld>
            <a:endParaRPr lang="en-US"/>
          </a:p>
        </p:txBody>
      </p:sp>
      <p:sp>
        <p:nvSpPr>
          <p:cNvPr id="6" name="Holder 6"/>
          <p:cNvSpPr>
            <a:spLocks noGrp="1"/>
          </p:cNvSpPr>
          <p:nvPr>
            <p:ph type="sldNum" sz="quarter" idx="7"/>
          </p:nvPr>
        </p:nvSpPr>
        <p:spPr>
          <a:xfrm>
            <a:off x="11622023" y="6581809"/>
            <a:ext cx="227965" cy="152400"/>
          </a:xfrm>
          <a:prstGeom prst="rect">
            <a:avLst/>
          </a:prstGeom>
        </p:spPr>
        <p:txBody>
          <a:bodyPr wrap="square" lIns="0" tIns="0" rIns="0" bIns="0">
            <a:spAutoFit/>
          </a:bodyPr>
          <a:lstStyle>
            <a:lvl1pPr>
              <a:defRPr sz="1000" b="0" i="0">
                <a:solidFill>
                  <a:srgbClr val="A6A6A6"/>
                </a:solidFill>
                <a:latin typeface="Arial"/>
                <a:cs typeface="Arial"/>
              </a:defRPr>
            </a:lvl1pPr>
          </a:lstStyle>
          <a:p>
            <a:pPr marL="109220">
              <a:lnSpc>
                <a:spcPts val="1115"/>
              </a:lnSpc>
            </a:pPr>
            <a:fld id="{81D60167-4931-47E6-BA6A-407CBD079E47}" type="slidenum">
              <a:rPr spc="70" dirty="0"/>
              <a:t>‹#›</a:t>
            </a:fld>
            <a:endParaRPr spc="7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58" y="3175"/>
            <a:ext cx="12190730" cy="6854825"/>
          </a:xfrm>
          <a:custGeom>
            <a:avLst/>
            <a:gdLst/>
            <a:ahLst/>
            <a:cxnLst/>
            <a:rect l="l" t="t" r="r" b="b"/>
            <a:pathLst>
              <a:path w="12190730" h="6854825">
                <a:moveTo>
                  <a:pt x="12190349" y="0"/>
                </a:moveTo>
                <a:lnTo>
                  <a:pt x="0" y="0"/>
                </a:lnTo>
                <a:lnTo>
                  <a:pt x="0" y="6854698"/>
                </a:lnTo>
                <a:lnTo>
                  <a:pt x="12190349" y="6854698"/>
                </a:lnTo>
                <a:lnTo>
                  <a:pt x="12190349" y="0"/>
                </a:lnTo>
                <a:close/>
              </a:path>
            </a:pathLst>
          </a:custGeom>
          <a:solidFill>
            <a:srgbClr val="9301E9"/>
          </a:solidFill>
        </p:spPr>
        <p:txBody>
          <a:bodyPr wrap="square" lIns="0" tIns="0" rIns="0" bIns="0" rtlCol="0"/>
          <a:lstStyle/>
          <a:p>
            <a:endParaRPr/>
          </a:p>
        </p:txBody>
      </p:sp>
      <p:sp>
        <p:nvSpPr>
          <p:cNvPr id="4" name="object 4"/>
          <p:cNvSpPr txBox="1">
            <a:spLocks noGrp="1"/>
          </p:cNvSpPr>
          <p:nvPr>
            <p:ph type="title"/>
          </p:nvPr>
        </p:nvSpPr>
        <p:spPr>
          <a:xfrm>
            <a:off x="707791" y="1354970"/>
            <a:ext cx="5482641" cy="4148059"/>
          </a:xfrm>
          <a:prstGeom prst="rect">
            <a:avLst/>
          </a:prstGeom>
        </p:spPr>
        <p:txBody>
          <a:bodyPr vert="horz" wrap="square" lIns="0" tIns="255270" rIns="0" bIns="0" rtlCol="0">
            <a:spAutoFit/>
          </a:bodyPr>
          <a:lstStyle/>
          <a:p>
            <a:pPr marL="12700" marR="5080">
              <a:lnSpc>
                <a:spcPct val="80200"/>
              </a:lnSpc>
              <a:spcBef>
                <a:spcPts val="2010"/>
              </a:spcBef>
            </a:pPr>
            <a:r>
              <a:rPr sz="7900" spc="20" dirty="0">
                <a:solidFill>
                  <a:srgbClr val="00B0F0"/>
                </a:solidFill>
              </a:rPr>
              <a:t>DIVERSITY</a:t>
            </a:r>
            <a:r>
              <a:rPr sz="7900" spc="20" dirty="0">
                <a:solidFill>
                  <a:srgbClr val="FFFFFF"/>
                </a:solidFill>
              </a:rPr>
              <a:t> IN THE SILICON VALLEY.</a:t>
            </a:r>
            <a:endParaRPr sz="7900" dirty="0"/>
          </a:p>
        </p:txBody>
      </p:sp>
      <p:sp>
        <p:nvSpPr>
          <p:cNvPr id="5" name="object 5"/>
          <p:cNvSpPr/>
          <p:nvPr/>
        </p:nvSpPr>
        <p:spPr>
          <a:xfrm>
            <a:off x="9375648" y="5873496"/>
            <a:ext cx="497205" cy="640080"/>
          </a:xfrm>
          <a:custGeom>
            <a:avLst/>
            <a:gdLst/>
            <a:ahLst/>
            <a:cxnLst/>
            <a:rect l="l" t="t" r="r" b="b"/>
            <a:pathLst>
              <a:path w="497204" h="640079">
                <a:moveTo>
                  <a:pt x="358140" y="153924"/>
                </a:moveTo>
                <a:lnTo>
                  <a:pt x="192024" y="153924"/>
                </a:lnTo>
                <a:lnTo>
                  <a:pt x="192024" y="364236"/>
                </a:lnTo>
                <a:lnTo>
                  <a:pt x="358140" y="364236"/>
                </a:lnTo>
                <a:lnTo>
                  <a:pt x="358140" y="153924"/>
                </a:lnTo>
                <a:close/>
              </a:path>
              <a:path w="497204" h="640079">
                <a:moveTo>
                  <a:pt x="496824" y="248793"/>
                </a:moveTo>
                <a:lnTo>
                  <a:pt x="487934" y="182651"/>
                </a:lnTo>
                <a:lnTo>
                  <a:pt x="462915" y="123215"/>
                </a:lnTo>
                <a:lnTo>
                  <a:pt x="424053" y="72859"/>
                </a:lnTo>
                <a:lnTo>
                  <a:pt x="373761" y="33959"/>
                </a:lnTo>
                <a:lnTo>
                  <a:pt x="314452" y="8890"/>
                </a:lnTo>
                <a:lnTo>
                  <a:pt x="248412" y="0"/>
                </a:lnTo>
                <a:lnTo>
                  <a:pt x="182372" y="8890"/>
                </a:lnTo>
                <a:lnTo>
                  <a:pt x="123063" y="33959"/>
                </a:lnTo>
                <a:lnTo>
                  <a:pt x="72771" y="72859"/>
                </a:lnTo>
                <a:lnTo>
                  <a:pt x="33909" y="123215"/>
                </a:lnTo>
                <a:lnTo>
                  <a:pt x="8890" y="182651"/>
                </a:lnTo>
                <a:lnTo>
                  <a:pt x="0" y="248793"/>
                </a:lnTo>
                <a:lnTo>
                  <a:pt x="10795" y="330250"/>
                </a:lnTo>
                <a:lnTo>
                  <a:pt x="37846" y="389089"/>
                </a:lnTo>
                <a:lnTo>
                  <a:pt x="73025" y="430682"/>
                </a:lnTo>
                <a:lnTo>
                  <a:pt x="107950" y="460387"/>
                </a:lnTo>
                <a:lnTo>
                  <a:pt x="123063" y="472592"/>
                </a:lnTo>
                <a:lnTo>
                  <a:pt x="133604" y="482346"/>
                </a:lnTo>
                <a:lnTo>
                  <a:pt x="139827" y="490410"/>
                </a:lnTo>
                <a:lnTo>
                  <a:pt x="141986" y="497586"/>
                </a:lnTo>
                <a:lnTo>
                  <a:pt x="141986" y="568667"/>
                </a:lnTo>
                <a:lnTo>
                  <a:pt x="212852" y="639749"/>
                </a:lnTo>
                <a:lnTo>
                  <a:pt x="283845" y="639749"/>
                </a:lnTo>
                <a:lnTo>
                  <a:pt x="285026" y="638556"/>
                </a:lnTo>
                <a:lnTo>
                  <a:pt x="348983" y="638556"/>
                </a:lnTo>
                <a:lnTo>
                  <a:pt x="348983" y="574535"/>
                </a:lnTo>
                <a:lnTo>
                  <a:pt x="354838" y="568667"/>
                </a:lnTo>
                <a:lnTo>
                  <a:pt x="348983" y="568667"/>
                </a:lnTo>
                <a:lnTo>
                  <a:pt x="348983" y="568464"/>
                </a:lnTo>
                <a:lnTo>
                  <a:pt x="212852" y="568464"/>
                </a:lnTo>
                <a:lnTo>
                  <a:pt x="212852" y="497586"/>
                </a:lnTo>
                <a:lnTo>
                  <a:pt x="207391" y="467360"/>
                </a:lnTo>
                <a:lnTo>
                  <a:pt x="193167" y="442785"/>
                </a:lnTo>
                <a:lnTo>
                  <a:pt x="173609" y="422389"/>
                </a:lnTo>
                <a:lnTo>
                  <a:pt x="152019" y="404622"/>
                </a:lnTo>
                <a:lnTo>
                  <a:pt x="122555" y="379857"/>
                </a:lnTo>
                <a:lnTo>
                  <a:pt x="96520" y="349237"/>
                </a:lnTo>
                <a:lnTo>
                  <a:pt x="77978" y="307365"/>
                </a:lnTo>
                <a:lnTo>
                  <a:pt x="70993" y="248793"/>
                </a:lnTo>
                <a:lnTo>
                  <a:pt x="80010" y="192620"/>
                </a:lnTo>
                <a:lnTo>
                  <a:pt x="105156" y="143827"/>
                </a:lnTo>
                <a:lnTo>
                  <a:pt x="143637" y="105359"/>
                </a:lnTo>
                <a:lnTo>
                  <a:pt x="192278" y="80137"/>
                </a:lnTo>
                <a:lnTo>
                  <a:pt x="248412" y="71081"/>
                </a:lnTo>
                <a:lnTo>
                  <a:pt x="304419" y="80137"/>
                </a:lnTo>
                <a:lnTo>
                  <a:pt x="353187" y="105359"/>
                </a:lnTo>
                <a:lnTo>
                  <a:pt x="391541" y="143827"/>
                </a:lnTo>
                <a:lnTo>
                  <a:pt x="416814" y="192620"/>
                </a:lnTo>
                <a:lnTo>
                  <a:pt x="425831" y="248793"/>
                </a:lnTo>
                <a:lnTo>
                  <a:pt x="418719" y="307365"/>
                </a:lnTo>
                <a:lnTo>
                  <a:pt x="400177" y="349237"/>
                </a:lnTo>
                <a:lnTo>
                  <a:pt x="374269" y="379857"/>
                </a:lnTo>
                <a:lnTo>
                  <a:pt x="344805" y="404622"/>
                </a:lnTo>
                <a:lnTo>
                  <a:pt x="323215" y="422389"/>
                </a:lnTo>
                <a:lnTo>
                  <a:pt x="303657" y="442785"/>
                </a:lnTo>
                <a:lnTo>
                  <a:pt x="289306" y="467360"/>
                </a:lnTo>
                <a:lnTo>
                  <a:pt x="283845" y="497586"/>
                </a:lnTo>
                <a:lnTo>
                  <a:pt x="354838" y="497586"/>
                </a:lnTo>
                <a:lnTo>
                  <a:pt x="356870" y="490410"/>
                </a:lnTo>
                <a:lnTo>
                  <a:pt x="363093" y="482346"/>
                </a:lnTo>
                <a:lnTo>
                  <a:pt x="373761" y="472592"/>
                </a:lnTo>
                <a:lnTo>
                  <a:pt x="388747" y="460387"/>
                </a:lnTo>
                <a:lnTo>
                  <a:pt x="423799" y="430682"/>
                </a:lnTo>
                <a:lnTo>
                  <a:pt x="458851" y="389089"/>
                </a:lnTo>
                <a:lnTo>
                  <a:pt x="485902" y="330250"/>
                </a:lnTo>
                <a:lnTo>
                  <a:pt x="496824" y="248793"/>
                </a:lnTo>
                <a:close/>
              </a:path>
            </a:pathLst>
          </a:custGeom>
          <a:solidFill>
            <a:schemeClr val="bg1"/>
          </a:solidFill>
        </p:spPr>
        <p:txBody>
          <a:bodyPr wrap="square" lIns="0" tIns="0" rIns="0" bIns="0" rtlCol="0"/>
          <a:lstStyle/>
          <a:p>
            <a:endParaRPr/>
          </a:p>
        </p:txBody>
      </p:sp>
      <p:sp>
        <p:nvSpPr>
          <p:cNvPr id="7" name="object 7"/>
          <p:cNvSpPr txBox="1"/>
          <p:nvPr/>
        </p:nvSpPr>
        <p:spPr>
          <a:xfrm>
            <a:off x="10054799" y="5812343"/>
            <a:ext cx="1863089" cy="791883"/>
          </a:xfrm>
          <a:prstGeom prst="rect">
            <a:avLst/>
          </a:prstGeom>
        </p:spPr>
        <p:txBody>
          <a:bodyPr vert="horz" wrap="square" lIns="0" tIns="107950" rIns="0" bIns="0" rtlCol="0">
            <a:spAutoFit/>
          </a:bodyPr>
          <a:lstStyle/>
          <a:p>
            <a:pPr marL="12700" marR="5080">
              <a:lnSpc>
                <a:spcPct val="77500"/>
              </a:lnSpc>
              <a:spcBef>
                <a:spcPts val="850"/>
              </a:spcBef>
            </a:pPr>
            <a:r>
              <a:rPr lang="en-DE" sz="2800" spc="-10" dirty="0">
                <a:solidFill>
                  <a:schemeClr val="bg1"/>
                </a:solidFill>
                <a:latin typeface="Arial Black"/>
                <a:cs typeface="Arial Black"/>
              </a:rPr>
              <a:t>DATA</a:t>
            </a:r>
            <a:r>
              <a:rPr lang="en-DE" sz="2800" spc="-10" dirty="0">
                <a:solidFill>
                  <a:srgbClr val="A000FF"/>
                </a:solidFill>
                <a:latin typeface="Arial Black"/>
                <a:cs typeface="Arial Black"/>
              </a:rPr>
              <a:t> </a:t>
            </a:r>
            <a:r>
              <a:rPr lang="en-DE" sz="2800" spc="-10" dirty="0">
                <a:solidFill>
                  <a:srgbClr val="00B0F0"/>
                </a:solidFill>
                <a:latin typeface="Arial Black"/>
                <a:cs typeface="Arial Black"/>
              </a:rPr>
              <a:t>REVEALS</a:t>
            </a:r>
            <a:endParaRPr sz="2800" dirty="0">
              <a:solidFill>
                <a:srgbClr val="00B0F0"/>
              </a:solidFill>
              <a:latin typeface="Arial Black"/>
              <a:cs typeface="Arial Black"/>
            </a:endParaRPr>
          </a:p>
        </p:txBody>
      </p:sp>
      <p:sp>
        <p:nvSpPr>
          <p:cNvPr id="8" name="object 8"/>
          <p:cNvSpPr txBox="1"/>
          <p:nvPr/>
        </p:nvSpPr>
        <p:spPr>
          <a:xfrm>
            <a:off x="776790" y="5803493"/>
            <a:ext cx="4415790" cy="577722"/>
          </a:xfrm>
          <a:prstGeom prst="rect">
            <a:avLst/>
          </a:prstGeom>
        </p:spPr>
        <p:txBody>
          <a:bodyPr vert="horz" wrap="square" lIns="0" tIns="13335" rIns="0" bIns="0" rtlCol="0">
            <a:spAutoFit/>
          </a:bodyPr>
          <a:lstStyle/>
          <a:p>
            <a:pPr marL="12700">
              <a:lnSpc>
                <a:spcPts val="2190"/>
              </a:lnSpc>
              <a:spcBef>
                <a:spcPts val="105"/>
              </a:spcBef>
            </a:pPr>
            <a:r>
              <a:rPr sz="1900" spc="-10" dirty="0">
                <a:solidFill>
                  <a:srgbClr val="FFFFFF"/>
                </a:solidFill>
                <a:latin typeface="Arial Black"/>
                <a:cs typeface="Arial Black"/>
              </a:rPr>
              <a:t>How </a:t>
            </a:r>
            <a:r>
              <a:rPr sz="1900" dirty="0">
                <a:solidFill>
                  <a:srgbClr val="FFFFFF"/>
                </a:solidFill>
                <a:latin typeface="Arial Black"/>
                <a:cs typeface="Arial Black"/>
              </a:rPr>
              <a:t>diverse is Silicon Valley in reality</a:t>
            </a:r>
            <a:endParaRPr sz="1900" dirty="0">
              <a:latin typeface="Arial Black"/>
              <a:cs typeface="Arial Black"/>
            </a:endParaRPr>
          </a:p>
        </p:txBody>
      </p:sp>
      <p:pic>
        <p:nvPicPr>
          <p:cNvPr id="243" name="Picture 242" descr="A picture containing vector graphics&#10;&#10;Description automatically generated">
            <a:extLst>
              <a:ext uri="{FF2B5EF4-FFF2-40B4-BE49-F238E27FC236}">
                <a16:creationId xmlns:a16="http://schemas.microsoft.com/office/drawing/2014/main" id="{44C9E03E-DA2E-60CB-0925-FD6DE234B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383" y="1487203"/>
            <a:ext cx="4415790" cy="4415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1" y="382499"/>
            <a:ext cx="10945495" cy="487313"/>
          </a:xfrm>
          <a:prstGeom prst="rect">
            <a:avLst/>
          </a:prstGeom>
        </p:spPr>
        <p:txBody>
          <a:bodyPr vert="horz" wrap="square" lIns="0" tIns="12700" rIns="0" bIns="0" rtlCol="0">
            <a:spAutoFit/>
          </a:bodyPr>
          <a:lstStyle/>
          <a:p>
            <a:pPr marL="12700">
              <a:lnSpc>
                <a:spcPts val="3670"/>
              </a:lnSpc>
              <a:spcBef>
                <a:spcPts val="100"/>
              </a:spcBef>
            </a:pPr>
            <a:r>
              <a:rPr spc="-55" dirty="0"/>
              <a:t>OVERVIEW AT A COMPANY LEVEL.</a:t>
            </a:r>
            <a:endParaRPr spc="-145" dirty="0"/>
          </a:p>
        </p:txBody>
      </p:sp>
      <p:sp>
        <p:nvSpPr>
          <p:cNvPr id="34" name="object 34"/>
          <p:cNvSpPr txBox="1"/>
          <p:nvPr/>
        </p:nvSpPr>
        <p:spPr>
          <a:xfrm>
            <a:off x="543185" y="1106624"/>
            <a:ext cx="10565765" cy="1029128"/>
          </a:xfrm>
          <a:prstGeom prst="rect">
            <a:avLst/>
          </a:prstGeom>
        </p:spPr>
        <p:txBody>
          <a:bodyPr vert="horz" wrap="square" lIns="0" tIns="53975" rIns="0" bIns="0" rtlCol="0">
            <a:spAutoFit/>
          </a:bodyPr>
          <a:lstStyle/>
          <a:p>
            <a:pPr marL="15240" marR="5080" algn="just">
              <a:lnSpc>
                <a:spcPts val="1839"/>
              </a:lnSpc>
              <a:spcBef>
                <a:spcPts val="425"/>
              </a:spcBef>
            </a:pPr>
            <a:r>
              <a:rPr lang="en-DE" sz="1800" spc="35" dirty="0">
                <a:solidFill>
                  <a:srgbClr val="CB01FB"/>
                </a:solidFill>
                <a:latin typeface="Arial"/>
                <a:cs typeface="Arial"/>
              </a:rPr>
              <a:t>Focusing on sheer numbers would mean that the companies that have the largest workforce would also have more females working for them, despite the company structure.</a:t>
            </a:r>
          </a:p>
          <a:p>
            <a:pPr marL="15240" marR="5080" algn="just">
              <a:lnSpc>
                <a:spcPts val="1839"/>
              </a:lnSpc>
              <a:spcBef>
                <a:spcPts val="425"/>
              </a:spcBef>
            </a:pPr>
            <a:r>
              <a:rPr lang="en-GB" spc="35" dirty="0">
                <a:solidFill>
                  <a:srgbClr val="CB01FB"/>
                </a:solidFill>
                <a:latin typeface="Arial"/>
                <a:cs typeface="Arial"/>
              </a:rPr>
              <a:t>C</a:t>
            </a:r>
            <a:r>
              <a:rPr lang="en-DE" spc="35" dirty="0" err="1">
                <a:solidFill>
                  <a:srgbClr val="CB01FB"/>
                </a:solidFill>
                <a:latin typeface="Arial"/>
                <a:cs typeface="Arial"/>
              </a:rPr>
              <a:t>omparing</a:t>
            </a:r>
            <a:r>
              <a:rPr lang="en-DE" spc="35" dirty="0">
                <a:solidFill>
                  <a:srgbClr val="CB01FB"/>
                </a:solidFill>
                <a:latin typeface="Arial"/>
                <a:cs typeface="Arial"/>
              </a:rPr>
              <a:t> companies would be difficult as they would be on different structures maturities and sizes </a:t>
            </a:r>
            <a:endParaRPr lang="en-DE" sz="1800" dirty="0">
              <a:solidFill>
                <a:srgbClr val="CB01FB"/>
              </a:solidFill>
              <a:latin typeface="Arial"/>
              <a:cs typeface="Arial"/>
            </a:endParaRPr>
          </a:p>
        </p:txBody>
      </p:sp>
      <p:sp>
        <p:nvSpPr>
          <p:cNvPr id="43" name="object 43"/>
          <p:cNvSpPr txBox="1">
            <a:spLocks noGrp="1"/>
          </p:cNvSpPr>
          <p:nvPr>
            <p:ph type="sldNum" sz="quarter" idx="7"/>
          </p:nvPr>
        </p:nvSpPr>
        <p:spPr>
          <a:xfrm>
            <a:off x="11582401" y="6553200"/>
            <a:ext cx="267588" cy="141064"/>
          </a:xfrm>
          <a:prstGeom prst="rect">
            <a:avLst/>
          </a:prstGeom>
        </p:spPr>
        <p:txBody>
          <a:bodyPr vert="horz" wrap="square" lIns="0" tIns="0" rIns="0" bIns="0" rtlCol="0">
            <a:spAutoFit/>
          </a:bodyPr>
          <a:lstStyle/>
          <a:p>
            <a:pPr marL="109220">
              <a:lnSpc>
                <a:spcPts val="1115"/>
              </a:lnSpc>
            </a:pPr>
            <a:fld id="{81D60167-4931-47E6-BA6A-407CBD079E47}" type="slidenum">
              <a:rPr spc="70" dirty="0"/>
              <a:t>10</a:t>
            </a:fld>
            <a:endParaRPr spc="70" dirty="0"/>
          </a:p>
        </p:txBody>
      </p:sp>
      <p:pic>
        <p:nvPicPr>
          <p:cNvPr id="99" name="Picture 98">
            <a:extLst>
              <a:ext uri="{FF2B5EF4-FFF2-40B4-BE49-F238E27FC236}">
                <a16:creationId xmlns:a16="http://schemas.microsoft.com/office/drawing/2014/main" id="{69BF15F7-3D34-C28E-68E0-2BDC37E59D70}"/>
              </a:ext>
            </a:extLst>
          </p:cNvPr>
          <p:cNvPicPr>
            <a:picLocks noChangeAspect="1"/>
          </p:cNvPicPr>
          <p:nvPr/>
        </p:nvPicPr>
        <p:blipFill>
          <a:blip r:embed="rId3"/>
          <a:stretch>
            <a:fillRect/>
          </a:stretch>
        </p:blipFill>
        <p:spPr>
          <a:xfrm>
            <a:off x="6172200" y="2460480"/>
            <a:ext cx="4964182" cy="3062628"/>
          </a:xfrm>
          <a:prstGeom prst="rect">
            <a:avLst/>
          </a:prstGeom>
        </p:spPr>
      </p:pic>
      <p:pic>
        <p:nvPicPr>
          <p:cNvPr id="100" name="Picture 99">
            <a:extLst>
              <a:ext uri="{FF2B5EF4-FFF2-40B4-BE49-F238E27FC236}">
                <a16:creationId xmlns:a16="http://schemas.microsoft.com/office/drawing/2014/main" id="{7B524590-2E26-39EC-1D62-13999DCECDED}"/>
              </a:ext>
            </a:extLst>
          </p:cNvPr>
          <p:cNvPicPr>
            <a:picLocks noChangeAspect="1"/>
          </p:cNvPicPr>
          <p:nvPr/>
        </p:nvPicPr>
        <p:blipFill>
          <a:blip r:embed="rId4"/>
          <a:stretch>
            <a:fillRect/>
          </a:stretch>
        </p:blipFill>
        <p:spPr>
          <a:xfrm>
            <a:off x="775899" y="2437152"/>
            <a:ext cx="4964183" cy="3051332"/>
          </a:xfrm>
          <a:prstGeom prst="rect">
            <a:avLst/>
          </a:prstGeom>
        </p:spPr>
      </p:pic>
      <p:sp>
        <p:nvSpPr>
          <p:cNvPr id="103" name="object 41">
            <a:extLst>
              <a:ext uri="{FF2B5EF4-FFF2-40B4-BE49-F238E27FC236}">
                <a16:creationId xmlns:a16="http://schemas.microsoft.com/office/drawing/2014/main" id="{1E9861B7-408A-DBBF-8E15-7666C0111628}"/>
              </a:ext>
            </a:extLst>
          </p:cNvPr>
          <p:cNvSpPr txBox="1"/>
          <p:nvPr/>
        </p:nvSpPr>
        <p:spPr>
          <a:xfrm>
            <a:off x="-295911" y="5733702"/>
            <a:ext cx="10287635" cy="228268"/>
          </a:xfrm>
          <a:prstGeom prst="rect">
            <a:avLst/>
          </a:prstGeom>
        </p:spPr>
        <p:txBody>
          <a:bodyPr vert="horz" wrap="square" lIns="0" tIns="12700" rIns="0" bIns="0" rtlCol="0">
            <a:spAutoFit/>
          </a:bodyPr>
          <a:lstStyle/>
          <a:p>
            <a:pPr marL="5218430">
              <a:lnSpc>
                <a:spcPct val="100000"/>
              </a:lnSpc>
              <a:spcBef>
                <a:spcPts val="100"/>
              </a:spcBef>
              <a:tabLst>
                <a:tab pos="6995159" algn="l"/>
              </a:tabLst>
            </a:pPr>
            <a:r>
              <a:rPr sz="1400" spc="80" dirty="0">
                <a:solidFill>
                  <a:srgbClr val="585858"/>
                </a:solidFill>
                <a:latin typeface="Arial"/>
                <a:cs typeface="Arial"/>
              </a:rPr>
              <a:t>       Male 		</a:t>
            </a:r>
            <a:r>
              <a:rPr sz="1400" spc="45" dirty="0">
                <a:solidFill>
                  <a:srgbClr val="585858"/>
                </a:solidFill>
                <a:latin typeface="Arial"/>
                <a:cs typeface="Arial"/>
              </a:rPr>
              <a:t>Female</a:t>
            </a:r>
            <a:endParaRPr sz="1400" dirty="0">
              <a:latin typeface="Arial"/>
              <a:cs typeface="Arial"/>
            </a:endParaRPr>
          </a:p>
        </p:txBody>
      </p:sp>
      <p:sp>
        <p:nvSpPr>
          <p:cNvPr id="104" name="object 39">
            <a:extLst>
              <a:ext uri="{FF2B5EF4-FFF2-40B4-BE49-F238E27FC236}">
                <a16:creationId xmlns:a16="http://schemas.microsoft.com/office/drawing/2014/main" id="{31A8A345-9DEE-718E-2C91-864EE62F8BFD}"/>
              </a:ext>
            </a:extLst>
          </p:cNvPr>
          <p:cNvSpPr/>
          <p:nvPr/>
        </p:nvSpPr>
        <p:spPr>
          <a:xfrm>
            <a:off x="6553200" y="5800528"/>
            <a:ext cx="94615" cy="94615"/>
          </a:xfrm>
          <a:custGeom>
            <a:avLst/>
            <a:gdLst/>
            <a:ahLst/>
            <a:cxnLst/>
            <a:rect l="l" t="t" r="r" b="b"/>
            <a:pathLst>
              <a:path w="94614" h="94614">
                <a:moveTo>
                  <a:pt x="94487" y="0"/>
                </a:moveTo>
                <a:lnTo>
                  <a:pt x="0" y="0"/>
                </a:lnTo>
                <a:lnTo>
                  <a:pt x="0" y="94487"/>
                </a:lnTo>
                <a:lnTo>
                  <a:pt x="94487" y="94487"/>
                </a:lnTo>
                <a:lnTo>
                  <a:pt x="94487" y="0"/>
                </a:lnTo>
                <a:close/>
              </a:path>
            </a:pathLst>
          </a:custGeom>
          <a:solidFill>
            <a:srgbClr val="CB01FB"/>
          </a:solidFill>
        </p:spPr>
        <p:txBody>
          <a:bodyPr wrap="square" lIns="0" tIns="0" rIns="0" bIns="0" rtlCol="0"/>
          <a:lstStyle/>
          <a:p>
            <a:endParaRPr dirty="0"/>
          </a:p>
        </p:txBody>
      </p:sp>
      <p:sp>
        <p:nvSpPr>
          <p:cNvPr id="105" name="object 40">
            <a:extLst>
              <a:ext uri="{FF2B5EF4-FFF2-40B4-BE49-F238E27FC236}">
                <a16:creationId xmlns:a16="http://schemas.microsoft.com/office/drawing/2014/main" id="{EBB6A124-5992-7DBF-8BEC-0FE98E03C327}"/>
              </a:ext>
            </a:extLst>
          </p:cNvPr>
          <p:cNvSpPr/>
          <p:nvPr/>
        </p:nvSpPr>
        <p:spPr>
          <a:xfrm>
            <a:off x="4849492" y="5800528"/>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9FF"/>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object 20">
            <a:extLst>
              <a:ext uri="{FF2B5EF4-FFF2-40B4-BE49-F238E27FC236}">
                <a16:creationId xmlns:a16="http://schemas.microsoft.com/office/drawing/2014/main" id="{FFFF3091-4829-BB59-6F52-489EC0AA80A1}"/>
              </a:ext>
            </a:extLst>
          </p:cNvPr>
          <p:cNvSpPr/>
          <p:nvPr/>
        </p:nvSpPr>
        <p:spPr>
          <a:xfrm>
            <a:off x="584770" y="3022447"/>
            <a:ext cx="11151235" cy="0"/>
          </a:xfrm>
          <a:custGeom>
            <a:avLst/>
            <a:gdLst/>
            <a:ahLst/>
            <a:cxnLst/>
            <a:rect l="l" t="t" r="r" b="b"/>
            <a:pathLst>
              <a:path w="11151235">
                <a:moveTo>
                  <a:pt x="0" y="0"/>
                </a:moveTo>
                <a:lnTo>
                  <a:pt x="11151108" y="0"/>
                </a:lnTo>
              </a:path>
            </a:pathLst>
          </a:custGeom>
          <a:ln w="9144">
            <a:solidFill>
              <a:srgbClr val="D9D9D9"/>
            </a:solidFill>
          </a:ln>
        </p:spPr>
        <p:txBody>
          <a:bodyPr wrap="square" lIns="0" tIns="0" rIns="0" bIns="0" rtlCol="0"/>
          <a:lstStyle/>
          <a:p>
            <a:endParaRPr/>
          </a:p>
        </p:txBody>
      </p:sp>
      <p:sp>
        <p:nvSpPr>
          <p:cNvPr id="34" name="object 34"/>
          <p:cNvSpPr txBox="1"/>
          <p:nvPr/>
        </p:nvSpPr>
        <p:spPr>
          <a:xfrm>
            <a:off x="368301" y="964205"/>
            <a:ext cx="10565765" cy="516167"/>
          </a:xfrm>
          <a:prstGeom prst="rect">
            <a:avLst/>
          </a:prstGeom>
        </p:spPr>
        <p:txBody>
          <a:bodyPr vert="horz" wrap="square" lIns="0" tIns="53975" rIns="0" bIns="0" rtlCol="0">
            <a:spAutoFit/>
          </a:bodyPr>
          <a:lstStyle/>
          <a:p>
            <a:pPr marL="15240" marR="5080" algn="just">
              <a:lnSpc>
                <a:spcPts val="1839"/>
              </a:lnSpc>
              <a:spcBef>
                <a:spcPts val="425"/>
              </a:spcBef>
            </a:pPr>
            <a:r>
              <a:rPr lang="en-DE" sz="1800" spc="35" dirty="0">
                <a:solidFill>
                  <a:srgbClr val="CB01FB"/>
                </a:solidFill>
                <a:latin typeface="Arial"/>
                <a:cs typeface="Arial"/>
              </a:rPr>
              <a:t>Focusing on </a:t>
            </a:r>
            <a:r>
              <a:rPr lang="en-DE" sz="1800" b="1" spc="35" dirty="0">
                <a:solidFill>
                  <a:srgbClr val="CB01FB"/>
                </a:solidFill>
                <a:latin typeface="Arial"/>
                <a:cs typeface="Arial"/>
              </a:rPr>
              <a:t>%</a:t>
            </a:r>
            <a:r>
              <a:rPr lang="en-DE" sz="1800" spc="35" dirty="0">
                <a:solidFill>
                  <a:srgbClr val="CB01FB"/>
                </a:solidFill>
                <a:latin typeface="Arial"/>
                <a:cs typeface="Arial"/>
              </a:rPr>
              <a:t> would give a better picture as each company has </a:t>
            </a:r>
            <a:r>
              <a:rPr lang="en-DE" spc="35" dirty="0">
                <a:solidFill>
                  <a:srgbClr val="CB01FB"/>
                </a:solidFill>
                <a:latin typeface="Arial"/>
                <a:cs typeface="Arial"/>
              </a:rPr>
              <a:t>different structures maturities and sizes </a:t>
            </a:r>
            <a:endParaRPr lang="en-DE" sz="1800" dirty="0">
              <a:solidFill>
                <a:srgbClr val="CB01FB"/>
              </a:solidFill>
              <a:latin typeface="Arial"/>
              <a:cs typeface="Arial"/>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109220">
              <a:lnSpc>
                <a:spcPts val="1115"/>
              </a:lnSpc>
            </a:pPr>
            <a:fld id="{81D60167-4931-47E6-BA6A-407CBD079E47}" type="slidenum">
              <a:rPr spc="70" dirty="0"/>
              <a:t>11</a:t>
            </a:fld>
            <a:endParaRPr spc="70" dirty="0"/>
          </a:p>
        </p:txBody>
      </p:sp>
      <p:grpSp>
        <p:nvGrpSpPr>
          <p:cNvPr id="9" name="object 3">
            <a:extLst>
              <a:ext uri="{FF2B5EF4-FFF2-40B4-BE49-F238E27FC236}">
                <a16:creationId xmlns:a16="http://schemas.microsoft.com/office/drawing/2014/main" id="{56C050C6-9BE8-E2A2-3AF4-410E35AB935B}"/>
              </a:ext>
            </a:extLst>
          </p:cNvPr>
          <p:cNvGrpSpPr/>
          <p:nvPr/>
        </p:nvGrpSpPr>
        <p:grpSpPr>
          <a:xfrm>
            <a:off x="584770" y="3046003"/>
            <a:ext cx="11151235" cy="2274789"/>
            <a:chOff x="493776" y="2948467"/>
            <a:chExt cx="11151235" cy="2274789"/>
          </a:xfrm>
        </p:grpSpPr>
        <p:sp>
          <p:nvSpPr>
            <p:cNvPr id="10" name="object 4">
              <a:extLst>
                <a:ext uri="{FF2B5EF4-FFF2-40B4-BE49-F238E27FC236}">
                  <a16:creationId xmlns:a16="http://schemas.microsoft.com/office/drawing/2014/main" id="{0E2C3E11-5662-8A11-3ACB-1228A3443022}"/>
                </a:ext>
              </a:extLst>
            </p:cNvPr>
            <p:cNvSpPr/>
            <p:nvPr/>
          </p:nvSpPr>
          <p:spPr>
            <a:xfrm>
              <a:off x="493776" y="3273552"/>
              <a:ext cx="4114800" cy="1623060"/>
            </a:xfrm>
            <a:custGeom>
              <a:avLst/>
              <a:gdLst/>
              <a:ahLst/>
              <a:cxnLst/>
              <a:rect l="l" t="t" r="r" b="b"/>
              <a:pathLst>
                <a:path w="4114800" h="1623060">
                  <a:moveTo>
                    <a:pt x="0" y="1623060"/>
                  </a:moveTo>
                  <a:lnTo>
                    <a:pt x="397764" y="1623060"/>
                  </a:lnTo>
                </a:path>
                <a:path w="4114800" h="1623060">
                  <a:moveTo>
                    <a:pt x="0" y="1298448"/>
                  </a:moveTo>
                  <a:lnTo>
                    <a:pt x="397764" y="1298448"/>
                  </a:lnTo>
                </a:path>
                <a:path w="4114800" h="1623060">
                  <a:moveTo>
                    <a:pt x="0" y="973836"/>
                  </a:moveTo>
                  <a:lnTo>
                    <a:pt x="397764" y="973836"/>
                  </a:lnTo>
                </a:path>
                <a:path w="4114800" h="1623060">
                  <a:moveTo>
                    <a:pt x="0" y="649224"/>
                  </a:moveTo>
                  <a:lnTo>
                    <a:pt x="397764" y="649224"/>
                  </a:lnTo>
                </a:path>
                <a:path w="4114800" h="1623060">
                  <a:moveTo>
                    <a:pt x="0" y="324612"/>
                  </a:moveTo>
                  <a:lnTo>
                    <a:pt x="397764" y="324612"/>
                  </a:lnTo>
                </a:path>
                <a:path w="4114800" h="1623060">
                  <a:moveTo>
                    <a:pt x="0" y="0"/>
                  </a:moveTo>
                  <a:lnTo>
                    <a:pt x="397764" y="0"/>
                  </a:lnTo>
                </a:path>
                <a:path w="4114800" h="1623060">
                  <a:moveTo>
                    <a:pt x="929639" y="0"/>
                  </a:moveTo>
                  <a:lnTo>
                    <a:pt x="4114800" y="0"/>
                  </a:lnTo>
                </a:path>
              </a:pathLst>
            </a:custGeom>
            <a:ln w="9144">
              <a:solidFill>
                <a:srgbClr val="D9D9D9"/>
              </a:solidFill>
            </a:ln>
          </p:spPr>
          <p:txBody>
            <a:bodyPr wrap="square" lIns="0" tIns="0" rIns="0" bIns="0" rtlCol="0"/>
            <a:lstStyle/>
            <a:p>
              <a:endParaRPr/>
            </a:p>
          </p:txBody>
        </p:sp>
        <p:sp>
          <p:nvSpPr>
            <p:cNvPr id="12" name="object 6">
              <a:extLst>
                <a:ext uri="{FF2B5EF4-FFF2-40B4-BE49-F238E27FC236}">
                  <a16:creationId xmlns:a16="http://schemas.microsoft.com/office/drawing/2014/main" id="{64076F26-5305-8674-387E-BFFBDEC423C5}"/>
                </a:ext>
              </a:extLst>
            </p:cNvPr>
            <p:cNvSpPr/>
            <p:nvPr/>
          </p:nvSpPr>
          <p:spPr>
            <a:xfrm>
              <a:off x="625854" y="3598164"/>
              <a:ext cx="10890381"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a:p>
          </p:txBody>
        </p:sp>
        <p:sp>
          <p:nvSpPr>
            <p:cNvPr id="13" name="object 7">
              <a:extLst>
                <a:ext uri="{FF2B5EF4-FFF2-40B4-BE49-F238E27FC236}">
                  <a16:creationId xmlns:a16="http://schemas.microsoft.com/office/drawing/2014/main" id="{8C2C7141-0F3B-61F1-9E30-BDEDD6E4351E}"/>
                </a:ext>
              </a:extLst>
            </p:cNvPr>
            <p:cNvSpPr/>
            <p:nvPr/>
          </p:nvSpPr>
          <p:spPr>
            <a:xfrm>
              <a:off x="2750820" y="3026668"/>
              <a:ext cx="530860" cy="2196588"/>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00B0F0"/>
            </a:solidFill>
          </p:spPr>
          <p:txBody>
            <a:bodyPr wrap="square" lIns="0" tIns="0" rIns="0" bIns="0" rtlCol="0"/>
            <a:lstStyle/>
            <a:p>
              <a:endParaRPr/>
            </a:p>
          </p:txBody>
        </p:sp>
        <p:sp>
          <p:nvSpPr>
            <p:cNvPr id="14" name="object 8">
              <a:extLst>
                <a:ext uri="{FF2B5EF4-FFF2-40B4-BE49-F238E27FC236}">
                  <a16:creationId xmlns:a16="http://schemas.microsoft.com/office/drawing/2014/main" id="{EC9DA4D5-78BD-52EA-9E99-322B780F9EC5}"/>
                </a:ext>
              </a:extLst>
            </p:cNvPr>
            <p:cNvSpPr/>
            <p:nvPr/>
          </p:nvSpPr>
          <p:spPr>
            <a:xfrm>
              <a:off x="3813047" y="3273552"/>
              <a:ext cx="4512945" cy="1623060"/>
            </a:xfrm>
            <a:custGeom>
              <a:avLst/>
              <a:gdLst/>
              <a:ahLst/>
              <a:cxnLst/>
              <a:rect l="l" t="t" r="r" b="b"/>
              <a:pathLst>
                <a:path w="4512945" h="1623060">
                  <a:moveTo>
                    <a:pt x="0" y="1623060"/>
                  </a:moveTo>
                  <a:lnTo>
                    <a:pt x="795527" y="1623060"/>
                  </a:lnTo>
                </a:path>
                <a:path w="4512945" h="1623060">
                  <a:moveTo>
                    <a:pt x="0" y="1298448"/>
                  </a:moveTo>
                  <a:lnTo>
                    <a:pt x="795527" y="1298448"/>
                  </a:lnTo>
                </a:path>
                <a:path w="4512945" h="1623060">
                  <a:moveTo>
                    <a:pt x="0" y="973836"/>
                  </a:moveTo>
                  <a:lnTo>
                    <a:pt x="795527" y="973836"/>
                  </a:lnTo>
                </a:path>
                <a:path w="4512945" h="1623060">
                  <a:moveTo>
                    <a:pt x="0" y="649224"/>
                  </a:moveTo>
                  <a:lnTo>
                    <a:pt x="795527" y="649224"/>
                  </a:lnTo>
                </a:path>
                <a:path w="4512945" h="1623060">
                  <a:moveTo>
                    <a:pt x="0" y="324612"/>
                  </a:moveTo>
                  <a:lnTo>
                    <a:pt x="795527" y="324612"/>
                  </a:lnTo>
                </a:path>
                <a:path w="4512945" h="1623060">
                  <a:moveTo>
                    <a:pt x="1327403" y="0"/>
                  </a:moveTo>
                  <a:lnTo>
                    <a:pt x="4512563" y="0"/>
                  </a:lnTo>
                </a:path>
              </a:pathLst>
            </a:custGeom>
            <a:ln w="9144">
              <a:solidFill>
                <a:srgbClr val="D9D9D9"/>
              </a:solidFill>
            </a:ln>
          </p:spPr>
          <p:txBody>
            <a:bodyPr wrap="square" lIns="0" tIns="0" rIns="0" bIns="0" rtlCol="0"/>
            <a:lstStyle/>
            <a:p>
              <a:endParaRPr dirty="0"/>
            </a:p>
          </p:txBody>
        </p:sp>
        <p:sp>
          <p:nvSpPr>
            <p:cNvPr id="16" name="object 10">
              <a:extLst>
                <a:ext uri="{FF2B5EF4-FFF2-40B4-BE49-F238E27FC236}">
                  <a16:creationId xmlns:a16="http://schemas.microsoft.com/office/drawing/2014/main" id="{2200A8DB-A773-F961-195D-71945BD4A104}"/>
                </a:ext>
              </a:extLst>
            </p:cNvPr>
            <p:cNvSpPr/>
            <p:nvPr/>
          </p:nvSpPr>
          <p:spPr>
            <a:xfrm>
              <a:off x="4725044" y="3598164"/>
              <a:ext cx="1743320"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18" name="object 12">
              <a:extLst>
                <a:ext uri="{FF2B5EF4-FFF2-40B4-BE49-F238E27FC236}">
                  <a16:creationId xmlns:a16="http://schemas.microsoft.com/office/drawing/2014/main" id="{11AD349F-3ED8-F7BD-B64E-901F828DE527}"/>
                </a:ext>
              </a:extLst>
            </p:cNvPr>
            <p:cNvSpPr/>
            <p:nvPr/>
          </p:nvSpPr>
          <p:spPr>
            <a:xfrm>
              <a:off x="5232818" y="3273552"/>
              <a:ext cx="6412192" cy="1623060"/>
            </a:xfrm>
            <a:custGeom>
              <a:avLst/>
              <a:gdLst/>
              <a:ahLst/>
              <a:cxnLst/>
              <a:rect l="l" t="t" r="r" b="b"/>
              <a:pathLst>
                <a:path w="2656840" h="1623060">
                  <a:moveTo>
                    <a:pt x="0" y="1623060"/>
                  </a:moveTo>
                  <a:lnTo>
                    <a:pt x="797051" y="1623060"/>
                  </a:lnTo>
                </a:path>
                <a:path w="2656840" h="1623060">
                  <a:moveTo>
                    <a:pt x="0" y="1298448"/>
                  </a:moveTo>
                  <a:lnTo>
                    <a:pt x="797051" y="1298448"/>
                  </a:lnTo>
                </a:path>
                <a:path w="2656840" h="1623060">
                  <a:moveTo>
                    <a:pt x="0" y="973836"/>
                  </a:moveTo>
                  <a:lnTo>
                    <a:pt x="797051" y="973836"/>
                  </a:lnTo>
                </a:path>
                <a:path w="2656840" h="1623060">
                  <a:moveTo>
                    <a:pt x="0" y="649224"/>
                  </a:moveTo>
                  <a:lnTo>
                    <a:pt x="797051" y="649224"/>
                  </a:lnTo>
                </a:path>
                <a:path w="2656840" h="1623060">
                  <a:moveTo>
                    <a:pt x="0" y="324612"/>
                  </a:moveTo>
                  <a:lnTo>
                    <a:pt x="797051" y="324612"/>
                  </a:lnTo>
                </a:path>
                <a:path w="2656840" h="1623060">
                  <a:moveTo>
                    <a:pt x="1328928" y="0"/>
                  </a:moveTo>
                  <a:lnTo>
                    <a:pt x="2656332" y="0"/>
                  </a:lnTo>
                </a:path>
              </a:pathLst>
            </a:custGeom>
            <a:ln w="9144">
              <a:solidFill>
                <a:srgbClr val="D9D9D9"/>
              </a:solidFill>
            </a:ln>
          </p:spPr>
          <p:txBody>
            <a:bodyPr wrap="square" lIns="0" tIns="0" rIns="0" bIns="0" rtlCol="0"/>
            <a:lstStyle/>
            <a:p>
              <a:endParaRPr dirty="0"/>
            </a:p>
          </p:txBody>
        </p:sp>
        <p:sp>
          <p:nvSpPr>
            <p:cNvPr id="19" name="object 13">
              <a:extLst>
                <a:ext uri="{FF2B5EF4-FFF2-40B4-BE49-F238E27FC236}">
                  <a16:creationId xmlns:a16="http://schemas.microsoft.com/office/drawing/2014/main" id="{EDC77E03-79D5-61D0-2023-31605CBF628C}"/>
                </a:ext>
              </a:extLst>
            </p:cNvPr>
            <p:cNvSpPr/>
            <p:nvPr/>
          </p:nvSpPr>
          <p:spPr>
            <a:xfrm>
              <a:off x="8325611" y="3066981"/>
              <a:ext cx="532130" cy="2156149"/>
            </a:xfrm>
            <a:custGeom>
              <a:avLst/>
              <a:gdLst/>
              <a:ahLst/>
              <a:cxnLst/>
              <a:rect l="l" t="t" r="r" b="b"/>
              <a:pathLst>
                <a:path w="532129" h="2196465">
                  <a:moveTo>
                    <a:pt x="531876" y="0"/>
                  </a:moveTo>
                  <a:lnTo>
                    <a:pt x="0" y="0"/>
                  </a:lnTo>
                  <a:lnTo>
                    <a:pt x="0" y="2196084"/>
                  </a:lnTo>
                  <a:lnTo>
                    <a:pt x="531876" y="2196084"/>
                  </a:lnTo>
                  <a:lnTo>
                    <a:pt x="531876" y="0"/>
                  </a:lnTo>
                  <a:close/>
                </a:path>
              </a:pathLst>
            </a:custGeom>
            <a:solidFill>
              <a:srgbClr val="00B0F0"/>
            </a:solidFill>
          </p:spPr>
          <p:txBody>
            <a:bodyPr wrap="square" lIns="0" tIns="0" rIns="0" bIns="0" rtlCol="0"/>
            <a:lstStyle/>
            <a:p>
              <a:endParaRPr dirty="0"/>
            </a:p>
          </p:txBody>
        </p:sp>
        <p:sp>
          <p:nvSpPr>
            <p:cNvPr id="20" name="object 14">
              <a:extLst>
                <a:ext uri="{FF2B5EF4-FFF2-40B4-BE49-F238E27FC236}">
                  <a16:creationId xmlns:a16="http://schemas.microsoft.com/office/drawing/2014/main" id="{71829BAE-8580-EC2B-DD8F-1DA8FCC54060}"/>
                </a:ext>
              </a:extLst>
            </p:cNvPr>
            <p:cNvSpPr/>
            <p:nvPr/>
          </p:nvSpPr>
          <p:spPr>
            <a:xfrm>
              <a:off x="9387840" y="3598164"/>
              <a:ext cx="797560" cy="1298575"/>
            </a:xfrm>
            <a:custGeom>
              <a:avLst/>
              <a:gdLst/>
              <a:ahLst/>
              <a:cxnLst/>
              <a:rect l="l" t="t" r="r" b="b"/>
              <a:pathLst>
                <a:path w="797559" h="1298575">
                  <a:moveTo>
                    <a:pt x="0" y="1298448"/>
                  </a:moveTo>
                  <a:lnTo>
                    <a:pt x="797051" y="1298448"/>
                  </a:lnTo>
                </a:path>
                <a:path w="797559" h="1298575">
                  <a:moveTo>
                    <a:pt x="0" y="973836"/>
                  </a:moveTo>
                  <a:lnTo>
                    <a:pt x="797051" y="973836"/>
                  </a:lnTo>
                </a:path>
                <a:path w="797559" h="1298575">
                  <a:moveTo>
                    <a:pt x="0" y="649224"/>
                  </a:moveTo>
                  <a:lnTo>
                    <a:pt x="797051" y="649224"/>
                  </a:lnTo>
                </a:path>
                <a:path w="797559" h="1298575">
                  <a:moveTo>
                    <a:pt x="0" y="324612"/>
                  </a:moveTo>
                  <a:lnTo>
                    <a:pt x="797051" y="324612"/>
                  </a:lnTo>
                </a:path>
                <a:path w="797559" h="1298575">
                  <a:moveTo>
                    <a:pt x="0" y="0"/>
                  </a:moveTo>
                  <a:lnTo>
                    <a:pt x="797051" y="0"/>
                  </a:lnTo>
                </a:path>
              </a:pathLst>
            </a:custGeom>
            <a:ln w="9144">
              <a:solidFill>
                <a:srgbClr val="D9D9D9"/>
              </a:solidFill>
            </a:ln>
          </p:spPr>
          <p:txBody>
            <a:bodyPr wrap="square" lIns="0" tIns="0" rIns="0" bIns="0" rtlCol="0"/>
            <a:lstStyle/>
            <a:p>
              <a:endParaRPr/>
            </a:p>
          </p:txBody>
        </p:sp>
        <p:sp>
          <p:nvSpPr>
            <p:cNvPr id="21" name="object 15">
              <a:extLst>
                <a:ext uri="{FF2B5EF4-FFF2-40B4-BE49-F238E27FC236}">
                  <a16:creationId xmlns:a16="http://schemas.microsoft.com/office/drawing/2014/main" id="{7E7FA067-EC81-5CE1-3F30-2400C457D5DA}"/>
                </a:ext>
              </a:extLst>
            </p:cNvPr>
            <p:cNvSpPr/>
            <p:nvPr/>
          </p:nvSpPr>
          <p:spPr>
            <a:xfrm>
              <a:off x="10184892" y="3263046"/>
              <a:ext cx="530860" cy="1960083"/>
            </a:xfrm>
            <a:custGeom>
              <a:avLst/>
              <a:gdLst/>
              <a:ahLst/>
              <a:cxnLst/>
              <a:rect l="l" t="t" r="r" b="b"/>
              <a:pathLst>
                <a:path w="530859" h="2021204">
                  <a:moveTo>
                    <a:pt x="530351" y="0"/>
                  </a:moveTo>
                  <a:lnTo>
                    <a:pt x="0" y="0"/>
                  </a:lnTo>
                  <a:lnTo>
                    <a:pt x="0" y="2020824"/>
                  </a:lnTo>
                  <a:lnTo>
                    <a:pt x="530351" y="2020824"/>
                  </a:lnTo>
                  <a:lnTo>
                    <a:pt x="530351" y="0"/>
                  </a:lnTo>
                  <a:close/>
                </a:path>
              </a:pathLst>
            </a:custGeom>
            <a:solidFill>
              <a:srgbClr val="00B0F0"/>
            </a:solidFill>
          </p:spPr>
          <p:txBody>
            <a:bodyPr wrap="square" lIns="0" tIns="0" rIns="0" bIns="0" rtlCol="0"/>
            <a:lstStyle/>
            <a:p>
              <a:endParaRPr dirty="0"/>
            </a:p>
          </p:txBody>
        </p:sp>
        <p:sp>
          <p:nvSpPr>
            <p:cNvPr id="23" name="object 17">
              <a:extLst>
                <a:ext uri="{FF2B5EF4-FFF2-40B4-BE49-F238E27FC236}">
                  <a16:creationId xmlns:a16="http://schemas.microsoft.com/office/drawing/2014/main" id="{77C58A16-6D5E-0BC7-9716-F385838D9133}"/>
                </a:ext>
              </a:extLst>
            </p:cNvPr>
            <p:cNvSpPr/>
            <p:nvPr/>
          </p:nvSpPr>
          <p:spPr>
            <a:xfrm>
              <a:off x="11245595" y="3598164"/>
              <a:ext cx="399415" cy="1298575"/>
            </a:xfrm>
            <a:custGeom>
              <a:avLst/>
              <a:gdLst/>
              <a:ahLst/>
              <a:cxnLst/>
              <a:rect l="l" t="t" r="r" b="b"/>
              <a:pathLst>
                <a:path w="399415" h="1298575">
                  <a:moveTo>
                    <a:pt x="0" y="1298448"/>
                  </a:moveTo>
                  <a:lnTo>
                    <a:pt x="399287" y="1298448"/>
                  </a:lnTo>
                </a:path>
                <a:path w="399415" h="1298575">
                  <a:moveTo>
                    <a:pt x="0" y="973836"/>
                  </a:moveTo>
                  <a:lnTo>
                    <a:pt x="399287" y="973836"/>
                  </a:lnTo>
                </a:path>
                <a:path w="399415" h="1298575">
                  <a:moveTo>
                    <a:pt x="0" y="649224"/>
                  </a:moveTo>
                  <a:lnTo>
                    <a:pt x="399287" y="649224"/>
                  </a:lnTo>
                </a:path>
                <a:path w="399415" h="1298575">
                  <a:moveTo>
                    <a:pt x="0" y="324612"/>
                  </a:moveTo>
                  <a:lnTo>
                    <a:pt x="399287" y="324612"/>
                  </a:lnTo>
                </a:path>
                <a:path w="399415" h="1298575">
                  <a:moveTo>
                    <a:pt x="0" y="0"/>
                  </a:moveTo>
                  <a:lnTo>
                    <a:pt x="399287" y="0"/>
                  </a:lnTo>
                </a:path>
              </a:pathLst>
            </a:custGeom>
            <a:ln w="9144">
              <a:solidFill>
                <a:srgbClr val="D9D9D9"/>
              </a:solidFill>
            </a:ln>
          </p:spPr>
          <p:txBody>
            <a:bodyPr wrap="square" lIns="0" tIns="0" rIns="0" bIns="0" rtlCol="0"/>
            <a:lstStyle/>
            <a:p>
              <a:endParaRPr/>
            </a:p>
          </p:txBody>
        </p:sp>
        <p:sp>
          <p:nvSpPr>
            <p:cNvPr id="24" name="object 18">
              <a:extLst>
                <a:ext uri="{FF2B5EF4-FFF2-40B4-BE49-F238E27FC236}">
                  <a16:creationId xmlns:a16="http://schemas.microsoft.com/office/drawing/2014/main" id="{D9E2ABB2-9475-9B87-57A6-1ECCB7090C6E}"/>
                </a:ext>
              </a:extLst>
            </p:cNvPr>
            <p:cNvSpPr/>
            <p:nvPr/>
          </p:nvSpPr>
          <p:spPr>
            <a:xfrm>
              <a:off x="10715244" y="3299508"/>
              <a:ext cx="530860" cy="1923747"/>
            </a:xfrm>
            <a:custGeom>
              <a:avLst/>
              <a:gdLst/>
              <a:ahLst/>
              <a:cxnLst/>
              <a:rect l="l" t="t" r="r" b="b"/>
              <a:pathLst>
                <a:path w="530859" h="2001520">
                  <a:moveTo>
                    <a:pt x="530351" y="0"/>
                  </a:moveTo>
                  <a:lnTo>
                    <a:pt x="0" y="0"/>
                  </a:lnTo>
                  <a:lnTo>
                    <a:pt x="0" y="2001012"/>
                  </a:lnTo>
                  <a:lnTo>
                    <a:pt x="530351" y="2001012"/>
                  </a:lnTo>
                  <a:lnTo>
                    <a:pt x="530351" y="0"/>
                  </a:lnTo>
                  <a:close/>
                </a:path>
              </a:pathLst>
            </a:custGeom>
            <a:solidFill>
              <a:srgbClr val="CB01FB"/>
            </a:solidFill>
          </p:spPr>
          <p:txBody>
            <a:bodyPr wrap="square" lIns="0" tIns="0" rIns="0" bIns="0" rtlCol="0"/>
            <a:lstStyle/>
            <a:p>
              <a:endParaRPr/>
            </a:p>
          </p:txBody>
        </p:sp>
        <p:sp>
          <p:nvSpPr>
            <p:cNvPr id="25" name="object 19">
              <a:extLst>
                <a:ext uri="{FF2B5EF4-FFF2-40B4-BE49-F238E27FC236}">
                  <a16:creationId xmlns:a16="http://schemas.microsoft.com/office/drawing/2014/main" id="{D6651920-2C8C-DE3C-BA15-E47D6C683EBA}"/>
                </a:ext>
              </a:extLst>
            </p:cNvPr>
            <p:cNvSpPr/>
            <p:nvPr/>
          </p:nvSpPr>
          <p:spPr>
            <a:xfrm>
              <a:off x="493776" y="5222748"/>
              <a:ext cx="11151235" cy="0"/>
            </a:xfrm>
            <a:custGeom>
              <a:avLst/>
              <a:gdLst/>
              <a:ahLst/>
              <a:cxnLst/>
              <a:rect l="l" t="t" r="r" b="b"/>
              <a:pathLst>
                <a:path w="11151235">
                  <a:moveTo>
                    <a:pt x="0" y="0"/>
                  </a:moveTo>
                  <a:lnTo>
                    <a:pt x="11151108" y="0"/>
                  </a:lnTo>
                </a:path>
              </a:pathLst>
            </a:custGeom>
            <a:ln w="9144">
              <a:solidFill>
                <a:srgbClr val="D9D9D9"/>
              </a:solidFill>
            </a:ln>
          </p:spPr>
          <p:txBody>
            <a:bodyPr wrap="square" lIns="0" tIns="0" rIns="0" bIns="0" rtlCol="0"/>
            <a:lstStyle/>
            <a:p>
              <a:endParaRPr/>
            </a:p>
          </p:txBody>
        </p:sp>
        <p:sp>
          <p:nvSpPr>
            <p:cNvPr id="15" name="object 9">
              <a:extLst>
                <a:ext uri="{FF2B5EF4-FFF2-40B4-BE49-F238E27FC236}">
                  <a16:creationId xmlns:a16="http://schemas.microsoft.com/office/drawing/2014/main" id="{DCDBD0A5-3F80-B6B1-A869-40406C23AA38}"/>
                </a:ext>
              </a:extLst>
            </p:cNvPr>
            <p:cNvSpPr/>
            <p:nvPr/>
          </p:nvSpPr>
          <p:spPr>
            <a:xfrm>
              <a:off x="4608576" y="3026668"/>
              <a:ext cx="532130" cy="2196208"/>
            </a:xfrm>
            <a:custGeom>
              <a:avLst/>
              <a:gdLst/>
              <a:ahLst/>
              <a:cxnLst/>
              <a:rect l="l" t="t" r="r" b="b"/>
              <a:pathLst>
                <a:path w="532129" h="2144395">
                  <a:moveTo>
                    <a:pt x="531876" y="0"/>
                  </a:moveTo>
                  <a:lnTo>
                    <a:pt x="0" y="0"/>
                  </a:lnTo>
                  <a:lnTo>
                    <a:pt x="0" y="2144268"/>
                  </a:lnTo>
                  <a:lnTo>
                    <a:pt x="531876" y="2144268"/>
                  </a:lnTo>
                  <a:lnTo>
                    <a:pt x="531876" y="0"/>
                  </a:lnTo>
                  <a:close/>
                </a:path>
              </a:pathLst>
            </a:custGeom>
            <a:solidFill>
              <a:srgbClr val="00B0F0"/>
            </a:solidFill>
          </p:spPr>
          <p:txBody>
            <a:bodyPr wrap="square" lIns="0" tIns="0" rIns="0" bIns="0" rtlCol="0"/>
            <a:lstStyle/>
            <a:p>
              <a:endParaRPr dirty="0"/>
            </a:p>
          </p:txBody>
        </p:sp>
        <p:sp>
          <p:nvSpPr>
            <p:cNvPr id="11" name="object 5">
              <a:extLst>
                <a:ext uri="{FF2B5EF4-FFF2-40B4-BE49-F238E27FC236}">
                  <a16:creationId xmlns:a16="http://schemas.microsoft.com/office/drawing/2014/main" id="{43C9E60C-B265-6F34-0573-5563D8AEBEC3}"/>
                </a:ext>
              </a:extLst>
            </p:cNvPr>
            <p:cNvSpPr/>
            <p:nvPr/>
          </p:nvSpPr>
          <p:spPr>
            <a:xfrm>
              <a:off x="891540" y="2948467"/>
              <a:ext cx="532130" cy="2274282"/>
            </a:xfrm>
            <a:custGeom>
              <a:avLst/>
              <a:gdLst/>
              <a:ahLst/>
              <a:cxnLst/>
              <a:rect l="l" t="t" r="r" b="b"/>
              <a:pathLst>
                <a:path w="532130" h="2080260">
                  <a:moveTo>
                    <a:pt x="531876" y="0"/>
                  </a:moveTo>
                  <a:lnTo>
                    <a:pt x="0" y="0"/>
                  </a:lnTo>
                  <a:lnTo>
                    <a:pt x="0" y="2080260"/>
                  </a:lnTo>
                  <a:lnTo>
                    <a:pt x="531876" y="2080260"/>
                  </a:lnTo>
                  <a:lnTo>
                    <a:pt x="531876" y="0"/>
                  </a:lnTo>
                  <a:close/>
                </a:path>
              </a:pathLst>
            </a:custGeom>
            <a:solidFill>
              <a:srgbClr val="00B0F0"/>
            </a:solidFill>
          </p:spPr>
          <p:txBody>
            <a:bodyPr wrap="square" lIns="0" tIns="0" rIns="0" bIns="0" rtlCol="0"/>
            <a:lstStyle/>
            <a:p>
              <a:endParaRPr dirty="0"/>
            </a:p>
          </p:txBody>
        </p:sp>
        <p:sp>
          <p:nvSpPr>
            <p:cNvPr id="17" name="object 11">
              <a:extLst>
                <a:ext uri="{FF2B5EF4-FFF2-40B4-BE49-F238E27FC236}">
                  <a16:creationId xmlns:a16="http://schemas.microsoft.com/office/drawing/2014/main" id="{D73A85B8-8C06-00AD-3F28-ED2A87347FAC}"/>
                </a:ext>
              </a:extLst>
            </p:cNvPr>
            <p:cNvSpPr/>
            <p:nvPr/>
          </p:nvSpPr>
          <p:spPr>
            <a:xfrm>
              <a:off x="6467855" y="3026668"/>
              <a:ext cx="530860" cy="2196588"/>
            </a:xfrm>
            <a:custGeom>
              <a:avLst/>
              <a:gdLst/>
              <a:ahLst/>
              <a:cxnLst/>
              <a:rect l="l" t="t" r="r" b="b"/>
              <a:pathLst>
                <a:path w="530859" h="1917700">
                  <a:moveTo>
                    <a:pt x="530351" y="0"/>
                  </a:moveTo>
                  <a:lnTo>
                    <a:pt x="0" y="0"/>
                  </a:lnTo>
                  <a:lnTo>
                    <a:pt x="0" y="1917192"/>
                  </a:lnTo>
                  <a:lnTo>
                    <a:pt x="530351" y="1917192"/>
                  </a:lnTo>
                  <a:lnTo>
                    <a:pt x="530351" y="0"/>
                  </a:lnTo>
                  <a:close/>
                </a:path>
              </a:pathLst>
            </a:custGeom>
            <a:solidFill>
              <a:srgbClr val="00B0F0"/>
            </a:solidFill>
          </p:spPr>
          <p:txBody>
            <a:bodyPr wrap="square" lIns="0" tIns="0" rIns="0" bIns="0" rtlCol="0"/>
            <a:lstStyle/>
            <a:p>
              <a:endParaRPr dirty="0"/>
            </a:p>
          </p:txBody>
        </p:sp>
      </p:grpSp>
      <p:grpSp>
        <p:nvGrpSpPr>
          <p:cNvPr id="26" name="Group 25">
            <a:extLst>
              <a:ext uri="{FF2B5EF4-FFF2-40B4-BE49-F238E27FC236}">
                <a16:creationId xmlns:a16="http://schemas.microsoft.com/office/drawing/2014/main" id="{CD9E52AE-D20F-0DE1-FBFE-F3F620A73C4F}"/>
              </a:ext>
            </a:extLst>
          </p:cNvPr>
          <p:cNvGrpSpPr/>
          <p:nvPr/>
        </p:nvGrpSpPr>
        <p:grpSpPr>
          <a:xfrm>
            <a:off x="773589" y="5405618"/>
            <a:ext cx="10624184" cy="226793"/>
            <a:chOff x="645668" y="5319141"/>
            <a:chExt cx="10624184" cy="226793"/>
          </a:xfrm>
        </p:grpSpPr>
        <p:sp>
          <p:nvSpPr>
            <p:cNvPr id="27" name="object 33">
              <a:extLst>
                <a:ext uri="{FF2B5EF4-FFF2-40B4-BE49-F238E27FC236}">
                  <a16:creationId xmlns:a16="http://schemas.microsoft.com/office/drawing/2014/main" id="{7FBF803C-13FF-B093-4BF7-8F6337DD6403}"/>
                </a:ext>
              </a:extLst>
            </p:cNvPr>
            <p:cNvSpPr txBox="1"/>
            <p:nvPr/>
          </p:nvSpPr>
          <p:spPr>
            <a:xfrm>
              <a:off x="645668" y="5319141"/>
              <a:ext cx="1555750" cy="226793"/>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spc="65" dirty="0">
                  <a:solidFill>
                    <a:srgbClr val="585858"/>
                  </a:solidFill>
                  <a:latin typeface="Arial"/>
                  <a:cs typeface="Arial"/>
                </a:rPr>
                <a:t>LinkedIn</a:t>
              </a:r>
              <a:endParaRPr sz="1400" dirty="0">
                <a:latin typeface="Arial"/>
                <a:cs typeface="Arial"/>
              </a:endParaRPr>
            </a:p>
          </p:txBody>
        </p:sp>
        <p:sp>
          <p:nvSpPr>
            <p:cNvPr id="28" name="object 34">
              <a:extLst>
                <a:ext uri="{FF2B5EF4-FFF2-40B4-BE49-F238E27FC236}">
                  <a16:creationId xmlns:a16="http://schemas.microsoft.com/office/drawing/2014/main" id="{FC298D86-A901-9CBE-F66B-5BD65DAFC655}"/>
                </a:ext>
              </a:extLst>
            </p:cNvPr>
            <p:cNvSpPr txBox="1"/>
            <p:nvPr/>
          </p:nvSpPr>
          <p:spPr>
            <a:xfrm>
              <a:off x="2713735" y="5319141"/>
              <a:ext cx="1136015" cy="226793"/>
            </a:xfrm>
            <a:prstGeom prst="rect">
              <a:avLst/>
            </a:prstGeom>
          </p:spPr>
          <p:txBody>
            <a:bodyPr vert="horz" wrap="square" lIns="0" tIns="22225" rIns="0" bIns="0" rtlCol="0">
              <a:spAutoFit/>
            </a:bodyPr>
            <a:lstStyle/>
            <a:p>
              <a:pPr marL="93345" marR="5080" indent="-81280" algn="ctr">
                <a:lnSpc>
                  <a:spcPts val="1660"/>
                </a:lnSpc>
                <a:spcBef>
                  <a:spcPts val="175"/>
                </a:spcBef>
              </a:pPr>
              <a:r>
                <a:rPr lang="en-DE" sz="1400" spc="70" dirty="0">
                  <a:solidFill>
                    <a:srgbClr val="585858"/>
                  </a:solidFill>
                  <a:latin typeface="Arial"/>
                  <a:cs typeface="Arial"/>
                </a:rPr>
                <a:t>Lyft</a:t>
              </a:r>
              <a:endParaRPr sz="1400" dirty="0">
                <a:latin typeface="Arial"/>
                <a:cs typeface="Arial"/>
              </a:endParaRPr>
            </a:p>
          </p:txBody>
        </p:sp>
        <p:sp>
          <p:nvSpPr>
            <p:cNvPr id="29" name="object 35">
              <a:extLst>
                <a:ext uri="{FF2B5EF4-FFF2-40B4-BE49-F238E27FC236}">
                  <a16:creationId xmlns:a16="http://schemas.microsoft.com/office/drawing/2014/main" id="{983D597A-5C71-6C9B-BD68-BAE27FC00DB5}"/>
                </a:ext>
              </a:extLst>
            </p:cNvPr>
            <p:cNvSpPr txBox="1"/>
            <p:nvPr/>
          </p:nvSpPr>
          <p:spPr>
            <a:xfrm>
              <a:off x="4475226" y="5319141"/>
              <a:ext cx="1330960" cy="226793"/>
            </a:xfrm>
            <a:prstGeom prst="rect">
              <a:avLst/>
            </a:prstGeom>
          </p:spPr>
          <p:txBody>
            <a:bodyPr vert="horz" wrap="square" lIns="0" tIns="22225" rIns="0" bIns="0" rtlCol="0">
              <a:spAutoFit/>
            </a:bodyPr>
            <a:lstStyle/>
            <a:p>
              <a:pPr marL="285750" marR="5080" indent="-273050" algn="ctr">
                <a:lnSpc>
                  <a:spcPts val="1660"/>
                </a:lnSpc>
                <a:spcBef>
                  <a:spcPts val="175"/>
                </a:spcBef>
              </a:pPr>
              <a:r>
                <a:rPr sz="1400" spc="60" dirty="0">
                  <a:solidFill>
                    <a:srgbClr val="585858"/>
                  </a:solidFill>
                  <a:latin typeface="Arial"/>
                  <a:cs typeface="Arial"/>
                </a:rPr>
                <a:t>Airbnb</a:t>
              </a:r>
              <a:endParaRPr sz="1400" dirty="0">
                <a:latin typeface="Arial"/>
                <a:cs typeface="Arial"/>
              </a:endParaRPr>
            </a:p>
          </p:txBody>
        </p:sp>
        <p:sp>
          <p:nvSpPr>
            <p:cNvPr id="30" name="object 36">
              <a:extLst>
                <a:ext uri="{FF2B5EF4-FFF2-40B4-BE49-F238E27FC236}">
                  <a16:creationId xmlns:a16="http://schemas.microsoft.com/office/drawing/2014/main" id="{B590CA7D-3EA1-F16F-E912-B30031BA7837}"/>
                </a:ext>
              </a:extLst>
            </p:cNvPr>
            <p:cNvSpPr txBox="1"/>
            <p:nvPr/>
          </p:nvSpPr>
          <p:spPr>
            <a:xfrm>
              <a:off x="6228969" y="5319141"/>
              <a:ext cx="1541145" cy="226793"/>
            </a:xfrm>
            <a:prstGeom prst="rect">
              <a:avLst/>
            </a:prstGeom>
          </p:spPr>
          <p:txBody>
            <a:bodyPr vert="horz" wrap="square" lIns="0" tIns="22225" rIns="0" bIns="0" rtlCol="0">
              <a:spAutoFit/>
            </a:bodyPr>
            <a:lstStyle/>
            <a:p>
              <a:pPr marL="451484" marR="5080" indent="-439420" algn="ctr">
                <a:lnSpc>
                  <a:spcPts val="1660"/>
                </a:lnSpc>
                <a:spcBef>
                  <a:spcPts val="175"/>
                </a:spcBef>
              </a:pPr>
              <a:r>
                <a:rPr sz="1400" spc="5" dirty="0">
                  <a:solidFill>
                    <a:srgbClr val="585858"/>
                  </a:solidFill>
                  <a:latin typeface="Arial"/>
                  <a:cs typeface="Arial"/>
                </a:rPr>
                <a:t>Intuit</a:t>
              </a:r>
              <a:endParaRPr sz="1400" dirty="0">
                <a:latin typeface="Arial"/>
                <a:cs typeface="Arial"/>
              </a:endParaRPr>
            </a:p>
          </p:txBody>
        </p:sp>
        <p:sp>
          <p:nvSpPr>
            <p:cNvPr id="31" name="object 37">
              <a:extLst>
                <a:ext uri="{FF2B5EF4-FFF2-40B4-BE49-F238E27FC236}">
                  <a16:creationId xmlns:a16="http://schemas.microsoft.com/office/drawing/2014/main" id="{1EB82F78-9FA6-79A5-30ED-63FBE84E5ED7}"/>
                </a:ext>
              </a:extLst>
            </p:cNvPr>
            <p:cNvSpPr txBox="1"/>
            <p:nvPr/>
          </p:nvSpPr>
          <p:spPr>
            <a:xfrm>
              <a:off x="8188197" y="5319141"/>
              <a:ext cx="1339850" cy="226793"/>
            </a:xfrm>
            <a:prstGeom prst="rect">
              <a:avLst/>
            </a:prstGeom>
          </p:spPr>
          <p:txBody>
            <a:bodyPr vert="horz" wrap="square" lIns="0" tIns="22225" rIns="0" bIns="0" rtlCol="0">
              <a:spAutoFit/>
            </a:bodyPr>
            <a:lstStyle/>
            <a:p>
              <a:pPr marL="316230" marR="5080" indent="-304165" algn="ctr">
                <a:lnSpc>
                  <a:spcPts val="1660"/>
                </a:lnSpc>
                <a:spcBef>
                  <a:spcPts val="175"/>
                </a:spcBef>
              </a:pPr>
              <a:r>
                <a:rPr sz="1400" spc="50" dirty="0">
                  <a:solidFill>
                    <a:srgbClr val="585858"/>
                  </a:solidFill>
                  <a:latin typeface="Arial"/>
                  <a:cs typeface="Arial"/>
                </a:rPr>
                <a:t>Pinterest</a:t>
              </a:r>
              <a:endParaRPr sz="1400" dirty="0">
                <a:latin typeface="Arial"/>
                <a:cs typeface="Arial"/>
              </a:endParaRPr>
            </a:p>
          </p:txBody>
        </p:sp>
        <p:sp>
          <p:nvSpPr>
            <p:cNvPr id="32" name="object 38">
              <a:extLst>
                <a:ext uri="{FF2B5EF4-FFF2-40B4-BE49-F238E27FC236}">
                  <a16:creationId xmlns:a16="http://schemas.microsoft.com/office/drawing/2014/main" id="{6D0E90FE-CE2E-44D8-B980-6762D3591AA3}"/>
                </a:ext>
              </a:extLst>
            </p:cNvPr>
            <p:cNvSpPr txBox="1"/>
            <p:nvPr/>
          </p:nvSpPr>
          <p:spPr>
            <a:xfrm>
              <a:off x="10163682" y="5319141"/>
              <a:ext cx="1106170" cy="226793"/>
            </a:xfrm>
            <a:prstGeom prst="rect">
              <a:avLst/>
            </a:prstGeom>
          </p:spPr>
          <p:txBody>
            <a:bodyPr vert="horz" wrap="square" lIns="0" tIns="22225" rIns="0" bIns="0" rtlCol="0">
              <a:spAutoFit/>
            </a:bodyPr>
            <a:lstStyle/>
            <a:p>
              <a:pPr marL="12700" marR="5080" indent="-635" algn="ctr">
                <a:lnSpc>
                  <a:spcPts val="1660"/>
                </a:lnSpc>
                <a:spcBef>
                  <a:spcPts val="175"/>
                </a:spcBef>
              </a:pPr>
              <a:r>
                <a:rPr sz="1400" spc="60" dirty="0">
                  <a:solidFill>
                    <a:srgbClr val="585858"/>
                  </a:solidFill>
                  <a:latin typeface="Arial"/>
                  <a:cs typeface="Arial"/>
                </a:rPr>
                <a:t>23andMe</a:t>
              </a:r>
              <a:endParaRPr sz="1400" dirty="0">
                <a:latin typeface="Arial"/>
                <a:cs typeface="Arial"/>
              </a:endParaRPr>
            </a:p>
          </p:txBody>
        </p:sp>
      </p:grpSp>
      <p:sp>
        <p:nvSpPr>
          <p:cNvPr id="33" name="object 41">
            <a:extLst>
              <a:ext uri="{FF2B5EF4-FFF2-40B4-BE49-F238E27FC236}">
                <a16:creationId xmlns:a16="http://schemas.microsoft.com/office/drawing/2014/main" id="{F3A53738-9D42-D4D8-D5C0-8CAEAEBD1C0D}"/>
              </a:ext>
            </a:extLst>
          </p:cNvPr>
          <p:cNvSpPr txBox="1"/>
          <p:nvPr/>
        </p:nvSpPr>
        <p:spPr>
          <a:xfrm>
            <a:off x="179994" y="5995692"/>
            <a:ext cx="10287635" cy="228268"/>
          </a:xfrm>
          <a:prstGeom prst="rect">
            <a:avLst/>
          </a:prstGeom>
        </p:spPr>
        <p:txBody>
          <a:bodyPr vert="horz" wrap="square" lIns="0" tIns="12700" rIns="0" bIns="0" rtlCol="0">
            <a:spAutoFit/>
          </a:bodyPr>
          <a:lstStyle/>
          <a:p>
            <a:pPr marL="5218430">
              <a:lnSpc>
                <a:spcPct val="100000"/>
              </a:lnSpc>
              <a:spcBef>
                <a:spcPts val="100"/>
              </a:spcBef>
              <a:tabLst>
                <a:tab pos="6995159" algn="l"/>
              </a:tabLst>
            </a:pPr>
            <a:r>
              <a:rPr sz="1400" spc="80" dirty="0">
                <a:solidFill>
                  <a:srgbClr val="585858"/>
                </a:solidFill>
                <a:latin typeface="Arial"/>
                <a:cs typeface="Arial"/>
              </a:rPr>
              <a:t>Male</a:t>
            </a:r>
            <a:r>
              <a:rPr sz="1400" spc="-40" dirty="0">
                <a:solidFill>
                  <a:srgbClr val="585858"/>
                </a:solidFill>
                <a:latin typeface="Arial"/>
                <a:cs typeface="Arial"/>
              </a:rPr>
              <a:t>	</a:t>
            </a:r>
            <a:r>
              <a:rPr sz="1400" spc="45" dirty="0">
                <a:solidFill>
                  <a:srgbClr val="585858"/>
                </a:solidFill>
                <a:latin typeface="Arial"/>
                <a:cs typeface="Arial"/>
              </a:rPr>
              <a:t>Female</a:t>
            </a:r>
            <a:endParaRPr sz="1400" dirty="0">
              <a:latin typeface="Arial"/>
              <a:cs typeface="Arial"/>
            </a:endParaRPr>
          </a:p>
        </p:txBody>
      </p:sp>
      <p:sp>
        <p:nvSpPr>
          <p:cNvPr id="35" name="object 39">
            <a:extLst>
              <a:ext uri="{FF2B5EF4-FFF2-40B4-BE49-F238E27FC236}">
                <a16:creationId xmlns:a16="http://schemas.microsoft.com/office/drawing/2014/main" id="{1C717DBC-B014-B58A-924F-D98B8175F0DE}"/>
              </a:ext>
            </a:extLst>
          </p:cNvPr>
          <p:cNvSpPr/>
          <p:nvPr/>
        </p:nvSpPr>
        <p:spPr>
          <a:xfrm>
            <a:off x="7015230" y="6062519"/>
            <a:ext cx="94615" cy="94615"/>
          </a:xfrm>
          <a:custGeom>
            <a:avLst/>
            <a:gdLst/>
            <a:ahLst/>
            <a:cxnLst/>
            <a:rect l="l" t="t" r="r" b="b"/>
            <a:pathLst>
              <a:path w="94614" h="94614">
                <a:moveTo>
                  <a:pt x="94487" y="0"/>
                </a:moveTo>
                <a:lnTo>
                  <a:pt x="0" y="0"/>
                </a:lnTo>
                <a:lnTo>
                  <a:pt x="0" y="94487"/>
                </a:lnTo>
                <a:lnTo>
                  <a:pt x="94487" y="94487"/>
                </a:lnTo>
                <a:lnTo>
                  <a:pt x="94487" y="0"/>
                </a:lnTo>
                <a:close/>
              </a:path>
            </a:pathLst>
          </a:custGeom>
          <a:solidFill>
            <a:srgbClr val="CB01FB"/>
          </a:solidFill>
        </p:spPr>
        <p:txBody>
          <a:bodyPr wrap="square" lIns="0" tIns="0" rIns="0" bIns="0" rtlCol="0"/>
          <a:lstStyle/>
          <a:p>
            <a:endParaRPr dirty="0"/>
          </a:p>
        </p:txBody>
      </p:sp>
      <p:sp>
        <p:nvSpPr>
          <p:cNvPr id="36" name="object 40">
            <a:extLst>
              <a:ext uri="{FF2B5EF4-FFF2-40B4-BE49-F238E27FC236}">
                <a16:creationId xmlns:a16="http://schemas.microsoft.com/office/drawing/2014/main" id="{261E00C6-4129-19C3-8269-31282446BC91}"/>
              </a:ext>
            </a:extLst>
          </p:cNvPr>
          <p:cNvSpPr/>
          <p:nvPr/>
        </p:nvSpPr>
        <p:spPr>
          <a:xfrm>
            <a:off x="5261393" y="6062519"/>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9FF"/>
          </a:solidFill>
        </p:spPr>
        <p:txBody>
          <a:bodyPr wrap="square" lIns="0" tIns="0" rIns="0" bIns="0" rtlCol="0"/>
          <a:lstStyle/>
          <a:p>
            <a:endParaRPr/>
          </a:p>
        </p:txBody>
      </p:sp>
      <p:sp>
        <p:nvSpPr>
          <p:cNvPr id="37" name="object 34">
            <a:extLst>
              <a:ext uri="{FF2B5EF4-FFF2-40B4-BE49-F238E27FC236}">
                <a16:creationId xmlns:a16="http://schemas.microsoft.com/office/drawing/2014/main" id="{36DE4D10-E01A-2D84-0EA8-A0F8499F7E00}"/>
              </a:ext>
            </a:extLst>
          </p:cNvPr>
          <p:cNvSpPr txBox="1"/>
          <p:nvPr/>
        </p:nvSpPr>
        <p:spPr>
          <a:xfrm>
            <a:off x="3107858" y="2065751"/>
            <a:ext cx="10565765" cy="285335"/>
          </a:xfrm>
          <a:prstGeom prst="rect">
            <a:avLst/>
          </a:prstGeom>
        </p:spPr>
        <p:txBody>
          <a:bodyPr vert="horz" wrap="square" lIns="0" tIns="53975" rIns="0" bIns="0" rtlCol="0">
            <a:spAutoFit/>
          </a:bodyPr>
          <a:lstStyle/>
          <a:p>
            <a:pPr marL="15240" marR="5080" algn="just">
              <a:lnSpc>
                <a:spcPts val="1839"/>
              </a:lnSpc>
              <a:spcBef>
                <a:spcPts val="425"/>
              </a:spcBef>
            </a:pPr>
            <a:r>
              <a:rPr lang="en-DE" sz="1800" b="1" spc="35" dirty="0">
                <a:latin typeface="Arial"/>
                <a:cs typeface="Arial"/>
              </a:rPr>
              <a:t>Companies who have a Female workforce &gt; 40%</a:t>
            </a:r>
            <a:endParaRPr lang="en-DE" sz="1800" dirty="0">
              <a:latin typeface="Arial"/>
              <a:cs typeface="Arial"/>
            </a:endParaRPr>
          </a:p>
        </p:txBody>
      </p:sp>
      <p:sp>
        <p:nvSpPr>
          <p:cNvPr id="6" name="TextBox 5">
            <a:extLst>
              <a:ext uri="{FF2B5EF4-FFF2-40B4-BE49-F238E27FC236}">
                <a16:creationId xmlns:a16="http://schemas.microsoft.com/office/drawing/2014/main" id="{A0C56CC6-470D-F916-D24C-265E5E7CD02A}"/>
              </a:ext>
            </a:extLst>
          </p:cNvPr>
          <p:cNvSpPr txBox="1"/>
          <p:nvPr/>
        </p:nvSpPr>
        <p:spPr>
          <a:xfrm>
            <a:off x="8390741" y="3127828"/>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56,89</a:t>
            </a:r>
            <a:r>
              <a:rPr lang="en-DE" sz="1100" dirty="0"/>
              <a:t>%</a:t>
            </a:r>
          </a:p>
        </p:txBody>
      </p:sp>
      <p:sp>
        <p:nvSpPr>
          <p:cNvPr id="40" name="TextBox 39">
            <a:extLst>
              <a:ext uri="{FF2B5EF4-FFF2-40B4-BE49-F238E27FC236}">
                <a16:creationId xmlns:a16="http://schemas.microsoft.com/office/drawing/2014/main" id="{ED6D0145-077B-CB7D-7DD3-FE97DE28F54D}"/>
              </a:ext>
            </a:extLst>
          </p:cNvPr>
          <p:cNvSpPr txBox="1"/>
          <p:nvPr/>
        </p:nvSpPr>
        <p:spPr>
          <a:xfrm>
            <a:off x="10233969" y="3320377"/>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50,17</a:t>
            </a:r>
            <a:r>
              <a:rPr lang="en-DE" sz="1100" dirty="0"/>
              <a:t>%</a:t>
            </a:r>
          </a:p>
        </p:txBody>
      </p:sp>
      <p:sp>
        <p:nvSpPr>
          <p:cNvPr id="41" name="TextBox 40">
            <a:extLst>
              <a:ext uri="{FF2B5EF4-FFF2-40B4-BE49-F238E27FC236}">
                <a16:creationId xmlns:a16="http://schemas.microsoft.com/office/drawing/2014/main" id="{421351C5-85F2-376B-2056-C511694351F6}"/>
              </a:ext>
            </a:extLst>
          </p:cNvPr>
          <p:cNvSpPr txBox="1"/>
          <p:nvPr/>
        </p:nvSpPr>
        <p:spPr>
          <a:xfrm>
            <a:off x="10745563" y="3369478"/>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49,83</a:t>
            </a:r>
            <a:r>
              <a:rPr lang="en-DE" sz="1100" dirty="0"/>
              <a:t>%</a:t>
            </a:r>
          </a:p>
        </p:txBody>
      </p:sp>
      <p:sp>
        <p:nvSpPr>
          <p:cNvPr id="46" name="TextBox 45">
            <a:extLst>
              <a:ext uri="{FF2B5EF4-FFF2-40B4-BE49-F238E27FC236}">
                <a16:creationId xmlns:a16="http://schemas.microsoft.com/office/drawing/2014/main" id="{2EAB05EE-B91F-1456-D3C3-6A7BEFB4BBDB}"/>
              </a:ext>
            </a:extLst>
          </p:cNvPr>
          <p:cNvSpPr txBox="1"/>
          <p:nvPr/>
        </p:nvSpPr>
        <p:spPr>
          <a:xfrm>
            <a:off x="944532" y="3022447"/>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59,77</a:t>
            </a:r>
            <a:r>
              <a:rPr lang="en-DE" sz="1100" dirty="0"/>
              <a:t>%</a:t>
            </a:r>
          </a:p>
        </p:txBody>
      </p:sp>
      <p:sp>
        <p:nvSpPr>
          <p:cNvPr id="48" name="TextBox 47">
            <a:extLst>
              <a:ext uri="{FF2B5EF4-FFF2-40B4-BE49-F238E27FC236}">
                <a16:creationId xmlns:a16="http://schemas.microsoft.com/office/drawing/2014/main" id="{A510CCC9-BACF-D68A-3E1E-784B0DD762A9}"/>
              </a:ext>
            </a:extLst>
          </p:cNvPr>
          <p:cNvSpPr txBox="1"/>
          <p:nvPr/>
        </p:nvSpPr>
        <p:spPr>
          <a:xfrm>
            <a:off x="2819079" y="3116841"/>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57,50</a:t>
            </a:r>
            <a:r>
              <a:rPr lang="en-DE" sz="1100" dirty="0"/>
              <a:t>%</a:t>
            </a:r>
          </a:p>
        </p:txBody>
      </p:sp>
      <p:sp>
        <p:nvSpPr>
          <p:cNvPr id="50" name="TextBox 49">
            <a:extLst>
              <a:ext uri="{FF2B5EF4-FFF2-40B4-BE49-F238E27FC236}">
                <a16:creationId xmlns:a16="http://schemas.microsoft.com/office/drawing/2014/main" id="{DEC42C96-FF4A-972E-76D8-68863AB87B0C}"/>
              </a:ext>
            </a:extLst>
          </p:cNvPr>
          <p:cNvSpPr txBox="1"/>
          <p:nvPr/>
        </p:nvSpPr>
        <p:spPr>
          <a:xfrm>
            <a:off x="4672729" y="3084123"/>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57,12</a:t>
            </a:r>
            <a:r>
              <a:rPr lang="en-DE" sz="1100" dirty="0"/>
              <a:t>%</a:t>
            </a:r>
          </a:p>
        </p:txBody>
      </p:sp>
      <p:sp>
        <p:nvSpPr>
          <p:cNvPr id="55" name="object 7">
            <a:extLst>
              <a:ext uri="{FF2B5EF4-FFF2-40B4-BE49-F238E27FC236}">
                <a16:creationId xmlns:a16="http://schemas.microsoft.com/office/drawing/2014/main" id="{7FA6F2CD-3522-150E-6C32-56409D2BDB3D}"/>
              </a:ext>
            </a:extLst>
          </p:cNvPr>
          <p:cNvSpPr/>
          <p:nvPr/>
        </p:nvSpPr>
        <p:spPr>
          <a:xfrm>
            <a:off x="3364406" y="3885691"/>
            <a:ext cx="530860" cy="1443395"/>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CB01FB"/>
          </a:solidFill>
        </p:spPr>
        <p:txBody>
          <a:bodyPr wrap="square" lIns="0" tIns="0" rIns="0" bIns="0" rtlCol="0"/>
          <a:lstStyle/>
          <a:p>
            <a:endParaRPr/>
          </a:p>
        </p:txBody>
      </p:sp>
      <p:sp>
        <p:nvSpPr>
          <p:cNvPr id="57" name="object 7">
            <a:extLst>
              <a:ext uri="{FF2B5EF4-FFF2-40B4-BE49-F238E27FC236}">
                <a16:creationId xmlns:a16="http://schemas.microsoft.com/office/drawing/2014/main" id="{BDC8DA9A-8EA1-9729-CE59-01AFA7C45C48}"/>
              </a:ext>
            </a:extLst>
          </p:cNvPr>
          <p:cNvSpPr/>
          <p:nvPr/>
        </p:nvSpPr>
        <p:spPr>
          <a:xfrm>
            <a:off x="7085635" y="3764425"/>
            <a:ext cx="530860" cy="1565170"/>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CB01FB"/>
          </a:solidFill>
        </p:spPr>
        <p:txBody>
          <a:bodyPr wrap="square" lIns="0" tIns="0" rIns="0" bIns="0" rtlCol="0"/>
          <a:lstStyle/>
          <a:p>
            <a:endParaRPr/>
          </a:p>
        </p:txBody>
      </p:sp>
      <p:sp>
        <p:nvSpPr>
          <p:cNvPr id="59" name="object 7">
            <a:extLst>
              <a:ext uri="{FF2B5EF4-FFF2-40B4-BE49-F238E27FC236}">
                <a16:creationId xmlns:a16="http://schemas.microsoft.com/office/drawing/2014/main" id="{D3F79CEB-86CA-E97D-A646-1FEA8D03900E}"/>
              </a:ext>
            </a:extLst>
          </p:cNvPr>
          <p:cNvSpPr/>
          <p:nvPr/>
        </p:nvSpPr>
        <p:spPr>
          <a:xfrm>
            <a:off x="1499879" y="3988743"/>
            <a:ext cx="530860" cy="133001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CB01FB"/>
          </a:solidFill>
        </p:spPr>
        <p:txBody>
          <a:bodyPr wrap="square" lIns="0" tIns="0" rIns="0" bIns="0" rtlCol="0"/>
          <a:lstStyle/>
          <a:p>
            <a:endParaRPr/>
          </a:p>
        </p:txBody>
      </p:sp>
      <p:sp>
        <p:nvSpPr>
          <p:cNvPr id="60" name="object 7">
            <a:extLst>
              <a:ext uri="{FF2B5EF4-FFF2-40B4-BE49-F238E27FC236}">
                <a16:creationId xmlns:a16="http://schemas.microsoft.com/office/drawing/2014/main" id="{E9E8845D-B5D5-70B2-C022-6DE021C1624B}"/>
              </a:ext>
            </a:extLst>
          </p:cNvPr>
          <p:cNvSpPr/>
          <p:nvPr/>
        </p:nvSpPr>
        <p:spPr>
          <a:xfrm>
            <a:off x="5227371" y="3820954"/>
            <a:ext cx="530860" cy="150864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CB01FB"/>
          </a:solidFill>
        </p:spPr>
        <p:txBody>
          <a:bodyPr wrap="square" lIns="0" tIns="0" rIns="0" bIns="0" rtlCol="0"/>
          <a:lstStyle/>
          <a:p>
            <a:endParaRPr/>
          </a:p>
        </p:txBody>
      </p:sp>
      <p:sp>
        <p:nvSpPr>
          <p:cNvPr id="44" name="TextBox 43">
            <a:extLst>
              <a:ext uri="{FF2B5EF4-FFF2-40B4-BE49-F238E27FC236}">
                <a16:creationId xmlns:a16="http://schemas.microsoft.com/office/drawing/2014/main" id="{51C1D37C-25DD-BDD3-BE4F-F7D5BE7509E7}"/>
              </a:ext>
            </a:extLst>
          </p:cNvPr>
          <p:cNvSpPr txBox="1"/>
          <p:nvPr/>
        </p:nvSpPr>
        <p:spPr>
          <a:xfrm>
            <a:off x="6510971" y="3084123"/>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57,06</a:t>
            </a:r>
            <a:r>
              <a:rPr lang="en-DE" sz="1100" dirty="0"/>
              <a:t>%</a:t>
            </a:r>
          </a:p>
        </p:txBody>
      </p:sp>
      <p:sp>
        <p:nvSpPr>
          <p:cNvPr id="49" name="TextBox 48">
            <a:extLst>
              <a:ext uri="{FF2B5EF4-FFF2-40B4-BE49-F238E27FC236}">
                <a16:creationId xmlns:a16="http://schemas.microsoft.com/office/drawing/2014/main" id="{CB7BC53B-56DF-7854-FB42-61E33B366D2B}"/>
              </a:ext>
            </a:extLst>
          </p:cNvPr>
          <p:cNvSpPr txBox="1"/>
          <p:nvPr/>
        </p:nvSpPr>
        <p:spPr>
          <a:xfrm>
            <a:off x="3326101" y="3885691"/>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42,50</a:t>
            </a:r>
            <a:r>
              <a:rPr lang="en-DE" sz="1100" dirty="0"/>
              <a:t>%</a:t>
            </a:r>
          </a:p>
        </p:txBody>
      </p:sp>
      <p:sp>
        <p:nvSpPr>
          <p:cNvPr id="51" name="TextBox 50">
            <a:extLst>
              <a:ext uri="{FF2B5EF4-FFF2-40B4-BE49-F238E27FC236}">
                <a16:creationId xmlns:a16="http://schemas.microsoft.com/office/drawing/2014/main" id="{877B9BA3-A590-A859-3754-530D86F9D240}"/>
              </a:ext>
            </a:extLst>
          </p:cNvPr>
          <p:cNvSpPr txBox="1"/>
          <p:nvPr/>
        </p:nvSpPr>
        <p:spPr>
          <a:xfrm>
            <a:off x="5161030" y="3812058"/>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42,88</a:t>
            </a:r>
            <a:r>
              <a:rPr lang="en-DE" sz="1100" dirty="0"/>
              <a:t>%</a:t>
            </a:r>
          </a:p>
        </p:txBody>
      </p:sp>
      <p:sp>
        <p:nvSpPr>
          <p:cNvPr id="42" name="TextBox 41">
            <a:extLst>
              <a:ext uri="{FF2B5EF4-FFF2-40B4-BE49-F238E27FC236}">
                <a16:creationId xmlns:a16="http://schemas.microsoft.com/office/drawing/2014/main" id="{33872E88-0D40-1C12-B16E-881E4FC9AE0E}"/>
              </a:ext>
            </a:extLst>
          </p:cNvPr>
          <p:cNvSpPr txBox="1"/>
          <p:nvPr/>
        </p:nvSpPr>
        <p:spPr>
          <a:xfrm>
            <a:off x="7018278" y="3763984"/>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42,94</a:t>
            </a:r>
            <a:r>
              <a:rPr lang="en-DE" sz="1100" dirty="0"/>
              <a:t>%</a:t>
            </a:r>
          </a:p>
        </p:txBody>
      </p:sp>
      <p:sp>
        <p:nvSpPr>
          <p:cNvPr id="47" name="TextBox 46">
            <a:extLst>
              <a:ext uri="{FF2B5EF4-FFF2-40B4-BE49-F238E27FC236}">
                <a16:creationId xmlns:a16="http://schemas.microsoft.com/office/drawing/2014/main" id="{BB56B877-99BB-E042-4367-F6E04EA40D51}"/>
              </a:ext>
            </a:extLst>
          </p:cNvPr>
          <p:cNvSpPr txBox="1"/>
          <p:nvPr/>
        </p:nvSpPr>
        <p:spPr>
          <a:xfrm>
            <a:off x="1465858" y="3986103"/>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40,23</a:t>
            </a:r>
            <a:r>
              <a:rPr lang="en-DE" sz="1100" dirty="0"/>
              <a:t>%</a:t>
            </a:r>
          </a:p>
        </p:txBody>
      </p:sp>
      <p:sp>
        <p:nvSpPr>
          <p:cNvPr id="58" name="object 7">
            <a:extLst>
              <a:ext uri="{FF2B5EF4-FFF2-40B4-BE49-F238E27FC236}">
                <a16:creationId xmlns:a16="http://schemas.microsoft.com/office/drawing/2014/main" id="{8D6ADA7A-B1A4-A26A-2A2A-B3D90A51FBB6}"/>
              </a:ext>
            </a:extLst>
          </p:cNvPr>
          <p:cNvSpPr/>
          <p:nvPr/>
        </p:nvSpPr>
        <p:spPr>
          <a:xfrm>
            <a:off x="8943273" y="3668185"/>
            <a:ext cx="530860" cy="165666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CB01FB"/>
          </a:solidFill>
        </p:spPr>
        <p:txBody>
          <a:bodyPr wrap="square" lIns="0" tIns="0" rIns="0" bIns="0" rtlCol="0"/>
          <a:lstStyle/>
          <a:p>
            <a:endParaRPr dirty="0"/>
          </a:p>
        </p:txBody>
      </p:sp>
      <p:sp>
        <p:nvSpPr>
          <p:cNvPr id="39" name="TextBox 38">
            <a:extLst>
              <a:ext uri="{FF2B5EF4-FFF2-40B4-BE49-F238E27FC236}">
                <a16:creationId xmlns:a16="http://schemas.microsoft.com/office/drawing/2014/main" id="{A26C8C2C-3121-DB89-9456-A639DBBD97D1}"/>
              </a:ext>
            </a:extLst>
          </p:cNvPr>
          <p:cNvSpPr txBox="1"/>
          <p:nvPr/>
        </p:nvSpPr>
        <p:spPr>
          <a:xfrm>
            <a:off x="8884588" y="3695040"/>
            <a:ext cx="652210" cy="261610"/>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43,11</a:t>
            </a:r>
            <a:r>
              <a:rPr lang="en-DE" sz="1100" dirty="0"/>
              <a:t>%</a:t>
            </a:r>
          </a:p>
        </p:txBody>
      </p:sp>
      <p:sp>
        <p:nvSpPr>
          <p:cNvPr id="61" name="object 2">
            <a:extLst>
              <a:ext uri="{FF2B5EF4-FFF2-40B4-BE49-F238E27FC236}">
                <a16:creationId xmlns:a16="http://schemas.microsoft.com/office/drawing/2014/main" id="{7AA67BCC-B629-E823-EE93-362F8245E7D6}"/>
              </a:ext>
            </a:extLst>
          </p:cNvPr>
          <p:cNvSpPr txBox="1">
            <a:spLocks/>
          </p:cNvSpPr>
          <p:nvPr/>
        </p:nvSpPr>
        <p:spPr>
          <a:xfrm>
            <a:off x="368301" y="382499"/>
            <a:ext cx="10945495" cy="487313"/>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nSpc>
                <a:spcPts val="3670"/>
              </a:lnSpc>
              <a:spcBef>
                <a:spcPts val="100"/>
              </a:spcBef>
            </a:pPr>
            <a:r>
              <a:rPr lang="en-US" spc="-55" dirty="0"/>
              <a:t>OVERVIEW AT A COMPANY LEVEL.</a:t>
            </a:r>
            <a:endParaRPr lang="en-US" kern="0" spc="-145" dirty="0"/>
          </a:p>
        </p:txBody>
      </p:sp>
      <p:grpSp>
        <p:nvGrpSpPr>
          <p:cNvPr id="71" name="Group 70">
            <a:extLst>
              <a:ext uri="{FF2B5EF4-FFF2-40B4-BE49-F238E27FC236}">
                <a16:creationId xmlns:a16="http://schemas.microsoft.com/office/drawing/2014/main" id="{6C7BB488-2160-1199-E4C1-47E3FE849294}"/>
              </a:ext>
            </a:extLst>
          </p:cNvPr>
          <p:cNvGrpSpPr/>
          <p:nvPr/>
        </p:nvGrpSpPr>
        <p:grpSpPr>
          <a:xfrm>
            <a:off x="1248599" y="2838213"/>
            <a:ext cx="9901934" cy="170637"/>
            <a:chOff x="1227874" y="2787042"/>
            <a:chExt cx="9901934" cy="170637"/>
          </a:xfrm>
        </p:grpSpPr>
        <p:sp>
          <p:nvSpPr>
            <p:cNvPr id="63" name="Left Brace 62">
              <a:extLst>
                <a:ext uri="{FF2B5EF4-FFF2-40B4-BE49-F238E27FC236}">
                  <a16:creationId xmlns:a16="http://schemas.microsoft.com/office/drawing/2014/main" id="{24371854-34D6-D905-F683-2EC68FE3BB58}"/>
                </a:ext>
              </a:extLst>
            </p:cNvPr>
            <p:cNvSpPr/>
            <p:nvPr/>
          </p:nvSpPr>
          <p:spPr>
            <a:xfrm rot="5400000">
              <a:off x="1477349" y="2537567"/>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5" name="Left Brace 64">
              <a:extLst>
                <a:ext uri="{FF2B5EF4-FFF2-40B4-BE49-F238E27FC236}">
                  <a16:creationId xmlns:a16="http://schemas.microsoft.com/office/drawing/2014/main" id="{17203011-448F-CAAA-9A9E-1B7145418969}"/>
                </a:ext>
              </a:extLst>
            </p:cNvPr>
            <p:cNvSpPr/>
            <p:nvPr/>
          </p:nvSpPr>
          <p:spPr>
            <a:xfrm rot="5400000">
              <a:off x="3236445" y="2560010"/>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6" name="Left Brace 65">
              <a:extLst>
                <a:ext uri="{FF2B5EF4-FFF2-40B4-BE49-F238E27FC236}">
                  <a16:creationId xmlns:a16="http://schemas.microsoft.com/office/drawing/2014/main" id="{AA352A7A-AD1F-FC57-B0D6-F2FE8207F1FF}"/>
                </a:ext>
              </a:extLst>
            </p:cNvPr>
            <p:cNvSpPr/>
            <p:nvPr/>
          </p:nvSpPr>
          <p:spPr>
            <a:xfrm rot="5400000">
              <a:off x="4992406" y="2540558"/>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dirty="0"/>
            </a:p>
          </p:txBody>
        </p:sp>
        <p:sp>
          <p:nvSpPr>
            <p:cNvPr id="67" name="Left Brace 66">
              <a:extLst>
                <a:ext uri="{FF2B5EF4-FFF2-40B4-BE49-F238E27FC236}">
                  <a16:creationId xmlns:a16="http://schemas.microsoft.com/office/drawing/2014/main" id="{681531DD-9D18-B743-BB84-C4CBADA442E7}"/>
                </a:ext>
              </a:extLst>
            </p:cNvPr>
            <p:cNvSpPr/>
            <p:nvPr/>
          </p:nvSpPr>
          <p:spPr>
            <a:xfrm rot="5400000">
              <a:off x="6988439" y="2546026"/>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8" name="Left Brace 67">
              <a:extLst>
                <a:ext uri="{FF2B5EF4-FFF2-40B4-BE49-F238E27FC236}">
                  <a16:creationId xmlns:a16="http://schemas.microsoft.com/office/drawing/2014/main" id="{D45CE1CD-F221-CE37-4E87-856250262B6C}"/>
                </a:ext>
              </a:extLst>
            </p:cNvPr>
            <p:cNvSpPr/>
            <p:nvPr/>
          </p:nvSpPr>
          <p:spPr>
            <a:xfrm rot="5400000">
              <a:off x="8869175" y="2552346"/>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9" name="Left Brace 68">
              <a:extLst>
                <a:ext uri="{FF2B5EF4-FFF2-40B4-BE49-F238E27FC236}">
                  <a16:creationId xmlns:a16="http://schemas.microsoft.com/office/drawing/2014/main" id="{77C1F19E-3A54-1F54-FFE9-CE36768BE051}"/>
                </a:ext>
              </a:extLst>
            </p:cNvPr>
            <p:cNvSpPr/>
            <p:nvPr/>
          </p:nvSpPr>
          <p:spPr>
            <a:xfrm rot="5400000">
              <a:off x="10732140" y="2560010"/>
              <a:ext cx="148194" cy="647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dirty="0"/>
            </a:p>
          </p:txBody>
        </p:sp>
      </p:grpSp>
      <p:grpSp>
        <p:nvGrpSpPr>
          <p:cNvPr id="72" name="Group 71">
            <a:extLst>
              <a:ext uri="{FF2B5EF4-FFF2-40B4-BE49-F238E27FC236}">
                <a16:creationId xmlns:a16="http://schemas.microsoft.com/office/drawing/2014/main" id="{DBF48781-80D4-AEC2-12AF-239F72E451C6}"/>
              </a:ext>
            </a:extLst>
          </p:cNvPr>
          <p:cNvGrpSpPr/>
          <p:nvPr/>
        </p:nvGrpSpPr>
        <p:grpSpPr>
          <a:xfrm>
            <a:off x="1301957" y="2579062"/>
            <a:ext cx="10109866" cy="287919"/>
            <a:chOff x="1003079" y="2522917"/>
            <a:chExt cx="10109866" cy="287919"/>
          </a:xfrm>
        </p:grpSpPr>
        <p:sp>
          <p:nvSpPr>
            <p:cNvPr id="70" name="TextBox 69">
              <a:extLst>
                <a:ext uri="{FF2B5EF4-FFF2-40B4-BE49-F238E27FC236}">
                  <a16:creationId xmlns:a16="http://schemas.microsoft.com/office/drawing/2014/main" id="{252E2FA4-AA2A-0D49-47BB-108FC3AF9955}"/>
                </a:ext>
              </a:extLst>
            </p:cNvPr>
            <p:cNvSpPr txBox="1"/>
            <p:nvPr/>
          </p:nvSpPr>
          <p:spPr>
            <a:xfrm>
              <a:off x="1003079" y="2535039"/>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6655</a:t>
              </a:r>
            </a:p>
          </p:txBody>
        </p:sp>
        <p:sp>
          <p:nvSpPr>
            <p:cNvPr id="73" name="TextBox 72">
              <a:extLst>
                <a:ext uri="{FF2B5EF4-FFF2-40B4-BE49-F238E27FC236}">
                  <a16:creationId xmlns:a16="http://schemas.microsoft.com/office/drawing/2014/main" id="{8A2557D2-6A6F-920D-5B4B-BC5B0E3C6EB7}"/>
                </a:ext>
              </a:extLst>
            </p:cNvPr>
            <p:cNvSpPr txBox="1"/>
            <p:nvPr/>
          </p:nvSpPr>
          <p:spPr>
            <a:xfrm>
              <a:off x="2837969" y="2535038"/>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1433</a:t>
              </a:r>
            </a:p>
          </p:txBody>
        </p:sp>
        <p:sp>
          <p:nvSpPr>
            <p:cNvPr id="74" name="TextBox 73">
              <a:extLst>
                <a:ext uri="{FF2B5EF4-FFF2-40B4-BE49-F238E27FC236}">
                  <a16:creationId xmlns:a16="http://schemas.microsoft.com/office/drawing/2014/main" id="{256ED679-168B-4E9F-2A97-42773F12C9EE}"/>
                </a:ext>
              </a:extLst>
            </p:cNvPr>
            <p:cNvSpPr txBox="1"/>
            <p:nvPr/>
          </p:nvSpPr>
          <p:spPr>
            <a:xfrm>
              <a:off x="6487378" y="2549226"/>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5911</a:t>
              </a:r>
            </a:p>
          </p:txBody>
        </p:sp>
        <p:sp>
          <p:nvSpPr>
            <p:cNvPr id="75" name="TextBox 74">
              <a:extLst>
                <a:ext uri="{FF2B5EF4-FFF2-40B4-BE49-F238E27FC236}">
                  <a16:creationId xmlns:a16="http://schemas.microsoft.com/office/drawing/2014/main" id="{B24CF249-75C6-96FB-F15B-2D85F49E44F3}"/>
                </a:ext>
              </a:extLst>
            </p:cNvPr>
            <p:cNvSpPr txBox="1"/>
            <p:nvPr/>
          </p:nvSpPr>
          <p:spPr>
            <a:xfrm>
              <a:off x="4562011" y="2539845"/>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1917</a:t>
              </a:r>
            </a:p>
          </p:txBody>
        </p:sp>
        <p:sp>
          <p:nvSpPr>
            <p:cNvPr id="76" name="TextBox 75">
              <a:extLst>
                <a:ext uri="{FF2B5EF4-FFF2-40B4-BE49-F238E27FC236}">
                  <a16:creationId xmlns:a16="http://schemas.microsoft.com/office/drawing/2014/main" id="{A68B39C3-E93C-9943-C136-5EDCA3DC3FFB}"/>
                </a:ext>
              </a:extLst>
            </p:cNvPr>
            <p:cNvSpPr txBox="1"/>
            <p:nvPr/>
          </p:nvSpPr>
          <p:spPr>
            <a:xfrm>
              <a:off x="8432459" y="2539845"/>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944</a:t>
              </a:r>
            </a:p>
          </p:txBody>
        </p:sp>
        <p:sp>
          <p:nvSpPr>
            <p:cNvPr id="77" name="TextBox 76">
              <a:extLst>
                <a:ext uri="{FF2B5EF4-FFF2-40B4-BE49-F238E27FC236}">
                  <a16:creationId xmlns:a16="http://schemas.microsoft.com/office/drawing/2014/main" id="{03CB54FB-1AA4-6F00-E6C5-F6529596362E}"/>
                </a:ext>
              </a:extLst>
            </p:cNvPr>
            <p:cNvSpPr txBox="1"/>
            <p:nvPr/>
          </p:nvSpPr>
          <p:spPr>
            <a:xfrm>
              <a:off x="10286136" y="2522917"/>
              <a:ext cx="826809" cy="261610"/>
            </a:xfrm>
            <a:prstGeom prst="rect">
              <a:avLst/>
            </a:prstGeom>
            <a:noFill/>
          </p:spPr>
          <p:txBody>
            <a:bodyPr wrap="square" rtlCol="0">
              <a:spAutoFit/>
            </a:bodyPr>
            <a:lstStyle/>
            <a:p>
              <a:r>
                <a:rPr lang="en-DE" sz="1050" b="1" dirty="0">
                  <a:solidFill>
                    <a:schemeClr val="tx1">
                      <a:lumMod val="50000"/>
                      <a:lumOff val="50000"/>
                    </a:schemeClr>
                  </a:solidFill>
                  <a:latin typeface="Arial" panose="020B0604020202020204" pitchFamily="34" charset="0"/>
                  <a:cs typeface="Arial" panose="020B0604020202020204" pitchFamily="34" charset="0"/>
                </a:rPr>
                <a:t>297</a:t>
              </a:r>
            </a:p>
          </p:txBody>
        </p:sp>
      </p:grpSp>
      <p:sp>
        <p:nvSpPr>
          <p:cNvPr id="79" name="TextBox 78">
            <a:extLst>
              <a:ext uri="{FF2B5EF4-FFF2-40B4-BE49-F238E27FC236}">
                <a16:creationId xmlns:a16="http://schemas.microsoft.com/office/drawing/2014/main" id="{85443A8B-2A1E-0FB6-E9CA-4616DFE37322}"/>
              </a:ext>
            </a:extLst>
          </p:cNvPr>
          <p:cNvSpPr txBox="1"/>
          <p:nvPr/>
        </p:nvSpPr>
        <p:spPr>
          <a:xfrm flipH="1">
            <a:off x="118770" y="2586468"/>
            <a:ext cx="825762" cy="230832"/>
          </a:xfrm>
          <a:prstGeom prst="rect">
            <a:avLst/>
          </a:prstGeom>
          <a:noFill/>
        </p:spPr>
        <p:txBody>
          <a:bodyPr wrap="square" rtlCol="0">
            <a:spAutoFit/>
          </a:bodyPr>
          <a:lstStyle/>
          <a:p>
            <a:r>
              <a:rPr lang="en-DE" sz="900" b="1" dirty="0">
                <a:solidFill>
                  <a:schemeClr val="tx1">
                    <a:lumMod val="50000"/>
                    <a:lumOff val="50000"/>
                  </a:schemeClr>
                </a:solidFill>
                <a:latin typeface="Arial" panose="020B0604020202020204" pitchFamily="34" charset="0"/>
                <a:cs typeface="Arial" panose="020B0604020202020204" pitchFamily="34" charset="0"/>
              </a:rPr>
              <a:t>Employees</a:t>
            </a:r>
          </a:p>
        </p:txBody>
      </p:sp>
    </p:spTree>
    <p:extLst>
      <p:ext uri="{BB962C8B-B14F-4D97-AF65-F5344CB8AC3E}">
        <p14:creationId xmlns:p14="http://schemas.microsoft.com/office/powerpoint/2010/main" val="427239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bject 34"/>
          <p:cNvSpPr txBox="1"/>
          <p:nvPr/>
        </p:nvSpPr>
        <p:spPr>
          <a:xfrm>
            <a:off x="368301" y="964205"/>
            <a:ext cx="10565765" cy="746999"/>
          </a:xfrm>
          <a:prstGeom prst="rect">
            <a:avLst/>
          </a:prstGeom>
        </p:spPr>
        <p:txBody>
          <a:bodyPr vert="horz" wrap="square" lIns="0" tIns="53975" rIns="0" bIns="0" rtlCol="0">
            <a:spAutoFit/>
          </a:bodyPr>
          <a:lstStyle/>
          <a:p>
            <a:pPr marL="15240" marR="5080" algn="just">
              <a:lnSpc>
                <a:spcPts val="1839"/>
              </a:lnSpc>
              <a:spcBef>
                <a:spcPts val="425"/>
              </a:spcBef>
            </a:pPr>
            <a:r>
              <a:rPr lang="en-DE" spc="35" dirty="0">
                <a:solidFill>
                  <a:srgbClr val="CB01FB"/>
                </a:solidFill>
                <a:latin typeface="Arial"/>
                <a:cs typeface="Arial"/>
              </a:rPr>
              <a:t>The companies have different structures based on the specific products and services they offer and therefore a closer insight at the following </a:t>
            </a:r>
            <a:r>
              <a:rPr lang="en-DE" b="1" spc="35" dirty="0">
                <a:solidFill>
                  <a:srgbClr val="CB01FB"/>
                </a:solidFill>
                <a:latin typeface="Arial"/>
                <a:cs typeface="Arial"/>
              </a:rPr>
              <a:t>3 job positions </a:t>
            </a:r>
            <a:r>
              <a:rPr lang="en-DE" spc="35" dirty="0">
                <a:solidFill>
                  <a:srgbClr val="CB01FB"/>
                </a:solidFill>
                <a:latin typeface="Arial"/>
                <a:cs typeface="Arial"/>
              </a:rPr>
              <a:t>that would exist regardless of the product / service offered would make more comparable sense.</a:t>
            </a:r>
            <a:endParaRPr lang="en-DE" sz="1800" dirty="0">
              <a:solidFill>
                <a:srgbClr val="CB01FB"/>
              </a:solidFill>
              <a:latin typeface="Arial"/>
              <a:cs typeface="Arial"/>
            </a:endParaRPr>
          </a:p>
        </p:txBody>
      </p:sp>
      <p:sp>
        <p:nvSpPr>
          <p:cNvPr id="43" name="object 43"/>
          <p:cNvSpPr txBox="1">
            <a:spLocks noGrp="1"/>
          </p:cNvSpPr>
          <p:nvPr>
            <p:ph type="sldNum" sz="quarter" idx="7"/>
          </p:nvPr>
        </p:nvSpPr>
        <p:spPr>
          <a:xfrm>
            <a:off x="11656053" y="6583133"/>
            <a:ext cx="383547" cy="141064"/>
          </a:xfrm>
          <a:prstGeom prst="rect">
            <a:avLst/>
          </a:prstGeom>
        </p:spPr>
        <p:txBody>
          <a:bodyPr vert="horz" wrap="square" lIns="0" tIns="0" rIns="0" bIns="0" rtlCol="0">
            <a:spAutoFit/>
          </a:bodyPr>
          <a:lstStyle/>
          <a:p>
            <a:pPr marL="109220">
              <a:lnSpc>
                <a:spcPts val="1115"/>
              </a:lnSpc>
            </a:pPr>
            <a:fld id="{81D60167-4931-47E6-BA6A-407CBD079E47}" type="slidenum">
              <a:rPr spc="70" dirty="0"/>
              <a:t>12</a:t>
            </a:fld>
            <a:endParaRPr spc="70" dirty="0"/>
          </a:p>
        </p:txBody>
      </p:sp>
      <p:sp>
        <p:nvSpPr>
          <p:cNvPr id="37" name="object 34">
            <a:extLst>
              <a:ext uri="{FF2B5EF4-FFF2-40B4-BE49-F238E27FC236}">
                <a16:creationId xmlns:a16="http://schemas.microsoft.com/office/drawing/2014/main" id="{36DE4D10-E01A-2D84-0EA8-A0F8499F7E00}"/>
              </a:ext>
            </a:extLst>
          </p:cNvPr>
          <p:cNvSpPr txBox="1"/>
          <p:nvPr/>
        </p:nvSpPr>
        <p:spPr>
          <a:xfrm>
            <a:off x="399837" y="2767168"/>
            <a:ext cx="2760703" cy="567463"/>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Across All </a:t>
            </a:r>
          </a:p>
          <a:p>
            <a:pPr marL="15240" marR="5080" algn="just">
              <a:lnSpc>
                <a:spcPts val="1839"/>
              </a:lnSpc>
              <a:spcBef>
                <a:spcPts val="425"/>
              </a:spcBef>
            </a:pPr>
            <a:r>
              <a:rPr lang="en-DE" b="1" spc="35" dirty="0">
                <a:solidFill>
                  <a:srgbClr val="CB01FB"/>
                </a:solidFill>
                <a:latin typeface="Arial"/>
                <a:cs typeface="Arial"/>
              </a:rPr>
              <a:t>Companies: </a:t>
            </a:r>
            <a:endParaRPr lang="en-DE" sz="1800" dirty="0">
              <a:solidFill>
                <a:srgbClr val="CB01FB"/>
              </a:solidFill>
              <a:latin typeface="Arial"/>
              <a:cs typeface="Arial"/>
            </a:endParaRPr>
          </a:p>
        </p:txBody>
      </p:sp>
      <p:sp>
        <p:nvSpPr>
          <p:cNvPr id="61" name="object 2">
            <a:extLst>
              <a:ext uri="{FF2B5EF4-FFF2-40B4-BE49-F238E27FC236}">
                <a16:creationId xmlns:a16="http://schemas.microsoft.com/office/drawing/2014/main" id="{7AA67BCC-B629-E823-EE93-362F8245E7D6}"/>
              </a:ext>
            </a:extLst>
          </p:cNvPr>
          <p:cNvSpPr txBox="1">
            <a:spLocks/>
          </p:cNvSpPr>
          <p:nvPr/>
        </p:nvSpPr>
        <p:spPr>
          <a:xfrm>
            <a:off x="368301" y="382499"/>
            <a:ext cx="10945495" cy="487313"/>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nSpc>
                <a:spcPts val="3670"/>
              </a:lnSpc>
              <a:spcBef>
                <a:spcPts val="100"/>
              </a:spcBef>
            </a:pPr>
            <a:r>
              <a:rPr lang="en-US" spc="-55" dirty="0"/>
              <a:t>OVERVIEW AT</a:t>
            </a:r>
            <a:r>
              <a:rPr lang="en-DE" kern="0" spc="-55" dirty="0"/>
              <a:t> THE JOB POSITIONS.</a:t>
            </a:r>
            <a:endParaRPr lang="en-US" kern="0" spc="-145" dirty="0"/>
          </a:p>
        </p:txBody>
      </p:sp>
      <p:grpSp>
        <p:nvGrpSpPr>
          <p:cNvPr id="8" name="Group 7">
            <a:extLst>
              <a:ext uri="{FF2B5EF4-FFF2-40B4-BE49-F238E27FC236}">
                <a16:creationId xmlns:a16="http://schemas.microsoft.com/office/drawing/2014/main" id="{B3867D96-6B0E-DB72-E58D-FB6C2765A2E9}"/>
              </a:ext>
            </a:extLst>
          </p:cNvPr>
          <p:cNvGrpSpPr/>
          <p:nvPr/>
        </p:nvGrpSpPr>
        <p:grpSpPr>
          <a:xfrm>
            <a:off x="2971799" y="1993016"/>
            <a:ext cx="8156541" cy="2429386"/>
            <a:chOff x="2898479" y="1813264"/>
            <a:chExt cx="8156541" cy="2429386"/>
          </a:xfrm>
        </p:grpSpPr>
        <p:sp>
          <p:nvSpPr>
            <p:cNvPr id="27" name="object 33">
              <a:extLst>
                <a:ext uri="{FF2B5EF4-FFF2-40B4-BE49-F238E27FC236}">
                  <a16:creationId xmlns:a16="http://schemas.microsoft.com/office/drawing/2014/main" id="{7FBF803C-13FF-B093-4BF7-8F6337DD6403}"/>
                </a:ext>
              </a:extLst>
            </p:cNvPr>
            <p:cNvSpPr txBox="1"/>
            <p:nvPr/>
          </p:nvSpPr>
          <p:spPr>
            <a:xfrm>
              <a:off x="2898479" y="1815388"/>
              <a:ext cx="2808249" cy="444802"/>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Ex</a:t>
              </a:r>
              <a:r>
                <a:rPr lang="en-GB" sz="1400" b="1" spc="65" dirty="0" err="1">
                  <a:latin typeface="Arial"/>
                  <a:cs typeface="Arial"/>
                </a:rPr>
                <a:t>ec</a:t>
              </a:r>
              <a:r>
                <a:rPr sz="1400" b="1" spc="65" dirty="0" err="1">
                  <a:latin typeface="Arial"/>
                  <a:cs typeface="Arial"/>
                </a:rPr>
                <a:t>utive</a:t>
              </a:r>
              <a:r>
                <a:rPr sz="1400" b="1" spc="65" dirty="0">
                  <a:latin typeface="Arial"/>
                  <a:cs typeface="Arial"/>
                </a:rPr>
                <a:t>/Senior Officials &amp; Managers</a:t>
              </a:r>
              <a:endParaRPr sz="1400" b="1" dirty="0">
                <a:latin typeface="Arial"/>
                <a:cs typeface="Arial"/>
              </a:endParaRPr>
            </a:p>
          </p:txBody>
        </p:sp>
        <p:grpSp>
          <p:nvGrpSpPr>
            <p:cNvPr id="7" name="Group 6">
              <a:extLst>
                <a:ext uri="{FF2B5EF4-FFF2-40B4-BE49-F238E27FC236}">
                  <a16:creationId xmlns:a16="http://schemas.microsoft.com/office/drawing/2014/main" id="{FCA7899F-F38A-0867-9E87-1C4535B2A439}"/>
                </a:ext>
              </a:extLst>
            </p:cNvPr>
            <p:cNvGrpSpPr/>
            <p:nvPr/>
          </p:nvGrpSpPr>
          <p:grpSpPr>
            <a:xfrm>
              <a:off x="3109555" y="2490695"/>
              <a:ext cx="1917859" cy="1743859"/>
              <a:chOff x="1024206" y="1602124"/>
              <a:chExt cx="1917859" cy="1743859"/>
            </a:xfrm>
          </p:grpSpPr>
          <p:grpSp>
            <p:nvGrpSpPr>
              <p:cNvPr id="3" name="Group 2">
                <a:extLst>
                  <a:ext uri="{FF2B5EF4-FFF2-40B4-BE49-F238E27FC236}">
                    <a16:creationId xmlns:a16="http://schemas.microsoft.com/office/drawing/2014/main" id="{38C24C8B-CA66-3847-A33D-0210EFE5D560}"/>
                  </a:ext>
                </a:extLst>
              </p:cNvPr>
              <p:cNvGrpSpPr/>
              <p:nvPr/>
            </p:nvGrpSpPr>
            <p:grpSpPr>
              <a:xfrm>
                <a:off x="1024206" y="1602124"/>
                <a:ext cx="1917859" cy="1743859"/>
                <a:chOff x="1480423" y="5905126"/>
                <a:chExt cx="1846625" cy="1645441"/>
              </a:xfrm>
            </p:grpSpPr>
            <p:sp>
              <p:nvSpPr>
                <p:cNvPr id="2" name="Block Arc 1">
                  <a:extLst>
                    <a:ext uri="{FF2B5EF4-FFF2-40B4-BE49-F238E27FC236}">
                      <a16:creationId xmlns:a16="http://schemas.microsoft.com/office/drawing/2014/main" id="{482105E6-91CA-885F-04E9-1FD366758133}"/>
                    </a:ext>
                  </a:extLst>
                </p:cNvPr>
                <p:cNvSpPr/>
                <p:nvPr/>
              </p:nvSpPr>
              <p:spPr>
                <a:xfrm>
                  <a:off x="1499016" y="5905126"/>
                  <a:ext cx="1828032" cy="1623055"/>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78" name="Block Arc 77">
                  <a:extLst>
                    <a:ext uri="{FF2B5EF4-FFF2-40B4-BE49-F238E27FC236}">
                      <a16:creationId xmlns:a16="http://schemas.microsoft.com/office/drawing/2014/main" id="{8E3717E9-C720-EC84-111E-72B8760AE599}"/>
                    </a:ext>
                  </a:extLst>
                </p:cNvPr>
                <p:cNvSpPr/>
                <p:nvPr/>
              </p:nvSpPr>
              <p:spPr>
                <a:xfrm>
                  <a:off x="1480423" y="5927512"/>
                  <a:ext cx="1765628" cy="1623055"/>
                </a:xfrm>
                <a:prstGeom prst="blockArc">
                  <a:avLst>
                    <a:gd name="adj1" fmla="val 10800000"/>
                    <a:gd name="adj2" fmla="val 14724036"/>
                    <a:gd name="adj3" fmla="val 25736"/>
                  </a:avLst>
                </a:prstGeom>
                <a:solidFill>
                  <a:srgbClr val="CB01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900" b="1" dirty="0">
                      <a:solidFill>
                        <a:schemeClr val="bg1"/>
                      </a:solidFill>
                      <a:latin typeface="Arial" panose="020B0604020202020204" pitchFamily="34" charset="0"/>
                      <a:cs typeface="Arial" panose="020B0604020202020204" pitchFamily="34" charset="0"/>
                    </a:rPr>
                    <a:t>22,75%</a:t>
                  </a:r>
                </a:p>
              </p:txBody>
            </p:sp>
          </p:grpSp>
          <p:sp>
            <p:nvSpPr>
              <p:cNvPr id="5" name="TextBox 4">
                <a:extLst>
                  <a:ext uri="{FF2B5EF4-FFF2-40B4-BE49-F238E27FC236}">
                    <a16:creationId xmlns:a16="http://schemas.microsoft.com/office/drawing/2014/main" id="{16283C4E-619F-E6A1-A4BC-55DDA446BA07}"/>
                  </a:ext>
                </a:extLst>
              </p:cNvPr>
              <p:cNvSpPr txBox="1"/>
              <p:nvPr/>
            </p:nvSpPr>
            <p:spPr>
              <a:xfrm>
                <a:off x="1969253" y="1797621"/>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77,43%</a:t>
                </a:r>
              </a:p>
            </p:txBody>
          </p:sp>
        </p:grpSp>
        <p:grpSp>
          <p:nvGrpSpPr>
            <p:cNvPr id="81" name="Group 80">
              <a:extLst>
                <a:ext uri="{FF2B5EF4-FFF2-40B4-BE49-F238E27FC236}">
                  <a16:creationId xmlns:a16="http://schemas.microsoft.com/office/drawing/2014/main" id="{38C09B17-A5E9-77AB-683C-9E4BA567F7CD}"/>
                </a:ext>
              </a:extLst>
            </p:cNvPr>
            <p:cNvGrpSpPr/>
            <p:nvPr/>
          </p:nvGrpSpPr>
          <p:grpSpPr>
            <a:xfrm>
              <a:off x="6156210" y="2520897"/>
              <a:ext cx="1898549" cy="1721753"/>
              <a:chOff x="1019979" y="1625845"/>
              <a:chExt cx="1898549" cy="1721753"/>
            </a:xfrm>
          </p:grpSpPr>
          <p:grpSp>
            <p:nvGrpSpPr>
              <p:cNvPr id="82" name="Group 81">
                <a:extLst>
                  <a:ext uri="{FF2B5EF4-FFF2-40B4-BE49-F238E27FC236}">
                    <a16:creationId xmlns:a16="http://schemas.microsoft.com/office/drawing/2014/main" id="{084F20E4-B191-3807-84D6-A8CDCB28E334}"/>
                  </a:ext>
                </a:extLst>
              </p:cNvPr>
              <p:cNvGrpSpPr/>
              <p:nvPr/>
            </p:nvGrpSpPr>
            <p:grpSpPr>
              <a:xfrm>
                <a:off x="1019979" y="1625845"/>
                <a:ext cx="1898549" cy="1721753"/>
                <a:chOff x="1476353" y="5927510"/>
                <a:chExt cx="1828032" cy="1624583"/>
              </a:xfrm>
            </p:grpSpPr>
            <p:sp>
              <p:nvSpPr>
                <p:cNvPr id="84" name="Block Arc 83">
                  <a:extLst>
                    <a:ext uri="{FF2B5EF4-FFF2-40B4-BE49-F238E27FC236}">
                      <a16:creationId xmlns:a16="http://schemas.microsoft.com/office/drawing/2014/main" id="{A40EDAB2-3494-1087-DD40-746AFFDC3F19}"/>
                    </a:ext>
                  </a:extLst>
                </p:cNvPr>
                <p:cNvSpPr/>
                <p:nvPr/>
              </p:nvSpPr>
              <p:spPr>
                <a:xfrm>
                  <a:off x="1476353" y="5929038"/>
                  <a:ext cx="1828032" cy="1623055"/>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85" name="Block Arc 84">
                  <a:extLst>
                    <a:ext uri="{FF2B5EF4-FFF2-40B4-BE49-F238E27FC236}">
                      <a16:creationId xmlns:a16="http://schemas.microsoft.com/office/drawing/2014/main" id="{E9CE2290-6206-AD9E-C483-82C42145443C}"/>
                    </a:ext>
                  </a:extLst>
                </p:cNvPr>
                <p:cNvSpPr/>
                <p:nvPr/>
              </p:nvSpPr>
              <p:spPr>
                <a:xfrm>
                  <a:off x="1480423" y="5927510"/>
                  <a:ext cx="1765628" cy="1623055"/>
                </a:xfrm>
                <a:prstGeom prst="blockArc">
                  <a:avLst>
                    <a:gd name="adj1" fmla="val 10800000"/>
                    <a:gd name="adj2" fmla="val 15192237"/>
                    <a:gd name="adj3" fmla="val 25869"/>
                  </a:avLst>
                </a:prstGeom>
                <a:solidFill>
                  <a:srgbClr val="CB01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900" b="1" dirty="0">
                      <a:solidFill>
                        <a:schemeClr val="bg1"/>
                      </a:solidFill>
                      <a:latin typeface="Arial" panose="020B0604020202020204" pitchFamily="34" charset="0"/>
                      <a:cs typeface="Arial" panose="020B0604020202020204" pitchFamily="34" charset="0"/>
                    </a:rPr>
                    <a:t>30,11%</a:t>
                  </a:r>
                </a:p>
              </p:txBody>
            </p:sp>
          </p:grpSp>
          <p:sp>
            <p:nvSpPr>
              <p:cNvPr id="83" name="TextBox 82">
                <a:extLst>
                  <a:ext uri="{FF2B5EF4-FFF2-40B4-BE49-F238E27FC236}">
                    <a16:creationId xmlns:a16="http://schemas.microsoft.com/office/drawing/2014/main" id="{116E5500-D223-0BBB-886D-40675341A3AF}"/>
                  </a:ext>
                </a:extLst>
              </p:cNvPr>
              <p:cNvSpPr txBox="1"/>
              <p:nvPr/>
            </p:nvSpPr>
            <p:spPr>
              <a:xfrm>
                <a:off x="1969253" y="1797621"/>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69,89%</a:t>
                </a:r>
              </a:p>
            </p:txBody>
          </p:sp>
        </p:grpSp>
        <p:sp>
          <p:nvSpPr>
            <p:cNvPr id="86" name="object 33">
              <a:extLst>
                <a:ext uri="{FF2B5EF4-FFF2-40B4-BE49-F238E27FC236}">
                  <a16:creationId xmlns:a16="http://schemas.microsoft.com/office/drawing/2014/main" id="{160A6B59-9CEF-1ADB-256F-6C3E53958579}"/>
                </a:ext>
              </a:extLst>
            </p:cNvPr>
            <p:cNvSpPr txBox="1"/>
            <p:nvPr/>
          </p:nvSpPr>
          <p:spPr>
            <a:xfrm>
              <a:off x="6123531" y="1813264"/>
              <a:ext cx="2234470" cy="470450"/>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F</a:t>
              </a:r>
              <a:r>
                <a:rPr lang="en-GB" sz="1400" b="1" spc="65" dirty="0" err="1">
                  <a:latin typeface="Arial"/>
                  <a:cs typeface="Arial"/>
                </a:rPr>
                <a:t>i</a:t>
              </a:r>
              <a:r>
                <a:rPr sz="1400" b="1" spc="65" dirty="0" err="1">
                  <a:latin typeface="Arial"/>
                  <a:cs typeface="Arial"/>
                </a:rPr>
                <a:t>rst</a:t>
              </a:r>
              <a:r>
                <a:rPr sz="1400" b="1" spc="65" dirty="0">
                  <a:latin typeface="Arial"/>
                  <a:cs typeface="Arial"/>
                </a:rPr>
                <a:t> / Mid</a:t>
              </a:r>
            </a:p>
            <a:p>
              <a:pPr marL="484505" marR="5080" indent="-472440" algn="ctr">
                <a:lnSpc>
                  <a:spcPts val="1660"/>
                </a:lnSpc>
                <a:spcBef>
                  <a:spcPts val="175"/>
                </a:spcBef>
              </a:pPr>
              <a:r>
                <a:rPr sz="1400" b="1" spc="65" dirty="0">
                  <a:latin typeface="Arial"/>
                  <a:cs typeface="Arial"/>
                </a:rPr>
                <a:t>Officials &amp; Managers</a:t>
              </a:r>
              <a:endParaRPr sz="1400" b="1" dirty="0">
                <a:latin typeface="Arial"/>
                <a:cs typeface="Arial"/>
              </a:endParaRPr>
            </a:p>
          </p:txBody>
        </p:sp>
        <p:grpSp>
          <p:nvGrpSpPr>
            <p:cNvPr id="87" name="Group 86">
              <a:extLst>
                <a:ext uri="{FF2B5EF4-FFF2-40B4-BE49-F238E27FC236}">
                  <a16:creationId xmlns:a16="http://schemas.microsoft.com/office/drawing/2014/main" id="{41E204C9-40F9-7131-58DF-23D449D15BEC}"/>
                </a:ext>
              </a:extLst>
            </p:cNvPr>
            <p:cNvGrpSpPr/>
            <p:nvPr/>
          </p:nvGrpSpPr>
          <p:grpSpPr>
            <a:xfrm>
              <a:off x="9156471" y="2498330"/>
              <a:ext cx="1898549" cy="1729639"/>
              <a:chOff x="1012530" y="1616901"/>
              <a:chExt cx="1898549" cy="1729639"/>
            </a:xfrm>
          </p:grpSpPr>
          <p:grpSp>
            <p:nvGrpSpPr>
              <p:cNvPr id="88" name="Group 87">
                <a:extLst>
                  <a:ext uri="{FF2B5EF4-FFF2-40B4-BE49-F238E27FC236}">
                    <a16:creationId xmlns:a16="http://schemas.microsoft.com/office/drawing/2014/main" id="{5986870B-9DAB-69E3-EE4D-01F25413291F}"/>
                  </a:ext>
                </a:extLst>
              </p:cNvPr>
              <p:cNvGrpSpPr/>
              <p:nvPr/>
            </p:nvGrpSpPr>
            <p:grpSpPr>
              <a:xfrm>
                <a:off x="1012530" y="1616901"/>
                <a:ext cx="1898549" cy="1729639"/>
                <a:chOff x="1469181" y="5919071"/>
                <a:chExt cx="1828032" cy="1632024"/>
              </a:xfrm>
            </p:grpSpPr>
            <p:sp>
              <p:nvSpPr>
                <p:cNvPr id="90" name="Block Arc 89">
                  <a:extLst>
                    <a:ext uri="{FF2B5EF4-FFF2-40B4-BE49-F238E27FC236}">
                      <a16:creationId xmlns:a16="http://schemas.microsoft.com/office/drawing/2014/main" id="{75A84557-EDF4-8630-439A-5EAAAE98004B}"/>
                    </a:ext>
                  </a:extLst>
                </p:cNvPr>
                <p:cNvSpPr/>
                <p:nvPr/>
              </p:nvSpPr>
              <p:spPr>
                <a:xfrm>
                  <a:off x="1469181" y="5928040"/>
                  <a:ext cx="1828032" cy="1623055"/>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91" name="Block Arc 90">
                  <a:extLst>
                    <a:ext uri="{FF2B5EF4-FFF2-40B4-BE49-F238E27FC236}">
                      <a16:creationId xmlns:a16="http://schemas.microsoft.com/office/drawing/2014/main" id="{E910D72B-7EB0-6F5D-6DB1-503065E9A46C}"/>
                    </a:ext>
                  </a:extLst>
                </p:cNvPr>
                <p:cNvSpPr/>
                <p:nvPr/>
              </p:nvSpPr>
              <p:spPr>
                <a:xfrm>
                  <a:off x="1472002" y="5919071"/>
                  <a:ext cx="1765628" cy="1623055"/>
                </a:xfrm>
                <a:prstGeom prst="blockArc">
                  <a:avLst>
                    <a:gd name="adj1" fmla="val 10800000"/>
                    <a:gd name="adj2" fmla="val 15192237"/>
                    <a:gd name="adj3" fmla="val 25869"/>
                  </a:avLst>
                </a:prstGeom>
                <a:solidFill>
                  <a:srgbClr val="CB01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900" b="1" dirty="0">
                      <a:solidFill>
                        <a:schemeClr val="bg1"/>
                      </a:solidFill>
                      <a:latin typeface="Arial" panose="020B0604020202020204" pitchFamily="34" charset="0"/>
                      <a:cs typeface="Arial" panose="020B0604020202020204" pitchFamily="34" charset="0"/>
                    </a:rPr>
                    <a:t>30,11%</a:t>
                  </a:r>
                </a:p>
              </p:txBody>
            </p:sp>
          </p:grpSp>
          <p:sp>
            <p:nvSpPr>
              <p:cNvPr id="89" name="TextBox 88">
                <a:extLst>
                  <a:ext uri="{FF2B5EF4-FFF2-40B4-BE49-F238E27FC236}">
                    <a16:creationId xmlns:a16="http://schemas.microsoft.com/office/drawing/2014/main" id="{109BEEDF-CD86-F6B5-0649-28B2863CCD7A}"/>
                  </a:ext>
                </a:extLst>
              </p:cNvPr>
              <p:cNvSpPr txBox="1"/>
              <p:nvPr/>
            </p:nvSpPr>
            <p:spPr>
              <a:xfrm>
                <a:off x="1969253" y="1797621"/>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69,89%</a:t>
                </a:r>
              </a:p>
            </p:txBody>
          </p:sp>
        </p:grpSp>
        <p:sp>
          <p:nvSpPr>
            <p:cNvPr id="92" name="object 33">
              <a:extLst>
                <a:ext uri="{FF2B5EF4-FFF2-40B4-BE49-F238E27FC236}">
                  <a16:creationId xmlns:a16="http://schemas.microsoft.com/office/drawing/2014/main" id="{945FA180-1D27-AEA1-45C6-E1680802F1A1}"/>
                </a:ext>
              </a:extLst>
            </p:cNvPr>
            <p:cNvSpPr txBox="1"/>
            <p:nvPr/>
          </p:nvSpPr>
          <p:spPr>
            <a:xfrm>
              <a:off x="9417843" y="1897039"/>
              <a:ext cx="1555750" cy="226793"/>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Professionals</a:t>
              </a:r>
              <a:endParaRPr sz="1400" b="1" dirty="0">
                <a:latin typeface="Arial"/>
                <a:cs typeface="Arial"/>
              </a:endParaRPr>
            </a:p>
          </p:txBody>
        </p:sp>
      </p:grpSp>
      <p:grpSp>
        <p:nvGrpSpPr>
          <p:cNvPr id="22" name="Group 21">
            <a:extLst>
              <a:ext uri="{FF2B5EF4-FFF2-40B4-BE49-F238E27FC236}">
                <a16:creationId xmlns:a16="http://schemas.microsoft.com/office/drawing/2014/main" id="{86992FE2-97C2-9048-634E-BAE4132D96DA}"/>
              </a:ext>
            </a:extLst>
          </p:cNvPr>
          <p:cNvGrpSpPr/>
          <p:nvPr/>
        </p:nvGrpSpPr>
        <p:grpSpPr>
          <a:xfrm>
            <a:off x="697230" y="3823727"/>
            <a:ext cx="10287635" cy="228268"/>
            <a:chOff x="394688" y="4262583"/>
            <a:chExt cx="10287635" cy="228268"/>
          </a:xfrm>
        </p:grpSpPr>
        <p:sp>
          <p:nvSpPr>
            <p:cNvPr id="33" name="object 41">
              <a:extLst>
                <a:ext uri="{FF2B5EF4-FFF2-40B4-BE49-F238E27FC236}">
                  <a16:creationId xmlns:a16="http://schemas.microsoft.com/office/drawing/2014/main" id="{F3A53738-9D42-D4D8-D5C0-8CAEAEBD1C0D}"/>
                </a:ext>
              </a:extLst>
            </p:cNvPr>
            <p:cNvSpPr txBox="1"/>
            <p:nvPr/>
          </p:nvSpPr>
          <p:spPr>
            <a:xfrm>
              <a:off x="394688" y="4262583"/>
              <a:ext cx="10287635" cy="228268"/>
            </a:xfrm>
            <a:prstGeom prst="rect">
              <a:avLst/>
            </a:prstGeom>
          </p:spPr>
          <p:txBody>
            <a:bodyPr vert="horz" wrap="square" lIns="0" tIns="12700" rIns="0" bIns="0" rtlCol="0">
              <a:spAutoFit/>
            </a:bodyPr>
            <a:lstStyle/>
            <a:p>
              <a:pPr marL="5218430">
                <a:lnSpc>
                  <a:spcPct val="100000"/>
                </a:lnSpc>
                <a:spcBef>
                  <a:spcPts val="100"/>
                </a:spcBef>
                <a:tabLst>
                  <a:tab pos="6995159" algn="l"/>
                </a:tabLst>
              </a:pPr>
              <a:r>
                <a:rPr sz="1400" spc="80" dirty="0">
                  <a:solidFill>
                    <a:srgbClr val="585858"/>
                  </a:solidFill>
                  <a:latin typeface="Arial"/>
                  <a:cs typeface="Arial"/>
                </a:rPr>
                <a:t>Male   </a:t>
              </a:r>
              <a:r>
                <a:rPr lang="en-DE" sz="1400" spc="80" dirty="0">
                  <a:solidFill>
                    <a:srgbClr val="585858"/>
                  </a:solidFill>
                  <a:latin typeface="Arial"/>
                  <a:cs typeface="Arial"/>
                </a:rPr>
                <a:t>	</a:t>
              </a:r>
              <a:r>
                <a:rPr sz="1400" spc="-40" dirty="0">
                  <a:solidFill>
                    <a:srgbClr val="585858"/>
                  </a:solidFill>
                  <a:latin typeface="Arial"/>
                  <a:cs typeface="Arial"/>
                </a:rPr>
                <a:t>	</a:t>
              </a:r>
              <a:r>
                <a:rPr sz="1400" spc="45" dirty="0">
                  <a:solidFill>
                    <a:srgbClr val="585858"/>
                  </a:solidFill>
                  <a:latin typeface="Arial"/>
                  <a:cs typeface="Arial"/>
                </a:rPr>
                <a:t>Female</a:t>
              </a:r>
              <a:endParaRPr sz="1400" dirty="0">
                <a:latin typeface="Arial"/>
                <a:cs typeface="Arial"/>
              </a:endParaRPr>
            </a:p>
          </p:txBody>
        </p:sp>
        <p:sp>
          <p:nvSpPr>
            <p:cNvPr id="36" name="object 40">
              <a:extLst>
                <a:ext uri="{FF2B5EF4-FFF2-40B4-BE49-F238E27FC236}">
                  <a16:creationId xmlns:a16="http://schemas.microsoft.com/office/drawing/2014/main" id="{261E00C6-4129-19C3-8269-31282446BC91}"/>
                </a:ext>
              </a:extLst>
            </p:cNvPr>
            <p:cNvSpPr/>
            <p:nvPr/>
          </p:nvSpPr>
          <p:spPr>
            <a:xfrm>
              <a:off x="5408997" y="4347771"/>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9FF"/>
            </a:solidFill>
          </p:spPr>
          <p:txBody>
            <a:bodyPr wrap="square" lIns="0" tIns="0" rIns="0" bIns="0" rtlCol="0"/>
            <a:lstStyle/>
            <a:p>
              <a:endParaRPr/>
            </a:p>
          </p:txBody>
        </p:sp>
        <p:sp>
          <p:nvSpPr>
            <p:cNvPr id="35" name="object 39">
              <a:extLst>
                <a:ext uri="{FF2B5EF4-FFF2-40B4-BE49-F238E27FC236}">
                  <a16:creationId xmlns:a16="http://schemas.microsoft.com/office/drawing/2014/main" id="{1C717DBC-B014-B58A-924F-D98B8175F0DE}"/>
                </a:ext>
              </a:extLst>
            </p:cNvPr>
            <p:cNvSpPr/>
            <p:nvPr/>
          </p:nvSpPr>
          <p:spPr>
            <a:xfrm>
              <a:off x="7546058" y="4329409"/>
              <a:ext cx="94615" cy="94615"/>
            </a:xfrm>
            <a:custGeom>
              <a:avLst/>
              <a:gdLst/>
              <a:ahLst/>
              <a:cxnLst/>
              <a:rect l="l" t="t" r="r" b="b"/>
              <a:pathLst>
                <a:path w="94614" h="94614">
                  <a:moveTo>
                    <a:pt x="94487" y="0"/>
                  </a:moveTo>
                  <a:lnTo>
                    <a:pt x="0" y="0"/>
                  </a:lnTo>
                  <a:lnTo>
                    <a:pt x="0" y="94487"/>
                  </a:lnTo>
                  <a:lnTo>
                    <a:pt x="94487" y="94487"/>
                  </a:lnTo>
                  <a:lnTo>
                    <a:pt x="94487" y="0"/>
                  </a:lnTo>
                  <a:close/>
                </a:path>
              </a:pathLst>
            </a:custGeom>
            <a:solidFill>
              <a:srgbClr val="CB01FB"/>
            </a:solidFill>
          </p:spPr>
          <p:txBody>
            <a:bodyPr wrap="square" lIns="0" tIns="0" rIns="0" bIns="0" rtlCol="0"/>
            <a:lstStyle/>
            <a:p>
              <a:endParaRPr dirty="0"/>
            </a:p>
          </p:txBody>
        </p:sp>
      </p:grpSp>
      <p:sp>
        <p:nvSpPr>
          <p:cNvPr id="95" name="object 34">
            <a:extLst>
              <a:ext uri="{FF2B5EF4-FFF2-40B4-BE49-F238E27FC236}">
                <a16:creationId xmlns:a16="http://schemas.microsoft.com/office/drawing/2014/main" id="{E1EA5562-057D-6B6D-DDB8-E8BC25550701}"/>
              </a:ext>
            </a:extLst>
          </p:cNvPr>
          <p:cNvSpPr txBox="1"/>
          <p:nvPr/>
        </p:nvSpPr>
        <p:spPr>
          <a:xfrm>
            <a:off x="382005" y="2059606"/>
            <a:ext cx="2760703" cy="285335"/>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Job Category: </a:t>
            </a:r>
            <a:endParaRPr lang="en-DE" sz="1800" dirty="0">
              <a:solidFill>
                <a:srgbClr val="CB01FB"/>
              </a:solidFill>
              <a:latin typeface="Arial"/>
              <a:cs typeface="Arial"/>
            </a:endParaRPr>
          </a:p>
        </p:txBody>
      </p:sp>
      <p:sp>
        <p:nvSpPr>
          <p:cNvPr id="96" name="object 17">
            <a:extLst>
              <a:ext uri="{FF2B5EF4-FFF2-40B4-BE49-F238E27FC236}">
                <a16:creationId xmlns:a16="http://schemas.microsoft.com/office/drawing/2014/main" id="{0D2F0B8A-86DE-DFCA-A08A-41361C12E7DD}"/>
              </a:ext>
            </a:extLst>
          </p:cNvPr>
          <p:cNvSpPr/>
          <p:nvPr/>
        </p:nvSpPr>
        <p:spPr>
          <a:xfrm>
            <a:off x="139395" y="2511376"/>
            <a:ext cx="11900205" cy="92035"/>
          </a:xfrm>
          <a:custGeom>
            <a:avLst/>
            <a:gdLst/>
            <a:ahLst/>
            <a:cxnLst/>
            <a:rect l="l" t="t" r="r" b="b"/>
            <a:pathLst>
              <a:path w="3505200" h="76200">
                <a:moveTo>
                  <a:pt x="3467100" y="0"/>
                </a:moveTo>
                <a:lnTo>
                  <a:pt x="3452252" y="2988"/>
                </a:lnTo>
                <a:lnTo>
                  <a:pt x="3440144" y="11144"/>
                </a:lnTo>
                <a:lnTo>
                  <a:pt x="3431988" y="23252"/>
                </a:lnTo>
                <a:lnTo>
                  <a:pt x="3429000" y="38100"/>
                </a:lnTo>
                <a:lnTo>
                  <a:pt x="3431988" y="52947"/>
                </a:lnTo>
                <a:lnTo>
                  <a:pt x="3440144" y="65055"/>
                </a:lnTo>
                <a:lnTo>
                  <a:pt x="3452252" y="73211"/>
                </a:lnTo>
                <a:lnTo>
                  <a:pt x="3467100" y="76200"/>
                </a:lnTo>
                <a:lnTo>
                  <a:pt x="3481947" y="73211"/>
                </a:lnTo>
                <a:lnTo>
                  <a:pt x="3494055" y="65055"/>
                </a:lnTo>
                <a:lnTo>
                  <a:pt x="3502211" y="52947"/>
                </a:lnTo>
                <a:lnTo>
                  <a:pt x="3503921" y="44450"/>
                </a:lnTo>
                <a:lnTo>
                  <a:pt x="3454400" y="44450"/>
                </a:lnTo>
                <a:lnTo>
                  <a:pt x="3454400" y="31750"/>
                </a:lnTo>
                <a:lnTo>
                  <a:pt x="3503921" y="31750"/>
                </a:lnTo>
                <a:lnTo>
                  <a:pt x="3502211" y="23252"/>
                </a:lnTo>
                <a:lnTo>
                  <a:pt x="3494055" y="11144"/>
                </a:lnTo>
                <a:lnTo>
                  <a:pt x="3481947" y="2988"/>
                </a:lnTo>
                <a:lnTo>
                  <a:pt x="3467100" y="0"/>
                </a:lnTo>
                <a:close/>
              </a:path>
              <a:path w="3505200" h="76200">
                <a:moveTo>
                  <a:pt x="3467100" y="31750"/>
                </a:moveTo>
                <a:lnTo>
                  <a:pt x="3454400" y="31750"/>
                </a:lnTo>
                <a:lnTo>
                  <a:pt x="3454400" y="44450"/>
                </a:lnTo>
                <a:lnTo>
                  <a:pt x="3467100" y="44450"/>
                </a:lnTo>
                <a:lnTo>
                  <a:pt x="3467100" y="31750"/>
                </a:lnTo>
                <a:close/>
              </a:path>
              <a:path w="3505200" h="76200">
                <a:moveTo>
                  <a:pt x="3503921" y="31750"/>
                </a:moveTo>
                <a:lnTo>
                  <a:pt x="3467100" y="31750"/>
                </a:lnTo>
                <a:lnTo>
                  <a:pt x="3467100" y="44450"/>
                </a:lnTo>
                <a:lnTo>
                  <a:pt x="3503921" y="44450"/>
                </a:lnTo>
                <a:lnTo>
                  <a:pt x="3505200" y="38100"/>
                </a:lnTo>
                <a:lnTo>
                  <a:pt x="3503921" y="31750"/>
                </a:lnTo>
                <a:close/>
              </a:path>
              <a:path w="3505200" h="76200">
                <a:moveTo>
                  <a:pt x="3416300" y="31750"/>
                </a:moveTo>
                <a:lnTo>
                  <a:pt x="3403600" y="31750"/>
                </a:lnTo>
                <a:lnTo>
                  <a:pt x="3403600" y="44450"/>
                </a:lnTo>
                <a:lnTo>
                  <a:pt x="3416300" y="44450"/>
                </a:lnTo>
                <a:lnTo>
                  <a:pt x="3416300" y="31750"/>
                </a:lnTo>
                <a:close/>
              </a:path>
              <a:path w="3505200" h="76200">
                <a:moveTo>
                  <a:pt x="3365500" y="31750"/>
                </a:moveTo>
                <a:lnTo>
                  <a:pt x="3352800" y="31750"/>
                </a:lnTo>
                <a:lnTo>
                  <a:pt x="3352800" y="44450"/>
                </a:lnTo>
                <a:lnTo>
                  <a:pt x="3365500" y="44450"/>
                </a:lnTo>
                <a:lnTo>
                  <a:pt x="3365500" y="31750"/>
                </a:lnTo>
                <a:close/>
              </a:path>
              <a:path w="3505200" h="76200">
                <a:moveTo>
                  <a:pt x="3314700" y="31750"/>
                </a:moveTo>
                <a:lnTo>
                  <a:pt x="3302000" y="31750"/>
                </a:lnTo>
                <a:lnTo>
                  <a:pt x="3302000" y="44450"/>
                </a:lnTo>
                <a:lnTo>
                  <a:pt x="3314700" y="44450"/>
                </a:lnTo>
                <a:lnTo>
                  <a:pt x="3314700" y="31750"/>
                </a:lnTo>
                <a:close/>
              </a:path>
              <a:path w="3505200" h="76200">
                <a:moveTo>
                  <a:pt x="3263900" y="31750"/>
                </a:moveTo>
                <a:lnTo>
                  <a:pt x="3251200" y="31750"/>
                </a:lnTo>
                <a:lnTo>
                  <a:pt x="3251200" y="44450"/>
                </a:lnTo>
                <a:lnTo>
                  <a:pt x="3263900" y="44450"/>
                </a:lnTo>
                <a:lnTo>
                  <a:pt x="3263900" y="31750"/>
                </a:lnTo>
                <a:close/>
              </a:path>
              <a:path w="3505200" h="76200">
                <a:moveTo>
                  <a:pt x="3213100" y="31750"/>
                </a:moveTo>
                <a:lnTo>
                  <a:pt x="3200400" y="31750"/>
                </a:lnTo>
                <a:lnTo>
                  <a:pt x="3200400" y="44450"/>
                </a:lnTo>
                <a:lnTo>
                  <a:pt x="3213100" y="44450"/>
                </a:lnTo>
                <a:lnTo>
                  <a:pt x="3213100" y="31750"/>
                </a:lnTo>
                <a:close/>
              </a:path>
              <a:path w="3505200" h="76200">
                <a:moveTo>
                  <a:pt x="3162300" y="31750"/>
                </a:moveTo>
                <a:lnTo>
                  <a:pt x="3149600" y="31750"/>
                </a:lnTo>
                <a:lnTo>
                  <a:pt x="3149600" y="44450"/>
                </a:lnTo>
                <a:lnTo>
                  <a:pt x="3162300" y="44450"/>
                </a:lnTo>
                <a:lnTo>
                  <a:pt x="3162300" y="31750"/>
                </a:lnTo>
                <a:close/>
              </a:path>
              <a:path w="3505200" h="76200">
                <a:moveTo>
                  <a:pt x="3111500" y="31750"/>
                </a:moveTo>
                <a:lnTo>
                  <a:pt x="3098800" y="31750"/>
                </a:lnTo>
                <a:lnTo>
                  <a:pt x="3098800" y="44450"/>
                </a:lnTo>
                <a:lnTo>
                  <a:pt x="3111500" y="44450"/>
                </a:lnTo>
                <a:lnTo>
                  <a:pt x="3111500" y="31750"/>
                </a:lnTo>
                <a:close/>
              </a:path>
              <a:path w="3505200" h="76200">
                <a:moveTo>
                  <a:pt x="3060700" y="31750"/>
                </a:moveTo>
                <a:lnTo>
                  <a:pt x="3048000" y="31750"/>
                </a:lnTo>
                <a:lnTo>
                  <a:pt x="3048000" y="44450"/>
                </a:lnTo>
                <a:lnTo>
                  <a:pt x="3060700" y="44450"/>
                </a:lnTo>
                <a:lnTo>
                  <a:pt x="3060700" y="31750"/>
                </a:lnTo>
                <a:close/>
              </a:path>
              <a:path w="3505200" h="76200">
                <a:moveTo>
                  <a:pt x="3009900" y="31750"/>
                </a:moveTo>
                <a:lnTo>
                  <a:pt x="2997200" y="31750"/>
                </a:lnTo>
                <a:lnTo>
                  <a:pt x="2997200" y="44450"/>
                </a:lnTo>
                <a:lnTo>
                  <a:pt x="3009900" y="44450"/>
                </a:lnTo>
                <a:lnTo>
                  <a:pt x="3009900" y="31750"/>
                </a:lnTo>
                <a:close/>
              </a:path>
              <a:path w="3505200" h="76200">
                <a:moveTo>
                  <a:pt x="2959100" y="31750"/>
                </a:moveTo>
                <a:lnTo>
                  <a:pt x="2946400" y="31750"/>
                </a:lnTo>
                <a:lnTo>
                  <a:pt x="2946400" y="44450"/>
                </a:lnTo>
                <a:lnTo>
                  <a:pt x="2959100" y="44450"/>
                </a:lnTo>
                <a:lnTo>
                  <a:pt x="2959100" y="31750"/>
                </a:lnTo>
                <a:close/>
              </a:path>
              <a:path w="3505200" h="76200">
                <a:moveTo>
                  <a:pt x="2908300" y="31750"/>
                </a:moveTo>
                <a:lnTo>
                  <a:pt x="2895600" y="31750"/>
                </a:lnTo>
                <a:lnTo>
                  <a:pt x="2895600" y="44450"/>
                </a:lnTo>
                <a:lnTo>
                  <a:pt x="2908300" y="44450"/>
                </a:lnTo>
                <a:lnTo>
                  <a:pt x="2908300" y="31750"/>
                </a:lnTo>
                <a:close/>
              </a:path>
              <a:path w="3505200" h="76200">
                <a:moveTo>
                  <a:pt x="2857500" y="31750"/>
                </a:moveTo>
                <a:lnTo>
                  <a:pt x="2844800" y="31750"/>
                </a:lnTo>
                <a:lnTo>
                  <a:pt x="2844800" y="44450"/>
                </a:lnTo>
                <a:lnTo>
                  <a:pt x="2857500" y="44450"/>
                </a:lnTo>
                <a:lnTo>
                  <a:pt x="2857500" y="31750"/>
                </a:lnTo>
                <a:close/>
              </a:path>
              <a:path w="3505200" h="76200">
                <a:moveTo>
                  <a:pt x="2806700" y="31750"/>
                </a:moveTo>
                <a:lnTo>
                  <a:pt x="2794000" y="31750"/>
                </a:lnTo>
                <a:lnTo>
                  <a:pt x="2794000" y="44450"/>
                </a:lnTo>
                <a:lnTo>
                  <a:pt x="2806700" y="44450"/>
                </a:lnTo>
                <a:lnTo>
                  <a:pt x="2806700" y="31750"/>
                </a:lnTo>
                <a:close/>
              </a:path>
              <a:path w="3505200" h="76200">
                <a:moveTo>
                  <a:pt x="2755900" y="31750"/>
                </a:moveTo>
                <a:lnTo>
                  <a:pt x="2743200" y="31750"/>
                </a:lnTo>
                <a:lnTo>
                  <a:pt x="2743200" y="44450"/>
                </a:lnTo>
                <a:lnTo>
                  <a:pt x="2755900" y="44450"/>
                </a:lnTo>
                <a:lnTo>
                  <a:pt x="2755900" y="31750"/>
                </a:lnTo>
                <a:close/>
              </a:path>
              <a:path w="3505200" h="76200">
                <a:moveTo>
                  <a:pt x="2705100" y="31750"/>
                </a:moveTo>
                <a:lnTo>
                  <a:pt x="2692400" y="31750"/>
                </a:lnTo>
                <a:lnTo>
                  <a:pt x="2692400" y="44450"/>
                </a:lnTo>
                <a:lnTo>
                  <a:pt x="2705100" y="44450"/>
                </a:lnTo>
                <a:lnTo>
                  <a:pt x="2705100" y="31750"/>
                </a:lnTo>
                <a:close/>
              </a:path>
              <a:path w="3505200" h="76200">
                <a:moveTo>
                  <a:pt x="2654300" y="31750"/>
                </a:moveTo>
                <a:lnTo>
                  <a:pt x="2641600" y="31750"/>
                </a:lnTo>
                <a:lnTo>
                  <a:pt x="2641600" y="44450"/>
                </a:lnTo>
                <a:lnTo>
                  <a:pt x="2654300" y="44450"/>
                </a:lnTo>
                <a:lnTo>
                  <a:pt x="2654300" y="31750"/>
                </a:lnTo>
                <a:close/>
              </a:path>
              <a:path w="3505200" h="76200">
                <a:moveTo>
                  <a:pt x="2603500" y="31750"/>
                </a:moveTo>
                <a:lnTo>
                  <a:pt x="2590800" y="31750"/>
                </a:lnTo>
                <a:lnTo>
                  <a:pt x="2590800" y="44450"/>
                </a:lnTo>
                <a:lnTo>
                  <a:pt x="2603500" y="44450"/>
                </a:lnTo>
                <a:lnTo>
                  <a:pt x="2603500" y="31750"/>
                </a:lnTo>
                <a:close/>
              </a:path>
              <a:path w="3505200" h="76200">
                <a:moveTo>
                  <a:pt x="2552700" y="31750"/>
                </a:moveTo>
                <a:lnTo>
                  <a:pt x="2540000" y="31750"/>
                </a:lnTo>
                <a:lnTo>
                  <a:pt x="2540000" y="44450"/>
                </a:lnTo>
                <a:lnTo>
                  <a:pt x="2552700" y="44450"/>
                </a:lnTo>
                <a:lnTo>
                  <a:pt x="2552700" y="31750"/>
                </a:lnTo>
                <a:close/>
              </a:path>
              <a:path w="3505200" h="76200">
                <a:moveTo>
                  <a:pt x="2501900" y="31750"/>
                </a:moveTo>
                <a:lnTo>
                  <a:pt x="2489200" y="31750"/>
                </a:lnTo>
                <a:lnTo>
                  <a:pt x="2489200" y="44450"/>
                </a:lnTo>
                <a:lnTo>
                  <a:pt x="2501900" y="44450"/>
                </a:lnTo>
                <a:lnTo>
                  <a:pt x="2501900" y="31750"/>
                </a:lnTo>
                <a:close/>
              </a:path>
              <a:path w="3505200" h="76200">
                <a:moveTo>
                  <a:pt x="2451100" y="31750"/>
                </a:moveTo>
                <a:lnTo>
                  <a:pt x="2438400" y="31750"/>
                </a:lnTo>
                <a:lnTo>
                  <a:pt x="2438400" y="44450"/>
                </a:lnTo>
                <a:lnTo>
                  <a:pt x="2451100" y="44450"/>
                </a:lnTo>
                <a:lnTo>
                  <a:pt x="2451100" y="31750"/>
                </a:lnTo>
                <a:close/>
              </a:path>
              <a:path w="3505200" h="76200">
                <a:moveTo>
                  <a:pt x="2400300" y="31750"/>
                </a:moveTo>
                <a:lnTo>
                  <a:pt x="2387600" y="31750"/>
                </a:lnTo>
                <a:lnTo>
                  <a:pt x="2387600" y="44450"/>
                </a:lnTo>
                <a:lnTo>
                  <a:pt x="2400300" y="44450"/>
                </a:lnTo>
                <a:lnTo>
                  <a:pt x="2400300" y="31750"/>
                </a:lnTo>
                <a:close/>
              </a:path>
              <a:path w="3505200" h="76200">
                <a:moveTo>
                  <a:pt x="2349500" y="31750"/>
                </a:moveTo>
                <a:lnTo>
                  <a:pt x="2336800" y="31750"/>
                </a:lnTo>
                <a:lnTo>
                  <a:pt x="2336800" y="44450"/>
                </a:lnTo>
                <a:lnTo>
                  <a:pt x="2349500" y="44450"/>
                </a:lnTo>
                <a:lnTo>
                  <a:pt x="2349500" y="31750"/>
                </a:lnTo>
                <a:close/>
              </a:path>
              <a:path w="3505200" h="76200">
                <a:moveTo>
                  <a:pt x="2298700" y="31750"/>
                </a:moveTo>
                <a:lnTo>
                  <a:pt x="2286000" y="31750"/>
                </a:lnTo>
                <a:lnTo>
                  <a:pt x="2286000" y="44450"/>
                </a:lnTo>
                <a:lnTo>
                  <a:pt x="2298700" y="44450"/>
                </a:lnTo>
                <a:lnTo>
                  <a:pt x="2298700" y="31750"/>
                </a:lnTo>
                <a:close/>
              </a:path>
              <a:path w="3505200" h="76200">
                <a:moveTo>
                  <a:pt x="2247900" y="31750"/>
                </a:moveTo>
                <a:lnTo>
                  <a:pt x="2235200" y="31750"/>
                </a:lnTo>
                <a:lnTo>
                  <a:pt x="2235200" y="44450"/>
                </a:lnTo>
                <a:lnTo>
                  <a:pt x="2247900" y="44450"/>
                </a:lnTo>
                <a:lnTo>
                  <a:pt x="2247900" y="31750"/>
                </a:lnTo>
                <a:close/>
              </a:path>
              <a:path w="3505200" h="76200">
                <a:moveTo>
                  <a:pt x="2197100" y="31750"/>
                </a:moveTo>
                <a:lnTo>
                  <a:pt x="2184400" y="31750"/>
                </a:lnTo>
                <a:lnTo>
                  <a:pt x="2184400" y="44450"/>
                </a:lnTo>
                <a:lnTo>
                  <a:pt x="2197100" y="44450"/>
                </a:lnTo>
                <a:lnTo>
                  <a:pt x="2197100" y="31750"/>
                </a:lnTo>
                <a:close/>
              </a:path>
              <a:path w="3505200" h="76200">
                <a:moveTo>
                  <a:pt x="2146300" y="31750"/>
                </a:moveTo>
                <a:lnTo>
                  <a:pt x="2133600" y="31750"/>
                </a:lnTo>
                <a:lnTo>
                  <a:pt x="2133600" y="44450"/>
                </a:lnTo>
                <a:lnTo>
                  <a:pt x="2146300" y="44450"/>
                </a:lnTo>
                <a:lnTo>
                  <a:pt x="2146300" y="31750"/>
                </a:lnTo>
                <a:close/>
              </a:path>
              <a:path w="3505200" h="76200">
                <a:moveTo>
                  <a:pt x="2095500" y="31750"/>
                </a:moveTo>
                <a:lnTo>
                  <a:pt x="2082800" y="31750"/>
                </a:lnTo>
                <a:lnTo>
                  <a:pt x="2082800" y="44450"/>
                </a:lnTo>
                <a:lnTo>
                  <a:pt x="2095500" y="44450"/>
                </a:lnTo>
                <a:lnTo>
                  <a:pt x="2095500" y="31750"/>
                </a:lnTo>
                <a:close/>
              </a:path>
              <a:path w="3505200" h="76200">
                <a:moveTo>
                  <a:pt x="2044700" y="31750"/>
                </a:moveTo>
                <a:lnTo>
                  <a:pt x="2032000" y="31750"/>
                </a:lnTo>
                <a:lnTo>
                  <a:pt x="2032000" y="44450"/>
                </a:lnTo>
                <a:lnTo>
                  <a:pt x="2044700" y="44450"/>
                </a:lnTo>
                <a:lnTo>
                  <a:pt x="2044700" y="31750"/>
                </a:lnTo>
                <a:close/>
              </a:path>
              <a:path w="3505200" h="76200">
                <a:moveTo>
                  <a:pt x="1993900" y="31750"/>
                </a:moveTo>
                <a:lnTo>
                  <a:pt x="1981200" y="31750"/>
                </a:lnTo>
                <a:lnTo>
                  <a:pt x="1981200" y="44450"/>
                </a:lnTo>
                <a:lnTo>
                  <a:pt x="1993900" y="44450"/>
                </a:lnTo>
                <a:lnTo>
                  <a:pt x="1993900" y="31750"/>
                </a:lnTo>
                <a:close/>
              </a:path>
              <a:path w="3505200" h="76200">
                <a:moveTo>
                  <a:pt x="1943100" y="31750"/>
                </a:moveTo>
                <a:lnTo>
                  <a:pt x="1930400" y="31750"/>
                </a:lnTo>
                <a:lnTo>
                  <a:pt x="1930400" y="44450"/>
                </a:lnTo>
                <a:lnTo>
                  <a:pt x="1943100" y="44450"/>
                </a:lnTo>
                <a:lnTo>
                  <a:pt x="1943100" y="31750"/>
                </a:lnTo>
                <a:close/>
              </a:path>
              <a:path w="3505200" h="76200">
                <a:moveTo>
                  <a:pt x="1892300" y="31750"/>
                </a:moveTo>
                <a:lnTo>
                  <a:pt x="1879600" y="31750"/>
                </a:lnTo>
                <a:lnTo>
                  <a:pt x="1879600" y="44450"/>
                </a:lnTo>
                <a:lnTo>
                  <a:pt x="1892300" y="44450"/>
                </a:lnTo>
                <a:lnTo>
                  <a:pt x="1892300" y="31750"/>
                </a:lnTo>
                <a:close/>
              </a:path>
              <a:path w="3505200" h="76200">
                <a:moveTo>
                  <a:pt x="1841500" y="31750"/>
                </a:moveTo>
                <a:lnTo>
                  <a:pt x="1828800" y="31750"/>
                </a:lnTo>
                <a:lnTo>
                  <a:pt x="1828800" y="44450"/>
                </a:lnTo>
                <a:lnTo>
                  <a:pt x="1841500" y="44450"/>
                </a:lnTo>
                <a:lnTo>
                  <a:pt x="1841500" y="31750"/>
                </a:lnTo>
                <a:close/>
              </a:path>
              <a:path w="3505200" h="76200">
                <a:moveTo>
                  <a:pt x="1790700" y="31750"/>
                </a:moveTo>
                <a:lnTo>
                  <a:pt x="1778000" y="31750"/>
                </a:lnTo>
                <a:lnTo>
                  <a:pt x="1778000" y="44450"/>
                </a:lnTo>
                <a:lnTo>
                  <a:pt x="1790700" y="44450"/>
                </a:lnTo>
                <a:lnTo>
                  <a:pt x="1790700" y="31750"/>
                </a:lnTo>
                <a:close/>
              </a:path>
              <a:path w="3505200" h="76200">
                <a:moveTo>
                  <a:pt x="1739900" y="31750"/>
                </a:moveTo>
                <a:lnTo>
                  <a:pt x="1727200" y="31750"/>
                </a:lnTo>
                <a:lnTo>
                  <a:pt x="1727200" y="44450"/>
                </a:lnTo>
                <a:lnTo>
                  <a:pt x="1739900" y="44450"/>
                </a:lnTo>
                <a:lnTo>
                  <a:pt x="1739900" y="31750"/>
                </a:lnTo>
                <a:close/>
              </a:path>
              <a:path w="3505200" h="76200">
                <a:moveTo>
                  <a:pt x="1689100" y="31750"/>
                </a:moveTo>
                <a:lnTo>
                  <a:pt x="1676400" y="31750"/>
                </a:lnTo>
                <a:lnTo>
                  <a:pt x="1676400" y="44450"/>
                </a:lnTo>
                <a:lnTo>
                  <a:pt x="1689100" y="44450"/>
                </a:lnTo>
                <a:lnTo>
                  <a:pt x="1689100" y="31750"/>
                </a:lnTo>
                <a:close/>
              </a:path>
              <a:path w="3505200" h="76200">
                <a:moveTo>
                  <a:pt x="1638300" y="31750"/>
                </a:moveTo>
                <a:lnTo>
                  <a:pt x="1625600" y="31750"/>
                </a:lnTo>
                <a:lnTo>
                  <a:pt x="1625600" y="44450"/>
                </a:lnTo>
                <a:lnTo>
                  <a:pt x="1638300" y="44450"/>
                </a:lnTo>
                <a:lnTo>
                  <a:pt x="1638300" y="31750"/>
                </a:lnTo>
                <a:close/>
              </a:path>
              <a:path w="3505200" h="76200">
                <a:moveTo>
                  <a:pt x="1587500" y="31750"/>
                </a:moveTo>
                <a:lnTo>
                  <a:pt x="1574800" y="31750"/>
                </a:lnTo>
                <a:lnTo>
                  <a:pt x="1574800" y="44450"/>
                </a:lnTo>
                <a:lnTo>
                  <a:pt x="1587500" y="44450"/>
                </a:lnTo>
                <a:lnTo>
                  <a:pt x="1587500" y="31750"/>
                </a:lnTo>
                <a:close/>
              </a:path>
              <a:path w="3505200" h="76200">
                <a:moveTo>
                  <a:pt x="1536700" y="31750"/>
                </a:moveTo>
                <a:lnTo>
                  <a:pt x="1524000" y="31750"/>
                </a:lnTo>
                <a:lnTo>
                  <a:pt x="1524000" y="44450"/>
                </a:lnTo>
                <a:lnTo>
                  <a:pt x="1536700" y="44450"/>
                </a:lnTo>
                <a:lnTo>
                  <a:pt x="1536700" y="31750"/>
                </a:lnTo>
                <a:close/>
              </a:path>
              <a:path w="3505200" h="76200">
                <a:moveTo>
                  <a:pt x="1485900" y="31750"/>
                </a:moveTo>
                <a:lnTo>
                  <a:pt x="1473200" y="31750"/>
                </a:lnTo>
                <a:lnTo>
                  <a:pt x="1473200" y="44450"/>
                </a:lnTo>
                <a:lnTo>
                  <a:pt x="1485900" y="44450"/>
                </a:lnTo>
                <a:lnTo>
                  <a:pt x="1485900" y="31750"/>
                </a:lnTo>
                <a:close/>
              </a:path>
              <a:path w="3505200" h="76200">
                <a:moveTo>
                  <a:pt x="1435100" y="31750"/>
                </a:moveTo>
                <a:lnTo>
                  <a:pt x="1422400" y="31750"/>
                </a:lnTo>
                <a:lnTo>
                  <a:pt x="1422400" y="44450"/>
                </a:lnTo>
                <a:lnTo>
                  <a:pt x="1435100" y="44450"/>
                </a:lnTo>
                <a:lnTo>
                  <a:pt x="1435100" y="31750"/>
                </a:lnTo>
                <a:close/>
              </a:path>
              <a:path w="3505200" h="76200">
                <a:moveTo>
                  <a:pt x="1384300" y="31750"/>
                </a:moveTo>
                <a:lnTo>
                  <a:pt x="1371600" y="31750"/>
                </a:lnTo>
                <a:lnTo>
                  <a:pt x="1371600" y="44450"/>
                </a:lnTo>
                <a:lnTo>
                  <a:pt x="1384300" y="44450"/>
                </a:lnTo>
                <a:lnTo>
                  <a:pt x="1384300" y="31750"/>
                </a:lnTo>
                <a:close/>
              </a:path>
              <a:path w="3505200" h="76200">
                <a:moveTo>
                  <a:pt x="1333500" y="31750"/>
                </a:moveTo>
                <a:lnTo>
                  <a:pt x="1320800" y="31750"/>
                </a:lnTo>
                <a:lnTo>
                  <a:pt x="1320800" y="44450"/>
                </a:lnTo>
                <a:lnTo>
                  <a:pt x="1333500" y="44450"/>
                </a:lnTo>
                <a:lnTo>
                  <a:pt x="1333500" y="31750"/>
                </a:lnTo>
                <a:close/>
              </a:path>
              <a:path w="3505200" h="76200">
                <a:moveTo>
                  <a:pt x="1282700" y="31750"/>
                </a:moveTo>
                <a:lnTo>
                  <a:pt x="1270000" y="31750"/>
                </a:lnTo>
                <a:lnTo>
                  <a:pt x="1270000" y="44450"/>
                </a:lnTo>
                <a:lnTo>
                  <a:pt x="1282700" y="44450"/>
                </a:lnTo>
                <a:lnTo>
                  <a:pt x="1282700" y="31750"/>
                </a:lnTo>
                <a:close/>
              </a:path>
              <a:path w="3505200" h="76200">
                <a:moveTo>
                  <a:pt x="1231900" y="31750"/>
                </a:moveTo>
                <a:lnTo>
                  <a:pt x="1219200" y="31750"/>
                </a:lnTo>
                <a:lnTo>
                  <a:pt x="1219200" y="44450"/>
                </a:lnTo>
                <a:lnTo>
                  <a:pt x="1231900" y="44450"/>
                </a:lnTo>
                <a:lnTo>
                  <a:pt x="1231900" y="31750"/>
                </a:lnTo>
                <a:close/>
              </a:path>
              <a:path w="3505200" h="76200">
                <a:moveTo>
                  <a:pt x="1181100" y="31750"/>
                </a:moveTo>
                <a:lnTo>
                  <a:pt x="1168400" y="31750"/>
                </a:lnTo>
                <a:lnTo>
                  <a:pt x="1168400" y="44450"/>
                </a:lnTo>
                <a:lnTo>
                  <a:pt x="1181100" y="44450"/>
                </a:lnTo>
                <a:lnTo>
                  <a:pt x="1181100" y="31750"/>
                </a:lnTo>
                <a:close/>
              </a:path>
              <a:path w="3505200" h="76200">
                <a:moveTo>
                  <a:pt x="1130300" y="31750"/>
                </a:moveTo>
                <a:lnTo>
                  <a:pt x="1117600" y="31750"/>
                </a:lnTo>
                <a:lnTo>
                  <a:pt x="1117600" y="44450"/>
                </a:lnTo>
                <a:lnTo>
                  <a:pt x="1130300" y="44450"/>
                </a:lnTo>
                <a:lnTo>
                  <a:pt x="1130300" y="31750"/>
                </a:lnTo>
                <a:close/>
              </a:path>
              <a:path w="3505200" h="76200">
                <a:moveTo>
                  <a:pt x="1079500" y="31750"/>
                </a:moveTo>
                <a:lnTo>
                  <a:pt x="1066800" y="31750"/>
                </a:lnTo>
                <a:lnTo>
                  <a:pt x="1066800" y="44450"/>
                </a:lnTo>
                <a:lnTo>
                  <a:pt x="1079500" y="44450"/>
                </a:lnTo>
                <a:lnTo>
                  <a:pt x="1079500" y="31750"/>
                </a:lnTo>
                <a:close/>
              </a:path>
              <a:path w="3505200" h="76200">
                <a:moveTo>
                  <a:pt x="1028700" y="31750"/>
                </a:moveTo>
                <a:lnTo>
                  <a:pt x="1016000" y="31750"/>
                </a:lnTo>
                <a:lnTo>
                  <a:pt x="1016000" y="44450"/>
                </a:lnTo>
                <a:lnTo>
                  <a:pt x="1028700" y="44450"/>
                </a:lnTo>
                <a:lnTo>
                  <a:pt x="1028700" y="31750"/>
                </a:lnTo>
                <a:close/>
              </a:path>
              <a:path w="3505200" h="76200">
                <a:moveTo>
                  <a:pt x="977900" y="31750"/>
                </a:moveTo>
                <a:lnTo>
                  <a:pt x="965200" y="31750"/>
                </a:lnTo>
                <a:lnTo>
                  <a:pt x="965200" y="44450"/>
                </a:lnTo>
                <a:lnTo>
                  <a:pt x="977900" y="44450"/>
                </a:lnTo>
                <a:lnTo>
                  <a:pt x="977900" y="31750"/>
                </a:lnTo>
                <a:close/>
              </a:path>
              <a:path w="3505200" h="76200">
                <a:moveTo>
                  <a:pt x="927100" y="31750"/>
                </a:moveTo>
                <a:lnTo>
                  <a:pt x="914400" y="31750"/>
                </a:lnTo>
                <a:lnTo>
                  <a:pt x="914400" y="44450"/>
                </a:lnTo>
                <a:lnTo>
                  <a:pt x="927100" y="44450"/>
                </a:lnTo>
                <a:lnTo>
                  <a:pt x="927100" y="31750"/>
                </a:lnTo>
                <a:close/>
              </a:path>
              <a:path w="3505200" h="76200">
                <a:moveTo>
                  <a:pt x="876300" y="31750"/>
                </a:moveTo>
                <a:lnTo>
                  <a:pt x="863600" y="31750"/>
                </a:lnTo>
                <a:lnTo>
                  <a:pt x="863600" y="44450"/>
                </a:lnTo>
                <a:lnTo>
                  <a:pt x="876300" y="44450"/>
                </a:lnTo>
                <a:lnTo>
                  <a:pt x="876300" y="31750"/>
                </a:lnTo>
                <a:close/>
              </a:path>
              <a:path w="3505200" h="76200">
                <a:moveTo>
                  <a:pt x="825500" y="31750"/>
                </a:moveTo>
                <a:lnTo>
                  <a:pt x="812800" y="31750"/>
                </a:lnTo>
                <a:lnTo>
                  <a:pt x="812800" y="44450"/>
                </a:lnTo>
                <a:lnTo>
                  <a:pt x="825500" y="44450"/>
                </a:lnTo>
                <a:lnTo>
                  <a:pt x="825500" y="31750"/>
                </a:lnTo>
                <a:close/>
              </a:path>
              <a:path w="3505200" h="76200">
                <a:moveTo>
                  <a:pt x="774700" y="31750"/>
                </a:moveTo>
                <a:lnTo>
                  <a:pt x="762000" y="31750"/>
                </a:lnTo>
                <a:lnTo>
                  <a:pt x="762000" y="44450"/>
                </a:lnTo>
                <a:lnTo>
                  <a:pt x="774700" y="44450"/>
                </a:lnTo>
                <a:lnTo>
                  <a:pt x="774700" y="31750"/>
                </a:lnTo>
                <a:close/>
              </a:path>
              <a:path w="3505200" h="76200">
                <a:moveTo>
                  <a:pt x="723900" y="31750"/>
                </a:moveTo>
                <a:lnTo>
                  <a:pt x="711200" y="31750"/>
                </a:lnTo>
                <a:lnTo>
                  <a:pt x="711200" y="44450"/>
                </a:lnTo>
                <a:lnTo>
                  <a:pt x="723900" y="44450"/>
                </a:lnTo>
                <a:lnTo>
                  <a:pt x="723900" y="31750"/>
                </a:lnTo>
                <a:close/>
              </a:path>
              <a:path w="3505200" h="76200">
                <a:moveTo>
                  <a:pt x="673100" y="31750"/>
                </a:moveTo>
                <a:lnTo>
                  <a:pt x="660400" y="31750"/>
                </a:lnTo>
                <a:lnTo>
                  <a:pt x="660400" y="44450"/>
                </a:lnTo>
                <a:lnTo>
                  <a:pt x="673100" y="44450"/>
                </a:lnTo>
                <a:lnTo>
                  <a:pt x="673100" y="31750"/>
                </a:lnTo>
                <a:close/>
              </a:path>
              <a:path w="3505200" h="76200">
                <a:moveTo>
                  <a:pt x="622300" y="31750"/>
                </a:moveTo>
                <a:lnTo>
                  <a:pt x="609600" y="31750"/>
                </a:lnTo>
                <a:lnTo>
                  <a:pt x="609600" y="44450"/>
                </a:lnTo>
                <a:lnTo>
                  <a:pt x="622300" y="44450"/>
                </a:lnTo>
                <a:lnTo>
                  <a:pt x="622300" y="31750"/>
                </a:lnTo>
                <a:close/>
              </a:path>
              <a:path w="3505200" h="76200">
                <a:moveTo>
                  <a:pt x="571500" y="31750"/>
                </a:moveTo>
                <a:lnTo>
                  <a:pt x="558800" y="31750"/>
                </a:lnTo>
                <a:lnTo>
                  <a:pt x="558800" y="44450"/>
                </a:lnTo>
                <a:lnTo>
                  <a:pt x="571500" y="44450"/>
                </a:lnTo>
                <a:lnTo>
                  <a:pt x="571500" y="31750"/>
                </a:lnTo>
                <a:close/>
              </a:path>
              <a:path w="3505200" h="76200">
                <a:moveTo>
                  <a:pt x="520700" y="31750"/>
                </a:moveTo>
                <a:lnTo>
                  <a:pt x="508000" y="31750"/>
                </a:lnTo>
                <a:lnTo>
                  <a:pt x="508000" y="44450"/>
                </a:lnTo>
                <a:lnTo>
                  <a:pt x="520700" y="44450"/>
                </a:lnTo>
                <a:lnTo>
                  <a:pt x="520700" y="31750"/>
                </a:lnTo>
                <a:close/>
              </a:path>
              <a:path w="3505200" h="76200">
                <a:moveTo>
                  <a:pt x="469900" y="31750"/>
                </a:moveTo>
                <a:lnTo>
                  <a:pt x="457200" y="31750"/>
                </a:lnTo>
                <a:lnTo>
                  <a:pt x="457200" y="44450"/>
                </a:lnTo>
                <a:lnTo>
                  <a:pt x="469900" y="44450"/>
                </a:lnTo>
                <a:lnTo>
                  <a:pt x="469900" y="31750"/>
                </a:lnTo>
                <a:close/>
              </a:path>
              <a:path w="3505200" h="76200">
                <a:moveTo>
                  <a:pt x="419100" y="31750"/>
                </a:moveTo>
                <a:lnTo>
                  <a:pt x="406400" y="31750"/>
                </a:lnTo>
                <a:lnTo>
                  <a:pt x="406400" y="44450"/>
                </a:lnTo>
                <a:lnTo>
                  <a:pt x="419100" y="44450"/>
                </a:lnTo>
                <a:lnTo>
                  <a:pt x="419100" y="31750"/>
                </a:lnTo>
                <a:close/>
              </a:path>
              <a:path w="3505200" h="76200">
                <a:moveTo>
                  <a:pt x="368300" y="31750"/>
                </a:moveTo>
                <a:lnTo>
                  <a:pt x="355600" y="31750"/>
                </a:lnTo>
                <a:lnTo>
                  <a:pt x="355600" y="44450"/>
                </a:lnTo>
                <a:lnTo>
                  <a:pt x="368300" y="44450"/>
                </a:lnTo>
                <a:lnTo>
                  <a:pt x="368300" y="31750"/>
                </a:lnTo>
                <a:close/>
              </a:path>
              <a:path w="3505200" h="76200">
                <a:moveTo>
                  <a:pt x="317500" y="31750"/>
                </a:moveTo>
                <a:lnTo>
                  <a:pt x="304800" y="31750"/>
                </a:lnTo>
                <a:lnTo>
                  <a:pt x="304800" y="44450"/>
                </a:lnTo>
                <a:lnTo>
                  <a:pt x="317500" y="44450"/>
                </a:lnTo>
                <a:lnTo>
                  <a:pt x="317500" y="31750"/>
                </a:lnTo>
                <a:close/>
              </a:path>
              <a:path w="3505200" h="76200">
                <a:moveTo>
                  <a:pt x="266700" y="31750"/>
                </a:moveTo>
                <a:lnTo>
                  <a:pt x="254000" y="31750"/>
                </a:lnTo>
                <a:lnTo>
                  <a:pt x="254000" y="44450"/>
                </a:lnTo>
                <a:lnTo>
                  <a:pt x="266700" y="44450"/>
                </a:lnTo>
                <a:lnTo>
                  <a:pt x="266700" y="31750"/>
                </a:lnTo>
                <a:close/>
              </a:path>
              <a:path w="3505200" h="76200">
                <a:moveTo>
                  <a:pt x="215900" y="31750"/>
                </a:moveTo>
                <a:lnTo>
                  <a:pt x="203200" y="31750"/>
                </a:lnTo>
                <a:lnTo>
                  <a:pt x="203200" y="44450"/>
                </a:lnTo>
                <a:lnTo>
                  <a:pt x="215900" y="44450"/>
                </a:lnTo>
                <a:lnTo>
                  <a:pt x="215900" y="31750"/>
                </a:lnTo>
                <a:close/>
              </a:path>
              <a:path w="3505200" h="76200">
                <a:moveTo>
                  <a:pt x="165100" y="31750"/>
                </a:moveTo>
                <a:lnTo>
                  <a:pt x="152400" y="31750"/>
                </a:lnTo>
                <a:lnTo>
                  <a:pt x="152400" y="44450"/>
                </a:lnTo>
                <a:lnTo>
                  <a:pt x="165100" y="44450"/>
                </a:lnTo>
                <a:lnTo>
                  <a:pt x="165100" y="31750"/>
                </a:lnTo>
                <a:close/>
              </a:path>
              <a:path w="3505200" h="76200">
                <a:moveTo>
                  <a:pt x="114300" y="31750"/>
                </a:moveTo>
                <a:lnTo>
                  <a:pt x="101600" y="31750"/>
                </a:lnTo>
                <a:lnTo>
                  <a:pt x="101600" y="44450"/>
                </a:lnTo>
                <a:lnTo>
                  <a:pt x="114300" y="44450"/>
                </a:lnTo>
                <a:lnTo>
                  <a:pt x="114300" y="31750"/>
                </a:lnTo>
                <a:close/>
              </a:path>
              <a:path w="3505200" h="76200">
                <a:moveTo>
                  <a:pt x="63500" y="31750"/>
                </a:moveTo>
                <a:lnTo>
                  <a:pt x="50800" y="31750"/>
                </a:lnTo>
                <a:lnTo>
                  <a:pt x="50800" y="44450"/>
                </a:lnTo>
                <a:lnTo>
                  <a:pt x="63500" y="44450"/>
                </a:lnTo>
                <a:lnTo>
                  <a:pt x="63500" y="31750"/>
                </a:lnTo>
                <a:close/>
              </a:path>
              <a:path w="3505200" h="76200">
                <a:moveTo>
                  <a:pt x="12700" y="31750"/>
                </a:moveTo>
                <a:lnTo>
                  <a:pt x="0" y="31750"/>
                </a:lnTo>
                <a:lnTo>
                  <a:pt x="0" y="44450"/>
                </a:lnTo>
                <a:lnTo>
                  <a:pt x="12700" y="44450"/>
                </a:lnTo>
                <a:lnTo>
                  <a:pt x="12700" y="31750"/>
                </a:lnTo>
                <a:close/>
              </a:path>
            </a:pathLst>
          </a:custGeom>
          <a:solidFill>
            <a:srgbClr val="7E7E7E"/>
          </a:solidFill>
        </p:spPr>
        <p:txBody>
          <a:bodyPr wrap="square" lIns="0" tIns="0" rIns="0" bIns="0" rtlCol="0"/>
          <a:lstStyle/>
          <a:p>
            <a:endParaRPr dirty="0"/>
          </a:p>
        </p:txBody>
      </p:sp>
      <p:sp>
        <p:nvSpPr>
          <p:cNvPr id="97" name="object 17">
            <a:extLst>
              <a:ext uri="{FF2B5EF4-FFF2-40B4-BE49-F238E27FC236}">
                <a16:creationId xmlns:a16="http://schemas.microsoft.com/office/drawing/2014/main" id="{EB628A2A-F249-8C8F-88EC-F41AF5DA0C03}"/>
              </a:ext>
            </a:extLst>
          </p:cNvPr>
          <p:cNvSpPr/>
          <p:nvPr/>
        </p:nvSpPr>
        <p:spPr>
          <a:xfrm>
            <a:off x="697230" y="4051034"/>
            <a:ext cx="11217278" cy="124965"/>
          </a:xfrm>
          <a:custGeom>
            <a:avLst/>
            <a:gdLst/>
            <a:ahLst/>
            <a:cxnLst/>
            <a:rect l="l" t="t" r="r" b="b"/>
            <a:pathLst>
              <a:path w="3505200" h="76200">
                <a:moveTo>
                  <a:pt x="3467100" y="0"/>
                </a:moveTo>
                <a:lnTo>
                  <a:pt x="3452252" y="2988"/>
                </a:lnTo>
                <a:lnTo>
                  <a:pt x="3440144" y="11144"/>
                </a:lnTo>
                <a:lnTo>
                  <a:pt x="3431988" y="23252"/>
                </a:lnTo>
                <a:lnTo>
                  <a:pt x="3429000" y="38100"/>
                </a:lnTo>
                <a:lnTo>
                  <a:pt x="3431988" y="52947"/>
                </a:lnTo>
                <a:lnTo>
                  <a:pt x="3440144" y="65055"/>
                </a:lnTo>
                <a:lnTo>
                  <a:pt x="3452252" y="73211"/>
                </a:lnTo>
                <a:lnTo>
                  <a:pt x="3467100" y="76200"/>
                </a:lnTo>
                <a:lnTo>
                  <a:pt x="3481947" y="73211"/>
                </a:lnTo>
                <a:lnTo>
                  <a:pt x="3494055" y="65055"/>
                </a:lnTo>
                <a:lnTo>
                  <a:pt x="3502211" y="52947"/>
                </a:lnTo>
                <a:lnTo>
                  <a:pt x="3503921" y="44450"/>
                </a:lnTo>
                <a:lnTo>
                  <a:pt x="3454400" y="44450"/>
                </a:lnTo>
                <a:lnTo>
                  <a:pt x="3454400" y="31750"/>
                </a:lnTo>
                <a:lnTo>
                  <a:pt x="3503921" y="31750"/>
                </a:lnTo>
                <a:lnTo>
                  <a:pt x="3502211" y="23252"/>
                </a:lnTo>
                <a:lnTo>
                  <a:pt x="3494055" y="11144"/>
                </a:lnTo>
                <a:lnTo>
                  <a:pt x="3481947" y="2988"/>
                </a:lnTo>
                <a:lnTo>
                  <a:pt x="3467100" y="0"/>
                </a:lnTo>
                <a:close/>
              </a:path>
              <a:path w="3505200" h="76200">
                <a:moveTo>
                  <a:pt x="3467100" y="31750"/>
                </a:moveTo>
                <a:lnTo>
                  <a:pt x="3454400" y="31750"/>
                </a:lnTo>
                <a:lnTo>
                  <a:pt x="3454400" y="44450"/>
                </a:lnTo>
                <a:lnTo>
                  <a:pt x="3467100" y="44450"/>
                </a:lnTo>
                <a:lnTo>
                  <a:pt x="3467100" y="31750"/>
                </a:lnTo>
                <a:close/>
              </a:path>
              <a:path w="3505200" h="76200">
                <a:moveTo>
                  <a:pt x="3503921" y="31750"/>
                </a:moveTo>
                <a:lnTo>
                  <a:pt x="3467100" y="31750"/>
                </a:lnTo>
                <a:lnTo>
                  <a:pt x="3467100" y="44450"/>
                </a:lnTo>
                <a:lnTo>
                  <a:pt x="3503921" y="44450"/>
                </a:lnTo>
                <a:lnTo>
                  <a:pt x="3505200" y="38100"/>
                </a:lnTo>
                <a:lnTo>
                  <a:pt x="3503921" y="31750"/>
                </a:lnTo>
                <a:close/>
              </a:path>
              <a:path w="3505200" h="76200">
                <a:moveTo>
                  <a:pt x="3416300" y="31750"/>
                </a:moveTo>
                <a:lnTo>
                  <a:pt x="3403600" y="31750"/>
                </a:lnTo>
                <a:lnTo>
                  <a:pt x="3403600" y="44450"/>
                </a:lnTo>
                <a:lnTo>
                  <a:pt x="3416300" y="44450"/>
                </a:lnTo>
                <a:lnTo>
                  <a:pt x="3416300" y="31750"/>
                </a:lnTo>
                <a:close/>
              </a:path>
              <a:path w="3505200" h="76200">
                <a:moveTo>
                  <a:pt x="3365500" y="31750"/>
                </a:moveTo>
                <a:lnTo>
                  <a:pt x="3352800" y="31750"/>
                </a:lnTo>
                <a:lnTo>
                  <a:pt x="3352800" y="44450"/>
                </a:lnTo>
                <a:lnTo>
                  <a:pt x="3365500" y="44450"/>
                </a:lnTo>
                <a:lnTo>
                  <a:pt x="3365500" y="31750"/>
                </a:lnTo>
                <a:close/>
              </a:path>
              <a:path w="3505200" h="76200">
                <a:moveTo>
                  <a:pt x="3314700" y="31750"/>
                </a:moveTo>
                <a:lnTo>
                  <a:pt x="3302000" y="31750"/>
                </a:lnTo>
                <a:lnTo>
                  <a:pt x="3302000" y="44450"/>
                </a:lnTo>
                <a:lnTo>
                  <a:pt x="3314700" y="44450"/>
                </a:lnTo>
                <a:lnTo>
                  <a:pt x="3314700" y="31750"/>
                </a:lnTo>
                <a:close/>
              </a:path>
              <a:path w="3505200" h="76200">
                <a:moveTo>
                  <a:pt x="3263900" y="31750"/>
                </a:moveTo>
                <a:lnTo>
                  <a:pt x="3251200" y="31750"/>
                </a:lnTo>
                <a:lnTo>
                  <a:pt x="3251200" y="44450"/>
                </a:lnTo>
                <a:lnTo>
                  <a:pt x="3263900" y="44450"/>
                </a:lnTo>
                <a:lnTo>
                  <a:pt x="3263900" y="31750"/>
                </a:lnTo>
                <a:close/>
              </a:path>
              <a:path w="3505200" h="76200">
                <a:moveTo>
                  <a:pt x="3213100" y="31750"/>
                </a:moveTo>
                <a:lnTo>
                  <a:pt x="3200400" y="31750"/>
                </a:lnTo>
                <a:lnTo>
                  <a:pt x="3200400" y="44450"/>
                </a:lnTo>
                <a:lnTo>
                  <a:pt x="3213100" y="44450"/>
                </a:lnTo>
                <a:lnTo>
                  <a:pt x="3213100" y="31750"/>
                </a:lnTo>
                <a:close/>
              </a:path>
              <a:path w="3505200" h="76200">
                <a:moveTo>
                  <a:pt x="3162300" y="31750"/>
                </a:moveTo>
                <a:lnTo>
                  <a:pt x="3149600" y="31750"/>
                </a:lnTo>
                <a:lnTo>
                  <a:pt x="3149600" y="44450"/>
                </a:lnTo>
                <a:lnTo>
                  <a:pt x="3162300" y="44450"/>
                </a:lnTo>
                <a:lnTo>
                  <a:pt x="3162300" y="31750"/>
                </a:lnTo>
                <a:close/>
              </a:path>
              <a:path w="3505200" h="76200">
                <a:moveTo>
                  <a:pt x="3111500" y="31750"/>
                </a:moveTo>
                <a:lnTo>
                  <a:pt x="3098800" y="31750"/>
                </a:lnTo>
                <a:lnTo>
                  <a:pt x="3098800" y="44450"/>
                </a:lnTo>
                <a:lnTo>
                  <a:pt x="3111500" y="44450"/>
                </a:lnTo>
                <a:lnTo>
                  <a:pt x="3111500" y="31750"/>
                </a:lnTo>
                <a:close/>
              </a:path>
              <a:path w="3505200" h="76200">
                <a:moveTo>
                  <a:pt x="3060700" y="31750"/>
                </a:moveTo>
                <a:lnTo>
                  <a:pt x="3048000" y="31750"/>
                </a:lnTo>
                <a:lnTo>
                  <a:pt x="3048000" y="44450"/>
                </a:lnTo>
                <a:lnTo>
                  <a:pt x="3060700" y="44450"/>
                </a:lnTo>
                <a:lnTo>
                  <a:pt x="3060700" y="31750"/>
                </a:lnTo>
                <a:close/>
              </a:path>
              <a:path w="3505200" h="76200">
                <a:moveTo>
                  <a:pt x="3009900" y="31750"/>
                </a:moveTo>
                <a:lnTo>
                  <a:pt x="2997200" y="31750"/>
                </a:lnTo>
                <a:lnTo>
                  <a:pt x="2997200" y="44450"/>
                </a:lnTo>
                <a:lnTo>
                  <a:pt x="3009900" y="44450"/>
                </a:lnTo>
                <a:lnTo>
                  <a:pt x="3009900" y="31750"/>
                </a:lnTo>
                <a:close/>
              </a:path>
              <a:path w="3505200" h="76200">
                <a:moveTo>
                  <a:pt x="2959100" y="31750"/>
                </a:moveTo>
                <a:lnTo>
                  <a:pt x="2946400" y="31750"/>
                </a:lnTo>
                <a:lnTo>
                  <a:pt x="2946400" y="44450"/>
                </a:lnTo>
                <a:lnTo>
                  <a:pt x="2959100" y="44450"/>
                </a:lnTo>
                <a:lnTo>
                  <a:pt x="2959100" y="31750"/>
                </a:lnTo>
                <a:close/>
              </a:path>
              <a:path w="3505200" h="76200">
                <a:moveTo>
                  <a:pt x="2908300" y="31750"/>
                </a:moveTo>
                <a:lnTo>
                  <a:pt x="2895600" y="31750"/>
                </a:lnTo>
                <a:lnTo>
                  <a:pt x="2895600" y="44450"/>
                </a:lnTo>
                <a:lnTo>
                  <a:pt x="2908300" y="44450"/>
                </a:lnTo>
                <a:lnTo>
                  <a:pt x="2908300" y="31750"/>
                </a:lnTo>
                <a:close/>
              </a:path>
              <a:path w="3505200" h="76200">
                <a:moveTo>
                  <a:pt x="2857500" y="31750"/>
                </a:moveTo>
                <a:lnTo>
                  <a:pt x="2844800" y="31750"/>
                </a:lnTo>
                <a:lnTo>
                  <a:pt x="2844800" y="44450"/>
                </a:lnTo>
                <a:lnTo>
                  <a:pt x="2857500" y="44450"/>
                </a:lnTo>
                <a:lnTo>
                  <a:pt x="2857500" y="31750"/>
                </a:lnTo>
                <a:close/>
              </a:path>
              <a:path w="3505200" h="76200">
                <a:moveTo>
                  <a:pt x="2806700" y="31750"/>
                </a:moveTo>
                <a:lnTo>
                  <a:pt x="2794000" y="31750"/>
                </a:lnTo>
                <a:lnTo>
                  <a:pt x="2794000" y="44450"/>
                </a:lnTo>
                <a:lnTo>
                  <a:pt x="2806700" y="44450"/>
                </a:lnTo>
                <a:lnTo>
                  <a:pt x="2806700" y="31750"/>
                </a:lnTo>
                <a:close/>
              </a:path>
              <a:path w="3505200" h="76200">
                <a:moveTo>
                  <a:pt x="2755900" y="31750"/>
                </a:moveTo>
                <a:lnTo>
                  <a:pt x="2743200" y="31750"/>
                </a:lnTo>
                <a:lnTo>
                  <a:pt x="2743200" y="44450"/>
                </a:lnTo>
                <a:lnTo>
                  <a:pt x="2755900" y="44450"/>
                </a:lnTo>
                <a:lnTo>
                  <a:pt x="2755900" y="31750"/>
                </a:lnTo>
                <a:close/>
              </a:path>
              <a:path w="3505200" h="76200">
                <a:moveTo>
                  <a:pt x="2705100" y="31750"/>
                </a:moveTo>
                <a:lnTo>
                  <a:pt x="2692400" y="31750"/>
                </a:lnTo>
                <a:lnTo>
                  <a:pt x="2692400" y="44450"/>
                </a:lnTo>
                <a:lnTo>
                  <a:pt x="2705100" y="44450"/>
                </a:lnTo>
                <a:lnTo>
                  <a:pt x="2705100" y="31750"/>
                </a:lnTo>
                <a:close/>
              </a:path>
              <a:path w="3505200" h="76200">
                <a:moveTo>
                  <a:pt x="2654300" y="31750"/>
                </a:moveTo>
                <a:lnTo>
                  <a:pt x="2641600" y="31750"/>
                </a:lnTo>
                <a:lnTo>
                  <a:pt x="2641600" y="44450"/>
                </a:lnTo>
                <a:lnTo>
                  <a:pt x="2654300" y="44450"/>
                </a:lnTo>
                <a:lnTo>
                  <a:pt x="2654300" y="31750"/>
                </a:lnTo>
                <a:close/>
              </a:path>
              <a:path w="3505200" h="76200">
                <a:moveTo>
                  <a:pt x="2603500" y="31750"/>
                </a:moveTo>
                <a:lnTo>
                  <a:pt x="2590800" y="31750"/>
                </a:lnTo>
                <a:lnTo>
                  <a:pt x="2590800" y="44450"/>
                </a:lnTo>
                <a:lnTo>
                  <a:pt x="2603500" y="44450"/>
                </a:lnTo>
                <a:lnTo>
                  <a:pt x="2603500" y="31750"/>
                </a:lnTo>
                <a:close/>
              </a:path>
              <a:path w="3505200" h="76200">
                <a:moveTo>
                  <a:pt x="2552700" y="31750"/>
                </a:moveTo>
                <a:lnTo>
                  <a:pt x="2540000" y="31750"/>
                </a:lnTo>
                <a:lnTo>
                  <a:pt x="2540000" y="44450"/>
                </a:lnTo>
                <a:lnTo>
                  <a:pt x="2552700" y="44450"/>
                </a:lnTo>
                <a:lnTo>
                  <a:pt x="2552700" y="31750"/>
                </a:lnTo>
                <a:close/>
              </a:path>
              <a:path w="3505200" h="76200">
                <a:moveTo>
                  <a:pt x="2501900" y="31750"/>
                </a:moveTo>
                <a:lnTo>
                  <a:pt x="2489200" y="31750"/>
                </a:lnTo>
                <a:lnTo>
                  <a:pt x="2489200" y="44450"/>
                </a:lnTo>
                <a:lnTo>
                  <a:pt x="2501900" y="44450"/>
                </a:lnTo>
                <a:lnTo>
                  <a:pt x="2501900" y="31750"/>
                </a:lnTo>
                <a:close/>
              </a:path>
              <a:path w="3505200" h="76200">
                <a:moveTo>
                  <a:pt x="2451100" y="31750"/>
                </a:moveTo>
                <a:lnTo>
                  <a:pt x="2438400" y="31750"/>
                </a:lnTo>
                <a:lnTo>
                  <a:pt x="2438400" y="44450"/>
                </a:lnTo>
                <a:lnTo>
                  <a:pt x="2451100" y="44450"/>
                </a:lnTo>
                <a:lnTo>
                  <a:pt x="2451100" y="31750"/>
                </a:lnTo>
                <a:close/>
              </a:path>
              <a:path w="3505200" h="76200">
                <a:moveTo>
                  <a:pt x="2400300" y="31750"/>
                </a:moveTo>
                <a:lnTo>
                  <a:pt x="2387600" y="31750"/>
                </a:lnTo>
                <a:lnTo>
                  <a:pt x="2387600" y="44450"/>
                </a:lnTo>
                <a:lnTo>
                  <a:pt x="2400300" y="44450"/>
                </a:lnTo>
                <a:lnTo>
                  <a:pt x="2400300" y="31750"/>
                </a:lnTo>
                <a:close/>
              </a:path>
              <a:path w="3505200" h="76200">
                <a:moveTo>
                  <a:pt x="2349500" y="31750"/>
                </a:moveTo>
                <a:lnTo>
                  <a:pt x="2336800" y="31750"/>
                </a:lnTo>
                <a:lnTo>
                  <a:pt x="2336800" y="44450"/>
                </a:lnTo>
                <a:lnTo>
                  <a:pt x="2349500" y="44450"/>
                </a:lnTo>
                <a:lnTo>
                  <a:pt x="2349500" y="31750"/>
                </a:lnTo>
                <a:close/>
              </a:path>
              <a:path w="3505200" h="76200">
                <a:moveTo>
                  <a:pt x="2298700" y="31750"/>
                </a:moveTo>
                <a:lnTo>
                  <a:pt x="2286000" y="31750"/>
                </a:lnTo>
                <a:lnTo>
                  <a:pt x="2286000" y="44450"/>
                </a:lnTo>
                <a:lnTo>
                  <a:pt x="2298700" y="44450"/>
                </a:lnTo>
                <a:lnTo>
                  <a:pt x="2298700" y="31750"/>
                </a:lnTo>
                <a:close/>
              </a:path>
              <a:path w="3505200" h="76200">
                <a:moveTo>
                  <a:pt x="2247900" y="31750"/>
                </a:moveTo>
                <a:lnTo>
                  <a:pt x="2235200" y="31750"/>
                </a:lnTo>
                <a:lnTo>
                  <a:pt x="2235200" y="44450"/>
                </a:lnTo>
                <a:lnTo>
                  <a:pt x="2247900" y="44450"/>
                </a:lnTo>
                <a:lnTo>
                  <a:pt x="2247900" y="31750"/>
                </a:lnTo>
                <a:close/>
              </a:path>
              <a:path w="3505200" h="76200">
                <a:moveTo>
                  <a:pt x="2197100" y="31750"/>
                </a:moveTo>
                <a:lnTo>
                  <a:pt x="2184400" y="31750"/>
                </a:lnTo>
                <a:lnTo>
                  <a:pt x="2184400" y="44450"/>
                </a:lnTo>
                <a:lnTo>
                  <a:pt x="2197100" y="44450"/>
                </a:lnTo>
                <a:lnTo>
                  <a:pt x="2197100" y="31750"/>
                </a:lnTo>
                <a:close/>
              </a:path>
              <a:path w="3505200" h="76200">
                <a:moveTo>
                  <a:pt x="2146300" y="31750"/>
                </a:moveTo>
                <a:lnTo>
                  <a:pt x="2133600" y="31750"/>
                </a:lnTo>
                <a:lnTo>
                  <a:pt x="2133600" y="44450"/>
                </a:lnTo>
                <a:lnTo>
                  <a:pt x="2146300" y="44450"/>
                </a:lnTo>
                <a:lnTo>
                  <a:pt x="2146300" y="31750"/>
                </a:lnTo>
                <a:close/>
              </a:path>
              <a:path w="3505200" h="76200">
                <a:moveTo>
                  <a:pt x="2095500" y="31750"/>
                </a:moveTo>
                <a:lnTo>
                  <a:pt x="2082800" y="31750"/>
                </a:lnTo>
                <a:lnTo>
                  <a:pt x="2082800" y="44450"/>
                </a:lnTo>
                <a:lnTo>
                  <a:pt x="2095500" y="44450"/>
                </a:lnTo>
                <a:lnTo>
                  <a:pt x="2095500" y="31750"/>
                </a:lnTo>
                <a:close/>
              </a:path>
              <a:path w="3505200" h="76200">
                <a:moveTo>
                  <a:pt x="2044700" y="31750"/>
                </a:moveTo>
                <a:lnTo>
                  <a:pt x="2032000" y="31750"/>
                </a:lnTo>
                <a:lnTo>
                  <a:pt x="2032000" y="44450"/>
                </a:lnTo>
                <a:lnTo>
                  <a:pt x="2044700" y="44450"/>
                </a:lnTo>
                <a:lnTo>
                  <a:pt x="2044700" y="31750"/>
                </a:lnTo>
                <a:close/>
              </a:path>
              <a:path w="3505200" h="76200">
                <a:moveTo>
                  <a:pt x="1993900" y="31750"/>
                </a:moveTo>
                <a:lnTo>
                  <a:pt x="1981200" y="31750"/>
                </a:lnTo>
                <a:lnTo>
                  <a:pt x="1981200" y="44450"/>
                </a:lnTo>
                <a:lnTo>
                  <a:pt x="1993900" y="44450"/>
                </a:lnTo>
                <a:lnTo>
                  <a:pt x="1993900" y="31750"/>
                </a:lnTo>
                <a:close/>
              </a:path>
              <a:path w="3505200" h="76200">
                <a:moveTo>
                  <a:pt x="1943100" y="31750"/>
                </a:moveTo>
                <a:lnTo>
                  <a:pt x="1930400" y="31750"/>
                </a:lnTo>
                <a:lnTo>
                  <a:pt x="1930400" y="44450"/>
                </a:lnTo>
                <a:lnTo>
                  <a:pt x="1943100" y="44450"/>
                </a:lnTo>
                <a:lnTo>
                  <a:pt x="1943100" y="31750"/>
                </a:lnTo>
                <a:close/>
              </a:path>
              <a:path w="3505200" h="76200">
                <a:moveTo>
                  <a:pt x="1892300" y="31750"/>
                </a:moveTo>
                <a:lnTo>
                  <a:pt x="1879600" y="31750"/>
                </a:lnTo>
                <a:lnTo>
                  <a:pt x="1879600" y="44450"/>
                </a:lnTo>
                <a:lnTo>
                  <a:pt x="1892300" y="44450"/>
                </a:lnTo>
                <a:lnTo>
                  <a:pt x="1892300" y="31750"/>
                </a:lnTo>
                <a:close/>
              </a:path>
              <a:path w="3505200" h="76200">
                <a:moveTo>
                  <a:pt x="1841500" y="31750"/>
                </a:moveTo>
                <a:lnTo>
                  <a:pt x="1828800" y="31750"/>
                </a:lnTo>
                <a:lnTo>
                  <a:pt x="1828800" y="44450"/>
                </a:lnTo>
                <a:lnTo>
                  <a:pt x="1841500" y="44450"/>
                </a:lnTo>
                <a:lnTo>
                  <a:pt x="1841500" y="31750"/>
                </a:lnTo>
                <a:close/>
              </a:path>
              <a:path w="3505200" h="76200">
                <a:moveTo>
                  <a:pt x="1790700" y="31750"/>
                </a:moveTo>
                <a:lnTo>
                  <a:pt x="1778000" y="31750"/>
                </a:lnTo>
                <a:lnTo>
                  <a:pt x="1778000" y="44450"/>
                </a:lnTo>
                <a:lnTo>
                  <a:pt x="1790700" y="44450"/>
                </a:lnTo>
                <a:lnTo>
                  <a:pt x="1790700" y="31750"/>
                </a:lnTo>
                <a:close/>
              </a:path>
              <a:path w="3505200" h="76200">
                <a:moveTo>
                  <a:pt x="1739900" y="31750"/>
                </a:moveTo>
                <a:lnTo>
                  <a:pt x="1727200" y="31750"/>
                </a:lnTo>
                <a:lnTo>
                  <a:pt x="1727200" y="44450"/>
                </a:lnTo>
                <a:lnTo>
                  <a:pt x="1739900" y="44450"/>
                </a:lnTo>
                <a:lnTo>
                  <a:pt x="1739900" y="31750"/>
                </a:lnTo>
                <a:close/>
              </a:path>
              <a:path w="3505200" h="76200">
                <a:moveTo>
                  <a:pt x="1689100" y="31750"/>
                </a:moveTo>
                <a:lnTo>
                  <a:pt x="1676400" y="31750"/>
                </a:lnTo>
                <a:lnTo>
                  <a:pt x="1676400" y="44450"/>
                </a:lnTo>
                <a:lnTo>
                  <a:pt x="1689100" y="44450"/>
                </a:lnTo>
                <a:lnTo>
                  <a:pt x="1689100" y="31750"/>
                </a:lnTo>
                <a:close/>
              </a:path>
              <a:path w="3505200" h="76200">
                <a:moveTo>
                  <a:pt x="1638300" y="31750"/>
                </a:moveTo>
                <a:lnTo>
                  <a:pt x="1625600" y="31750"/>
                </a:lnTo>
                <a:lnTo>
                  <a:pt x="1625600" y="44450"/>
                </a:lnTo>
                <a:lnTo>
                  <a:pt x="1638300" y="44450"/>
                </a:lnTo>
                <a:lnTo>
                  <a:pt x="1638300" y="31750"/>
                </a:lnTo>
                <a:close/>
              </a:path>
              <a:path w="3505200" h="76200">
                <a:moveTo>
                  <a:pt x="1587500" y="31750"/>
                </a:moveTo>
                <a:lnTo>
                  <a:pt x="1574800" y="31750"/>
                </a:lnTo>
                <a:lnTo>
                  <a:pt x="1574800" y="44450"/>
                </a:lnTo>
                <a:lnTo>
                  <a:pt x="1587500" y="44450"/>
                </a:lnTo>
                <a:lnTo>
                  <a:pt x="1587500" y="31750"/>
                </a:lnTo>
                <a:close/>
              </a:path>
              <a:path w="3505200" h="76200">
                <a:moveTo>
                  <a:pt x="1536700" y="31750"/>
                </a:moveTo>
                <a:lnTo>
                  <a:pt x="1524000" y="31750"/>
                </a:lnTo>
                <a:lnTo>
                  <a:pt x="1524000" y="44450"/>
                </a:lnTo>
                <a:lnTo>
                  <a:pt x="1536700" y="44450"/>
                </a:lnTo>
                <a:lnTo>
                  <a:pt x="1536700" y="31750"/>
                </a:lnTo>
                <a:close/>
              </a:path>
              <a:path w="3505200" h="76200">
                <a:moveTo>
                  <a:pt x="1485900" y="31750"/>
                </a:moveTo>
                <a:lnTo>
                  <a:pt x="1473200" y="31750"/>
                </a:lnTo>
                <a:lnTo>
                  <a:pt x="1473200" y="44450"/>
                </a:lnTo>
                <a:lnTo>
                  <a:pt x="1485900" y="44450"/>
                </a:lnTo>
                <a:lnTo>
                  <a:pt x="1485900" y="31750"/>
                </a:lnTo>
                <a:close/>
              </a:path>
              <a:path w="3505200" h="76200">
                <a:moveTo>
                  <a:pt x="1435100" y="31750"/>
                </a:moveTo>
                <a:lnTo>
                  <a:pt x="1422400" y="31750"/>
                </a:lnTo>
                <a:lnTo>
                  <a:pt x="1422400" y="44450"/>
                </a:lnTo>
                <a:lnTo>
                  <a:pt x="1435100" y="44450"/>
                </a:lnTo>
                <a:lnTo>
                  <a:pt x="1435100" y="31750"/>
                </a:lnTo>
                <a:close/>
              </a:path>
              <a:path w="3505200" h="76200">
                <a:moveTo>
                  <a:pt x="1384300" y="31750"/>
                </a:moveTo>
                <a:lnTo>
                  <a:pt x="1371600" y="31750"/>
                </a:lnTo>
                <a:lnTo>
                  <a:pt x="1371600" y="44450"/>
                </a:lnTo>
                <a:lnTo>
                  <a:pt x="1384300" y="44450"/>
                </a:lnTo>
                <a:lnTo>
                  <a:pt x="1384300" y="31750"/>
                </a:lnTo>
                <a:close/>
              </a:path>
              <a:path w="3505200" h="76200">
                <a:moveTo>
                  <a:pt x="1333500" y="31750"/>
                </a:moveTo>
                <a:lnTo>
                  <a:pt x="1320800" y="31750"/>
                </a:lnTo>
                <a:lnTo>
                  <a:pt x="1320800" y="44450"/>
                </a:lnTo>
                <a:lnTo>
                  <a:pt x="1333500" y="44450"/>
                </a:lnTo>
                <a:lnTo>
                  <a:pt x="1333500" y="31750"/>
                </a:lnTo>
                <a:close/>
              </a:path>
              <a:path w="3505200" h="76200">
                <a:moveTo>
                  <a:pt x="1282700" y="31750"/>
                </a:moveTo>
                <a:lnTo>
                  <a:pt x="1270000" y="31750"/>
                </a:lnTo>
                <a:lnTo>
                  <a:pt x="1270000" y="44450"/>
                </a:lnTo>
                <a:lnTo>
                  <a:pt x="1282700" y="44450"/>
                </a:lnTo>
                <a:lnTo>
                  <a:pt x="1282700" y="31750"/>
                </a:lnTo>
                <a:close/>
              </a:path>
              <a:path w="3505200" h="76200">
                <a:moveTo>
                  <a:pt x="1231900" y="31750"/>
                </a:moveTo>
                <a:lnTo>
                  <a:pt x="1219200" y="31750"/>
                </a:lnTo>
                <a:lnTo>
                  <a:pt x="1219200" y="44450"/>
                </a:lnTo>
                <a:lnTo>
                  <a:pt x="1231900" y="44450"/>
                </a:lnTo>
                <a:lnTo>
                  <a:pt x="1231900" y="31750"/>
                </a:lnTo>
                <a:close/>
              </a:path>
              <a:path w="3505200" h="76200">
                <a:moveTo>
                  <a:pt x="1181100" y="31750"/>
                </a:moveTo>
                <a:lnTo>
                  <a:pt x="1168400" y="31750"/>
                </a:lnTo>
                <a:lnTo>
                  <a:pt x="1168400" y="44450"/>
                </a:lnTo>
                <a:lnTo>
                  <a:pt x="1181100" y="44450"/>
                </a:lnTo>
                <a:lnTo>
                  <a:pt x="1181100" y="31750"/>
                </a:lnTo>
                <a:close/>
              </a:path>
              <a:path w="3505200" h="76200">
                <a:moveTo>
                  <a:pt x="1130300" y="31750"/>
                </a:moveTo>
                <a:lnTo>
                  <a:pt x="1117600" y="31750"/>
                </a:lnTo>
                <a:lnTo>
                  <a:pt x="1117600" y="44450"/>
                </a:lnTo>
                <a:lnTo>
                  <a:pt x="1130300" y="44450"/>
                </a:lnTo>
                <a:lnTo>
                  <a:pt x="1130300" y="31750"/>
                </a:lnTo>
                <a:close/>
              </a:path>
              <a:path w="3505200" h="76200">
                <a:moveTo>
                  <a:pt x="1079500" y="31750"/>
                </a:moveTo>
                <a:lnTo>
                  <a:pt x="1066800" y="31750"/>
                </a:lnTo>
                <a:lnTo>
                  <a:pt x="1066800" y="44450"/>
                </a:lnTo>
                <a:lnTo>
                  <a:pt x="1079500" y="44450"/>
                </a:lnTo>
                <a:lnTo>
                  <a:pt x="1079500" y="31750"/>
                </a:lnTo>
                <a:close/>
              </a:path>
              <a:path w="3505200" h="76200">
                <a:moveTo>
                  <a:pt x="1028700" y="31750"/>
                </a:moveTo>
                <a:lnTo>
                  <a:pt x="1016000" y="31750"/>
                </a:lnTo>
                <a:lnTo>
                  <a:pt x="1016000" y="44450"/>
                </a:lnTo>
                <a:lnTo>
                  <a:pt x="1028700" y="44450"/>
                </a:lnTo>
                <a:lnTo>
                  <a:pt x="1028700" y="31750"/>
                </a:lnTo>
                <a:close/>
              </a:path>
              <a:path w="3505200" h="76200">
                <a:moveTo>
                  <a:pt x="977900" y="31750"/>
                </a:moveTo>
                <a:lnTo>
                  <a:pt x="965200" y="31750"/>
                </a:lnTo>
                <a:lnTo>
                  <a:pt x="965200" y="44450"/>
                </a:lnTo>
                <a:lnTo>
                  <a:pt x="977900" y="44450"/>
                </a:lnTo>
                <a:lnTo>
                  <a:pt x="977900" y="31750"/>
                </a:lnTo>
                <a:close/>
              </a:path>
              <a:path w="3505200" h="76200">
                <a:moveTo>
                  <a:pt x="927100" y="31750"/>
                </a:moveTo>
                <a:lnTo>
                  <a:pt x="914400" y="31750"/>
                </a:lnTo>
                <a:lnTo>
                  <a:pt x="914400" y="44450"/>
                </a:lnTo>
                <a:lnTo>
                  <a:pt x="927100" y="44450"/>
                </a:lnTo>
                <a:lnTo>
                  <a:pt x="927100" y="31750"/>
                </a:lnTo>
                <a:close/>
              </a:path>
              <a:path w="3505200" h="76200">
                <a:moveTo>
                  <a:pt x="876300" y="31750"/>
                </a:moveTo>
                <a:lnTo>
                  <a:pt x="863600" y="31750"/>
                </a:lnTo>
                <a:lnTo>
                  <a:pt x="863600" y="44450"/>
                </a:lnTo>
                <a:lnTo>
                  <a:pt x="876300" y="44450"/>
                </a:lnTo>
                <a:lnTo>
                  <a:pt x="876300" y="31750"/>
                </a:lnTo>
                <a:close/>
              </a:path>
              <a:path w="3505200" h="76200">
                <a:moveTo>
                  <a:pt x="825500" y="31750"/>
                </a:moveTo>
                <a:lnTo>
                  <a:pt x="812800" y="31750"/>
                </a:lnTo>
                <a:lnTo>
                  <a:pt x="812800" y="44450"/>
                </a:lnTo>
                <a:lnTo>
                  <a:pt x="825500" y="44450"/>
                </a:lnTo>
                <a:lnTo>
                  <a:pt x="825500" y="31750"/>
                </a:lnTo>
                <a:close/>
              </a:path>
              <a:path w="3505200" h="76200">
                <a:moveTo>
                  <a:pt x="774700" y="31750"/>
                </a:moveTo>
                <a:lnTo>
                  <a:pt x="762000" y="31750"/>
                </a:lnTo>
                <a:lnTo>
                  <a:pt x="762000" y="44450"/>
                </a:lnTo>
                <a:lnTo>
                  <a:pt x="774700" y="44450"/>
                </a:lnTo>
                <a:lnTo>
                  <a:pt x="774700" y="31750"/>
                </a:lnTo>
                <a:close/>
              </a:path>
              <a:path w="3505200" h="76200">
                <a:moveTo>
                  <a:pt x="723900" y="31750"/>
                </a:moveTo>
                <a:lnTo>
                  <a:pt x="711200" y="31750"/>
                </a:lnTo>
                <a:lnTo>
                  <a:pt x="711200" y="44450"/>
                </a:lnTo>
                <a:lnTo>
                  <a:pt x="723900" y="44450"/>
                </a:lnTo>
                <a:lnTo>
                  <a:pt x="723900" y="31750"/>
                </a:lnTo>
                <a:close/>
              </a:path>
              <a:path w="3505200" h="76200">
                <a:moveTo>
                  <a:pt x="673100" y="31750"/>
                </a:moveTo>
                <a:lnTo>
                  <a:pt x="660400" y="31750"/>
                </a:lnTo>
                <a:lnTo>
                  <a:pt x="660400" y="44450"/>
                </a:lnTo>
                <a:lnTo>
                  <a:pt x="673100" y="44450"/>
                </a:lnTo>
                <a:lnTo>
                  <a:pt x="673100" y="31750"/>
                </a:lnTo>
                <a:close/>
              </a:path>
              <a:path w="3505200" h="76200">
                <a:moveTo>
                  <a:pt x="622300" y="31750"/>
                </a:moveTo>
                <a:lnTo>
                  <a:pt x="609600" y="31750"/>
                </a:lnTo>
                <a:lnTo>
                  <a:pt x="609600" y="44450"/>
                </a:lnTo>
                <a:lnTo>
                  <a:pt x="622300" y="44450"/>
                </a:lnTo>
                <a:lnTo>
                  <a:pt x="622300" y="31750"/>
                </a:lnTo>
                <a:close/>
              </a:path>
              <a:path w="3505200" h="76200">
                <a:moveTo>
                  <a:pt x="571500" y="31750"/>
                </a:moveTo>
                <a:lnTo>
                  <a:pt x="558800" y="31750"/>
                </a:lnTo>
                <a:lnTo>
                  <a:pt x="558800" y="44450"/>
                </a:lnTo>
                <a:lnTo>
                  <a:pt x="571500" y="44450"/>
                </a:lnTo>
                <a:lnTo>
                  <a:pt x="571500" y="31750"/>
                </a:lnTo>
                <a:close/>
              </a:path>
              <a:path w="3505200" h="76200">
                <a:moveTo>
                  <a:pt x="520700" y="31750"/>
                </a:moveTo>
                <a:lnTo>
                  <a:pt x="508000" y="31750"/>
                </a:lnTo>
                <a:lnTo>
                  <a:pt x="508000" y="44450"/>
                </a:lnTo>
                <a:lnTo>
                  <a:pt x="520700" y="44450"/>
                </a:lnTo>
                <a:lnTo>
                  <a:pt x="520700" y="31750"/>
                </a:lnTo>
                <a:close/>
              </a:path>
              <a:path w="3505200" h="76200">
                <a:moveTo>
                  <a:pt x="469900" y="31750"/>
                </a:moveTo>
                <a:lnTo>
                  <a:pt x="457200" y="31750"/>
                </a:lnTo>
                <a:lnTo>
                  <a:pt x="457200" y="44450"/>
                </a:lnTo>
                <a:lnTo>
                  <a:pt x="469900" y="44450"/>
                </a:lnTo>
                <a:lnTo>
                  <a:pt x="469900" y="31750"/>
                </a:lnTo>
                <a:close/>
              </a:path>
              <a:path w="3505200" h="76200">
                <a:moveTo>
                  <a:pt x="419100" y="31750"/>
                </a:moveTo>
                <a:lnTo>
                  <a:pt x="406400" y="31750"/>
                </a:lnTo>
                <a:lnTo>
                  <a:pt x="406400" y="44450"/>
                </a:lnTo>
                <a:lnTo>
                  <a:pt x="419100" y="44450"/>
                </a:lnTo>
                <a:lnTo>
                  <a:pt x="419100" y="31750"/>
                </a:lnTo>
                <a:close/>
              </a:path>
              <a:path w="3505200" h="76200">
                <a:moveTo>
                  <a:pt x="368300" y="31750"/>
                </a:moveTo>
                <a:lnTo>
                  <a:pt x="355600" y="31750"/>
                </a:lnTo>
                <a:lnTo>
                  <a:pt x="355600" y="44450"/>
                </a:lnTo>
                <a:lnTo>
                  <a:pt x="368300" y="44450"/>
                </a:lnTo>
                <a:lnTo>
                  <a:pt x="368300" y="31750"/>
                </a:lnTo>
                <a:close/>
              </a:path>
              <a:path w="3505200" h="76200">
                <a:moveTo>
                  <a:pt x="317500" y="31750"/>
                </a:moveTo>
                <a:lnTo>
                  <a:pt x="304800" y="31750"/>
                </a:lnTo>
                <a:lnTo>
                  <a:pt x="304800" y="44450"/>
                </a:lnTo>
                <a:lnTo>
                  <a:pt x="317500" y="44450"/>
                </a:lnTo>
                <a:lnTo>
                  <a:pt x="317500" y="31750"/>
                </a:lnTo>
                <a:close/>
              </a:path>
              <a:path w="3505200" h="76200">
                <a:moveTo>
                  <a:pt x="266700" y="31750"/>
                </a:moveTo>
                <a:lnTo>
                  <a:pt x="254000" y="31750"/>
                </a:lnTo>
                <a:lnTo>
                  <a:pt x="254000" y="44450"/>
                </a:lnTo>
                <a:lnTo>
                  <a:pt x="266700" y="44450"/>
                </a:lnTo>
                <a:lnTo>
                  <a:pt x="266700" y="31750"/>
                </a:lnTo>
                <a:close/>
              </a:path>
              <a:path w="3505200" h="76200">
                <a:moveTo>
                  <a:pt x="215900" y="31750"/>
                </a:moveTo>
                <a:lnTo>
                  <a:pt x="203200" y="31750"/>
                </a:lnTo>
                <a:lnTo>
                  <a:pt x="203200" y="44450"/>
                </a:lnTo>
                <a:lnTo>
                  <a:pt x="215900" y="44450"/>
                </a:lnTo>
                <a:lnTo>
                  <a:pt x="215900" y="31750"/>
                </a:lnTo>
                <a:close/>
              </a:path>
              <a:path w="3505200" h="76200">
                <a:moveTo>
                  <a:pt x="165100" y="31750"/>
                </a:moveTo>
                <a:lnTo>
                  <a:pt x="152400" y="31750"/>
                </a:lnTo>
                <a:lnTo>
                  <a:pt x="152400" y="44450"/>
                </a:lnTo>
                <a:lnTo>
                  <a:pt x="165100" y="44450"/>
                </a:lnTo>
                <a:lnTo>
                  <a:pt x="165100" y="31750"/>
                </a:lnTo>
                <a:close/>
              </a:path>
              <a:path w="3505200" h="76200">
                <a:moveTo>
                  <a:pt x="114300" y="31750"/>
                </a:moveTo>
                <a:lnTo>
                  <a:pt x="101600" y="31750"/>
                </a:lnTo>
                <a:lnTo>
                  <a:pt x="101600" y="44450"/>
                </a:lnTo>
                <a:lnTo>
                  <a:pt x="114300" y="44450"/>
                </a:lnTo>
                <a:lnTo>
                  <a:pt x="114300" y="31750"/>
                </a:lnTo>
                <a:close/>
              </a:path>
              <a:path w="3505200" h="76200">
                <a:moveTo>
                  <a:pt x="63500" y="31750"/>
                </a:moveTo>
                <a:lnTo>
                  <a:pt x="50800" y="31750"/>
                </a:lnTo>
                <a:lnTo>
                  <a:pt x="50800" y="44450"/>
                </a:lnTo>
                <a:lnTo>
                  <a:pt x="63500" y="44450"/>
                </a:lnTo>
                <a:lnTo>
                  <a:pt x="63500" y="31750"/>
                </a:lnTo>
                <a:close/>
              </a:path>
              <a:path w="3505200" h="76200">
                <a:moveTo>
                  <a:pt x="12700" y="31750"/>
                </a:moveTo>
                <a:lnTo>
                  <a:pt x="0" y="31750"/>
                </a:lnTo>
                <a:lnTo>
                  <a:pt x="0" y="44450"/>
                </a:lnTo>
                <a:lnTo>
                  <a:pt x="12700" y="44450"/>
                </a:lnTo>
                <a:lnTo>
                  <a:pt x="12700" y="31750"/>
                </a:lnTo>
                <a:close/>
              </a:path>
            </a:pathLst>
          </a:custGeom>
          <a:solidFill>
            <a:srgbClr val="7E7E7E"/>
          </a:solidFill>
        </p:spPr>
        <p:txBody>
          <a:bodyPr wrap="square" lIns="0" tIns="0" rIns="0" bIns="0" rtlCol="0"/>
          <a:lstStyle/>
          <a:p>
            <a:endParaRPr/>
          </a:p>
        </p:txBody>
      </p:sp>
      <p:sp>
        <p:nvSpPr>
          <p:cNvPr id="67" name="object 34">
            <a:extLst>
              <a:ext uri="{FF2B5EF4-FFF2-40B4-BE49-F238E27FC236}">
                <a16:creationId xmlns:a16="http://schemas.microsoft.com/office/drawing/2014/main" id="{013643A8-22EB-09D8-EDA5-6F84FB69FC8A}"/>
              </a:ext>
            </a:extLst>
          </p:cNvPr>
          <p:cNvSpPr txBox="1"/>
          <p:nvPr/>
        </p:nvSpPr>
        <p:spPr>
          <a:xfrm>
            <a:off x="560802" y="4433575"/>
            <a:ext cx="1299297" cy="516167"/>
          </a:xfrm>
          <a:prstGeom prst="rect">
            <a:avLst/>
          </a:prstGeom>
        </p:spPr>
        <p:txBody>
          <a:bodyPr vert="horz" wrap="square" lIns="0" tIns="53975" rIns="0" bIns="0" rtlCol="0">
            <a:spAutoFit/>
          </a:bodyPr>
          <a:lstStyle/>
          <a:p>
            <a:pPr marL="15240" marR="5080">
              <a:lnSpc>
                <a:spcPts val="1839"/>
              </a:lnSpc>
              <a:spcBef>
                <a:spcPts val="425"/>
              </a:spcBef>
            </a:pPr>
            <a:r>
              <a:rPr lang="en-DE" b="1" spc="35" dirty="0">
                <a:solidFill>
                  <a:srgbClr val="CB01FB"/>
                </a:solidFill>
                <a:latin typeface="Arial"/>
                <a:cs typeface="Arial"/>
              </a:rPr>
              <a:t>3 Most Diverse*  </a:t>
            </a:r>
            <a:endParaRPr lang="en-DE" sz="1800" dirty="0">
              <a:solidFill>
                <a:srgbClr val="CB01FB"/>
              </a:solidFill>
              <a:latin typeface="Arial"/>
              <a:cs typeface="Arial"/>
            </a:endParaRPr>
          </a:p>
        </p:txBody>
      </p:sp>
      <p:sp>
        <p:nvSpPr>
          <p:cNvPr id="68" name="object 34">
            <a:extLst>
              <a:ext uri="{FF2B5EF4-FFF2-40B4-BE49-F238E27FC236}">
                <a16:creationId xmlns:a16="http://schemas.microsoft.com/office/drawing/2014/main" id="{651FC47B-4D4A-16BA-C1A0-EFE9980E494A}"/>
              </a:ext>
            </a:extLst>
          </p:cNvPr>
          <p:cNvSpPr txBox="1"/>
          <p:nvPr/>
        </p:nvSpPr>
        <p:spPr>
          <a:xfrm>
            <a:off x="590300" y="5783548"/>
            <a:ext cx="1060730" cy="516167"/>
          </a:xfrm>
          <a:prstGeom prst="rect">
            <a:avLst/>
          </a:prstGeom>
        </p:spPr>
        <p:txBody>
          <a:bodyPr vert="horz" wrap="square" lIns="0" tIns="53975" rIns="0" bIns="0" rtlCol="0">
            <a:spAutoFit/>
          </a:bodyPr>
          <a:lstStyle/>
          <a:p>
            <a:pPr marL="15240" marR="5080">
              <a:lnSpc>
                <a:spcPts val="1839"/>
              </a:lnSpc>
              <a:spcBef>
                <a:spcPts val="425"/>
              </a:spcBef>
            </a:pPr>
            <a:r>
              <a:rPr lang="en-DE" b="1" spc="35" dirty="0">
                <a:solidFill>
                  <a:srgbClr val="CB01FB"/>
                </a:solidFill>
                <a:latin typeface="Arial"/>
                <a:cs typeface="Arial"/>
              </a:rPr>
              <a:t>3 Least Diverse* </a:t>
            </a:r>
            <a:endParaRPr lang="en-DE" sz="1800" dirty="0">
              <a:solidFill>
                <a:srgbClr val="CB01FB"/>
              </a:solidFill>
              <a:latin typeface="Arial"/>
              <a:cs typeface="Arial"/>
            </a:endParaRPr>
          </a:p>
        </p:txBody>
      </p:sp>
      <p:grpSp>
        <p:nvGrpSpPr>
          <p:cNvPr id="19" name="Group 18">
            <a:extLst>
              <a:ext uri="{FF2B5EF4-FFF2-40B4-BE49-F238E27FC236}">
                <a16:creationId xmlns:a16="http://schemas.microsoft.com/office/drawing/2014/main" id="{07D0824A-6BD2-C172-0A3A-454E01AA94CD}"/>
              </a:ext>
            </a:extLst>
          </p:cNvPr>
          <p:cNvGrpSpPr/>
          <p:nvPr/>
        </p:nvGrpSpPr>
        <p:grpSpPr>
          <a:xfrm>
            <a:off x="2573247" y="4270371"/>
            <a:ext cx="2825428" cy="2398521"/>
            <a:chOff x="2327007" y="4260812"/>
            <a:chExt cx="2825428" cy="2398521"/>
          </a:xfrm>
        </p:grpSpPr>
        <p:grpSp>
          <p:nvGrpSpPr>
            <p:cNvPr id="17" name="Group 16">
              <a:extLst>
                <a:ext uri="{FF2B5EF4-FFF2-40B4-BE49-F238E27FC236}">
                  <a16:creationId xmlns:a16="http://schemas.microsoft.com/office/drawing/2014/main" id="{30858BB8-391D-9078-4671-B8D7A30D3C70}"/>
                </a:ext>
              </a:extLst>
            </p:cNvPr>
            <p:cNvGrpSpPr/>
            <p:nvPr/>
          </p:nvGrpSpPr>
          <p:grpSpPr>
            <a:xfrm>
              <a:off x="2327007" y="4260812"/>
              <a:ext cx="2804019" cy="2398521"/>
              <a:chOff x="2327007" y="4260812"/>
              <a:chExt cx="2804019" cy="2398521"/>
            </a:xfrm>
          </p:grpSpPr>
          <p:grpSp>
            <p:nvGrpSpPr>
              <p:cNvPr id="6" name="Group 5">
                <a:extLst>
                  <a:ext uri="{FF2B5EF4-FFF2-40B4-BE49-F238E27FC236}">
                    <a16:creationId xmlns:a16="http://schemas.microsoft.com/office/drawing/2014/main" id="{80DB113F-585C-23CB-5E5B-1DD3C9F16E3E}"/>
                  </a:ext>
                </a:extLst>
              </p:cNvPr>
              <p:cNvGrpSpPr/>
              <p:nvPr/>
            </p:nvGrpSpPr>
            <p:grpSpPr>
              <a:xfrm rot="5400000">
                <a:off x="2978508" y="4506816"/>
                <a:ext cx="2398521" cy="1906514"/>
                <a:chOff x="2222316" y="3561445"/>
                <a:chExt cx="3680039" cy="2590045"/>
              </a:xfrm>
            </p:grpSpPr>
            <p:grpSp>
              <p:nvGrpSpPr>
                <p:cNvPr id="44" name="object 3">
                  <a:extLst>
                    <a:ext uri="{FF2B5EF4-FFF2-40B4-BE49-F238E27FC236}">
                      <a16:creationId xmlns:a16="http://schemas.microsoft.com/office/drawing/2014/main" id="{6A43F455-E779-E766-3858-5DF63141DE66}"/>
                    </a:ext>
                  </a:extLst>
                </p:cNvPr>
                <p:cNvGrpSpPr/>
                <p:nvPr/>
              </p:nvGrpSpPr>
              <p:grpSpPr>
                <a:xfrm>
                  <a:off x="2222316" y="3561445"/>
                  <a:ext cx="3680039" cy="2590045"/>
                  <a:chOff x="493776" y="2948468"/>
                  <a:chExt cx="6348067" cy="2334010"/>
                </a:xfrm>
              </p:grpSpPr>
              <p:sp>
                <p:nvSpPr>
                  <p:cNvPr id="46" name="object 4">
                    <a:extLst>
                      <a:ext uri="{FF2B5EF4-FFF2-40B4-BE49-F238E27FC236}">
                        <a16:creationId xmlns:a16="http://schemas.microsoft.com/office/drawing/2014/main" id="{3D29DB1D-32B1-06E7-FD45-DB94B5CFC493}"/>
                      </a:ext>
                    </a:extLst>
                  </p:cNvPr>
                  <p:cNvSpPr/>
                  <p:nvPr/>
                </p:nvSpPr>
                <p:spPr>
                  <a:xfrm>
                    <a:off x="493776" y="3273552"/>
                    <a:ext cx="4114801" cy="1623060"/>
                  </a:xfrm>
                  <a:custGeom>
                    <a:avLst/>
                    <a:gdLst/>
                    <a:ahLst/>
                    <a:cxnLst/>
                    <a:rect l="l" t="t" r="r" b="b"/>
                    <a:pathLst>
                      <a:path w="4114800" h="1623060">
                        <a:moveTo>
                          <a:pt x="0" y="1623060"/>
                        </a:moveTo>
                        <a:lnTo>
                          <a:pt x="397764" y="1623060"/>
                        </a:lnTo>
                      </a:path>
                      <a:path w="4114800" h="1623060">
                        <a:moveTo>
                          <a:pt x="0" y="1298448"/>
                        </a:moveTo>
                        <a:lnTo>
                          <a:pt x="397764" y="1298448"/>
                        </a:lnTo>
                      </a:path>
                      <a:path w="4114800" h="1623060">
                        <a:moveTo>
                          <a:pt x="0" y="973836"/>
                        </a:moveTo>
                        <a:lnTo>
                          <a:pt x="397764" y="973836"/>
                        </a:lnTo>
                      </a:path>
                      <a:path w="4114800" h="1623060">
                        <a:moveTo>
                          <a:pt x="0" y="649224"/>
                        </a:moveTo>
                        <a:lnTo>
                          <a:pt x="397764" y="649224"/>
                        </a:lnTo>
                      </a:path>
                      <a:path w="4114800" h="1623060">
                        <a:moveTo>
                          <a:pt x="0" y="324612"/>
                        </a:moveTo>
                        <a:lnTo>
                          <a:pt x="397764" y="324612"/>
                        </a:lnTo>
                      </a:path>
                      <a:path w="4114800" h="1623060">
                        <a:moveTo>
                          <a:pt x="0" y="0"/>
                        </a:moveTo>
                        <a:lnTo>
                          <a:pt x="397764" y="0"/>
                        </a:lnTo>
                      </a:path>
                      <a:path w="4114800" h="1623060">
                        <a:moveTo>
                          <a:pt x="929639" y="0"/>
                        </a:moveTo>
                        <a:lnTo>
                          <a:pt x="4114800" y="0"/>
                        </a:lnTo>
                      </a:path>
                    </a:pathLst>
                  </a:custGeom>
                  <a:ln w="9144">
                    <a:solidFill>
                      <a:srgbClr val="D9D9D9"/>
                    </a:solidFill>
                  </a:ln>
                </p:spPr>
                <p:txBody>
                  <a:bodyPr wrap="square" lIns="0" tIns="0" rIns="0" bIns="0" rtlCol="0"/>
                  <a:lstStyle/>
                  <a:p>
                    <a:endParaRPr/>
                  </a:p>
                </p:txBody>
              </p:sp>
              <p:sp>
                <p:nvSpPr>
                  <p:cNvPr id="47" name="object 6">
                    <a:extLst>
                      <a:ext uri="{FF2B5EF4-FFF2-40B4-BE49-F238E27FC236}">
                        <a16:creationId xmlns:a16="http://schemas.microsoft.com/office/drawing/2014/main" id="{2D9476D7-F54D-5E2D-5529-3B665244BAB2}"/>
                      </a:ext>
                    </a:extLst>
                  </p:cNvPr>
                  <p:cNvSpPr/>
                  <p:nvPr/>
                </p:nvSpPr>
                <p:spPr>
                  <a:xfrm>
                    <a:off x="625854" y="3598164"/>
                    <a:ext cx="6215989"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49" name="object 8">
                    <a:extLst>
                      <a:ext uri="{FF2B5EF4-FFF2-40B4-BE49-F238E27FC236}">
                        <a16:creationId xmlns:a16="http://schemas.microsoft.com/office/drawing/2014/main" id="{911A45EF-6050-F9F5-52ED-F9F0F0D9C057}"/>
                      </a:ext>
                    </a:extLst>
                  </p:cNvPr>
                  <p:cNvSpPr/>
                  <p:nvPr/>
                </p:nvSpPr>
                <p:spPr>
                  <a:xfrm>
                    <a:off x="3813046" y="3273552"/>
                    <a:ext cx="3028797" cy="1623060"/>
                  </a:xfrm>
                  <a:custGeom>
                    <a:avLst/>
                    <a:gdLst/>
                    <a:ahLst/>
                    <a:cxnLst/>
                    <a:rect l="l" t="t" r="r" b="b"/>
                    <a:pathLst>
                      <a:path w="4512945" h="1623060">
                        <a:moveTo>
                          <a:pt x="0" y="1623060"/>
                        </a:moveTo>
                        <a:lnTo>
                          <a:pt x="795527" y="1623060"/>
                        </a:lnTo>
                      </a:path>
                      <a:path w="4512945" h="1623060">
                        <a:moveTo>
                          <a:pt x="0" y="1298448"/>
                        </a:moveTo>
                        <a:lnTo>
                          <a:pt x="795527" y="1298448"/>
                        </a:lnTo>
                      </a:path>
                      <a:path w="4512945" h="1623060">
                        <a:moveTo>
                          <a:pt x="0" y="973836"/>
                        </a:moveTo>
                        <a:lnTo>
                          <a:pt x="795527" y="973836"/>
                        </a:lnTo>
                      </a:path>
                      <a:path w="4512945" h="1623060">
                        <a:moveTo>
                          <a:pt x="0" y="649224"/>
                        </a:moveTo>
                        <a:lnTo>
                          <a:pt x="795527" y="649224"/>
                        </a:lnTo>
                      </a:path>
                      <a:path w="4512945" h="1623060">
                        <a:moveTo>
                          <a:pt x="0" y="324612"/>
                        </a:moveTo>
                        <a:lnTo>
                          <a:pt x="795527" y="324612"/>
                        </a:lnTo>
                      </a:path>
                      <a:path w="4512945" h="1623060">
                        <a:moveTo>
                          <a:pt x="1327403" y="0"/>
                        </a:moveTo>
                        <a:lnTo>
                          <a:pt x="4512563" y="0"/>
                        </a:lnTo>
                      </a:path>
                    </a:pathLst>
                  </a:custGeom>
                  <a:ln w="9144">
                    <a:solidFill>
                      <a:srgbClr val="D9D9D9"/>
                    </a:solidFill>
                  </a:ln>
                </p:spPr>
                <p:txBody>
                  <a:bodyPr wrap="square" lIns="0" tIns="0" rIns="0" bIns="0" rtlCol="0"/>
                  <a:lstStyle/>
                  <a:p>
                    <a:endParaRPr dirty="0"/>
                  </a:p>
                </p:txBody>
              </p:sp>
              <p:sp>
                <p:nvSpPr>
                  <p:cNvPr id="50" name="object 10">
                    <a:extLst>
                      <a:ext uri="{FF2B5EF4-FFF2-40B4-BE49-F238E27FC236}">
                        <a16:creationId xmlns:a16="http://schemas.microsoft.com/office/drawing/2014/main" id="{32AEA769-3D50-0406-6FBF-6175FFF02A3D}"/>
                      </a:ext>
                    </a:extLst>
                  </p:cNvPr>
                  <p:cNvSpPr/>
                  <p:nvPr/>
                </p:nvSpPr>
                <p:spPr>
                  <a:xfrm>
                    <a:off x="4725044" y="3598164"/>
                    <a:ext cx="1743320"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57" name="object 19">
                    <a:extLst>
                      <a:ext uri="{FF2B5EF4-FFF2-40B4-BE49-F238E27FC236}">
                        <a16:creationId xmlns:a16="http://schemas.microsoft.com/office/drawing/2014/main" id="{2BD467BE-119A-947C-2782-DCC544978695}"/>
                      </a:ext>
                    </a:extLst>
                  </p:cNvPr>
                  <p:cNvSpPr/>
                  <p:nvPr/>
                </p:nvSpPr>
                <p:spPr>
                  <a:xfrm>
                    <a:off x="493776" y="5222748"/>
                    <a:ext cx="6348067" cy="59730"/>
                  </a:xfrm>
                  <a:custGeom>
                    <a:avLst/>
                    <a:gdLst/>
                    <a:ahLst/>
                    <a:cxnLst/>
                    <a:rect l="l" t="t" r="r" b="b"/>
                    <a:pathLst>
                      <a:path w="11151235">
                        <a:moveTo>
                          <a:pt x="0" y="0"/>
                        </a:moveTo>
                        <a:lnTo>
                          <a:pt x="11151108" y="0"/>
                        </a:lnTo>
                      </a:path>
                    </a:pathLst>
                  </a:custGeom>
                  <a:ln w="9144">
                    <a:solidFill>
                      <a:srgbClr val="D9D9D9"/>
                    </a:solidFill>
                  </a:ln>
                </p:spPr>
                <p:txBody>
                  <a:bodyPr wrap="square" lIns="0" tIns="0" rIns="0" bIns="0" rtlCol="0"/>
                  <a:lstStyle/>
                  <a:p>
                    <a:endParaRPr/>
                  </a:p>
                </p:txBody>
              </p:sp>
              <p:sp>
                <p:nvSpPr>
                  <p:cNvPr id="59" name="object 5">
                    <a:extLst>
                      <a:ext uri="{FF2B5EF4-FFF2-40B4-BE49-F238E27FC236}">
                        <a16:creationId xmlns:a16="http://schemas.microsoft.com/office/drawing/2014/main" id="{9CA9A4D5-9920-D6D9-302E-47B83378C4AE}"/>
                      </a:ext>
                    </a:extLst>
                  </p:cNvPr>
                  <p:cNvSpPr/>
                  <p:nvPr/>
                </p:nvSpPr>
                <p:spPr>
                  <a:xfrm>
                    <a:off x="891544" y="2948468"/>
                    <a:ext cx="532129" cy="2274282"/>
                  </a:xfrm>
                  <a:custGeom>
                    <a:avLst/>
                    <a:gdLst/>
                    <a:ahLst/>
                    <a:cxnLst/>
                    <a:rect l="l" t="t" r="r" b="b"/>
                    <a:pathLst>
                      <a:path w="532130" h="2080260">
                        <a:moveTo>
                          <a:pt x="531876" y="0"/>
                        </a:moveTo>
                        <a:lnTo>
                          <a:pt x="0" y="0"/>
                        </a:lnTo>
                        <a:lnTo>
                          <a:pt x="0" y="2080260"/>
                        </a:lnTo>
                        <a:lnTo>
                          <a:pt x="531876" y="2080260"/>
                        </a:lnTo>
                        <a:lnTo>
                          <a:pt x="531876" y="0"/>
                        </a:lnTo>
                        <a:close/>
                      </a:path>
                    </a:pathLst>
                  </a:custGeom>
                  <a:solidFill>
                    <a:srgbClr val="002060"/>
                  </a:solidFill>
                </p:spPr>
                <p:txBody>
                  <a:bodyPr wrap="square" lIns="0" tIns="0" rIns="0" bIns="0" rtlCol="0"/>
                  <a:lstStyle/>
                  <a:p>
                    <a:endParaRPr dirty="0"/>
                  </a:p>
                </p:txBody>
              </p:sp>
            </p:grpSp>
            <p:sp>
              <p:nvSpPr>
                <p:cNvPr id="62" name="object 7">
                  <a:extLst>
                    <a:ext uri="{FF2B5EF4-FFF2-40B4-BE49-F238E27FC236}">
                      <a16:creationId xmlns:a16="http://schemas.microsoft.com/office/drawing/2014/main" id="{A776B234-AA0E-7EEC-E33B-E1A31218EA9E}"/>
                    </a:ext>
                  </a:extLst>
                </p:cNvPr>
                <p:cNvSpPr/>
                <p:nvPr/>
              </p:nvSpPr>
              <p:spPr>
                <a:xfrm>
                  <a:off x="3053813" y="4482632"/>
                  <a:ext cx="307548" cy="160173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a:p>
              </p:txBody>
            </p:sp>
            <p:sp>
              <p:nvSpPr>
                <p:cNvPr id="64" name="object 7">
                  <a:extLst>
                    <a:ext uri="{FF2B5EF4-FFF2-40B4-BE49-F238E27FC236}">
                      <a16:creationId xmlns:a16="http://schemas.microsoft.com/office/drawing/2014/main" id="{B4D4B15F-371B-B695-1C37-7AC6D4DBD436}"/>
                    </a:ext>
                  </a:extLst>
                </p:cNvPr>
                <p:cNvSpPr/>
                <p:nvPr/>
              </p:nvSpPr>
              <p:spPr>
                <a:xfrm>
                  <a:off x="2752474" y="4175161"/>
                  <a:ext cx="307548" cy="190835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75000"/>
                  </a:schemeClr>
                </a:solidFill>
              </p:spPr>
              <p:txBody>
                <a:bodyPr wrap="square" lIns="0" tIns="0" rIns="0" bIns="0" rtlCol="0"/>
                <a:lstStyle/>
                <a:p>
                  <a:endParaRPr>
                    <a:solidFill>
                      <a:schemeClr val="bg1"/>
                    </a:solidFill>
                  </a:endParaRPr>
                </a:p>
              </p:txBody>
            </p:sp>
          </p:grpSp>
          <p:grpSp>
            <p:nvGrpSpPr>
              <p:cNvPr id="16" name="Group 15">
                <a:extLst>
                  <a:ext uri="{FF2B5EF4-FFF2-40B4-BE49-F238E27FC236}">
                    <a16:creationId xmlns:a16="http://schemas.microsoft.com/office/drawing/2014/main" id="{4D04310B-4EE4-F8DA-D950-47AD948FC8D6}"/>
                  </a:ext>
                </a:extLst>
              </p:cNvPr>
              <p:cNvGrpSpPr/>
              <p:nvPr/>
            </p:nvGrpSpPr>
            <p:grpSpPr>
              <a:xfrm>
                <a:off x="2327007" y="4362472"/>
                <a:ext cx="954851" cy="671998"/>
                <a:chOff x="2327007" y="4362472"/>
                <a:chExt cx="954851" cy="671998"/>
              </a:xfrm>
            </p:grpSpPr>
            <p:grpSp>
              <p:nvGrpSpPr>
                <p:cNvPr id="15" name="Group 14">
                  <a:extLst>
                    <a:ext uri="{FF2B5EF4-FFF2-40B4-BE49-F238E27FC236}">
                      <a16:creationId xmlns:a16="http://schemas.microsoft.com/office/drawing/2014/main" id="{17D1E3C8-612F-48F5-F48D-7BC6592ACD57}"/>
                    </a:ext>
                  </a:extLst>
                </p:cNvPr>
                <p:cNvGrpSpPr/>
                <p:nvPr/>
              </p:nvGrpSpPr>
              <p:grpSpPr>
                <a:xfrm>
                  <a:off x="2507230" y="4362472"/>
                  <a:ext cx="766612" cy="276999"/>
                  <a:chOff x="2507230" y="4362472"/>
                  <a:chExt cx="766612" cy="276999"/>
                </a:xfrm>
              </p:grpSpPr>
              <p:sp>
                <p:nvSpPr>
                  <p:cNvPr id="11" name="TextBox 10">
                    <a:extLst>
                      <a:ext uri="{FF2B5EF4-FFF2-40B4-BE49-F238E27FC236}">
                        <a16:creationId xmlns:a16="http://schemas.microsoft.com/office/drawing/2014/main" id="{EBF50471-C217-35DA-6D4C-3A75833E3787}"/>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eBay </a:t>
                    </a:r>
                  </a:p>
                </p:txBody>
              </p:sp>
              <p:cxnSp>
                <p:nvCxnSpPr>
                  <p:cNvPr id="13" name="Straight Connector 12">
                    <a:extLst>
                      <a:ext uri="{FF2B5EF4-FFF2-40B4-BE49-F238E27FC236}">
                        <a16:creationId xmlns:a16="http://schemas.microsoft.com/office/drawing/2014/main" id="{4DC8F2F7-CC3E-F07B-ED66-F5960368C05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654A80D-77AD-985F-E2BA-358052C58A33}"/>
                    </a:ext>
                  </a:extLst>
                </p:cNvPr>
                <p:cNvGrpSpPr/>
                <p:nvPr/>
              </p:nvGrpSpPr>
              <p:grpSpPr>
                <a:xfrm>
                  <a:off x="2327007" y="4546627"/>
                  <a:ext cx="954851" cy="276999"/>
                  <a:chOff x="2318991" y="4362472"/>
                  <a:chExt cx="954851" cy="276999"/>
                </a:xfrm>
              </p:grpSpPr>
              <p:sp>
                <p:nvSpPr>
                  <p:cNvPr id="125" name="TextBox 124">
                    <a:extLst>
                      <a:ext uri="{FF2B5EF4-FFF2-40B4-BE49-F238E27FC236}">
                        <a16:creationId xmlns:a16="http://schemas.microsoft.com/office/drawing/2014/main" id="{A7FDF6FE-9F97-DEF2-C12A-84487A712F26}"/>
                      </a:ext>
                    </a:extLst>
                  </p:cNvPr>
                  <p:cNvSpPr txBox="1"/>
                  <p:nvPr/>
                </p:nvSpPr>
                <p:spPr>
                  <a:xfrm>
                    <a:off x="2318991" y="4362472"/>
                    <a:ext cx="954851"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Facebook</a:t>
                    </a:r>
                  </a:p>
                </p:txBody>
              </p:sp>
              <p:cxnSp>
                <p:nvCxnSpPr>
                  <p:cNvPr id="126" name="Straight Connector 125">
                    <a:extLst>
                      <a:ext uri="{FF2B5EF4-FFF2-40B4-BE49-F238E27FC236}">
                        <a16:creationId xmlns:a16="http://schemas.microsoft.com/office/drawing/2014/main" id="{4287BEF6-10DF-3052-F0E6-16A14BF4B69E}"/>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AA794A94-B716-7972-A14D-F7C94FDE3836}"/>
                    </a:ext>
                  </a:extLst>
                </p:cNvPr>
                <p:cNvGrpSpPr/>
                <p:nvPr/>
              </p:nvGrpSpPr>
              <p:grpSpPr>
                <a:xfrm>
                  <a:off x="2513162" y="4757471"/>
                  <a:ext cx="766612" cy="276999"/>
                  <a:chOff x="2507230" y="4362472"/>
                  <a:chExt cx="766612" cy="276999"/>
                </a:xfrm>
              </p:grpSpPr>
              <p:sp>
                <p:nvSpPr>
                  <p:cNvPr id="131" name="TextBox 130">
                    <a:extLst>
                      <a:ext uri="{FF2B5EF4-FFF2-40B4-BE49-F238E27FC236}">
                        <a16:creationId xmlns:a16="http://schemas.microsoft.com/office/drawing/2014/main" id="{FE105EB7-87AA-6B00-ED6C-2736308EE154}"/>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Uber </a:t>
                    </a:r>
                  </a:p>
                </p:txBody>
              </p:sp>
              <p:cxnSp>
                <p:nvCxnSpPr>
                  <p:cNvPr id="132" name="Straight Connector 131">
                    <a:extLst>
                      <a:ext uri="{FF2B5EF4-FFF2-40B4-BE49-F238E27FC236}">
                        <a16:creationId xmlns:a16="http://schemas.microsoft.com/office/drawing/2014/main" id="{7DE7EEAF-0DA8-899C-4F24-BF9BA8164B4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0C33B9AE-DE22-C742-4ACA-DF3C015D47A2}"/>
                  </a:ext>
                </a:extLst>
              </p:cNvPr>
              <p:cNvGrpSpPr/>
              <p:nvPr/>
            </p:nvGrpSpPr>
            <p:grpSpPr>
              <a:xfrm>
                <a:off x="2493147" y="5778251"/>
                <a:ext cx="774628" cy="671998"/>
                <a:chOff x="2507230" y="4362472"/>
                <a:chExt cx="774628" cy="671998"/>
              </a:xfrm>
            </p:grpSpPr>
            <p:grpSp>
              <p:nvGrpSpPr>
                <p:cNvPr id="134" name="Group 133">
                  <a:extLst>
                    <a:ext uri="{FF2B5EF4-FFF2-40B4-BE49-F238E27FC236}">
                      <a16:creationId xmlns:a16="http://schemas.microsoft.com/office/drawing/2014/main" id="{9F5A70D7-7090-B472-664F-6BABFAE8745B}"/>
                    </a:ext>
                  </a:extLst>
                </p:cNvPr>
                <p:cNvGrpSpPr/>
                <p:nvPr/>
              </p:nvGrpSpPr>
              <p:grpSpPr>
                <a:xfrm>
                  <a:off x="2507230" y="4362472"/>
                  <a:ext cx="766612" cy="276999"/>
                  <a:chOff x="2507230" y="4362472"/>
                  <a:chExt cx="766612" cy="276999"/>
                </a:xfrm>
              </p:grpSpPr>
              <p:sp>
                <p:nvSpPr>
                  <p:cNvPr id="141" name="TextBox 140">
                    <a:extLst>
                      <a:ext uri="{FF2B5EF4-FFF2-40B4-BE49-F238E27FC236}">
                        <a16:creationId xmlns:a16="http://schemas.microsoft.com/office/drawing/2014/main" id="{3080EA93-ED50-3E32-0358-FC862CDEF6C0}"/>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Google  </a:t>
                    </a:r>
                  </a:p>
                </p:txBody>
              </p:sp>
              <p:cxnSp>
                <p:nvCxnSpPr>
                  <p:cNvPr id="142" name="Straight Connector 141">
                    <a:extLst>
                      <a:ext uri="{FF2B5EF4-FFF2-40B4-BE49-F238E27FC236}">
                        <a16:creationId xmlns:a16="http://schemas.microsoft.com/office/drawing/2014/main" id="{319DEC8A-3514-4F06-5D5E-E3922AB85488}"/>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47327C09-716D-550D-00C2-7FC65514E37B}"/>
                    </a:ext>
                  </a:extLst>
                </p:cNvPr>
                <p:cNvGrpSpPr/>
                <p:nvPr/>
              </p:nvGrpSpPr>
              <p:grpSpPr>
                <a:xfrm>
                  <a:off x="2515246" y="4546627"/>
                  <a:ext cx="766612" cy="276999"/>
                  <a:chOff x="2507230" y="4362472"/>
                  <a:chExt cx="766612" cy="276999"/>
                </a:xfrm>
              </p:grpSpPr>
              <p:sp>
                <p:nvSpPr>
                  <p:cNvPr id="139" name="TextBox 138">
                    <a:extLst>
                      <a:ext uri="{FF2B5EF4-FFF2-40B4-BE49-F238E27FC236}">
                        <a16:creationId xmlns:a16="http://schemas.microsoft.com/office/drawing/2014/main" id="{DCBDC8CE-8E8D-05A0-2BBD-E74325EBCD90}"/>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Intel </a:t>
                    </a:r>
                  </a:p>
                </p:txBody>
              </p:sp>
              <p:cxnSp>
                <p:nvCxnSpPr>
                  <p:cNvPr id="140" name="Straight Connector 139">
                    <a:extLst>
                      <a:ext uri="{FF2B5EF4-FFF2-40B4-BE49-F238E27FC236}">
                        <a16:creationId xmlns:a16="http://schemas.microsoft.com/office/drawing/2014/main" id="{0CCE47D1-9254-1C09-FF86-5B78C4D40C0C}"/>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D3F29676-376E-11C5-C07F-05D5F2E26EE5}"/>
                    </a:ext>
                  </a:extLst>
                </p:cNvPr>
                <p:cNvGrpSpPr/>
                <p:nvPr/>
              </p:nvGrpSpPr>
              <p:grpSpPr>
                <a:xfrm>
                  <a:off x="2513162" y="4757471"/>
                  <a:ext cx="766612" cy="276999"/>
                  <a:chOff x="2507230" y="4362472"/>
                  <a:chExt cx="766612" cy="276999"/>
                </a:xfrm>
              </p:grpSpPr>
              <p:sp>
                <p:nvSpPr>
                  <p:cNvPr id="137" name="TextBox 136">
                    <a:extLst>
                      <a:ext uri="{FF2B5EF4-FFF2-40B4-BE49-F238E27FC236}">
                        <a16:creationId xmlns:a16="http://schemas.microsoft.com/office/drawing/2014/main" id="{C5F66A52-12AC-AF1C-4759-C52C0AD54B0A}"/>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Nvidia </a:t>
                    </a:r>
                  </a:p>
                </p:txBody>
              </p:sp>
              <p:cxnSp>
                <p:nvCxnSpPr>
                  <p:cNvPr id="138" name="Straight Connector 137">
                    <a:extLst>
                      <a:ext uri="{FF2B5EF4-FFF2-40B4-BE49-F238E27FC236}">
                        <a16:creationId xmlns:a16="http://schemas.microsoft.com/office/drawing/2014/main" id="{AC9AC2B6-4615-C2EF-9F98-8404661EB6FD}"/>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18" name="TextBox 17">
              <a:extLst>
                <a:ext uri="{FF2B5EF4-FFF2-40B4-BE49-F238E27FC236}">
                  <a16:creationId xmlns:a16="http://schemas.microsoft.com/office/drawing/2014/main" id="{0A940C81-F8CD-2278-B04C-A8B8FEEF2B70}"/>
                </a:ext>
              </a:extLst>
            </p:cNvPr>
            <p:cNvSpPr txBox="1"/>
            <p:nvPr/>
          </p:nvSpPr>
          <p:spPr>
            <a:xfrm>
              <a:off x="4574817" y="4398407"/>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31,43%</a:t>
              </a:r>
            </a:p>
          </p:txBody>
        </p:sp>
        <p:sp>
          <p:nvSpPr>
            <p:cNvPr id="211" name="TextBox 210">
              <a:extLst>
                <a:ext uri="{FF2B5EF4-FFF2-40B4-BE49-F238E27FC236}">
                  <a16:creationId xmlns:a16="http://schemas.microsoft.com/office/drawing/2014/main" id="{9E8D054B-7DB7-E61F-48B2-183D6824F679}"/>
                </a:ext>
              </a:extLst>
            </p:cNvPr>
            <p:cNvSpPr txBox="1"/>
            <p:nvPr/>
          </p:nvSpPr>
          <p:spPr>
            <a:xfrm>
              <a:off x="4185898" y="4577092"/>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28,02%</a:t>
              </a:r>
            </a:p>
          </p:txBody>
        </p:sp>
        <p:sp>
          <p:nvSpPr>
            <p:cNvPr id="212" name="TextBox 211">
              <a:extLst>
                <a:ext uri="{FF2B5EF4-FFF2-40B4-BE49-F238E27FC236}">
                  <a16:creationId xmlns:a16="http://schemas.microsoft.com/office/drawing/2014/main" id="{345FD6CE-A422-8AF4-A00B-B94973D78F4D}"/>
                </a:ext>
              </a:extLst>
            </p:cNvPr>
            <p:cNvSpPr txBox="1"/>
            <p:nvPr/>
          </p:nvSpPr>
          <p:spPr>
            <a:xfrm>
              <a:off x="3982951" y="4793783"/>
              <a:ext cx="577618" cy="230832"/>
            </a:xfrm>
            <a:prstGeom prst="rect">
              <a:avLst/>
            </a:prstGeom>
            <a:noFill/>
          </p:spPr>
          <p:txBody>
            <a:bodyPr wrap="square" rtlCol="0">
              <a:spAutoFit/>
            </a:bodyPr>
            <a:lstStyle/>
            <a:p>
              <a:r>
                <a:rPr lang="en-DE" sz="900" b="1" dirty="0">
                  <a:latin typeface="Arial" panose="020B0604020202020204" pitchFamily="34" charset="0"/>
                  <a:cs typeface="Arial" panose="020B0604020202020204" pitchFamily="34" charset="0"/>
                </a:rPr>
                <a:t>26,81%</a:t>
              </a:r>
            </a:p>
          </p:txBody>
        </p:sp>
        <p:sp>
          <p:nvSpPr>
            <p:cNvPr id="213" name="TextBox 212">
              <a:extLst>
                <a:ext uri="{FF2B5EF4-FFF2-40B4-BE49-F238E27FC236}">
                  <a16:creationId xmlns:a16="http://schemas.microsoft.com/office/drawing/2014/main" id="{98C3A6F9-0936-E4BE-8387-4A720183D66F}"/>
                </a:ext>
              </a:extLst>
            </p:cNvPr>
            <p:cNvSpPr txBox="1"/>
            <p:nvPr/>
          </p:nvSpPr>
          <p:spPr>
            <a:xfrm>
              <a:off x="3291002" y="5810532"/>
              <a:ext cx="577618" cy="246221"/>
            </a:xfrm>
            <a:prstGeom prst="rect">
              <a:avLst/>
            </a:prstGeom>
            <a:noFill/>
          </p:spPr>
          <p:txBody>
            <a:bodyPr wrap="square" rtlCol="0">
              <a:spAutoFit/>
            </a:bodyPr>
            <a:lstStyle/>
            <a:p>
              <a:r>
                <a:rPr lang="en-DE" sz="1000" b="1" dirty="0">
                  <a:latin typeface="Arial" panose="020B0604020202020204" pitchFamily="34" charset="0"/>
                  <a:cs typeface="Arial" panose="020B0604020202020204" pitchFamily="34" charset="0"/>
                </a:rPr>
                <a:t>0,00%</a:t>
              </a:r>
            </a:p>
          </p:txBody>
        </p:sp>
      </p:grpSp>
      <p:grpSp>
        <p:nvGrpSpPr>
          <p:cNvPr id="340" name="Group 339">
            <a:extLst>
              <a:ext uri="{FF2B5EF4-FFF2-40B4-BE49-F238E27FC236}">
                <a16:creationId xmlns:a16="http://schemas.microsoft.com/office/drawing/2014/main" id="{A41D4E8C-49EA-5238-BEE5-FA1A67C38DC9}"/>
              </a:ext>
            </a:extLst>
          </p:cNvPr>
          <p:cNvGrpSpPr/>
          <p:nvPr/>
        </p:nvGrpSpPr>
        <p:grpSpPr>
          <a:xfrm>
            <a:off x="5772033" y="4306389"/>
            <a:ext cx="2659288" cy="2398521"/>
            <a:chOff x="2493147" y="4260812"/>
            <a:chExt cx="2659288" cy="2398521"/>
          </a:xfrm>
        </p:grpSpPr>
        <p:grpSp>
          <p:nvGrpSpPr>
            <p:cNvPr id="341" name="Group 340">
              <a:extLst>
                <a:ext uri="{FF2B5EF4-FFF2-40B4-BE49-F238E27FC236}">
                  <a16:creationId xmlns:a16="http://schemas.microsoft.com/office/drawing/2014/main" id="{884B0B5B-5310-CF3C-9DC6-FD290342357F}"/>
                </a:ext>
              </a:extLst>
            </p:cNvPr>
            <p:cNvGrpSpPr/>
            <p:nvPr/>
          </p:nvGrpSpPr>
          <p:grpSpPr>
            <a:xfrm>
              <a:off x="2493147" y="4260812"/>
              <a:ext cx="2637879" cy="2398521"/>
              <a:chOff x="2493147" y="4260812"/>
              <a:chExt cx="2637879" cy="2398521"/>
            </a:xfrm>
          </p:grpSpPr>
          <p:grpSp>
            <p:nvGrpSpPr>
              <p:cNvPr id="348" name="Group 347">
                <a:extLst>
                  <a:ext uri="{FF2B5EF4-FFF2-40B4-BE49-F238E27FC236}">
                    <a16:creationId xmlns:a16="http://schemas.microsoft.com/office/drawing/2014/main" id="{10C2D724-FB7A-34F9-D441-160FF6AF3B22}"/>
                  </a:ext>
                </a:extLst>
              </p:cNvPr>
              <p:cNvGrpSpPr/>
              <p:nvPr/>
            </p:nvGrpSpPr>
            <p:grpSpPr>
              <a:xfrm rot="5400000">
                <a:off x="2978508" y="4506816"/>
                <a:ext cx="2398521" cy="1906514"/>
                <a:chOff x="2222316" y="3561445"/>
                <a:chExt cx="3680039" cy="2590045"/>
              </a:xfrm>
            </p:grpSpPr>
            <p:grpSp>
              <p:nvGrpSpPr>
                <p:cNvPr id="369" name="object 3">
                  <a:extLst>
                    <a:ext uri="{FF2B5EF4-FFF2-40B4-BE49-F238E27FC236}">
                      <a16:creationId xmlns:a16="http://schemas.microsoft.com/office/drawing/2014/main" id="{D0B964FD-864A-E484-714D-E76B9FD363FE}"/>
                    </a:ext>
                  </a:extLst>
                </p:cNvPr>
                <p:cNvGrpSpPr/>
                <p:nvPr/>
              </p:nvGrpSpPr>
              <p:grpSpPr>
                <a:xfrm>
                  <a:off x="2222316" y="3561445"/>
                  <a:ext cx="3680039" cy="2590045"/>
                  <a:chOff x="493776" y="2948468"/>
                  <a:chExt cx="6348067" cy="2334010"/>
                </a:xfrm>
              </p:grpSpPr>
              <p:sp>
                <p:nvSpPr>
                  <p:cNvPr id="374" name="object 4">
                    <a:extLst>
                      <a:ext uri="{FF2B5EF4-FFF2-40B4-BE49-F238E27FC236}">
                        <a16:creationId xmlns:a16="http://schemas.microsoft.com/office/drawing/2014/main" id="{85032ACA-A93B-65FE-2B8A-F35092C72E40}"/>
                      </a:ext>
                    </a:extLst>
                  </p:cNvPr>
                  <p:cNvSpPr/>
                  <p:nvPr/>
                </p:nvSpPr>
                <p:spPr>
                  <a:xfrm>
                    <a:off x="493776" y="3273552"/>
                    <a:ext cx="4114801" cy="1623060"/>
                  </a:xfrm>
                  <a:custGeom>
                    <a:avLst/>
                    <a:gdLst/>
                    <a:ahLst/>
                    <a:cxnLst/>
                    <a:rect l="l" t="t" r="r" b="b"/>
                    <a:pathLst>
                      <a:path w="4114800" h="1623060">
                        <a:moveTo>
                          <a:pt x="0" y="1623060"/>
                        </a:moveTo>
                        <a:lnTo>
                          <a:pt x="397764" y="1623060"/>
                        </a:lnTo>
                      </a:path>
                      <a:path w="4114800" h="1623060">
                        <a:moveTo>
                          <a:pt x="0" y="1298448"/>
                        </a:moveTo>
                        <a:lnTo>
                          <a:pt x="397764" y="1298448"/>
                        </a:lnTo>
                      </a:path>
                      <a:path w="4114800" h="1623060">
                        <a:moveTo>
                          <a:pt x="0" y="973836"/>
                        </a:moveTo>
                        <a:lnTo>
                          <a:pt x="397764" y="973836"/>
                        </a:lnTo>
                      </a:path>
                      <a:path w="4114800" h="1623060">
                        <a:moveTo>
                          <a:pt x="0" y="649224"/>
                        </a:moveTo>
                        <a:lnTo>
                          <a:pt x="397764" y="649224"/>
                        </a:lnTo>
                      </a:path>
                      <a:path w="4114800" h="1623060">
                        <a:moveTo>
                          <a:pt x="0" y="324612"/>
                        </a:moveTo>
                        <a:lnTo>
                          <a:pt x="397764" y="324612"/>
                        </a:lnTo>
                      </a:path>
                      <a:path w="4114800" h="1623060">
                        <a:moveTo>
                          <a:pt x="0" y="0"/>
                        </a:moveTo>
                        <a:lnTo>
                          <a:pt x="397764" y="0"/>
                        </a:lnTo>
                      </a:path>
                      <a:path w="4114800" h="1623060">
                        <a:moveTo>
                          <a:pt x="929639" y="0"/>
                        </a:moveTo>
                        <a:lnTo>
                          <a:pt x="4114800" y="0"/>
                        </a:lnTo>
                      </a:path>
                    </a:pathLst>
                  </a:custGeom>
                  <a:ln w="9144">
                    <a:solidFill>
                      <a:srgbClr val="D9D9D9"/>
                    </a:solidFill>
                  </a:ln>
                </p:spPr>
                <p:txBody>
                  <a:bodyPr wrap="square" lIns="0" tIns="0" rIns="0" bIns="0" rtlCol="0"/>
                  <a:lstStyle/>
                  <a:p>
                    <a:endParaRPr/>
                  </a:p>
                </p:txBody>
              </p:sp>
              <p:sp>
                <p:nvSpPr>
                  <p:cNvPr id="375" name="object 6">
                    <a:extLst>
                      <a:ext uri="{FF2B5EF4-FFF2-40B4-BE49-F238E27FC236}">
                        <a16:creationId xmlns:a16="http://schemas.microsoft.com/office/drawing/2014/main" id="{1626D935-F961-4AA7-6862-ADA5E944FFDF}"/>
                      </a:ext>
                    </a:extLst>
                  </p:cNvPr>
                  <p:cNvSpPr/>
                  <p:nvPr/>
                </p:nvSpPr>
                <p:spPr>
                  <a:xfrm>
                    <a:off x="625854" y="3598164"/>
                    <a:ext cx="6215989"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376" name="object 8">
                    <a:extLst>
                      <a:ext uri="{FF2B5EF4-FFF2-40B4-BE49-F238E27FC236}">
                        <a16:creationId xmlns:a16="http://schemas.microsoft.com/office/drawing/2014/main" id="{3856A110-CA0C-634A-90E3-3F60C0609F63}"/>
                      </a:ext>
                    </a:extLst>
                  </p:cNvPr>
                  <p:cNvSpPr/>
                  <p:nvPr/>
                </p:nvSpPr>
                <p:spPr>
                  <a:xfrm>
                    <a:off x="3813046" y="3273552"/>
                    <a:ext cx="3028797" cy="1623060"/>
                  </a:xfrm>
                  <a:custGeom>
                    <a:avLst/>
                    <a:gdLst/>
                    <a:ahLst/>
                    <a:cxnLst/>
                    <a:rect l="l" t="t" r="r" b="b"/>
                    <a:pathLst>
                      <a:path w="4512945" h="1623060">
                        <a:moveTo>
                          <a:pt x="0" y="1623060"/>
                        </a:moveTo>
                        <a:lnTo>
                          <a:pt x="795527" y="1623060"/>
                        </a:lnTo>
                      </a:path>
                      <a:path w="4512945" h="1623060">
                        <a:moveTo>
                          <a:pt x="0" y="1298448"/>
                        </a:moveTo>
                        <a:lnTo>
                          <a:pt x="795527" y="1298448"/>
                        </a:lnTo>
                      </a:path>
                      <a:path w="4512945" h="1623060">
                        <a:moveTo>
                          <a:pt x="0" y="973836"/>
                        </a:moveTo>
                        <a:lnTo>
                          <a:pt x="795527" y="973836"/>
                        </a:lnTo>
                      </a:path>
                      <a:path w="4512945" h="1623060">
                        <a:moveTo>
                          <a:pt x="0" y="649224"/>
                        </a:moveTo>
                        <a:lnTo>
                          <a:pt x="795527" y="649224"/>
                        </a:lnTo>
                      </a:path>
                      <a:path w="4512945" h="1623060">
                        <a:moveTo>
                          <a:pt x="0" y="324612"/>
                        </a:moveTo>
                        <a:lnTo>
                          <a:pt x="795527" y="324612"/>
                        </a:lnTo>
                      </a:path>
                      <a:path w="4512945" h="1623060">
                        <a:moveTo>
                          <a:pt x="1327403" y="0"/>
                        </a:moveTo>
                        <a:lnTo>
                          <a:pt x="4512563" y="0"/>
                        </a:lnTo>
                      </a:path>
                    </a:pathLst>
                  </a:custGeom>
                  <a:ln w="9144">
                    <a:solidFill>
                      <a:srgbClr val="D9D9D9"/>
                    </a:solidFill>
                  </a:ln>
                </p:spPr>
                <p:txBody>
                  <a:bodyPr wrap="square" lIns="0" tIns="0" rIns="0" bIns="0" rtlCol="0"/>
                  <a:lstStyle/>
                  <a:p>
                    <a:endParaRPr dirty="0"/>
                  </a:p>
                </p:txBody>
              </p:sp>
              <p:sp>
                <p:nvSpPr>
                  <p:cNvPr id="377" name="object 10">
                    <a:extLst>
                      <a:ext uri="{FF2B5EF4-FFF2-40B4-BE49-F238E27FC236}">
                        <a16:creationId xmlns:a16="http://schemas.microsoft.com/office/drawing/2014/main" id="{BFA14DDB-CEA3-8524-FD45-0DE6C7D844F1}"/>
                      </a:ext>
                    </a:extLst>
                  </p:cNvPr>
                  <p:cNvSpPr/>
                  <p:nvPr/>
                </p:nvSpPr>
                <p:spPr>
                  <a:xfrm>
                    <a:off x="4725044" y="3598164"/>
                    <a:ext cx="1743320"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378" name="object 19">
                    <a:extLst>
                      <a:ext uri="{FF2B5EF4-FFF2-40B4-BE49-F238E27FC236}">
                        <a16:creationId xmlns:a16="http://schemas.microsoft.com/office/drawing/2014/main" id="{85DFF82D-5871-F8FC-37E8-10EEBBA9C7DB}"/>
                      </a:ext>
                    </a:extLst>
                  </p:cNvPr>
                  <p:cNvSpPr/>
                  <p:nvPr/>
                </p:nvSpPr>
                <p:spPr>
                  <a:xfrm>
                    <a:off x="493776" y="5222748"/>
                    <a:ext cx="6348067" cy="59730"/>
                  </a:xfrm>
                  <a:custGeom>
                    <a:avLst/>
                    <a:gdLst/>
                    <a:ahLst/>
                    <a:cxnLst/>
                    <a:rect l="l" t="t" r="r" b="b"/>
                    <a:pathLst>
                      <a:path w="11151235">
                        <a:moveTo>
                          <a:pt x="0" y="0"/>
                        </a:moveTo>
                        <a:lnTo>
                          <a:pt x="11151108" y="0"/>
                        </a:lnTo>
                      </a:path>
                    </a:pathLst>
                  </a:custGeom>
                  <a:ln w="9144">
                    <a:solidFill>
                      <a:srgbClr val="D9D9D9"/>
                    </a:solidFill>
                  </a:ln>
                </p:spPr>
                <p:txBody>
                  <a:bodyPr wrap="square" lIns="0" tIns="0" rIns="0" bIns="0" rtlCol="0"/>
                  <a:lstStyle/>
                  <a:p>
                    <a:endParaRPr/>
                  </a:p>
                </p:txBody>
              </p:sp>
              <p:sp>
                <p:nvSpPr>
                  <p:cNvPr id="379" name="object 9">
                    <a:extLst>
                      <a:ext uri="{FF2B5EF4-FFF2-40B4-BE49-F238E27FC236}">
                        <a16:creationId xmlns:a16="http://schemas.microsoft.com/office/drawing/2014/main" id="{9CE62EB6-CCD2-8161-E84A-DE4613D725A4}"/>
                      </a:ext>
                    </a:extLst>
                  </p:cNvPr>
                  <p:cNvSpPr/>
                  <p:nvPr/>
                </p:nvSpPr>
                <p:spPr>
                  <a:xfrm>
                    <a:off x="4608578" y="4353974"/>
                    <a:ext cx="532132" cy="868902"/>
                  </a:xfrm>
                  <a:custGeom>
                    <a:avLst/>
                    <a:gdLst/>
                    <a:ahLst/>
                    <a:cxnLst/>
                    <a:rect l="l" t="t" r="r" b="b"/>
                    <a:pathLst>
                      <a:path w="532129" h="2144395">
                        <a:moveTo>
                          <a:pt x="531876" y="0"/>
                        </a:moveTo>
                        <a:lnTo>
                          <a:pt x="0" y="0"/>
                        </a:lnTo>
                        <a:lnTo>
                          <a:pt x="0" y="2144268"/>
                        </a:lnTo>
                        <a:lnTo>
                          <a:pt x="531876" y="2144268"/>
                        </a:lnTo>
                        <a:lnTo>
                          <a:pt x="531876" y="0"/>
                        </a:lnTo>
                        <a:close/>
                      </a:path>
                    </a:pathLst>
                  </a:custGeom>
                  <a:solidFill>
                    <a:srgbClr val="002060"/>
                  </a:solidFill>
                </p:spPr>
                <p:txBody>
                  <a:bodyPr wrap="square" lIns="0" tIns="0" rIns="0" bIns="0" rtlCol="0"/>
                  <a:lstStyle/>
                  <a:p>
                    <a:endParaRPr dirty="0"/>
                  </a:p>
                </p:txBody>
              </p:sp>
              <p:sp>
                <p:nvSpPr>
                  <p:cNvPr id="380" name="object 5">
                    <a:extLst>
                      <a:ext uri="{FF2B5EF4-FFF2-40B4-BE49-F238E27FC236}">
                        <a16:creationId xmlns:a16="http://schemas.microsoft.com/office/drawing/2014/main" id="{5D0AE2CE-FE25-B5E8-2EA8-D7B91683A2F1}"/>
                      </a:ext>
                    </a:extLst>
                  </p:cNvPr>
                  <p:cNvSpPr/>
                  <p:nvPr/>
                </p:nvSpPr>
                <p:spPr>
                  <a:xfrm>
                    <a:off x="891544" y="2948468"/>
                    <a:ext cx="532129" cy="2274282"/>
                  </a:xfrm>
                  <a:custGeom>
                    <a:avLst/>
                    <a:gdLst/>
                    <a:ahLst/>
                    <a:cxnLst/>
                    <a:rect l="l" t="t" r="r" b="b"/>
                    <a:pathLst>
                      <a:path w="532130" h="2080260">
                        <a:moveTo>
                          <a:pt x="531876" y="0"/>
                        </a:moveTo>
                        <a:lnTo>
                          <a:pt x="0" y="0"/>
                        </a:lnTo>
                        <a:lnTo>
                          <a:pt x="0" y="2080260"/>
                        </a:lnTo>
                        <a:lnTo>
                          <a:pt x="531876" y="2080260"/>
                        </a:lnTo>
                        <a:lnTo>
                          <a:pt x="531876" y="0"/>
                        </a:lnTo>
                        <a:close/>
                      </a:path>
                    </a:pathLst>
                  </a:custGeom>
                  <a:solidFill>
                    <a:srgbClr val="002060"/>
                  </a:solidFill>
                </p:spPr>
                <p:txBody>
                  <a:bodyPr wrap="square" lIns="0" tIns="0" rIns="0" bIns="0" rtlCol="0"/>
                  <a:lstStyle/>
                  <a:p>
                    <a:endParaRPr dirty="0">
                      <a:solidFill>
                        <a:schemeClr val="bg1"/>
                      </a:solidFill>
                    </a:endParaRPr>
                  </a:p>
                </p:txBody>
              </p:sp>
            </p:grpSp>
            <p:sp>
              <p:nvSpPr>
                <p:cNvPr id="370" name="object 7">
                  <a:extLst>
                    <a:ext uri="{FF2B5EF4-FFF2-40B4-BE49-F238E27FC236}">
                      <a16:creationId xmlns:a16="http://schemas.microsoft.com/office/drawing/2014/main" id="{FC80AFC0-9792-0215-E309-87FEDF5B9BE6}"/>
                    </a:ext>
                  </a:extLst>
                </p:cNvPr>
                <p:cNvSpPr/>
                <p:nvPr/>
              </p:nvSpPr>
              <p:spPr>
                <a:xfrm>
                  <a:off x="3053813" y="4482632"/>
                  <a:ext cx="307548" cy="160173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a:p>
              </p:txBody>
            </p:sp>
            <p:sp>
              <p:nvSpPr>
                <p:cNvPr id="371" name="object 7">
                  <a:extLst>
                    <a:ext uri="{FF2B5EF4-FFF2-40B4-BE49-F238E27FC236}">
                      <a16:creationId xmlns:a16="http://schemas.microsoft.com/office/drawing/2014/main" id="{5D47F6F6-01A2-05C8-05C2-4BC531BBC0EA}"/>
                    </a:ext>
                  </a:extLst>
                </p:cNvPr>
                <p:cNvSpPr/>
                <p:nvPr/>
              </p:nvSpPr>
              <p:spPr>
                <a:xfrm>
                  <a:off x="5210566" y="5459610"/>
                  <a:ext cx="307548" cy="62578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a:p>
              </p:txBody>
            </p:sp>
            <p:sp>
              <p:nvSpPr>
                <p:cNvPr id="372" name="object 7">
                  <a:extLst>
                    <a:ext uri="{FF2B5EF4-FFF2-40B4-BE49-F238E27FC236}">
                      <a16:creationId xmlns:a16="http://schemas.microsoft.com/office/drawing/2014/main" id="{B6DE3185-9EEC-BD94-295B-D1B956EA6B2E}"/>
                    </a:ext>
                  </a:extLst>
                </p:cNvPr>
                <p:cNvSpPr/>
                <p:nvPr/>
              </p:nvSpPr>
              <p:spPr>
                <a:xfrm>
                  <a:off x="2752474" y="4175161"/>
                  <a:ext cx="307548" cy="190835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75000"/>
                  </a:schemeClr>
                </a:solidFill>
              </p:spPr>
              <p:txBody>
                <a:bodyPr wrap="square" lIns="0" tIns="0" rIns="0" bIns="0" rtlCol="0"/>
                <a:lstStyle/>
                <a:p>
                  <a:endParaRPr>
                    <a:solidFill>
                      <a:schemeClr val="bg1"/>
                    </a:solidFill>
                  </a:endParaRPr>
                </a:p>
              </p:txBody>
            </p:sp>
            <p:sp>
              <p:nvSpPr>
                <p:cNvPr id="373" name="object 7">
                  <a:extLst>
                    <a:ext uri="{FF2B5EF4-FFF2-40B4-BE49-F238E27FC236}">
                      <a16:creationId xmlns:a16="http://schemas.microsoft.com/office/drawing/2014/main" id="{B55CF028-3CB3-64D6-06B2-4E92966879D7}"/>
                    </a:ext>
                  </a:extLst>
                </p:cNvPr>
                <p:cNvSpPr/>
                <p:nvPr/>
              </p:nvSpPr>
              <p:spPr>
                <a:xfrm>
                  <a:off x="4922308" y="5300687"/>
                  <a:ext cx="307548" cy="78470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75000"/>
                  </a:schemeClr>
                </a:solidFill>
              </p:spPr>
              <p:txBody>
                <a:bodyPr wrap="square" lIns="0" tIns="0" rIns="0" bIns="0" rtlCol="0"/>
                <a:lstStyle/>
                <a:p>
                  <a:endParaRPr dirty="0"/>
                </a:p>
              </p:txBody>
            </p:sp>
          </p:grpSp>
          <p:grpSp>
            <p:nvGrpSpPr>
              <p:cNvPr id="349" name="Group 348">
                <a:extLst>
                  <a:ext uri="{FF2B5EF4-FFF2-40B4-BE49-F238E27FC236}">
                    <a16:creationId xmlns:a16="http://schemas.microsoft.com/office/drawing/2014/main" id="{E8EC33E1-31D4-B90B-3B1C-8543428B442E}"/>
                  </a:ext>
                </a:extLst>
              </p:cNvPr>
              <p:cNvGrpSpPr/>
              <p:nvPr/>
            </p:nvGrpSpPr>
            <p:grpSpPr>
              <a:xfrm>
                <a:off x="2507230" y="4362472"/>
                <a:ext cx="774628" cy="671998"/>
                <a:chOff x="2507230" y="4362472"/>
                <a:chExt cx="774628" cy="671998"/>
              </a:xfrm>
            </p:grpSpPr>
            <p:grpSp>
              <p:nvGrpSpPr>
                <p:cNvPr id="360" name="Group 359">
                  <a:extLst>
                    <a:ext uri="{FF2B5EF4-FFF2-40B4-BE49-F238E27FC236}">
                      <a16:creationId xmlns:a16="http://schemas.microsoft.com/office/drawing/2014/main" id="{F8F82BAB-C592-07B9-C947-8E483D96061F}"/>
                    </a:ext>
                  </a:extLst>
                </p:cNvPr>
                <p:cNvGrpSpPr/>
                <p:nvPr/>
              </p:nvGrpSpPr>
              <p:grpSpPr>
                <a:xfrm>
                  <a:off x="2507230" y="4362472"/>
                  <a:ext cx="766612" cy="276999"/>
                  <a:chOff x="2507230" y="4362472"/>
                  <a:chExt cx="766612" cy="276999"/>
                </a:xfrm>
              </p:grpSpPr>
              <p:sp>
                <p:nvSpPr>
                  <p:cNvPr id="367" name="TextBox 366">
                    <a:extLst>
                      <a:ext uri="{FF2B5EF4-FFF2-40B4-BE49-F238E27FC236}">
                        <a16:creationId xmlns:a16="http://schemas.microsoft.com/office/drawing/2014/main" id="{326877B3-7E16-0B7D-2261-70A19E9F4CDA}"/>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eBay </a:t>
                    </a:r>
                  </a:p>
                </p:txBody>
              </p:sp>
              <p:cxnSp>
                <p:nvCxnSpPr>
                  <p:cNvPr id="368" name="Straight Connector 367">
                    <a:extLst>
                      <a:ext uri="{FF2B5EF4-FFF2-40B4-BE49-F238E27FC236}">
                        <a16:creationId xmlns:a16="http://schemas.microsoft.com/office/drawing/2014/main" id="{5111C437-0ED4-8A58-FFD6-C1657902B6B7}"/>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1" name="Group 360">
                  <a:extLst>
                    <a:ext uri="{FF2B5EF4-FFF2-40B4-BE49-F238E27FC236}">
                      <a16:creationId xmlns:a16="http://schemas.microsoft.com/office/drawing/2014/main" id="{83309E55-4D44-DB18-1936-C5057B9812E9}"/>
                    </a:ext>
                  </a:extLst>
                </p:cNvPr>
                <p:cNvGrpSpPr/>
                <p:nvPr/>
              </p:nvGrpSpPr>
              <p:grpSpPr>
                <a:xfrm>
                  <a:off x="2515246" y="4546627"/>
                  <a:ext cx="766612" cy="276999"/>
                  <a:chOff x="2507230" y="4362472"/>
                  <a:chExt cx="766612" cy="276999"/>
                </a:xfrm>
              </p:grpSpPr>
              <p:sp>
                <p:nvSpPr>
                  <p:cNvPr id="365" name="TextBox 364">
                    <a:extLst>
                      <a:ext uri="{FF2B5EF4-FFF2-40B4-BE49-F238E27FC236}">
                        <a16:creationId xmlns:a16="http://schemas.microsoft.com/office/drawing/2014/main" id="{D9F94F67-D758-B486-3E0B-22A1B53C9DA3}"/>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Google </a:t>
                    </a:r>
                  </a:p>
                </p:txBody>
              </p:sp>
              <p:cxnSp>
                <p:nvCxnSpPr>
                  <p:cNvPr id="366" name="Straight Connector 365">
                    <a:extLst>
                      <a:ext uri="{FF2B5EF4-FFF2-40B4-BE49-F238E27FC236}">
                        <a16:creationId xmlns:a16="http://schemas.microsoft.com/office/drawing/2014/main" id="{B584DC63-E298-5203-BD46-61829BCCE99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2" name="Group 361">
                  <a:extLst>
                    <a:ext uri="{FF2B5EF4-FFF2-40B4-BE49-F238E27FC236}">
                      <a16:creationId xmlns:a16="http://schemas.microsoft.com/office/drawing/2014/main" id="{A1FB51C5-7A37-B136-DB32-E8BF429A74F6}"/>
                    </a:ext>
                  </a:extLst>
                </p:cNvPr>
                <p:cNvGrpSpPr/>
                <p:nvPr/>
              </p:nvGrpSpPr>
              <p:grpSpPr>
                <a:xfrm>
                  <a:off x="2513162" y="4757471"/>
                  <a:ext cx="766612" cy="276999"/>
                  <a:chOff x="2507230" y="4362472"/>
                  <a:chExt cx="766612" cy="276999"/>
                </a:xfrm>
              </p:grpSpPr>
              <p:sp>
                <p:nvSpPr>
                  <p:cNvPr id="363" name="TextBox 362">
                    <a:extLst>
                      <a:ext uri="{FF2B5EF4-FFF2-40B4-BE49-F238E27FC236}">
                        <a16:creationId xmlns:a16="http://schemas.microsoft.com/office/drawing/2014/main" id="{D3644C3A-9A0D-0E43-1D8F-8AA2F4834D33}"/>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Adobe </a:t>
                    </a:r>
                  </a:p>
                </p:txBody>
              </p:sp>
              <p:cxnSp>
                <p:nvCxnSpPr>
                  <p:cNvPr id="364" name="Straight Connector 363">
                    <a:extLst>
                      <a:ext uri="{FF2B5EF4-FFF2-40B4-BE49-F238E27FC236}">
                        <a16:creationId xmlns:a16="http://schemas.microsoft.com/office/drawing/2014/main" id="{E9E1223B-132D-D689-CACC-62B69F4B6DD1}"/>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50" name="Group 349">
                <a:extLst>
                  <a:ext uri="{FF2B5EF4-FFF2-40B4-BE49-F238E27FC236}">
                    <a16:creationId xmlns:a16="http://schemas.microsoft.com/office/drawing/2014/main" id="{151B88CA-7817-56AC-FD6A-61D2D8C86624}"/>
                  </a:ext>
                </a:extLst>
              </p:cNvPr>
              <p:cNvGrpSpPr/>
              <p:nvPr/>
            </p:nvGrpSpPr>
            <p:grpSpPr>
              <a:xfrm>
                <a:off x="2493147" y="5778251"/>
                <a:ext cx="774628" cy="671998"/>
                <a:chOff x="2507230" y="4362472"/>
                <a:chExt cx="774628" cy="671998"/>
              </a:xfrm>
            </p:grpSpPr>
            <p:grpSp>
              <p:nvGrpSpPr>
                <p:cNvPr id="351" name="Group 350">
                  <a:extLst>
                    <a:ext uri="{FF2B5EF4-FFF2-40B4-BE49-F238E27FC236}">
                      <a16:creationId xmlns:a16="http://schemas.microsoft.com/office/drawing/2014/main" id="{3DC0C6FC-3110-E97D-1EAA-0AF6BE1AF089}"/>
                    </a:ext>
                  </a:extLst>
                </p:cNvPr>
                <p:cNvGrpSpPr/>
                <p:nvPr/>
              </p:nvGrpSpPr>
              <p:grpSpPr>
                <a:xfrm>
                  <a:off x="2507230" y="4362472"/>
                  <a:ext cx="766612" cy="276999"/>
                  <a:chOff x="2507230" y="4362472"/>
                  <a:chExt cx="766612" cy="276999"/>
                </a:xfrm>
              </p:grpSpPr>
              <p:sp>
                <p:nvSpPr>
                  <p:cNvPr id="358" name="TextBox 357">
                    <a:extLst>
                      <a:ext uri="{FF2B5EF4-FFF2-40B4-BE49-F238E27FC236}">
                        <a16:creationId xmlns:a16="http://schemas.microsoft.com/office/drawing/2014/main" id="{0566749D-310F-46CB-3CEA-1CF8493069B1}"/>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Intel </a:t>
                    </a:r>
                  </a:p>
                </p:txBody>
              </p:sp>
              <p:cxnSp>
                <p:nvCxnSpPr>
                  <p:cNvPr id="359" name="Straight Connector 358">
                    <a:extLst>
                      <a:ext uri="{FF2B5EF4-FFF2-40B4-BE49-F238E27FC236}">
                        <a16:creationId xmlns:a16="http://schemas.microsoft.com/office/drawing/2014/main" id="{650B937F-6F74-AEFD-6EC7-F306EFBCBC3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2" name="Group 351">
                  <a:extLst>
                    <a:ext uri="{FF2B5EF4-FFF2-40B4-BE49-F238E27FC236}">
                      <a16:creationId xmlns:a16="http://schemas.microsoft.com/office/drawing/2014/main" id="{F4E3FF4D-2021-245F-95FE-44CBEEF8E256}"/>
                    </a:ext>
                  </a:extLst>
                </p:cNvPr>
                <p:cNvGrpSpPr/>
                <p:nvPr/>
              </p:nvGrpSpPr>
              <p:grpSpPr>
                <a:xfrm>
                  <a:off x="2515246" y="4546627"/>
                  <a:ext cx="766612" cy="276999"/>
                  <a:chOff x="2507230" y="4362472"/>
                  <a:chExt cx="766612" cy="276999"/>
                </a:xfrm>
              </p:grpSpPr>
              <p:sp>
                <p:nvSpPr>
                  <p:cNvPr id="356" name="TextBox 355">
                    <a:extLst>
                      <a:ext uri="{FF2B5EF4-FFF2-40B4-BE49-F238E27FC236}">
                        <a16:creationId xmlns:a16="http://schemas.microsoft.com/office/drawing/2014/main" id="{48B14148-2847-B926-0363-FCF629D9E702}"/>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Cisco </a:t>
                    </a:r>
                  </a:p>
                </p:txBody>
              </p:sp>
              <p:cxnSp>
                <p:nvCxnSpPr>
                  <p:cNvPr id="357" name="Straight Connector 356">
                    <a:extLst>
                      <a:ext uri="{FF2B5EF4-FFF2-40B4-BE49-F238E27FC236}">
                        <a16:creationId xmlns:a16="http://schemas.microsoft.com/office/drawing/2014/main" id="{A5B1C8B5-CD5E-389D-A2D7-15D13F0BBB74}"/>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3" name="Group 352">
                  <a:extLst>
                    <a:ext uri="{FF2B5EF4-FFF2-40B4-BE49-F238E27FC236}">
                      <a16:creationId xmlns:a16="http://schemas.microsoft.com/office/drawing/2014/main" id="{BE2794C2-2757-90EB-CCD9-62C3C2FEAEF8}"/>
                    </a:ext>
                  </a:extLst>
                </p:cNvPr>
                <p:cNvGrpSpPr/>
                <p:nvPr/>
              </p:nvGrpSpPr>
              <p:grpSpPr>
                <a:xfrm>
                  <a:off x="2513162" y="4757471"/>
                  <a:ext cx="766612" cy="276999"/>
                  <a:chOff x="2507230" y="4362472"/>
                  <a:chExt cx="766612" cy="276999"/>
                </a:xfrm>
              </p:grpSpPr>
              <p:sp>
                <p:nvSpPr>
                  <p:cNvPr id="354" name="TextBox 353">
                    <a:extLst>
                      <a:ext uri="{FF2B5EF4-FFF2-40B4-BE49-F238E27FC236}">
                        <a16:creationId xmlns:a16="http://schemas.microsoft.com/office/drawing/2014/main" id="{A059E63C-F8E5-3964-EFEC-84E11AF34304}"/>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Nvidia </a:t>
                    </a:r>
                  </a:p>
                </p:txBody>
              </p:sp>
              <p:cxnSp>
                <p:nvCxnSpPr>
                  <p:cNvPr id="355" name="Straight Connector 354">
                    <a:extLst>
                      <a:ext uri="{FF2B5EF4-FFF2-40B4-BE49-F238E27FC236}">
                        <a16:creationId xmlns:a16="http://schemas.microsoft.com/office/drawing/2014/main" id="{F10AD187-DBFE-40C4-DA0E-01FC05A638DB}"/>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342" name="TextBox 341">
              <a:extLst>
                <a:ext uri="{FF2B5EF4-FFF2-40B4-BE49-F238E27FC236}">
                  <a16:creationId xmlns:a16="http://schemas.microsoft.com/office/drawing/2014/main" id="{57E32AB8-5A31-31D2-C711-68AFD90A3206}"/>
                </a:ext>
              </a:extLst>
            </p:cNvPr>
            <p:cNvSpPr txBox="1"/>
            <p:nvPr/>
          </p:nvSpPr>
          <p:spPr>
            <a:xfrm>
              <a:off x="4574817" y="4398407"/>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38,42%</a:t>
              </a:r>
            </a:p>
          </p:txBody>
        </p:sp>
        <p:sp>
          <p:nvSpPr>
            <p:cNvPr id="343" name="TextBox 342">
              <a:extLst>
                <a:ext uri="{FF2B5EF4-FFF2-40B4-BE49-F238E27FC236}">
                  <a16:creationId xmlns:a16="http://schemas.microsoft.com/office/drawing/2014/main" id="{141AB5DC-56B9-79D8-3193-3F356BB6B6A8}"/>
                </a:ext>
              </a:extLst>
            </p:cNvPr>
            <p:cNvSpPr txBox="1"/>
            <p:nvPr/>
          </p:nvSpPr>
          <p:spPr>
            <a:xfrm>
              <a:off x="4185898" y="4577092"/>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36,94%</a:t>
              </a:r>
            </a:p>
          </p:txBody>
        </p:sp>
        <p:sp>
          <p:nvSpPr>
            <p:cNvPr id="344" name="TextBox 343">
              <a:extLst>
                <a:ext uri="{FF2B5EF4-FFF2-40B4-BE49-F238E27FC236}">
                  <a16:creationId xmlns:a16="http://schemas.microsoft.com/office/drawing/2014/main" id="{0A2665CC-0E11-AB7D-5452-9A50BA380182}"/>
                </a:ext>
              </a:extLst>
            </p:cNvPr>
            <p:cNvSpPr txBox="1"/>
            <p:nvPr/>
          </p:nvSpPr>
          <p:spPr>
            <a:xfrm>
              <a:off x="3982951" y="4793783"/>
              <a:ext cx="577618" cy="230832"/>
            </a:xfrm>
            <a:prstGeom prst="rect">
              <a:avLst/>
            </a:prstGeom>
            <a:noFill/>
          </p:spPr>
          <p:txBody>
            <a:bodyPr wrap="square" rtlCol="0">
              <a:spAutoFit/>
            </a:bodyPr>
            <a:lstStyle/>
            <a:p>
              <a:r>
                <a:rPr lang="en-DE" sz="900" b="1" dirty="0">
                  <a:latin typeface="Arial" panose="020B0604020202020204" pitchFamily="34" charset="0"/>
                  <a:cs typeface="Arial" panose="020B0604020202020204" pitchFamily="34" charset="0"/>
                </a:rPr>
                <a:t>34,72%</a:t>
              </a:r>
            </a:p>
          </p:txBody>
        </p:sp>
        <p:sp>
          <p:nvSpPr>
            <p:cNvPr id="345" name="TextBox 344">
              <a:extLst>
                <a:ext uri="{FF2B5EF4-FFF2-40B4-BE49-F238E27FC236}">
                  <a16:creationId xmlns:a16="http://schemas.microsoft.com/office/drawing/2014/main" id="{4EDD522A-1335-4AF4-40CB-AE969D5EDC08}"/>
                </a:ext>
              </a:extLst>
            </p:cNvPr>
            <p:cNvSpPr txBox="1"/>
            <p:nvPr/>
          </p:nvSpPr>
          <p:spPr>
            <a:xfrm>
              <a:off x="3504036" y="5791417"/>
              <a:ext cx="577618" cy="3693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22,80%</a:t>
              </a:r>
            </a:p>
            <a:p>
              <a:endParaRPr lang="en-DE" sz="900" b="1" dirty="0">
                <a:solidFill>
                  <a:schemeClr val="bg1"/>
                </a:solidFill>
                <a:latin typeface="Arial" panose="020B0604020202020204" pitchFamily="34" charset="0"/>
                <a:cs typeface="Arial" panose="020B0604020202020204" pitchFamily="34" charset="0"/>
              </a:endParaRPr>
            </a:p>
          </p:txBody>
        </p:sp>
        <p:sp>
          <p:nvSpPr>
            <p:cNvPr id="346" name="TextBox 345">
              <a:extLst>
                <a:ext uri="{FF2B5EF4-FFF2-40B4-BE49-F238E27FC236}">
                  <a16:creationId xmlns:a16="http://schemas.microsoft.com/office/drawing/2014/main" id="{38D96A9B-77BE-4E51-1B09-497763D28F38}"/>
                </a:ext>
              </a:extLst>
            </p:cNvPr>
            <p:cNvSpPr txBox="1"/>
            <p:nvPr/>
          </p:nvSpPr>
          <p:spPr>
            <a:xfrm>
              <a:off x="3357274" y="5993645"/>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22,80%</a:t>
              </a:r>
            </a:p>
          </p:txBody>
        </p:sp>
        <p:sp>
          <p:nvSpPr>
            <p:cNvPr id="347" name="TextBox 346">
              <a:extLst>
                <a:ext uri="{FF2B5EF4-FFF2-40B4-BE49-F238E27FC236}">
                  <a16:creationId xmlns:a16="http://schemas.microsoft.com/office/drawing/2014/main" id="{ED0B58AE-FE0C-4BD8-5006-CF6985C193BC}"/>
                </a:ext>
              </a:extLst>
            </p:cNvPr>
            <p:cNvSpPr txBox="1"/>
            <p:nvPr/>
          </p:nvSpPr>
          <p:spPr>
            <a:xfrm>
              <a:off x="3264248" y="6202556"/>
              <a:ext cx="577618" cy="230832"/>
            </a:xfrm>
            <a:prstGeom prst="rect">
              <a:avLst/>
            </a:prstGeom>
            <a:noFill/>
          </p:spPr>
          <p:txBody>
            <a:bodyPr wrap="square" rtlCol="0">
              <a:spAutoFit/>
            </a:bodyPr>
            <a:lstStyle/>
            <a:p>
              <a:r>
                <a:rPr lang="en-DE" sz="900" b="1" dirty="0">
                  <a:latin typeface="Arial" panose="020B0604020202020204" pitchFamily="34" charset="0"/>
                  <a:cs typeface="Arial" panose="020B0604020202020204" pitchFamily="34" charset="0"/>
                </a:rPr>
                <a:t>20,25%</a:t>
              </a:r>
            </a:p>
          </p:txBody>
        </p:sp>
      </p:grpSp>
      <p:grpSp>
        <p:nvGrpSpPr>
          <p:cNvPr id="381" name="Group 380">
            <a:extLst>
              <a:ext uri="{FF2B5EF4-FFF2-40B4-BE49-F238E27FC236}">
                <a16:creationId xmlns:a16="http://schemas.microsoft.com/office/drawing/2014/main" id="{9DC00BCA-5ECC-A25C-BD69-BACE32332D4E}"/>
              </a:ext>
            </a:extLst>
          </p:cNvPr>
          <p:cNvGrpSpPr/>
          <p:nvPr/>
        </p:nvGrpSpPr>
        <p:grpSpPr>
          <a:xfrm>
            <a:off x="8953754" y="4320275"/>
            <a:ext cx="2659288" cy="2398521"/>
            <a:chOff x="2493147" y="4260812"/>
            <a:chExt cx="2659288" cy="2398521"/>
          </a:xfrm>
        </p:grpSpPr>
        <p:grpSp>
          <p:nvGrpSpPr>
            <p:cNvPr id="382" name="Group 381">
              <a:extLst>
                <a:ext uri="{FF2B5EF4-FFF2-40B4-BE49-F238E27FC236}">
                  <a16:creationId xmlns:a16="http://schemas.microsoft.com/office/drawing/2014/main" id="{EFCB5DBF-BEE6-A1F3-A80C-A1D2ED99D0BF}"/>
                </a:ext>
              </a:extLst>
            </p:cNvPr>
            <p:cNvGrpSpPr/>
            <p:nvPr/>
          </p:nvGrpSpPr>
          <p:grpSpPr>
            <a:xfrm>
              <a:off x="2493147" y="4260812"/>
              <a:ext cx="2637879" cy="2398521"/>
              <a:chOff x="2493147" y="4260812"/>
              <a:chExt cx="2637879" cy="2398521"/>
            </a:xfrm>
          </p:grpSpPr>
          <p:grpSp>
            <p:nvGrpSpPr>
              <p:cNvPr id="389" name="Group 388">
                <a:extLst>
                  <a:ext uri="{FF2B5EF4-FFF2-40B4-BE49-F238E27FC236}">
                    <a16:creationId xmlns:a16="http://schemas.microsoft.com/office/drawing/2014/main" id="{57659734-D9ED-C837-99DC-E3D8C20032B0}"/>
                  </a:ext>
                </a:extLst>
              </p:cNvPr>
              <p:cNvGrpSpPr/>
              <p:nvPr/>
            </p:nvGrpSpPr>
            <p:grpSpPr>
              <a:xfrm rot="5400000">
                <a:off x="2978508" y="4506816"/>
                <a:ext cx="2398521" cy="1906514"/>
                <a:chOff x="2222316" y="3561445"/>
                <a:chExt cx="3680039" cy="2590045"/>
              </a:xfrm>
            </p:grpSpPr>
            <p:grpSp>
              <p:nvGrpSpPr>
                <p:cNvPr id="410" name="object 3">
                  <a:extLst>
                    <a:ext uri="{FF2B5EF4-FFF2-40B4-BE49-F238E27FC236}">
                      <a16:creationId xmlns:a16="http://schemas.microsoft.com/office/drawing/2014/main" id="{A3E36E20-D4DC-E45F-49F0-AD04B2CEED9C}"/>
                    </a:ext>
                  </a:extLst>
                </p:cNvPr>
                <p:cNvGrpSpPr/>
                <p:nvPr/>
              </p:nvGrpSpPr>
              <p:grpSpPr>
                <a:xfrm>
                  <a:off x="2222316" y="3561445"/>
                  <a:ext cx="3680039" cy="2590045"/>
                  <a:chOff x="493776" y="2948468"/>
                  <a:chExt cx="6348067" cy="2334010"/>
                </a:xfrm>
              </p:grpSpPr>
              <p:sp>
                <p:nvSpPr>
                  <p:cNvPr id="415" name="object 4">
                    <a:extLst>
                      <a:ext uri="{FF2B5EF4-FFF2-40B4-BE49-F238E27FC236}">
                        <a16:creationId xmlns:a16="http://schemas.microsoft.com/office/drawing/2014/main" id="{E9701388-54D5-D7D7-570D-BD06105312F4}"/>
                      </a:ext>
                    </a:extLst>
                  </p:cNvPr>
                  <p:cNvSpPr/>
                  <p:nvPr/>
                </p:nvSpPr>
                <p:spPr>
                  <a:xfrm>
                    <a:off x="493776" y="3273552"/>
                    <a:ext cx="4114801" cy="1623060"/>
                  </a:xfrm>
                  <a:custGeom>
                    <a:avLst/>
                    <a:gdLst/>
                    <a:ahLst/>
                    <a:cxnLst/>
                    <a:rect l="l" t="t" r="r" b="b"/>
                    <a:pathLst>
                      <a:path w="4114800" h="1623060">
                        <a:moveTo>
                          <a:pt x="0" y="1623060"/>
                        </a:moveTo>
                        <a:lnTo>
                          <a:pt x="397764" y="1623060"/>
                        </a:lnTo>
                      </a:path>
                      <a:path w="4114800" h="1623060">
                        <a:moveTo>
                          <a:pt x="0" y="1298448"/>
                        </a:moveTo>
                        <a:lnTo>
                          <a:pt x="397764" y="1298448"/>
                        </a:lnTo>
                      </a:path>
                      <a:path w="4114800" h="1623060">
                        <a:moveTo>
                          <a:pt x="0" y="973836"/>
                        </a:moveTo>
                        <a:lnTo>
                          <a:pt x="397764" y="973836"/>
                        </a:lnTo>
                      </a:path>
                      <a:path w="4114800" h="1623060">
                        <a:moveTo>
                          <a:pt x="0" y="649224"/>
                        </a:moveTo>
                        <a:lnTo>
                          <a:pt x="397764" y="649224"/>
                        </a:lnTo>
                      </a:path>
                      <a:path w="4114800" h="1623060">
                        <a:moveTo>
                          <a:pt x="0" y="324612"/>
                        </a:moveTo>
                        <a:lnTo>
                          <a:pt x="397764" y="324612"/>
                        </a:lnTo>
                      </a:path>
                      <a:path w="4114800" h="1623060">
                        <a:moveTo>
                          <a:pt x="0" y="0"/>
                        </a:moveTo>
                        <a:lnTo>
                          <a:pt x="397764" y="0"/>
                        </a:lnTo>
                      </a:path>
                      <a:path w="4114800" h="1623060">
                        <a:moveTo>
                          <a:pt x="929639" y="0"/>
                        </a:moveTo>
                        <a:lnTo>
                          <a:pt x="4114800" y="0"/>
                        </a:lnTo>
                      </a:path>
                    </a:pathLst>
                  </a:custGeom>
                  <a:ln w="9144">
                    <a:solidFill>
                      <a:srgbClr val="D9D9D9"/>
                    </a:solidFill>
                  </a:ln>
                </p:spPr>
                <p:txBody>
                  <a:bodyPr wrap="square" lIns="0" tIns="0" rIns="0" bIns="0" rtlCol="0"/>
                  <a:lstStyle/>
                  <a:p>
                    <a:endParaRPr/>
                  </a:p>
                </p:txBody>
              </p:sp>
              <p:sp>
                <p:nvSpPr>
                  <p:cNvPr id="416" name="object 6">
                    <a:extLst>
                      <a:ext uri="{FF2B5EF4-FFF2-40B4-BE49-F238E27FC236}">
                        <a16:creationId xmlns:a16="http://schemas.microsoft.com/office/drawing/2014/main" id="{9CB33909-21F5-FA61-663C-DE122DB03E89}"/>
                      </a:ext>
                    </a:extLst>
                  </p:cNvPr>
                  <p:cNvSpPr/>
                  <p:nvPr/>
                </p:nvSpPr>
                <p:spPr>
                  <a:xfrm>
                    <a:off x="625854" y="3598164"/>
                    <a:ext cx="6215989"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417" name="object 8">
                    <a:extLst>
                      <a:ext uri="{FF2B5EF4-FFF2-40B4-BE49-F238E27FC236}">
                        <a16:creationId xmlns:a16="http://schemas.microsoft.com/office/drawing/2014/main" id="{7F763E81-F11B-0363-51B0-1A74DF1EC97E}"/>
                      </a:ext>
                    </a:extLst>
                  </p:cNvPr>
                  <p:cNvSpPr/>
                  <p:nvPr/>
                </p:nvSpPr>
                <p:spPr>
                  <a:xfrm>
                    <a:off x="3813046" y="3273552"/>
                    <a:ext cx="3028797" cy="1623060"/>
                  </a:xfrm>
                  <a:custGeom>
                    <a:avLst/>
                    <a:gdLst/>
                    <a:ahLst/>
                    <a:cxnLst/>
                    <a:rect l="l" t="t" r="r" b="b"/>
                    <a:pathLst>
                      <a:path w="4512945" h="1623060">
                        <a:moveTo>
                          <a:pt x="0" y="1623060"/>
                        </a:moveTo>
                        <a:lnTo>
                          <a:pt x="795527" y="1623060"/>
                        </a:lnTo>
                      </a:path>
                      <a:path w="4512945" h="1623060">
                        <a:moveTo>
                          <a:pt x="0" y="1298448"/>
                        </a:moveTo>
                        <a:lnTo>
                          <a:pt x="795527" y="1298448"/>
                        </a:lnTo>
                      </a:path>
                      <a:path w="4512945" h="1623060">
                        <a:moveTo>
                          <a:pt x="0" y="973836"/>
                        </a:moveTo>
                        <a:lnTo>
                          <a:pt x="795527" y="973836"/>
                        </a:lnTo>
                      </a:path>
                      <a:path w="4512945" h="1623060">
                        <a:moveTo>
                          <a:pt x="0" y="649224"/>
                        </a:moveTo>
                        <a:lnTo>
                          <a:pt x="795527" y="649224"/>
                        </a:lnTo>
                      </a:path>
                      <a:path w="4512945" h="1623060">
                        <a:moveTo>
                          <a:pt x="0" y="324612"/>
                        </a:moveTo>
                        <a:lnTo>
                          <a:pt x="795527" y="324612"/>
                        </a:lnTo>
                      </a:path>
                      <a:path w="4512945" h="1623060">
                        <a:moveTo>
                          <a:pt x="1327403" y="0"/>
                        </a:moveTo>
                        <a:lnTo>
                          <a:pt x="4512563" y="0"/>
                        </a:lnTo>
                      </a:path>
                    </a:pathLst>
                  </a:custGeom>
                  <a:ln w="9144">
                    <a:solidFill>
                      <a:srgbClr val="D9D9D9"/>
                    </a:solidFill>
                  </a:ln>
                </p:spPr>
                <p:txBody>
                  <a:bodyPr wrap="square" lIns="0" tIns="0" rIns="0" bIns="0" rtlCol="0"/>
                  <a:lstStyle/>
                  <a:p>
                    <a:endParaRPr dirty="0"/>
                  </a:p>
                </p:txBody>
              </p:sp>
              <p:sp>
                <p:nvSpPr>
                  <p:cNvPr id="418" name="object 10">
                    <a:extLst>
                      <a:ext uri="{FF2B5EF4-FFF2-40B4-BE49-F238E27FC236}">
                        <a16:creationId xmlns:a16="http://schemas.microsoft.com/office/drawing/2014/main" id="{4A36AF6D-0C10-D774-29A2-D95944441104}"/>
                      </a:ext>
                    </a:extLst>
                  </p:cNvPr>
                  <p:cNvSpPr/>
                  <p:nvPr/>
                </p:nvSpPr>
                <p:spPr>
                  <a:xfrm>
                    <a:off x="4725044" y="3598164"/>
                    <a:ext cx="1743320" cy="1298575"/>
                  </a:xfrm>
                  <a:custGeom>
                    <a:avLst/>
                    <a:gdLst/>
                    <a:ahLst/>
                    <a:cxnLst/>
                    <a:rect l="l" t="t" r="r" b="b"/>
                    <a:pathLst>
                      <a:path w="797560" h="1298575">
                        <a:moveTo>
                          <a:pt x="0" y="1298448"/>
                        </a:moveTo>
                        <a:lnTo>
                          <a:pt x="797051" y="1298448"/>
                        </a:lnTo>
                      </a:path>
                      <a:path w="797560" h="1298575">
                        <a:moveTo>
                          <a:pt x="0" y="973836"/>
                        </a:moveTo>
                        <a:lnTo>
                          <a:pt x="797051" y="973836"/>
                        </a:lnTo>
                      </a:path>
                      <a:path w="797560" h="1298575">
                        <a:moveTo>
                          <a:pt x="0" y="649224"/>
                        </a:moveTo>
                        <a:lnTo>
                          <a:pt x="797051" y="649224"/>
                        </a:lnTo>
                      </a:path>
                      <a:path w="797560" h="1298575">
                        <a:moveTo>
                          <a:pt x="0" y="324612"/>
                        </a:moveTo>
                        <a:lnTo>
                          <a:pt x="797051" y="324612"/>
                        </a:lnTo>
                      </a:path>
                      <a:path w="797560" h="1298575">
                        <a:moveTo>
                          <a:pt x="0" y="0"/>
                        </a:moveTo>
                        <a:lnTo>
                          <a:pt x="797051" y="0"/>
                        </a:lnTo>
                      </a:path>
                    </a:pathLst>
                  </a:custGeom>
                  <a:ln w="9144">
                    <a:solidFill>
                      <a:srgbClr val="D9D9D9"/>
                    </a:solidFill>
                  </a:ln>
                </p:spPr>
                <p:txBody>
                  <a:bodyPr wrap="square" lIns="0" tIns="0" rIns="0" bIns="0" rtlCol="0"/>
                  <a:lstStyle/>
                  <a:p>
                    <a:endParaRPr dirty="0"/>
                  </a:p>
                </p:txBody>
              </p:sp>
              <p:sp>
                <p:nvSpPr>
                  <p:cNvPr id="419" name="object 19">
                    <a:extLst>
                      <a:ext uri="{FF2B5EF4-FFF2-40B4-BE49-F238E27FC236}">
                        <a16:creationId xmlns:a16="http://schemas.microsoft.com/office/drawing/2014/main" id="{6C0E7896-6F8D-15D5-AC5C-59788B76F646}"/>
                      </a:ext>
                    </a:extLst>
                  </p:cNvPr>
                  <p:cNvSpPr/>
                  <p:nvPr/>
                </p:nvSpPr>
                <p:spPr>
                  <a:xfrm>
                    <a:off x="493776" y="5222748"/>
                    <a:ext cx="6348067" cy="59730"/>
                  </a:xfrm>
                  <a:custGeom>
                    <a:avLst/>
                    <a:gdLst/>
                    <a:ahLst/>
                    <a:cxnLst/>
                    <a:rect l="l" t="t" r="r" b="b"/>
                    <a:pathLst>
                      <a:path w="11151235">
                        <a:moveTo>
                          <a:pt x="0" y="0"/>
                        </a:moveTo>
                        <a:lnTo>
                          <a:pt x="11151108" y="0"/>
                        </a:lnTo>
                      </a:path>
                    </a:pathLst>
                  </a:custGeom>
                  <a:ln w="9144">
                    <a:solidFill>
                      <a:srgbClr val="D9D9D9"/>
                    </a:solidFill>
                  </a:ln>
                </p:spPr>
                <p:txBody>
                  <a:bodyPr wrap="square" lIns="0" tIns="0" rIns="0" bIns="0" rtlCol="0"/>
                  <a:lstStyle/>
                  <a:p>
                    <a:endParaRPr/>
                  </a:p>
                </p:txBody>
              </p:sp>
              <p:sp>
                <p:nvSpPr>
                  <p:cNvPr id="420" name="object 9">
                    <a:extLst>
                      <a:ext uri="{FF2B5EF4-FFF2-40B4-BE49-F238E27FC236}">
                        <a16:creationId xmlns:a16="http://schemas.microsoft.com/office/drawing/2014/main" id="{C0E4CD7B-FAE8-21B9-2940-36D1045D5CA7}"/>
                      </a:ext>
                    </a:extLst>
                  </p:cNvPr>
                  <p:cNvSpPr/>
                  <p:nvPr/>
                </p:nvSpPr>
                <p:spPr>
                  <a:xfrm>
                    <a:off x="4608578" y="4353974"/>
                    <a:ext cx="532132" cy="868902"/>
                  </a:xfrm>
                  <a:custGeom>
                    <a:avLst/>
                    <a:gdLst/>
                    <a:ahLst/>
                    <a:cxnLst/>
                    <a:rect l="l" t="t" r="r" b="b"/>
                    <a:pathLst>
                      <a:path w="532129" h="2144395">
                        <a:moveTo>
                          <a:pt x="531876" y="0"/>
                        </a:moveTo>
                        <a:lnTo>
                          <a:pt x="0" y="0"/>
                        </a:lnTo>
                        <a:lnTo>
                          <a:pt x="0" y="2144268"/>
                        </a:lnTo>
                        <a:lnTo>
                          <a:pt x="531876" y="2144268"/>
                        </a:lnTo>
                        <a:lnTo>
                          <a:pt x="531876" y="0"/>
                        </a:lnTo>
                        <a:close/>
                      </a:path>
                    </a:pathLst>
                  </a:custGeom>
                  <a:solidFill>
                    <a:srgbClr val="002060"/>
                  </a:solidFill>
                </p:spPr>
                <p:txBody>
                  <a:bodyPr wrap="square" lIns="0" tIns="0" rIns="0" bIns="0" rtlCol="0"/>
                  <a:lstStyle/>
                  <a:p>
                    <a:endParaRPr dirty="0"/>
                  </a:p>
                </p:txBody>
              </p:sp>
              <p:sp>
                <p:nvSpPr>
                  <p:cNvPr id="421" name="object 5">
                    <a:extLst>
                      <a:ext uri="{FF2B5EF4-FFF2-40B4-BE49-F238E27FC236}">
                        <a16:creationId xmlns:a16="http://schemas.microsoft.com/office/drawing/2014/main" id="{B587913D-16B0-42A0-FD20-5FD0FC379E5F}"/>
                      </a:ext>
                    </a:extLst>
                  </p:cNvPr>
                  <p:cNvSpPr/>
                  <p:nvPr/>
                </p:nvSpPr>
                <p:spPr>
                  <a:xfrm>
                    <a:off x="891544" y="2948468"/>
                    <a:ext cx="532129" cy="2274282"/>
                  </a:xfrm>
                  <a:custGeom>
                    <a:avLst/>
                    <a:gdLst/>
                    <a:ahLst/>
                    <a:cxnLst/>
                    <a:rect l="l" t="t" r="r" b="b"/>
                    <a:pathLst>
                      <a:path w="532130" h="2080260">
                        <a:moveTo>
                          <a:pt x="531876" y="0"/>
                        </a:moveTo>
                        <a:lnTo>
                          <a:pt x="0" y="0"/>
                        </a:lnTo>
                        <a:lnTo>
                          <a:pt x="0" y="2080260"/>
                        </a:lnTo>
                        <a:lnTo>
                          <a:pt x="531876" y="2080260"/>
                        </a:lnTo>
                        <a:lnTo>
                          <a:pt x="531876" y="0"/>
                        </a:lnTo>
                        <a:close/>
                      </a:path>
                    </a:pathLst>
                  </a:custGeom>
                  <a:solidFill>
                    <a:srgbClr val="002060"/>
                  </a:solidFill>
                </p:spPr>
                <p:txBody>
                  <a:bodyPr wrap="square" lIns="0" tIns="0" rIns="0" bIns="0" rtlCol="0"/>
                  <a:lstStyle/>
                  <a:p>
                    <a:endParaRPr dirty="0">
                      <a:solidFill>
                        <a:schemeClr val="bg1"/>
                      </a:solidFill>
                    </a:endParaRPr>
                  </a:p>
                </p:txBody>
              </p:sp>
            </p:grpSp>
            <p:sp>
              <p:nvSpPr>
                <p:cNvPr id="411" name="object 7">
                  <a:extLst>
                    <a:ext uri="{FF2B5EF4-FFF2-40B4-BE49-F238E27FC236}">
                      <a16:creationId xmlns:a16="http://schemas.microsoft.com/office/drawing/2014/main" id="{D787FF6D-F2F3-ACEC-D7A0-B09FDAC9CEFE}"/>
                    </a:ext>
                  </a:extLst>
                </p:cNvPr>
                <p:cNvSpPr/>
                <p:nvPr/>
              </p:nvSpPr>
              <p:spPr>
                <a:xfrm>
                  <a:off x="3053813" y="4482632"/>
                  <a:ext cx="307548" cy="160173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a:p>
              </p:txBody>
            </p:sp>
            <p:sp>
              <p:nvSpPr>
                <p:cNvPr id="412" name="object 7">
                  <a:extLst>
                    <a:ext uri="{FF2B5EF4-FFF2-40B4-BE49-F238E27FC236}">
                      <a16:creationId xmlns:a16="http://schemas.microsoft.com/office/drawing/2014/main" id="{F0D87713-4C49-E7E6-8BED-DC21D85C2369}"/>
                    </a:ext>
                  </a:extLst>
                </p:cNvPr>
                <p:cNvSpPr/>
                <p:nvPr/>
              </p:nvSpPr>
              <p:spPr>
                <a:xfrm>
                  <a:off x="5210566" y="5459610"/>
                  <a:ext cx="307548" cy="625782"/>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a:p>
              </p:txBody>
            </p:sp>
            <p:sp>
              <p:nvSpPr>
                <p:cNvPr id="413" name="object 7">
                  <a:extLst>
                    <a:ext uri="{FF2B5EF4-FFF2-40B4-BE49-F238E27FC236}">
                      <a16:creationId xmlns:a16="http://schemas.microsoft.com/office/drawing/2014/main" id="{C90892A4-955C-D554-A141-C7772EC60691}"/>
                    </a:ext>
                  </a:extLst>
                </p:cNvPr>
                <p:cNvSpPr/>
                <p:nvPr/>
              </p:nvSpPr>
              <p:spPr>
                <a:xfrm>
                  <a:off x="2752474" y="4175161"/>
                  <a:ext cx="307548" cy="190835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75000"/>
                  </a:schemeClr>
                </a:solidFill>
              </p:spPr>
              <p:txBody>
                <a:bodyPr wrap="square" lIns="0" tIns="0" rIns="0" bIns="0" rtlCol="0"/>
                <a:lstStyle/>
                <a:p>
                  <a:endParaRPr>
                    <a:solidFill>
                      <a:schemeClr val="bg1"/>
                    </a:solidFill>
                  </a:endParaRPr>
                </a:p>
              </p:txBody>
            </p:sp>
            <p:sp>
              <p:nvSpPr>
                <p:cNvPr id="414" name="object 7">
                  <a:extLst>
                    <a:ext uri="{FF2B5EF4-FFF2-40B4-BE49-F238E27FC236}">
                      <a16:creationId xmlns:a16="http://schemas.microsoft.com/office/drawing/2014/main" id="{DE083555-7E8B-9908-9ABD-97D016A34718}"/>
                    </a:ext>
                  </a:extLst>
                </p:cNvPr>
                <p:cNvSpPr/>
                <p:nvPr/>
              </p:nvSpPr>
              <p:spPr>
                <a:xfrm>
                  <a:off x="4922308" y="5300687"/>
                  <a:ext cx="307548" cy="784707"/>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75000"/>
                  </a:schemeClr>
                </a:solidFill>
              </p:spPr>
              <p:txBody>
                <a:bodyPr wrap="square" lIns="0" tIns="0" rIns="0" bIns="0" rtlCol="0"/>
                <a:lstStyle/>
                <a:p>
                  <a:endParaRPr dirty="0"/>
                </a:p>
              </p:txBody>
            </p:sp>
          </p:grpSp>
          <p:grpSp>
            <p:nvGrpSpPr>
              <p:cNvPr id="390" name="Group 389">
                <a:extLst>
                  <a:ext uri="{FF2B5EF4-FFF2-40B4-BE49-F238E27FC236}">
                    <a16:creationId xmlns:a16="http://schemas.microsoft.com/office/drawing/2014/main" id="{9A6B9CCD-E452-C563-FFD1-923DB9492D50}"/>
                  </a:ext>
                </a:extLst>
              </p:cNvPr>
              <p:cNvGrpSpPr/>
              <p:nvPr/>
            </p:nvGrpSpPr>
            <p:grpSpPr>
              <a:xfrm>
                <a:off x="2507230" y="4362472"/>
                <a:ext cx="774628" cy="671998"/>
                <a:chOff x="2507230" y="4362472"/>
                <a:chExt cx="774628" cy="671998"/>
              </a:xfrm>
            </p:grpSpPr>
            <p:grpSp>
              <p:nvGrpSpPr>
                <p:cNvPr id="401" name="Group 400">
                  <a:extLst>
                    <a:ext uri="{FF2B5EF4-FFF2-40B4-BE49-F238E27FC236}">
                      <a16:creationId xmlns:a16="http://schemas.microsoft.com/office/drawing/2014/main" id="{67D37A84-2424-99EF-DC86-C351DA7FC5D7}"/>
                    </a:ext>
                  </a:extLst>
                </p:cNvPr>
                <p:cNvGrpSpPr/>
                <p:nvPr/>
              </p:nvGrpSpPr>
              <p:grpSpPr>
                <a:xfrm>
                  <a:off x="2507230" y="4362472"/>
                  <a:ext cx="766612" cy="276999"/>
                  <a:chOff x="2507230" y="4362472"/>
                  <a:chExt cx="766612" cy="276999"/>
                </a:xfrm>
              </p:grpSpPr>
              <p:sp>
                <p:nvSpPr>
                  <p:cNvPr id="408" name="TextBox 407">
                    <a:extLst>
                      <a:ext uri="{FF2B5EF4-FFF2-40B4-BE49-F238E27FC236}">
                        <a16:creationId xmlns:a16="http://schemas.microsoft.com/office/drawing/2014/main" id="{3A4A8BDF-7E92-427F-731D-833A4FEC5F90}"/>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HP inc. </a:t>
                    </a:r>
                  </a:p>
                </p:txBody>
              </p:sp>
              <p:cxnSp>
                <p:nvCxnSpPr>
                  <p:cNvPr id="409" name="Straight Connector 408">
                    <a:extLst>
                      <a:ext uri="{FF2B5EF4-FFF2-40B4-BE49-F238E27FC236}">
                        <a16:creationId xmlns:a16="http://schemas.microsoft.com/office/drawing/2014/main" id="{99E51FCA-7FA6-E63F-C1BE-CB763C30E279}"/>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2" name="Group 401">
                  <a:extLst>
                    <a:ext uri="{FF2B5EF4-FFF2-40B4-BE49-F238E27FC236}">
                      <a16:creationId xmlns:a16="http://schemas.microsoft.com/office/drawing/2014/main" id="{E985D1F5-D854-4A6D-4E7D-CA591B799ED0}"/>
                    </a:ext>
                  </a:extLst>
                </p:cNvPr>
                <p:cNvGrpSpPr/>
                <p:nvPr/>
              </p:nvGrpSpPr>
              <p:grpSpPr>
                <a:xfrm>
                  <a:off x="2515246" y="4546627"/>
                  <a:ext cx="766612" cy="276999"/>
                  <a:chOff x="2507230" y="4362472"/>
                  <a:chExt cx="766612" cy="276999"/>
                </a:xfrm>
              </p:grpSpPr>
              <p:sp>
                <p:nvSpPr>
                  <p:cNvPr id="406" name="TextBox 405">
                    <a:extLst>
                      <a:ext uri="{FF2B5EF4-FFF2-40B4-BE49-F238E27FC236}">
                        <a16:creationId xmlns:a16="http://schemas.microsoft.com/office/drawing/2014/main" id="{2DA0CA0C-57F3-678B-F64B-0EF5B898BC9E}"/>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HPE </a:t>
                    </a:r>
                  </a:p>
                </p:txBody>
              </p:sp>
              <p:cxnSp>
                <p:nvCxnSpPr>
                  <p:cNvPr id="407" name="Straight Connector 406">
                    <a:extLst>
                      <a:ext uri="{FF2B5EF4-FFF2-40B4-BE49-F238E27FC236}">
                        <a16:creationId xmlns:a16="http://schemas.microsoft.com/office/drawing/2014/main" id="{93B3B9EA-F4A3-D954-BDD9-8FE1CF28431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3" name="Group 402">
                  <a:extLst>
                    <a:ext uri="{FF2B5EF4-FFF2-40B4-BE49-F238E27FC236}">
                      <a16:creationId xmlns:a16="http://schemas.microsoft.com/office/drawing/2014/main" id="{66AE1425-35F1-DA77-B754-C518065267DD}"/>
                    </a:ext>
                  </a:extLst>
                </p:cNvPr>
                <p:cNvGrpSpPr/>
                <p:nvPr/>
              </p:nvGrpSpPr>
              <p:grpSpPr>
                <a:xfrm>
                  <a:off x="2513162" y="4757471"/>
                  <a:ext cx="766612" cy="276999"/>
                  <a:chOff x="2507230" y="4362472"/>
                  <a:chExt cx="766612" cy="276999"/>
                </a:xfrm>
              </p:grpSpPr>
              <p:sp>
                <p:nvSpPr>
                  <p:cNvPr id="404" name="TextBox 403">
                    <a:extLst>
                      <a:ext uri="{FF2B5EF4-FFF2-40B4-BE49-F238E27FC236}">
                        <a16:creationId xmlns:a16="http://schemas.microsoft.com/office/drawing/2014/main" id="{47166BE6-10F6-B5E0-D9AE-C8624388EE42}"/>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Adobe </a:t>
                    </a:r>
                  </a:p>
                </p:txBody>
              </p:sp>
              <p:cxnSp>
                <p:nvCxnSpPr>
                  <p:cNvPr id="405" name="Straight Connector 404">
                    <a:extLst>
                      <a:ext uri="{FF2B5EF4-FFF2-40B4-BE49-F238E27FC236}">
                        <a16:creationId xmlns:a16="http://schemas.microsoft.com/office/drawing/2014/main" id="{636948D3-347B-78D4-7C01-BF345A04CB7A}"/>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91" name="Group 390">
                <a:extLst>
                  <a:ext uri="{FF2B5EF4-FFF2-40B4-BE49-F238E27FC236}">
                    <a16:creationId xmlns:a16="http://schemas.microsoft.com/office/drawing/2014/main" id="{F51C8F9D-0588-D63E-2CDB-5712E197EBA3}"/>
                  </a:ext>
                </a:extLst>
              </p:cNvPr>
              <p:cNvGrpSpPr/>
              <p:nvPr/>
            </p:nvGrpSpPr>
            <p:grpSpPr>
              <a:xfrm>
                <a:off x="2493147" y="5778251"/>
                <a:ext cx="774628" cy="671998"/>
                <a:chOff x="2507230" y="4362472"/>
                <a:chExt cx="774628" cy="671998"/>
              </a:xfrm>
            </p:grpSpPr>
            <p:grpSp>
              <p:nvGrpSpPr>
                <p:cNvPr id="392" name="Group 391">
                  <a:extLst>
                    <a:ext uri="{FF2B5EF4-FFF2-40B4-BE49-F238E27FC236}">
                      <a16:creationId xmlns:a16="http://schemas.microsoft.com/office/drawing/2014/main" id="{04253C3A-AC13-316D-0598-DDC9D48AAA4A}"/>
                    </a:ext>
                  </a:extLst>
                </p:cNvPr>
                <p:cNvGrpSpPr/>
                <p:nvPr/>
              </p:nvGrpSpPr>
              <p:grpSpPr>
                <a:xfrm>
                  <a:off x="2507230" y="4362472"/>
                  <a:ext cx="766612" cy="276999"/>
                  <a:chOff x="2507230" y="4362472"/>
                  <a:chExt cx="766612" cy="276999"/>
                </a:xfrm>
              </p:grpSpPr>
              <p:sp>
                <p:nvSpPr>
                  <p:cNvPr id="399" name="TextBox 398">
                    <a:extLst>
                      <a:ext uri="{FF2B5EF4-FFF2-40B4-BE49-F238E27FC236}">
                        <a16:creationId xmlns:a16="http://schemas.microsoft.com/office/drawing/2014/main" id="{64A769F3-1D0B-1AE7-242C-25B4E06E943F}"/>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Apple </a:t>
                    </a:r>
                  </a:p>
                </p:txBody>
              </p:sp>
              <p:cxnSp>
                <p:nvCxnSpPr>
                  <p:cNvPr id="400" name="Straight Connector 399">
                    <a:extLst>
                      <a:ext uri="{FF2B5EF4-FFF2-40B4-BE49-F238E27FC236}">
                        <a16:creationId xmlns:a16="http://schemas.microsoft.com/office/drawing/2014/main" id="{5F67B191-447F-7F86-77B8-E7A9012071A4}"/>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3" name="Group 392">
                  <a:extLst>
                    <a:ext uri="{FF2B5EF4-FFF2-40B4-BE49-F238E27FC236}">
                      <a16:creationId xmlns:a16="http://schemas.microsoft.com/office/drawing/2014/main" id="{70EE14E4-8FAE-6713-CE8D-1346E0A3C8F2}"/>
                    </a:ext>
                  </a:extLst>
                </p:cNvPr>
                <p:cNvGrpSpPr/>
                <p:nvPr/>
              </p:nvGrpSpPr>
              <p:grpSpPr>
                <a:xfrm>
                  <a:off x="2515246" y="4546627"/>
                  <a:ext cx="766612" cy="276999"/>
                  <a:chOff x="2507230" y="4362472"/>
                  <a:chExt cx="766612" cy="276999"/>
                </a:xfrm>
              </p:grpSpPr>
              <p:sp>
                <p:nvSpPr>
                  <p:cNvPr id="397" name="TextBox 396">
                    <a:extLst>
                      <a:ext uri="{FF2B5EF4-FFF2-40B4-BE49-F238E27FC236}">
                        <a16:creationId xmlns:a16="http://schemas.microsoft.com/office/drawing/2014/main" id="{C25F98C3-59F2-E322-DEB5-3D95144AB600}"/>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Google </a:t>
                    </a:r>
                  </a:p>
                </p:txBody>
              </p:sp>
              <p:cxnSp>
                <p:nvCxnSpPr>
                  <p:cNvPr id="398" name="Straight Connector 397">
                    <a:extLst>
                      <a:ext uri="{FF2B5EF4-FFF2-40B4-BE49-F238E27FC236}">
                        <a16:creationId xmlns:a16="http://schemas.microsoft.com/office/drawing/2014/main" id="{C94CD6C8-E8C2-ED52-307A-2A516C3C3DA1}"/>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4" name="Group 393">
                  <a:extLst>
                    <a:ext uri="{FF2B5EF4-FFF2-40B4-BE49-F238E27FC236}">
                      <a16:creationId xmlns:a16="http://schemas.microsoft.com/office/drawing/2014/main" id="{122F0F8E-C628-2D87-2539-22076D824E5A}"/>
                    </a:ext>
                  </a:extLst>
                </p:cNvPr>
                <p:cNvGrpSpPr/>
                <p:nvPr/>
              </p:nvGrpSpPr>
              <p:grpSpPr>
                <a:xfrm>
                  <a:off x="2513162" y="4757471"/>
                  <a:ext cx="766612" cy="276999"/>
                  <a:chOff x="2507230" y="4362472"/>
                  <a:chExt cx="766612" cy="276999"/>
                </a:xfrm>
              </p:grpSpPr>
              <p:sp>
                <p:nvSpPr>
                  <p:cNvPr id="395" name="TextBox 394">
                    <a:extLst>
                      <a:ext uri="{FF2B5EF4-FFF2-40B4-BE49-F238E27FC236}">
                        <a16:creationId xmlns:a16="http://schemas.microsoft.com/office/drawing/2014/main" id="{FD0403B3-ACC8-3E06-7ACB-387DE24FADF3}"/>
                      </a:ext>
                    </a:extLst>
                  </p:cNvPr>
                  <p:cNvSpPr txBox="1"/>
                  <p:nvPr/>
                </p:nvSpPr>
                <p:spPr>
                  <a:xfrm>
                    <a:off x="2507230" y="4362472"/>
                    <a:ext cx="766612" cy="276999"/>
                  </a:xfrm>
                  <a:prstGeom prst="rect">
                    <a:avLst/>
                  </a:prstGeom>
                  <a:noFill/>
                </p:spPr>
                <p:txBody>
                  <a:bodyPr wrap="square" rtlCol="0">
                    <a:spAutoFit/>
                  </a:bodyPr>
                  <a:lstStyle/>
                  <a:p>
                    <a:r>
                      <a:rPr lang="en-DE" sz="1200" b="1" dirty="0">
                        <a:latin typeface="Arial" panose="020B0604020202020204" pitchFamily="34" charset="0"/>
                        <a:cs typeface="Arial" panose="020B0604020202020204" pitchFamily="34" charset="0"/>
                      </a:rPr>
                      <a:t>Nvidia </a:t>
                    </a:r>
                  </a:p>
                </p:txBody>
              </p:sp>
              <p:cxnSp>
                <p:nvCxnSpPr>
                  <p:cNvPr id="396" name="Straight Connector 395">
                    <a:extLst>
                      <a:ext uri="{FF2B5EF4-FFF2-40B4-BE49-F238E27FC236}">
                        <a16:creationId xmlns:a16="http://schemas.microsoft.com/office/drawing/2014/main" id="{9795EF0E-3060-9F0B-ADC6-FEE108DDDA03}"/>
                      </a:ext>
                    </a:extLst>
                  </p:cNvPr>
                  <p:cNvCxnSpPr>
                    <a:cxnSpLocks/>
                  </p:cNvCxnSpPr>
                  <p:nvPr/>
                </p:nvCxnSpPr>
                <p:spPr>
                  <a:xfrm>
                    <a:off x="3071501" y="4516038"/>
                    <a:ext cx="201665"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383" name="TextBox 382">
              <a:extLst>
                <a:ext uri="{FF2B5EF4-FFF2-40B4-BE49-F238E27FC236}">
                  <a16:creationId xmlns:a16="http://schemas.microsoft.com/office/drawing/2014/main" id="{0375D77D-AFBE-2453-EF8B-8C6C18B8DB65}"/>
                </a:ext>
              </a:extLst>
            </p:cNvPr>
            <p:cNvSpPr txBox="1"/>
            <p:nvPr/>
          </p:nvSpPr>
          <p:spPr>
            <a:xfrm>
              <a:off x="4574817" y="4398407"/>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33,54%</a:t>
              </a:r>
            </a:p>
          </p:txBody>
        </p:sp>
        <p:sp>
          <p:nvSpPr>
            <p:cNvPr id="384" name="TextBox 383">
              <a:extLst>
                <a:ext uri="{FF2B5EF4-FFF2-40B4-BE49-F238E27FC236}">
                  <a16:creationId xmlns:a16="http://schemas.microsoft.com/office/drawing/2014/main" id="{098F10A8-EA65-872C-6846-8CD6EE4869C5}"/>
                </a:ext>
              </a:extLst>
            </p:cNvPr>
            <p:cNvSpPr txBox="1"/>
            <p:nvPr/>
          </p:nvSpPr>
          <p:spPr>
            <a:xfrm>
              <a:off x="4185898" y="4577092"/>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33,04%</a:t>
              </a:r>
            </a:p>
          </p:txBody>
        </p:sp>
        <p:sp>
          <p:nvSpPr>
            <p:cNvPr id="385" name="TextBox 384">
              <a:extLst>
                <a:ext uri="{FF2B5EF4-FFF2-40B4-BE49-F238E27FC236}">
                  <a16:creationId xmlns:a16="http://schemas.microsoft.com/office/drawing/2014/main" id="{A89D33B3-A92E-E87D-12C0-AD405B9A494D}"/>
                </a:ext>
              </a:extLst>
            </p:cNvPr>
            <p:cNvSpPr txBox="1"/>
            <p:nvPr/>
          </p:nvSpPr>
          <p:spPr>
            <a:xfrm>
              <a:off x="3982951" y="4793783"/>
              <a:ext cx="577618" cy="230832"/>
            </a:xfrm>
            <a:prstGeom prst="rect">
              <a:avLst/>
            </a:prstGeom>
            <a:noFill/>
          </p:spPr>
          <p:txBody>
            <a:bodyPr wrap="square" rtlCol="0">
              <a:spAutoFit/>
            </a:bodyPr>
            <a:lstStyle/>
            <a:p>
              <a:r>
                <a:rPr lang="en-DE" sz="900" b="1" dirty="0">
                  <a:latin typeface="Arial" panose="020B0604020202020204" pitchFamily="34" charset="0"/>
                  <a:cs typeface="Arial" panose="020B0604020202020204" pitchFamily="34" charset="0"/>
                </a:rPr>
                <a:t>29,49%</a:t>
              </a:r>
            </a:p>
          </p:txBody>
        </p:sp>
        <p:sp>
          <p:nvSpPr>
            <p:cNvPr id="386" name="TextBox 385">
              <a:extLst>
                <a:ext uri="{FF2B5EF4-FFF2-40B4-BE49-F238E27FC236}">
                  <a16:creationId xmlns:a16="http://schemas.microsoft.com/office/drawing/2014/main" id="{E41EAF03-A5E1-500E-38DD-450D936F5342}"/>
                </a:ext>
              </a:extLst>
            </p:cNvPr>
            <p:cNvSpPr txBox="1"/>
            <p:nvPr/>
          </p:nvSpPr>
          <p:spPr>
            <a:xfrm>
              <a:off x="3504036" y="5791417"/>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25,46%</a:t>
              </a:r>
            </a:p>
          </p:txBody>
        </p:sp>
        <p:sp>
          <p:nvSpPr>
            <p:cNvPr id="387" name="TextBox 386">
              <a:extLst>
                <a:ext uri="{FF2B5EF4-FFF2-40B4-BE49-F238E27FC236}">
                  <a16:creationId xmlns:a16="http://schemas.microsoft.com/office/drawing/2014/main" id="{5C764396-3276-48BB-E09C-2B4D2A669FB0}"/>
                </a:ext>
              </a:extLst>
            </p:cNvPr>
            <p:cNvSpPr txBox="1"/>
            <p:nvPr/>
          </p:nvSpPr>
          <p:spPr>
            <a:xfrm>
              <a:off x="3357274" y="5993645"/>
              <a:ext cx="577618"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23,85%</a:t>
              </a:r>
            </a:p>
          </p:txBody>
        </p:sp>
        <p:sp>
          <p:nvSpPr>
            <p:cNvPr id="388" name="TextBox 387">
              <a:extLst>
                <a:ext uri="{FF2B5EF4-FFF2-40B4-BE49-F238E27FC236}">
                  <a16:creationId xmlns:a16="http://schemas.microsoft.com/office/drawing/2014/main" id="{E1CC0B3C-045B-F249-0B2F-E205C056D790}"/>
                </a:ext>
              </a:extLst>
            </p:cNvPr>
            <p:cNvSpPr txBox="1"/>
            <p:nvPr/>
          </p:nvSpPr>
          <p:spPr>
            <a:xfrm>
              <a:off x="3264248" y="6202556"/>
              <a:ext cx="577618" cy="230832"/>
            </a:xfrm>
            <a:prstGeom prst="rect">
              <a:avLst/>
            </a:prstGeom>
            <a:noFill/>
          </p:spPr>
          <p:txBody>
            <a:bodyPr wrap="square" rtlCol="0">
              <a:spAutoFit/>
            </a:bodyPr>
            <a:lstStyle/>
            <a:p>
              <a:r>
                <a:rPr lang="en-DE" sz="900" b="1" dirty="0">
                  <a:latin typeface="Arial" panose="020B0604020202020204" pitchFamily="34" charset="0"/>
                  <a:cs typeface="Arial" panose="020B0604020202020204" pitchFamily="34" charset="0"/>
                </a:rPr>
                <a:t>16,44%</a:t>
              </a:r>
            </a:p>
          </p:txBody>
        </p:sp>
      </p:grpSp>
      <p:sp>
        <p:nvSpPr>
          <p:cNvPr id="20" name="TextBox 19">
            <a:extLst>
              <a:ext uri="{FF2B5EF4-FFF2-40B4-BE49-F238E27FC236}">
                <a16:creationId xmlns:a16="http://schemas.microsoft.com/office/drawing/2014/main" id="{F4B26B30-52A6-09F5-7316-F1F0C0B7F455}"/>
              </a:ext>
            </a:extLst>
          </p:cNvPr>
          <p:cNvSpPr txBox="1"/>
          <p:nvPr/>
        </p:nvSpPr>
        <p:spPr>
          <a:xfrm>
            <a:off x="441359" y="6611074"/>
            <a:ext cx="1867819" cy="215444"/>
          </a:xfrm>
          <a:prstGeom prst="rect">
            <a:avLst/>
          </a:prstGeom>
          <a:noFill/>
        </p:spPr>
        <p:txBody>
          <a:bodyPr wrap="none" rtlCol="0">
            <a:spAutoFit/>
          </a:bodyPr>
          <a:lstStyle/>
          <a:p>
            <a:r>
              <a:rPr lang="en-DE" sz="800" dirty="0">
                <a:latin typeface="Arial" panose="020B0604020202020204" pitchFamily="34" charset="0"/>
                <a:cs typeface="Arial" panose="020B0604020202020204" pitchFamily="34" charset="0"/>
              </a:rPr>
              <a:t>* Companies &gt; 4000 employees only</a:t>
            </a:r>
          </a:p>
        </p:txBody>
      </p:sp>
      <p:sp>
        <p:nvSpPr>
          <p:cNvPr id="422" name="TextBox 421">
            <a:extLst>
              <a:ext uri="{FF2B5EF4-FFF2-40B4-BE49-F238E27FC236}">
                <a16:creationId xmlns:a16="http://schemas.microsoft.com/office/drawing/2014/main" id="{153521D2-A20D-9F79-227D-8D83A842275C}"/>
              </a:ext>
            </a:extLst>
          </p:cNvPr>
          <p:cNvSpPr txBox="1"/>
          <p:nvPr/>
        </p:nvSpPr>
        <p:spPr>
          <a:xfrm>
            <a:off x="3288944" y="5980574"/>
            <a:ext cx="577618" cy="246221"/>
          </a:xfrm>
          <a:prstGeom prst="rect">
            <a:avLst/>
          </a:prstGeom>
          <a:noFill/>
        </p:spPr>
        <p:txBody>
          <a:bodyPr wrap="square" rtlCol="0">
            <a:spAutoFit/>
          </a:bodyPr>
          <a:lstStyle/>
          <a:p>
            <a:r>
              <a:rPr lang="en-DE" sz="1000" b="1" dirty="0">
                <a:latin typeface="Arial" panose="020B0604020202020204" pitchFamily="34" charset="0"/>
                <a:cs typeface="Arial" panose="020B0604020202020204" pitchFamily="34" charset="0"/>
              </a:rPr>
              <a:t>0,00%</a:t>
            </a:r>
          </a:p>
        </p:txBody>
      </p:sp>
      <p:sp>
        <p:nvSpPr>
          <p:cNvPr id="423" name="TextBox 422">
            <a:extLst>
              <a:ext uri="{FF2B5EF4-FFF2-40B4-BE49-F238E27FC236}">
                <a16:creationId xmlns:a16="http://schemas.microsoft.com/office/drawing/2014/main" id="{425C90EF-5186-BF00-3617-088A3DDE9F15}"/>
              </a:ext>
            </a:extLst>
          </p:cNvPr>
          <p:cNvSpPr txBox="1"/>
          <p:nvPr/>
        </p:nvSpPr>
        <p:spPr>
          <a:xfrm>
            <a:off x="3278406" y="6169232"/>
            <a:ext cx="577618" cy="246221"/>
          </a:xfrm>
          <a:prstGeom prst="rect">
            <a:avLst/>
          </a:prstGeom>
          <a:noFill/>
        </p:spPr>
        <p:txBody>
          <a:bodyPr wrap="square" rtlCol="0">
            <a:spAutoFit/>
          </a:bodyPr>
          <a:lstStyle/>
          <a:p>
            <a:r>
              <a:rPr lang="en-DE" sz="1000" b="1" dirty="0">
                <a:latin typeface="Arial" panose="020B0604020202020204" pitchFamily="34" charset="0"/>
                <a:cs typeface="Arial" panose="020B0604020202020204" pitchFamily="34" charset="0"/>
              </a:rPr>
              <a:t>0,00%</a:t>
            </a:r>
          </a:p>
        </p:txBody>
      </p:sp>
    </p:spTree>
    <p:extLst>
      <p:ext uri="{BB962C8B-B14F-4D97-AF65-F5344CB8AC3E}">
        <p14:creationId xmlns:p14="http://schemas.microsoft.com/office/powerpoint/2010/main" val="264075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1EB20C54-30A7-51AC-EBC0-4DBEE5420679}"/>
              </a:ext>
            </a:extLst>
          </p:cNvPr>
          <p:cNvSpPr/>
          <p:nvPr/>
        </p:nvSpPr>
        <p:spPr>
          <a:xfrm>
            <a:off x="0" y="-29497"/>
            <a:ext cx="12192000" cy="3513803"/>
          </a:xfrm>
          <a:prstGeom prst="rect">
            <a:avLst/>
          </a:prstGeom>
          <a:solidFill>
            <a:srgbClr val="7E01CB"/>
          </a:solidFill>
          <a:effectLst/>
        </p:spPr>
        <p:txBody>
          <a:bodyPr wrap="square" lIns="0" tIns="0" rIns="0" bIns="0" rtlCol="0"/>
          <a:lstStyle/>
          <a:p>
            <a:endParaRPr/>
          </a:p>
        </p:txBody>
      </p:sp>
      <p:sp>
        <p:nvSpPr>
          <p:cNvPr id="2" name="object 2"/>
          <p:cNvSpPr/>
          <p:nvPr/>
        </p:nvSpPr>
        <p:spPr>
          <a:xfrm>
            <a:off x="-2" y="3484307"/>
            <a:ext cx="12192001" cy="3398274"/>
          </a:xfrm>
          <a:custGeom>
            <a:avLst/>
            <a:gdLst/>
            <a:ahLst/>
            <a:cxnLst/>
            <a:rect l="l" t="t" r="r" b="b"/>
            <a:pathLst>
              <a:path w="12192000" h="3314700">
                <a:moveTo>
                  <a:pt x="0" y="3314699"/>
                </a:moveTo>
                <a:lnTo>
                  <a:pt x="12192000" y="3314699"/>
                </a:lnTo>
                <a:lnTo>
                  <a:pt x="12192000" y="0"/>
                </a:lnTo>
                <a:lnTo>
                  <a:pt x="0" y="0"/>
                </a:lnTo>
                <a:lnTo>
                  <a:pt x="0" y="3314699"/>
                </a:lnTo>
                <a:close/>
              </a:path>
            </a:pathLst>
          </a:custGeom>
          <a:solidFill>
            <a:srgbClr val="460073"/>
          </a:solidFill>
        </p:spPr>
        <p:txBody>
          <a:bodyPr wrap="square" lIns="0" tIns="0" rIns="0" bIns="0" rtlCol="0"/>
          <a:lstStyle/>
          <a:p>
            <a:endParaRPr dirty="0"/>
          </a:p>
        </p:txBody>
      </p:sp>
      <p:sp>
        <p:nvSpPr>
          <p:cNvPr id="8" name="object 8"/>
          <p:cNvSpPr txBox="1">
            <a:spLocks noGrp="1"/>
          </p:cNvSpPr>
          <p:nvPr>
            <p:ph type="title"/>
          </p:nvPr>
        </p:nvSpPr>
        <p:spPr>
          <a:xfrm>
            <a:off x="368300" y="759409"/>
            <a:ext cx="5422900" cy="2603277"/>
          </a:xfrm>
          <a:prstGeom prst="rect">
            <a:avLst/>
          </a:prstGeom>
        </p:spPr>
        <p:txBody>
          <a:bodyPr vert="horz" wrap="square" lIns="0" tIns="12700" rIns="0" bIns="0" rtlCol="0">
            <a:spAutoFit/>
          </a:bodyPr>
          <a:lstStyle/>
          <a:p>
            <a:pPr marL="12700">
              <a:lnSpc>
                <a:spcPts val="10055"/>
              </a:lnSpc>
              <a:spcBef>
                <a:spcPts val="100"/>
              </a:spcBef>
              <a:tabLst>
                <a:tab pos="2199005" algn="l"/>
              </a:tabLst>
            </a:pPr>
            <a:r>
              <a:rPr sz="9600" spc="60" dirty="0">
                <a:solidFill>
                  <a:srgbClr val="FFFFFF"/>
                </a:solidFill>
              </a:rPr>
              <a:t>FOCUS ON:	</a:t>
            </a:r>
            <a:endParaRPr sz="4400" dirty="0"/>
          </a:p>
        </p:txBody>
      </p:sp>
      <p:sp>
        <p:nvSpPr>
          <p:cNvPr id="11" name="object 8">
            <a:extLst>
              <a:ext uri="{FF2B5EF4-FFF2-40B4-BE49-F238E27FC236}">
                <a16:creationId xmlns:a16="http://schemas.microsoft.com/office/drawing/2014/main" id="{1DD33A67-304D-6BFA-4158-64AAA49B6120}"/>
              </a:ext>
            </a:extLst>
          </p:cNvPr>
          <p:cNvSpPr txBox="1">
            <a:spLocks/>
          </p:cNvSpPr>
          <p:nvPr/>
        </p:nvSpPr>
        <p:spPr>
          <a:xfrm>
            <a:off x="1371600" y="4173461"/>
            <a:ext cx="10605135" cy="1028487"/>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gn="ctr">
              <a:spcBef>
                <a:spcPts val="100"/>
              </a:spcBef>
              <a:tabLst>
                <a:tab pos="2199005" algn="l"/>
              </a:tabLst>
            </a:pPr>
            <a:r>
              <a:rPr lang="en-US" sz="6600" kern="0" spc="-75" dirty="0">
                <a:solidFill>
                  <a:srgbClr val="00B9FF"/>
                </a:solidFill>
              </a:rPr>
              <a:t>R</a:t>
            </a:r>
            <a:r>
              <a:rPr lang="en-DE" sz="6600" kern="0" spc="-75" dirty="0">
                <a:solidFill>
                  <a:srgbClr val="00B9FF"/>
                </a:solidFill>
              </a:rPr>
              <a:t>ACIAL</a:t>
            </a:r>
            <a:r>
              <a:rPr lang="en-US" sz="6600" kern="0" spc="-75" dirty="0">
                <a:solidFill>
                  <a:srgbClr val="00B9FF"/>
                </a:solidFill>
              </a:rPr>
              <a:t> DI</a:t>
            </a:r>
            <a:r>
              <a:rPr lang="en-DE" sz="6600" kern="0" spc="-75" dirty="0">
                <a:solidFill>
                  <a:srgbClr val="00B9FF"/>
                </a:solidFill>
              </a:rPr>
              <a:t>VERSITY</a:t>
            </a:r>
            <a:endParaRPr lang="en-US" sz="6600" kern="0" dirty="0"/>
          </a:p>
        </p:txBody>
      </p:sp>
      <p:sp>
        <p:nvSpPr>
          <p:cNvPr id="13" name="object 7">
            <a:extLst>
              <a:ext uri="{FF2B5EF4-FFF2-40B4-BE49-F238E27FC236}">
                <a16:creationId xmlns:a16="http://schemas.microsoft.com/office/drawing/2014/main" id="{38E8533F-863D-21A6-E822-66574B100976}"/>
              </a:ext>
            </a:extLst>
          </p:cNvPr>
          <p:cNvSpPr txBox="1"/>
          <p:nvPr/>
        </p:nvSpPr>
        <p:spPr>
          <a:xfrm>
            <a:off x="10058400" y="6096925"/>
            <a:ext cx="2061001" cy="455766"/>
          </a:xfrm>
          <a:prstGeom prst="rect">
            <a:avLst/>
          </a:prstGeom>
        </p:spPr>
        <p:txBody>
          <a:bodyPr vert="horz" wrap="square" lIns="0" tIns="107950" rIns="0" bIns="0" rtlCol="0">
            <a:spAutoFit/>
          </a:bodyPr>
          <a:lstStyle/>
          <a:p>
            <a:pPr marL="12700" marR="5080">
              <a:lnSpc>
                <a:spcPct val="77500"/>
              </a:lnSpc>
              <a:spcBef>
                <a:spcPts val="850"/>
              </a:spcBef>
            </a:pPr>
            <a:r>
              <a:rPr lang="en-DE" sz="2800" spc="-10" dirty="0">
                <a:solidFill>
                  <a:schemeClr val="bg1"/>
                </a:solidFill>
                <a:latin typeface="Arial Black"/>
                <a:cs typeface="Arial Black"/>
              </a:rPr>
              <a:t>DISCOVER</a:t>
            </a:r>
            <a:endParaRPr sz="2800" dirty="0">
              <a:solidFill>
                <a:srgbClr val="00B0F0"/>
              </a:solidFill>
              <a:latin typeface="Arial Black"/>
              <a:cs typeface="Arial Black"/>
            </a:endParaRPr>
          </a:p>
        </p:txBody>
      </p:sp>
    </p:spTree>
    <p:extLst>
      <p:ext uri="{BB962C8B-B14F-4D97-AF65-F5344CB8AC3E}">
        <p14:creationId xmlns:p14="http://schemas.microsoft.com/office/powerpoint/2010/main" val="2630849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43"/>
          <p:cNvSpPr txBox="1">
            <a:spLocks noGrp="1"/>
          </p:cNvSpPr>
          <p:nvPr>
            <p:ph type="sldNum" sz="quarter" idx="7"/>
          </p:nvPr>
        </p:nvSpPr>
        <p:spPr>
          <a:xfrm>
            <a:off x="11582401" y="6553200"/>
            <a:ext cx="267588" cy="141064"/>
          </a:xfrm>
          <a:prstGeom prst="rect">
            <a:avLst/>
          </a:prstGeom>
        </p:spPr>
        <p:txBody>
          <a:bodyPr vert="horz" wrap="square" lIns="0" tIns="0" rIns="0" bIns="0" rtlCol="0">
            <a:spAutoFit/>
          </a:bodyPr>
          <a:lstStyle/>
          <a:p>
            <a:pPr marL="109220">
              <a:lnSpc>
                <a:spcPts val="1115"/>
              </a:lnSpc>
            </a:pPr>
            <a:fld id="{81D60167-4931-47E6-BA6A-407CBD079E47}" type="slidenum">
              <a:rPr spc="70" dirty="0"/>
              <a:t>14</a:t>
            </a:fld>
            <a:endParaRPr spc="70" dirty="0"/>
          </a:p>
        </p:txBody>
      </p:sp>
      <p:sp>
        <p:nvSpPr>
          <p:cNvPr id="101" name="object 34">
            <a:extLst>
              <a:ext uri="{FF2B5EF4-FFF2-40B4-BE49-F238E27FC236}">
                <a16:creationId xmlns:a16="http://schemas.microsoft.com/office/drawing/2014/main" id="{DE793AD6-01A1-6D62-26EE-E13B9D42EDE4}"/>
              </a:ext>
            </a:extLst>
          </p:cNvPr>
          <p:cNvSpPr txBox="1"/>
          <p:nvPr/>
        </p:nvSpPr>
        <p:spPr>
          <a:xfrm>
            <a:off x="457199" y="998975"/>
            <a:ext cx="11298297" cy="516167"/>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From the overview it can be observed that there are a lot of White employees at the “Big 5 firms”</a:t>
            </a:r>
            <a:r>
              <a:rPr lang="en-DE" b="1" spc="35" dirty="0">
                <a:solidFill>
                  <a:schemeClr val="bg1">
                    <a:lumMod val="65000"/>
                  </a:schemeClr>
                </a:solidFill>
                <a:latin typeface="Arial"/>
                <a:cs typeface="Arial"/>
              </a:rPr>
              <a:t>*</a:t>
            </a:r>
            <a:r>
              <a:rPr lang="en-DE" b="1" spc="35" dirty="0">
                <a:solidFill>
                  <a:srgbClr val="CB01FB"/>
                </a:solidFill>
                <a:latin typeface="Arial"/>
                <a:cs typeface="Arial"/>
              </a:rPr>
              <a:t>, followed by people who identify as Asians</a:t>
            </a:r>
            <a:r>
              <a:rPr lang="en-DE" sz="1800" b="1" spc="35" dirty="0">
                <a:solidFill>
                  <a:srgbClr val="CB01FB"/>
                </a:solidFill>
                <a:latin typeface="Arial"/>
                <a:cs typeface="Arial"/>
              </a:rPr>
              <a:t>.</a:t>
            </a:r>
            <a:endParaRPr lang="en-US" b="1" spc="35" dirty="0">
              <a:solidFill>
                <a:srgbClr val="CB01FB"/>
              </a:solidFill>
              <a:latin typeface="Arial"/>
              <a:cs typeface="Arial"/>
            </a:endParaRPr>
          </a:p>
        </p:txBody>
      </p:sp>
      <p:pic>
        <p:nvPicPr>
          <p:cNvPr id="4" name="Picture 3">
            <a:extLst>
              <a:ext uri="{FF2B5EF4-FFF2-40B4-BE49-F238E27FC236}">
                <a16:creationId xmlns:a16="http://schemas.microsoft.com/office/drawing/2014/main" id="{67FD3DC9-F5AA-8E8E-F458-D2EE5012025C}"/>
              </a:ext>
            </a:extLst>
          </p:cNvPr>
          <p:cNvPicPr>
            <a:picLocks noChangeAspect="1"/>
          </p:cNvPicPr>
          <p:nvPr/>
        </p:nvPicPr>
        <p:blipFill>
          <a:blip r:embed="rId3"/>
          <a:stretch>
            <a:fillRect/>
          </a:stretch>
        </p:blipFill>
        <p:spPr>
          <a:xfrm>
            <a:off x="6878696" y="1965744"/>
            <a:ext cx="4876801" cy="3001748"/>
          </a:xfrm>
          <a:prstGeom prst="rect">
            <a:avLst/>
          </a:prstGeom>
        </p:spPr>
      </p:pic>
      <p:pic>
        <p:nvPicPr>
          <p:cNvPr id="6" name="Picture 5">
            <a:extLst>
              <a:ext uri="{FF2B5EF4-FFF2-40B4-BE49-F238E27FC236}">
                <a16:creationId xmlns:a16="http://schemas.microsoft.com/office/drawing/2014/main" id="{C54624E5-DEFB-2CE8-4BA0-4F361230326D}"/>
              </a:ext>
            </a:extLst>
          </p:cNvPr>
          <p:cNvPicPr>
            <a:picLocks noChangeAspect="1"/>
          </p:cNvPicPr>
          <p:nvPr/>
        </p:nvPicPr>
        <p:blipFill>
          <a:blip r:embed="rId4"/>
          <a:stretch>
            <a:fillRect/>
          </a:stretch>
        </p:blipFill>
        <p:spPr>
          <a:xfrm>
            <a:off x="2590800" y="4597855"/>
            <a:ext cx="2156647" cy="1204064"/>
          </a:xfrm>
          <a:prstGeom prst="rect">
            <a:avLst/>
          </a:prstGeom>
        </p:spPr>
      </p:pic>
      <p:grpSp>
        <p:nvGrpSpPr>
          <p:cNvPr id="13" name="Group 12">
            <a:extLst>
              <a:ext uri="{FF2B5EF4-FFF2-40B4-BE49-F238E27FC236}">
                <a16:creationId xmlns:a16="http://schemas.microsoft.com/office/drawing/2014/main" id="{CE679E45-1C7C-534F-94F5-1D9B73B3E586}"/>
              </a:ext>
            </a:extLst>
          </p:cNvPr>
          <p:cNvGrpSpPr/>
          <p:nvPr/>
        </p:nvGrpSpPr>
        <p:grpSpPr>
          <a:xfrm>
            <a:off x="1027448" y="2457909"/>
            <a:ext cx="4992352" cy="4276299"/>
            <a:chOff x="6105278" y="1647406"/>
            <a:chExt cx="4902568" cy="4434840"/>
          </a:xfrm>
        </p:grpSpPr>
        <p:grpSp>
          <p:nvGrpSpPr>
            <p:cNvPr id="24" name="Group 23">
              <a:extLst>
                <a:ext uri="{FF2B5EF4-FFF2-40B4-BE49-F238E27FC236}">
                  <a16:creationId xmlns:a16="http://schemas.microsoft.com/office/drawing/2014/main" id="{7816A83F-D805-87BC-0EEF-5E6CA8A3DEFE}"/>
                </a:ext>
              </a:extLst>
            </p:cNvPr>
            <p:cNvGrpSpPr/>
            <p:nvPr/>
          </p:nvGrpSpPr>
          <p:grpSpPr>
            <a:xfrm>
              <a:off x="6105278" y="1647406"/>
              <a:ext cx="4902568" cy="4434840"/>
              <a:chOff x="6692716" y="1295400"/>
              <a:chExt cx="4902568" cy="4434840"/>
            </a:xfrm>
          </p:grpSpPr>
          <p:sp>
            <p:nvSpPr>
              <p:cNvPr id="29" name="Block Arc 28">
                <a:extLst>
                  <a:ext uri="{FF2B5EF4-FFF2-40B4-BE49-F238E27FC236}">
                    <a16:creationId xmlns:a16="http://schemas.microsoft.com/office/drawing/2014/main" id="{B6EB572B-3EC7-5015-B6C7-A3C20B2A3169}"/>
                  </a:ext>
                </a:extLst>
              </p:cNvPr>
              <p:cNvSpPr/>
              <p:nvPr/>
            </p:nvSpPr>
            <p:spPr>
              <a:xfrm>
                <a:off x="6718484" y="1295400"/>
                <a:ext cx="4876800" cy="4419600"/>
              </a:xfrm>
              <a:prstGeom prst="blockArc">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0" name="Block Arc 29">
                <a:extLst>
                  <a:ext uri="{FF2B5EF4-FFF2-40B4-BE49-F238E27FC236}">
                    <a16:creationId xmlns:a16="http://schemas.microsoft.com/office/drawing/2014/main" id="{72B4BF4A-AE19-F9CE-6E9E-6E85CA2F415B}"/>
                  </a:ext>
                </a:extLst>
              </p:cNvPr>
              <p:cNvSpPr/>
              <p:nvPr/>
            </p:nvSpPr>
            <p:spPr>
              <a:xfrm>
                <a:off x="6696456" y="1295400"/>
                <a:ext cx="4876800" cy="4419600"/>
              </a:xfrm>
              <a:prstGeom prst="blockArc">
                <a:avLst>
                  <a:gd name="adj1" fmla="val 16811425"/>
                  <a:gd name="adj2" fmla="val 0"/>
                  <a:gd name="adj3" fmla="val 25000"/>
                </a:avLst>
              </a:prstGeom>
              <a:solidFill>
                <a:srgbClr val="CB01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1" name="Block Arc 30">
                <a:extLst>
                  <a:ext uri="{FF2B5EF4-FFF2-40B4-BE49-F238E27FC236}">
                    <a16:creationId xmlns:a16="http://schemas.microsoft.com/office/drawing/2014/main" id="{012F5974-09B1-D8AE-ED0A-1BC4788BA389}"/>
                  </a:ext>
                </a:extLst>
              </p:cNvPr>
              <p:cNvSpPr/>
              <p:nvPr/>
            </p:nvSpPr>
            <p:spPr>
              <a:xfrm>
                <a:off x="6696456" y="1295400"/>
                <a:ext cx="4876800" cy="4419600"/>
              </a:xfrm>
              <a:prstGeom prst="blockArc">
                <a:avLst>
                  <a:gd name="adj1" fmla="val 18809575"/>
                  <a:gd name="adj2" fmla="val 0"/>
                  <a:gd name="adj3" fmla="val 25207"/>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2" name="Block Arc 31">
                <a:extLst>
                  <a:ext uri="{FF2B5EF4-FFF2-40B4-BE49-F238E27FC236}">
                    <a16:creationId xmlns:a16="http://schemas.microsoft.com/office/drawing/2014/main" id="{7D15BB74-F7C3-AA44-CD4B-972C3B9A27E3}"/>
                  </a:ext>
                </a:extLst>
              </p:cNvPr>
              <p:cNvSpPr/>
              <p:nvPr/>
            </p:nvSpPr>
            <p:spPr>
              <a:xfrm>
                <a:off x="6692716" y="1295400"/>
                <a:ext cx="4876800" cy="4419600"/>
              </a:xfrm>
              <a:prstGeom prst="blockArc">
                <a:avLst>
                  <a:gd name="adj1" fmla="val 19692499"/>
                  <a:gd name="adj2" fmla="val 0"/>
                  <a:gd name="adj3" fmla="val 2500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33" name="Block Arc 32">
                <a:extLst>
                  <a:ext uri="{FF2B5EF4-FFF2-40B4-BE49-F238E27FC236}">
                    <a16:creationId xmlns:a16="http://schemas.microsoft.com/office/drawing/2014/main" id="{5210ED38-0B4B-1168-1E11-0CF2D09E61AE}"/>
                  </a:ext>
                </a:extLst>
              </p:cNvPr>
              <p:cNvSpPr/>
              <p:nvPr/>
            </p:nvSpPr>
            <p:spPr>
              <a:xfrm>
                <a:off x="6706292" y="1310640"/>
                <a:ext cx="4876800" cy="4419600"/>
              </a:xfrm>
              <a:prstGeom prst="blockArc">
                <a:avLst>
                  <a:gd name="adj1" fmla="val 20839613"/>
                  <a:gd name="adj2" fmla="val 0"/>
                  <a:gd name="adj3" fmla="val 2500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1"/>
                    </a:solidFill>
                  </a:rPr>
                  <a:t>1,98%</a:t>
                </a:r>
              </a:p>
            </p:txBody>
          </p:sp>
        </p:grpSp>
        <p:sp>
          <p:nvSpPr>
            <p:cNvPr id="25" name="TextBox 24">
              <a:extLst>
                <a:ext uri="{FF2B5EF4-FFF2-40B4-BE49-F238E27FC236}">
                  <a16:creationId xmlns:a16="http://schemas.microsoft.com/office/drawing/2014/main" id="{D323B5EE-702C-2309-78F1-4E5CF5FEB245}"/>
                </a:ext>
              </a:extLst>
            </p:cNvPr>
            <p:cNvSpPr txBox="1"/>
            <p:nvPr/>
          </p:nvSpPr>
          <p:spPr>
            <a:xfrm>
              <a:off x="7006880" y="2286000"/>
              <a:ext cx="1070320" cy="369332"/>
            </a:xfrm>
            <a:prstGeom prst="rect">
              <a:avLst/>
            </a:prstGeom>
            <a:noFill/>
          </p:spPr>
          <p:txBody>
            <a:bodyPr wrap="square" rtlCol="0">
              <a:spAutoFit/>
            </a:bodyPr>
            <a:lstStyle/>
            <a:p>
              <a:r>
                <a:rPr lang="en-DE" dirty="0">
                  <a:solidFill>
                    <a:schemeClr val="bg1"/>
                  </a:solidFill>
                </a:rPr>
                <a:t>58,32%</a:t>
              </a:r>
            </a:p>
          </p:txBody>
        </p:sp>
        <p:sp>
          <p:nvSpPr>
            <p:cNvPr id="26" name="TextBox 25">
              <a:extLst>
                <a:ext uri="{FF2B5EF4-FFF2-40B4-BE49-F238E27FC236}">
                  <a16:creationId xmlns:a16="http://schemas.microsoft.com/office/drawing/2014/main" id="{12BFB6AB-728D-64AA-EEA5-1394FCC8C07F}"/>
                </a:ext>
              </a:extLst>
            </p:cNvPr>
            <p:cNvSpPr txBox="1"/>
            <p:nvPr/>
          </p:nvSpPr>
          <p:spPr>
            <a:xfrm>
              <a:off x="8881501" y="2142415"/>
              <a:ext cx="1070320" cy="369332"/>
            </a:xfrm>
            <a:prstGeom prst="rect">
              <a:avLst/>
            </a:prstGeom>
            <a:noFill/>
          </p:spPr>
          <p:txBody>
            <a:bodyPr wrap="square" rtlCol="0">
              <a:spAutoFit/>
            </a:bodyPr>
            <a:lstStyle/>
            <a:p>
              <a:r>
                <a:rPr lang="en-DE" dirty="0">
                  <a:solidFill>
                    <a:schemeClr val="bg1"/>
                  </a:solidFill>
                </a:rPr>
                <a:t>27,09%</a:t>
              </a:r>
            </a:p>
          </p:txBody>
        </p:sp>
        <p:sp>
          <p:nvSpPr>
            <p:cNvPr id="27" name="TextBox 26">
              <a:extLst>
                <a:ext uri="{FF2B5EF4-FFF2-40B4-BE49-F238E27FC236}">
                  <a16:creationId xmlns:a16="http://schemas.microsoft.com/office/drawing/2014/main" id="{464E5416-D6CE-90E4-F76D-BCB64C599190}"/>
                </a:ext>
              </a:extLst>
            </p:cNvPr>
            <p:cNvSpPr txBox="1"/>
            <p:nvPr/>
          </p:nvSpPr>
          <p:spPr>
            <a:xfrm>
              <a:off x="9873178" y="3010444"/>
              <a:ext cx="1070320" cy="369332"/>
            </a:xfrm>
            <a:prstGeom prst="rect">
              <a:avLst/>
            </a:prstGeom>
            <a:noFill/>
          </p:spPr>
          <p:txBody>
            <a:bodyPr wrap="square" rtlCol="0">
              <a:spAutoFit/>
            </a:bodyPr>
            <a:lstStyle/>
            <a:p>
              <a:r>
                <a:rPr lang="en-DE" dirty="0">
                  <a:solidFill>
                    <a:schemeClr val="bg1"/>
                  </a:solidFill>
                </a:rPr>
                <a:t>7,26%</a:t>
              </a:r>
            </a:p>
          </p:txBody>
        </p:sp>
        <p:sp>
          <p:nvSpPr>
            <p:cNvPr id="28" name="TextBox 27">
              <a:extLst>
                <a:ext uri="{FF2B5EF4-FFF2-40B4-BE49-F238E27FC236}">
                  <a16:creationId xmlns:a16="http://schemas.microsoft.com/office/drawing/2014/main" id="{333E72F0-7542-05B9-416A-11FFCF9A1CB8}"/>
                </a:ext>
              </a:extLst>
            </p:cNvPr>
            <p:cNvSpPr txBox="1"/>
            <p:nvPr/>
          </p:nvSpPr>
          <p:spPr>
            <a:xfrm>
              <a:off x="9641917" y="2531372"/>
              <a:ext cx="797483" cy="369332"/>
            </a:xfrm>
            <a:prstGeom prst="rect">
              <a:avLst/>
            </a:prstGeom>
            <a:noFill/>
          </p:spPr>
          <p:txBody>
            <a:bodyPr wrap="square">
              <a:spAutoFit/>
            </a:bodyPr>
            <a:lstStyle/>
            <a:p>
              <a:r>
                <a:rPr lang="en-DE" dirty="0">
                  <a:solidFill>
                    <a:schemeClr val="bg1"/>
                  </a:solidFill>
                </a:rPr>
                <a:t>5,02%</a:t>
              </a:r>
            </a:p>
          </p:txBody>
        </p:sp>
      </p:grpSp>
      <p:sp>
        <p:nvSpPr>
          <p:cNvPr id="35" name="object 2">
            <a:extLst>
              <a:ext uri="{FF2B5EF4-FFF2-40B4-BE49-F238E27FC236}">
                <a16:creationId xmlns:a16="http://schemas.microsoft.com/office/drawing/2014/main" id="{FE073703-C665-1BCC-C03C-0F1D1410501D}"/>
              </a:ext>
            </a:extLst>
          </p:cNvPr>
          <p:cNvSpPr txBox="1">
            <a:spLocks/>
          </p:cNvSpPr>
          <p:nvPr/>
        </p:nvSpPr>
        <p:spPr>
          <a:xfrm>
            <a:off x="347734" y="399917"/>
            <a:ext cx="11496531" cy="487313"/>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nSpc>
                <a:spcPts val="3670"/>
              </a:lnSpc>
              <a:spcBef>
                <a:spcPts val="100"/>
              </a:spcBef>
            </a:pPr>
            <a:r>
              <a:rPr lang="en-US" kern="0" spc="-55" dirty="0"/>
              <a:t>OVERVIEW OF RACE DIVERSITY IN SILICON VALLEY</a:t>
            </a:r>
            <a:endParaRPr lang="en-US" kern="0" spc="-145" dirty="0"/>
          </a:p>
        </p:txBody>
      </p:sp>
      <p:sp>
        <p:nvSpPr>
          <p:cNvPr id="37" name="TextBox 36">
            <a:extLst>
              <a:ext uri="{FF2B5EF4-FFF2-40B4-BE49-F238E27FC236}">
                <a16:creationId xmlns:a16="http://schemas.microsoft.com/office/drawing/2014/main" id="{61B05036-A7B1-76A0-D77C-C8C28E2FA39A}"/>
              </a:ext>
            </a:extLst>
          </p:cNvPr>
          <p:cNvSpPr txBox="1"/>
          <p:nvPr/>
        </p:nvSpPr>
        <p:spPr>
          <a:xfrm>
            <a:off x="907523" y="6400800"/>
            <a:ext cx="3435877" cy="261610"/>
          </a:xfrm>
          <a:prstGeom prst="rect">
            <a:avLst/>
          </a:prstGeom>
          <a:noFill/>
        </p:spPr>
        <p:txBody>
          <a:bodyPr wrap="square" rtlCol="0">
            <a:spAutoFit/>
          </a:bodyPr>
          <a:lstStyle/>
          <a:p>
            <a:r>
              <a:rPr lang="en-DE" sz="1100" dirty="0"/>
              <a:t>* Big 5 comprise of: Google, Apple, Cisco, HPE &amp; Intel</a:t>
            </a:r>
          </a:p>
        </p:txBody>
      </p:sp>
    </p:spTree>
    <p:extLst>
      <p:ext uri="{BB962C8B-B14F-4D97-AF65-F5344CB8AC3E}">
        <p14:creationId xmlns:p14="http://schemas.microsoft.com/office/powerpoint/2010/main" val="13404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bject 34"/>
          <p:cNvSpPr txBox="1"/>
          <p:nvPr/>
        </p:nvSpPr>
        <p:spPr>
          <a:xfrm>
            <a:off x="368301" y="964205"/>
            <a:ext cx="10565765" cy="516167"/>
          </a:xfrm>
          <a:prstGeom prst="rect">
            <a:avLst/>
          </a:prstGeom>
        </p:spPr>
        <p:txBody>
          <a:bodyPr vert="horz" wrap="square" lIns="0" tIns="53975" rIns="0" bIns="0" rtlCol="0">
            <a:spAutoFit/>
          </a:bodyPr>
          <a:lstStyle/>
          <a:p>
            <a:pPr marL="15240" marR="5080" algn="just">
              <a:lnSpc>
                <a:spcPts val="1839"/>
              </a:lnSpc>
              <a:spcBef>
                <a:spcPts val="425"/>
              </a:spcBef>
            </a:pPr>
            <a:r>
              <a:rPr lang="en-DE" sz="1800" b="1" spc="35" dirty="0">
                <a:solidFill>
                  <a:srgbClr val="CB01FB"/>
                </a:solidFill>
                <a:latin typeface="Arial"/>
                <a:cs typeface="Arial"/>
              </a:rPr>
              <a:t>Excluding people who identify as White or Asian as they are the majority races present. It is evident that t</a:t>
            </a:r>
            <a:r>
              <a:rPr lang="en-GB" sz="1800" b="1" spc="35" dirty="0">
                <a:solidFill>
                  <a:srgbClr val="CB01FB"/>
                </a:solidFill>
                <a:latin typeface="Arial"/>
                <a:cs typeface="Arial"/>
              </a:rPr>
              <a:t>he</a:t>
            </a:r>
            <a:r>
              <a:rPr lang="en-DE" sz="1800" b="1" spc="35" dirty="0">
                <a:solidFill>
                  <a:srgbClr val="CB01FB"/>
                </a:solidFill>
                <a:latin typeface="Arial"/>
                <a:cs typeface="Arial"/>
              </a:rPr>
              <a:t> other 5 groups are minorities and are under-represented. </a:t>
            </a:r>
            <a:endParaRPr lang="en-DE" sz="1800" dirty="0">
              <a:solidFill>
                <a:srgbClr val="CB01FB"/>
              </a:solidFill>
              <a:latin typeface="Arial"/>
              <a:cs typeface="Arial"/>
            </a:endParaRPr>
          </a:p>
        </p:txBody>
      </p:sp>
      <p:sp>
        <p:nvSpPr>
          <p:cNvPr id="43" name="object 43"/>
          <p:cNvSpPr txBox="1">
            <a:spLocks noGrp="1"/>
          </p:cNvSpPr>
          <p:nvPr>
            <p:ph type="sldNum" sz="quarter" idx="7"/>
          </p:nvPr>
        </p:nvSpPr>
        <p:spPr>
          <a:xfrm>
            <a:off x="11518137" y="6553200"/>
            <a:ext cx="331852" cy="141064"/>
          </a:xfrm>
          <a:prstGeom prst="rect">
            <a:avLst/>
          </a:prstGeom>
        </p:spPr>
        <p:txBody>
          <a:bodyPr vert="horz" wrap="square" lIns="0" tIns="0" rIns="0" bIns="0" rtlCol="0">
            <a:spAutoFit/>
          </a:bodyPr>
          <a:lstStyle/>
          <a:p>
            <a:pPr marL="109220">
              <a:lnSpc>
                <a:spcPts val="1115"/>
              </a:lnSpc>
            </a:pPr>
            <a:fld id="{81D60167-4931-47E6-BA6A-407CBD079E47}" type="slidenum">
              <a:rPr spc="70" dirty="0"/>
              <a:t>15</a:t>
            </a:fld>
            <a:endParaRPr spc="70" dirty="0"/>
          </a:p>
        </p:txBody>
      </p:sp>
      <p:sp>
        <p:nvSpPr>
          <p:cNvPr id="61" name="object 2">
            <a:extLst>
              <a:ext uri="{FF2B5EF4-FFF2-40B4-BE49-F238E27FC236}">
                <a16:creationId xmlns:a16="http://schemas.microsoft.com/office/drawing/2014/main" id="{7AA67BCC-B629-E823-EE93-362F8245E7D6}"/>
              </a:ext>
            </a:extLst>
          </p:cNvPr>
          <p:cNvSpPr txBox="1">
            <a:spLocks/>
          </p:cNvSpPr>
          <p:nvPr/>
        </p:nvSpPr>
        <p:spPr>
          <a:xfrm>
            <a:off x="368301" y="382499"/>
            <a:ext cx="10945495" cy="487313"/>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nSpc>
                <a:spcPts val="3670"/>
              </a:lnSpc>
              <a:spcBef>
                <a:spcPts val="100"/>
              </a:spcBef>
            </a:pPr>
            <a:r>
              <a:rPr lang="en-US" kern="0" spc="-55" dirty="0"/>
              <a:t>WHAT ABOUT AT A COMPANY LEVEL?</a:t>
            </a:r>
            <a:endParaRPr lang="en-US" kern="0" spc="-145" dirty="0"/>
          </a:p>
        </p:txBody>
      </p:sp>
      <p:grpSp>
        <p:nvGrpSpPr>
          <p:cNvPr id="3" name="Group 2">
            <a:extLst>
              <a:ext uri="{FF2B5EF4-FFF2-40B4-BE49-F238E27FC236}">
                <a16:creationId xmlns:a16="http://schemas.microsoft.com/office/drawing/2014/main" id="{510F71EC-F13A-420D-F7EF-0556BFD8EDEB}"/>
              </a:ext>
            </a:extLst>
          </p:cNvPr>
          <p:cNvGrpSpPr/>
          <p:nvPr/>
        </p:nvGrpSpPr>
        <p:grpSpPr>
          <a:xfrm>
            <a:off x="629146" y="2356257"/>
            <a:ext cx="11279263" cy="644702"/>
            <a:chOff x="-266382" y="2502276"/>
            <a:chExt cx="11279263" cy="644702"/>
          </a:xfrm>
        </p:grpSpPr>
        <p:grpSp>
          <p:nvGrpSpPr>
            <p:cNvPr id="2" name="Group 1">
              <a:extLst>
                <a:ext uri="{FF2B5EF4-FFF2-40B4-BE49-F238E27FC236}">
                  <a16:creationId xmlns:a16="http://schemas.microsoft.com/office/drawing/2014/main" id="{ED49FA88-A332-94EC-6ED8-2692EDD0A775}"/>
                </a:ext>
              </a:extLst>
            </p:cNvPr>
            <p:cNvGrpSpPr/>
            <p:nvPr/>
          </p:nvGrpSpPr>
          <p:grpSpPr>
            <a:xfrm>
              <a:off x="668481" y="2502276"/>
              <a:ext cx="10344400" cy="644701"/>
              <a:chOff x="801079" y="4384500"/>
              <a:chExt cx="6061588" cy="530862"/>
            </a:xfrm>
          </p:grpSpPr>
          <p:sp>
            <p:nvSpPr>
              <p:cNvPr id="55" name="object 7">
                <a:extLst>
                  <a:ext uri="{FF2B5EF4-FFF2-40B4-BE49-F238E27FC236}">
                    <a16:creationId xmlns:a16="http://schemas.microsoft.com/office/drawing/2014/main" id="{7FA6F2CD-3522-150E-6C32-56409D2BDB3D}"/>
                  </a:ext>
                </a:extLst>
              </p:cNvPr>
              <p:cNvSpPr/>
              <p:nvPr/>
            </p:nvSpPr>
            <p:spPr>
              <a:xfrm rot="5400000">
                <a:off x="4152256" y="3750510"/>
                <a:ext cx="530860" cy="1798843"/>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FF9900"/>
              </a:solidFill>
            </p:spPr>
            <p:txBody>
              <a:bodyPr wrap="square" lIns="0" tIns="0" rIns="0" bIns="0" rtlCol="0"/>
              <a:lstStyle/>
              <a:p>
                <a:endParaRPr dirty="0"/>
              </a:p>
            </p:txBody>
          </p:sp>
          <p:sp>
            <p:nvSpPr>
              <p:cNvPr id="57" name="object 7">
                <a:extLst>
                  <a:ext uri="{FF2B5EF4-FFF2-40B4-BE49-F238E27FC236}">
                    <a16:creationId xmlns:a16="http://schemas.microsoft.com/office/drawing/2014/main" id="{BDC8DA9A-8EA1-9729-CE59-01AFA7C45C48}"/>
                  </a:ext>
                </a:extLst>
              </p:cNvPr>
              <p:cNvSpPr/>
              <p:nvPr/>
            </p:nvSpPr>
            <p:spPr>
              <a:xfrm rot="5400000">
                <a:off x="6502505" y="4555198"/>
                <a:ext cx="530860" cy="189465"/>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FFFF00"/>
              </a:solidFill>
            </p:spPr>
            <p:txBody>
              <a:bodyPr wrap="square" lIns="0" tIns="0" rIns="0" bIns="0" rtlCol="0"/>
              <a:lstStyle/>
              <a:p>
                <a:pPr algn="ctr"/>
                <a:r>
                  <a:rPr sz="1200" dirty="0">
                    <a:latin typeface="Arial" panose="020B0604020202020204" pitchFamily="34" charset="0"/>
                    <a:cs typeface="Arial" panose="020B0604020202020204" pitchFamily="34" charset="0"/>
                  </a:rPr>
                  <a:t>1%</a:t>
                </a:r>
              </a:p>
            </p:txBody>
          </p:sp>
          <p:sp>
            <p:nvSpPr>
              <p:cNvPr id="59" name="object 7">
                <a:extLst>
                  <a:ext uri="{FF2B5EF4-FFF2-40B4-BE49-F238E27FC236}">
                    <a16:creationId xmlns:a16="http://schemas.microsoft.com/office/drawing/2014/main" id="{D3F79CEB-86CA-E97D-A646-1FEA8D03900E}"/>
                  </a:ext>
                </a:extLst>
              </p:cNvPr>
              <p:cNvSpPr/>
              <p:nvPr/>
            </p:nvSpPr>
            <p:spPr>
              <a:xfrm rot="5400000">
                <a:off x="1894242" y="3291338"/>
                <a:ext cx="530860" cy="2717186"/>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00B050"/>
              </a:solidFill>
            </p:spPr>
            <p:txBody>
              <a:bodyPr wrap="square" lIns="0" tIns="0" rIns="0" bIns="0" rtlCol="0"/>
              <a:lstStyle/>
              <a:p>
                <a:endParaRPr dirty="0"/>
              </a:p>
            </p:txBody>
          </p:sp>
          <p:sp>
            <p:nvSpPr>
              <p:cNvPr id="51" name="TextBox 50">
                <a:extLst>
                  <a:ext uri="{FF2B5EF4-FFF2-40B4-BE49-F238E27FC236}">
                    <a16:creationId xmlns:a16="http://schemas.microsoft.com/office/drawing/2014/main" id="{877B9BA3-A590-A859-3754-530D86F9D240}"/>
                  </a:ext>
                </a:extLst>
              </p:cNvPr>
              <p:cNvSpPr txBox="1"/>
              <p:nvPr/>
            </p:nvSpPr>
            <p:spPr>
              <a:xfrm>
                <a:off x="5769895" y="4522946"/>
                <a:ext cx="652210" cy="215416"/>
              </a:xfrm>
              <a:prstGeom prst="rect">
                <a:avLst/>
              </a:prstGeom>
              <a:noFill/>
            </p:spPr>
            <p:txBody>
              <a:bodyPr wrap="square" rtlCol="0">
                <a:spAutoFit/>
              </a:bodyPr>
              <a:lstStyle/>
              <a:p>
                <a:r>
                  <a:rPr lang="en-DE" sz="1100" dirty="0"/>
                  <a:t>1%</a:t>
                </a:r>
              </a:p>
            </p:txBody>
          </p:sp>
          <p:sp>
            <p:nvSpPr>
              <p:cNvPr id="47" name="TextBox 46">
                <a:extLst>
                  <a:ext uri="{FF2B5EF4-FFF2-40B4-BE49-F238E27FC236}">
                    <a16:creationId xmlns:a16="http://schemas.microsoft.com/office/drawing/2014/main" id="{BB56B877-99BB-E042-4367-F6E04EA40D51}"/>
                  </a:ext>
                </a:extLst>
              </p:cNvPr>
              <p:cNvSpPr txBox="1"/>
              <p:nvPr/>
            </p:nvSpPr>
            <p:spPr>
              <a:xfrm>
                <a:off x="1883505" y="4547647"/>
                <a:ext cx="652210" cy="215416"/>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49,76</a:t>
                </a:r>
                <a:r>
                  <a:rPr lang="en-DE" sz="1100" dirty="0"/>
                  <a:t>%</a:t>
                </a:r>
              </a:p>
            </p:txBody>
          </p:sp>
          <p:sp>
            <p:nvSpPr>
              <p:cNvPr id="78" name="object 7">
                <a:extLst>
                  <a:ext uri="{FF2B5EF4-FFF2-40B4-BE49-F238E27FC236}">
                    <a16:creationId xmlns:a16="http://schemas.microsoft.com/office/drawing/2014/main" id="{957F4E90-E2E3-32EE-921E-2CE0BBEDBD09}"/>
                  </a:ext>
                </a:extLst>
              </p:cNvPr>
              <p:cNvSpPr/>
              <p:nvPr/>
            </p:nvSpPr>
            <p:spPr>
              <a:xfrm rot="5400000">
                <a:off x="5719920" y="3962077"/>
                <a:ext cx="530860" cy="1375706"/>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rgbClr val="FF0000"/>
              </a:solidFill>
            </p:spPr>
            <p:txBody>
              <a:bodyPr wrap="square" lIns="0" tIns="0" rIns="0" bIns="0" rtlCol="0"/>
              <a:lstStyle/>
              <a:p>
                <a:endParaRPr dirty="0"/>
              </a:p>
            </p:txBody>
          </p:sp>
          <p:sp>
            <p:nvSpPr>
              <p:cNvPr id="48" name="TextBox 47">
                <a:extLst>
                  <a:ext uri="{FF2B5EF4-FFF2-40B4-BE49-F238E27FC236}">
                    <a16:creationId xmlns:a16="http://schemas.microsoft.com/office/drawing/2014/main" id="{A510CCC9-BACF-D68A-3E1E-784B0DD762A9}"/>
                  </a:ext>
                </a:extLst>
              </p:cNvPr>
              <p:cNvSpPr txBox="1"/>
              <p:nvPr/>
            </p:nvSpPr>
            <p:spPr>
              <a:xfrm>
                <a:off x="4171590" y="4542222"/>
                <a:ext cx="652210" cy="215416"/>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34,44</a:t>
                </a:r>
                <a:r>
                  <a:rPr lang="en-DE" sz="1100" dirty="0"/>
                  <a:t>%</a:t>
                </a:r>
              </a:p>
            </p:txBody>
          </p:sp>
          <p:sp>
            <p:nvSpPr>
              <p:cNvPr id="50" name="TextBox 49">
                <a:extLst>
                  <a:ext uri="{FF2B5EF4-FFF2-40B4-BE49-F238E27FC236}">
                    <a16:creationId xmlns:a16="http://schemas.microsoft.com/office/drawing/2014/main" id="{DEC42C96-FF4A-972E-76D8-68863AB87B0C}"/>
                  </a:ext>
                </a:extLst>
              </p:cNvPr>
              <p:cNvSpPr txBox="1"/>
              <p:nvPr/>
            </p:nvSpPr>
            <p:spPr>
              <a:xfrm>
                <a:off x="5763783" y="4545015"/>
                <a:ext cx="652210" cy="215416"/>
              </a:xfrm>
              <a:prstGeom prst="rect">
                <a:avLst/>
              </a:prstGeom>
              <a:noFill/>
            </p:spPr>
            <p:txBody>
              <a:bodyPr wrap="square" rtlCol="0">
                <a:spAutoFit/>
              </a:bodyPr>
              <a:lstStyle/>
              <a:p>
                <a:r>
                  <a:rPr lang="en-DE" sz="1100" dirty="0">
                    <a:latin typeface="Arial" panose="020B0604020202020204" pitchFamily="34" charset="0"/>
                    <a:cs typeface="Arial" panose="020B0604020202020204" pitchFamily="34" charset="0"/>
                  </a:rPr>
                  <a:t>11,34</a:t>
                </a:r>
                <a:r>
                  <a:rPr lang="en-DE" sz="1100" dirty="0"/>
                  <a:t>%</a:t>
                </a:r>
              </a:p>
            </p:txBody>
          </p:sp>
        </p:grpSp>
        <p:sp>
          <p:nvSpPr>
            <p:cNvPr id="80" name="object 7">
              <a:extLst>
                <a:ext uri="{FF2B5EF4-FFF2-40B4-BE49-F238E27FC236}">
                  <a16:creationId xmlns:a16="http://schemas.microsoft.com/office/drawing/2014/main" id="{3B9D0D0D-536D-5270-EF1B-C49ADF88FDA8}"/>
                </a:ext>
              </a:extLst>
            </p:cNvPr>
            <p:cNvSpPr/>
            <p:nvPr/>
          </p:nvSpPr>
          <p:spPr>
            <a:xfrm rot="5400000">
              <a:off x="-121300" y="2357196"/>
              <a:ext cx="644700" cy="934863"/>
            </a:xfrm>
            <a:custGeom>
              <a:avLst/>
              <a:gdLst/>
              <a:ahLst/>
              <a:cxnLst/>
              <a:rect l="l" t="t" r="r" b="b"/>
              <a:pathLst>
                <a:path w="530860" h="1871979">
                  <a:moveTo>
                    <a:pt x="530352" y="0"/>
                  </a:moveTo>
                  <a:lnTo>
                    <a:pt x="0" y="0"/>
                  </a:lnTo>
                  <a:lnTo>
                    <a:pt x="0" y="1871472"/>
                  </a:lnTo>
                  <a:lnTo>
                    <a:pt x="530352" y="1871472"/>
                  </a:lnTo>
                  <a:lnTo>
                    <a:pt x="530352" y="0"/>
                  </a:lnTo>
                  <a:close/>
                </a:path>
              </a:pathLst>
            </a:custGeom>
            <a:solidFill>
              <a:schemeClr val="accent5">
                <a:lumMod val="60000"/>
                <a:lumOff val="40000"/>
              </a:schemeClr>
            </a:solidFill>
          </p:spPr>
          <p:txBody>
            <a:bodyPr wrap="square" lIns="0" tIns="0" rIns="0" bIns="0" rtlCol="0"/>
            <a:lstStyle/>
            <a:p>
              <a:endParaRPr dirty="0"/>
            </a:p>
          </p:txBody>
        </p:sp>
        <p:sp>
          <p:nvSpPr>
            <p:cNvPr id="81" name="TextBox 80">
              <a:extLst>
                <a:ext uri="{FF2B5EF4-FFF2-40B4-BE49-F238E27FC236}">
                  <a16:creationId xmlns:a16="http://schemas.microsoft.com/office/drawing/2014/main" id="{9C3991BA-EEB1-2C36-4D7C-D3FE56E6EF29}"/>
                </a:ext>
              </a:extLst>
            </p:cNvPr>
            <p:cNvSpPr txBox="1"/>
            <p:nvPr/>
          </p:nvSpPr>
          <p:spPr>
            <a:xfrm>
              <a:off x="-63411" y="2700409"/>
              <a:ext cx="1113029" cy="261610"/>
            </a:xfrm>
            <a:prstGeom prst="rect">
              <a:avLst/>
            </a:prstGeom>
            <a:noFill/>
          </p:spPr>
          <p:txBody>
            <a:bodyPr wrap="square" rtlCol="0">
              <a:spAutoFit/>
            </a:bodyPr>
            <a:lstStyle/>
            <a:p>
              <a:r>
                <a:rPr lang="en-DE" sz="1100" dirty="0"/>
                <a:t>3,46%</a:t>
              </a:r>
            </a:p>
          </p:txBody>
        </p:sp>
      </p:grpSp>
      <p:grpSp>
        <p:nvGrpSpPr>
          <p:cNvPr id="7" name="Group 6">
            <a:extLst>
              <a:ext uri="{FF2B5EF4-FFF2-40B4-BE49-F238E27FC236}">
                <a16:creationId xmlns:a16="http://schemas.microsoft.com/office/drawing/2014/main" id="{EE1745BC-9AE4-28F7-A3C8-8E75862C2F8B}"/>
              </a:ext>
            </a:extLst>
          </p:cNvPr>
          <p:cNvGrpSpPr/>
          <p:nvPr/>
        </p:nvGrpSpPr>
        <p:grpSpPr>
          <a:xfrm>
            <a:off x="907523" y="3305055"/>
            <a:ext cx="10942465" cy="247889"/>
            <a:chOff x="907523" y="3648573"/>
            <a:chExt cx="10942465" cy="247889"/>
          </a:xfrm>
        </p:grpSpPr>
        <p:sp>
          <p:nvSpPr>
            <p:cNvPr id="35" name="object 39">
              <a:extLst>
                <a:ext uri="{FF2B5EF4-FFF2-40B4-BE49-F238E27FC236}">
                  <a16:creationId xmlns:a16="http://schemas.microsoft.com/office/drawing/2014/main" id="{1C717DBC-B014-B58A-924F-D98B8175F0DE}"/>
                </a:ext>
              </a:extLst>
            </p:cNvPr>
            <p:cNvSpPr/>
            <p:nvPr/>
          </p:nvSpPr>
          <p:spPr>
            <a:xfrm>
              <a:off x="7235270" y="3733739"/>
              <a:ext cx="94615" cy="94615"/>
            </a:xfrm>
            <a:custGeom>
              <a:avLst/>
              <a:gdLst/>
              <a:ahLst/>
              <a:cxnLst/>
              <a:rect l="l" t="t" r="r" b="b"/>
              <a:pathLst>
                <a:path w="94614" h="94614">
                  <a:moveTo>
                    <a:pt x="94487" y="0"/>
                  </a:moveTo>
                  <a:lnTo>
                    <a:pt x="0" y="0"/>
                  </a:lnTo>
                  <a:lnTo>
                    <a:pt x="0" y="94487"/>
                  </a:lnTo>
                  <a:lnTo>
                    <a:pt x="94487" y="94487"/>
                  </a:lnTo>
                  <a:lnTo>
                    <a:pt x="94487" y="0"/>
                  </a:lnTo>
                  <a:close/>
                </a:path>
              </a:pathLst>
            </a:custGeom>
            <a:solidFill>
              <a:srgbClr val="FF0000"/>
            </a:solidFill>
          </p:spPr>
          <p:txBody>
            <a:bodyPr wrap="square" lIns="0" tIns="0" rIns="0" bIns="0" rtlCol="0"/>
            <a:lstStyle/>
            <a:p>
              <a:endParaRPr dirty="0"/>
            </a:p>
          </p:txBody>
        </p:sp>
        <p:sp>
          <p:nvSpPr>
            <p:cNvPr id="36" name="object 40">
              <a:extLst>
                <a:ext uri="{FF2B5EF4-FFF2-40B4-BE49-F238E27FC236}">
                  <a16:creationId xmlns:a16="http://schemas.microsoft.com/office/drawing/2014/main" id="{261E00C6-4129-19C3-8269-31282446BC91}"/>
                </a:ext>
              </a:extLst>
            </p:cNvPr>
            <p:cNvSpPr/>
            <p:nvPr/>
          </p:nvSpPr>
          <p:spPr>
            <a:xfrm>
              <a:off x="3481456" y="372340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050"/>
            </a:solidFill>
          </p:spPr>
          <p:txBody>
            <a:bodyPr wrap="square" lIns="0" tIns="0" rIns="0" bIns="0" rtlCol="0"/>
            <a:lstStyle/>
            <a:p>
              <a:endParaRPr/>
            </a:p>
          </p:txBody>
        </p:sp>
        <p:sp>
          <p:nvSpPr>
            <p:cNvPr id="82" name="object 40">
              <a:extLst>
                <a:ext uri="{FF2B5EF4-FFF2-40B4-BE49-F238E27FC236}">
                  <a16:creationId xmlns:a16="http://schemas.microsoft.com/office/drawing/2014/main" id="{4B7D231F-2FAA-9586-756D-0298CB82912E}"/>
                </a:ext>
              </a:extLst>
            </p:cNvPr>
            <p:cNvSpPr/>
            <p:nvPr/>
          </p:nvSpPr>
          <p:spPr>
            <a:xfrm>
              <a:off x="907523" y="372340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chemeClr val="accent5">
                <a:lumMod val="60000"/>
                <a:lumOff val="40000"/>
              </a:schemeClr>
            </a:solidFill>
          </p:spPr>
          <p:txBody>
            <a:bodyPr wrap="square" lIns="0" tIns="0" rIns="0" bIns="0" rtlCol="0"/>
            <a:lstStyle/>
            <a:p>
              <a:endParaRPr/>
            </a:p>
          </p:txBody>
        </p:sp>
        <p:sp>
          <p:nvSpPr>
            <p:cNvPr id="83" name="object 40">
              <a:extLst>
                <a:ext uri="{FF2B5EF4-FFF2-40B4-BE49-F238E27FC236}">
                  <a16:creationId xmlns:a16="http://schemas.microsoft.com/office/drawing/2014/main" id="{0557B973-35D3-D841-2947-B1094CA37007}"/>
                </a:ext>
              </a:extLst>
            </p:cNvPr>
            <p:cNvSpPr/>
            <p:nvPr/>
          </p:nvSpPr>
          <p:spPr>
            <a:xfrm>
              <a:off x="5029572" y="3716682"/>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FF9900"/>
            </a:solidFill>
          </p:spPr>
          <p:txBody>
            <a:bodyPr wrap="square" lIns="0" tIns="0" rIns="0" bIns="0" rtlCol="0"/>
            <a:lstStyle/>
            <a:p>
              <a:endParaRPr/>
            </a:p>
          </p:txBody>
        </p:sp>
        <p:sp>
          <p:nvSpPr>
            <p:cNvPr id="84" name="object 39">
              <a:extLst>
                <a:ext uri="{FF2B5EF4-FFF2-40B4-BE49-F238E27FC236}">
                  <a16:creationId xmlns:a16="http://schemas.microsoft.com/office/drawing/2014/main" id="{FE382499-1D50-8214-9633-052310259E7B}"/>
                </a:ext>
              </a:extLst>
            </p:cNvPr>
            <p:cNvSpPr/>
            <p:nvPr/>
          </p:nvSpPr>
          <p:spPr>
            <a:xfrm>
              <a:off x="9630198" y="3723405"/>
              <a:ext cx="94615" cy="94615"/>
            </a:xfrm>
            <a:custGeom>
              <a:avLst/>
              <a:gdLst/>
              <a:ahLst/>
              <a:cxnLst/>
              <a:rect l="l" t="t" r="r" b="b"/>
              <a:pathLst>
                <a:path w="94614" h="94614">
                  <a:moveTo>
                    <a:pt x="94487" y="0"/>
                  </a:moveTo>
                  <a:lnTo>
                    <a:pt x="0" y="0"/>
                  </a:lnTo>
                  <a:lnTo>
                    <a:pt x="0" y="94487"/>
                  </a:lnTo>
                  <a:lnTo>
                    <a:pt x="94487" y="94487"/>
                  </a:lnTo>
                  <a:lnTo>
                    <a:pt x="94487" y="0"/>
                  </a:lnTo>
                  <a:close/>
                </a:path>
              </a:pathLst>
            </a:custGeom>
            <a:solidFill>
              <a:srgbClr val="FFFF00"/>
            </a:solidFill>
          </p:spPr>
          <p:txBody>
            <a:bodyPr wrap="square" lIns="0" tIns="0" rIns="0" bIns="0" rtlCol="0"/>
            <a:lstStyle/>
            <a:p>
              <a:endParaRPr dirty="0"/>
            </a:p>
          </p:txBody>
        </p:sp>
        <p:sp>
          <p:nvSpPr>
            <p:cNvPr id="5" name="TextBox 4">
              <a:extLst>
                <a:ext uri="{FF2B5EF4-FFF2-40B4-BE49-F238E27FC236}">
                  <a16:creationId xmlns:a16="http://schemas.microsoft.com/office/drawing/2014/main" id="{E7E92132-39A6-36FE-38E8-164E9DF345A3}"/>
                </a:ext>
              </a:extLst>
            </p:cNvPr>
            <p:cNvSpPr txBox="1"/>
            <p:nvPr/>
          </p:nvSpPr>
          <p:spPr>
            <a:xfrm>
              <a:off x="1009119" y="3665630"/>
              <a:ext cx="1944417" cy="230832"/>
            </a:xfrm>
            <a:prstGeom prst="rect">
              <a:avLst/>
            </a:prstGeom>
            <a:noFill/>
          </p:spPr>
          <p:txBody>
            <a:bodyPr wrap="square" rtlCol="0">
              <a:spAutoFit/>
            </a:bodyPr>
            <a:lstStyle/>
            <a:p>
              <a:r>
                <a:rPr lang="en-DE" sz="900" dirty="0">
                  <a:latin typeface="Arial" panose="020B0604020202020204" pitchFamily="34" charset="0"/>
                  <a:cs typeface="Arial" panose="020B0604020202020204" pitchFamily="34" charset="0"/>
                </a:rPr>
                <a:t>Native Hawaiian/Pacific Islander</a:t>
              </a:r>
            </a:p>
          </p:txBody>
        </p:sp>
        <p:sp>
          <p:nvSpPr>
            <p:cNvPr id="85" name="TextBox 84">
              <a:extLst>
                <a:ext uri="{FF2B5EF4-FFF2-40B4-BE49-F238E27FC236}">
                  <a16:creationId xmlns:a16="http://schemas.microsoft.com/office/drawing/2014/main" id="{D9B181E5-D2EC-BBCD-B1C3-2B9F8AF09294}"/>
                </a:ext>
              </a:extLst>
            </p:cNvPr>
            <p:cNvSpPr txBox="1"/>
            <p:nvPr/>
          </p:nvSpPr>
          <p:spPr>
            <a:xfrm>
              <a:off x="3556292" y="3665630"/>
              <a:ext cx="1270951" cy="230832"/>
            </a:xfrm>
            <a:prstGeom prst="rect">
              <a:avLst/>
            </a:prstGeom>
            <a:noFill/>
          </p:spPr>
          <p:txBody>
            <a:bodyPr wrap="square" rtlCol="0">
              <a:spAutoFit/>
            </a:bodyPr>
            <a:lstStyle/>
            <a:p>
              <a:r>
                <a:rPr lang="en-DE" sz="900" dirty="0">
                  <a:latin typeface="Arial" panose="020B0604020202020204" pitchFamily="34" charset="0"/>
                  <a:cs typeface="Arial" panose="020B0604020202020204" pitchFamily="34" charset="0"/>
                </a:rPr>
                <a:t>Latino</a:t>
              </a:r>
            </a:p>
          </p:txBody>
        </p:sp>
        <p:sp>
          <p:nvSpPr>
            <p:cNvPr id="86" name="TextBox 85">
              <a:extLst>
                <a:ext uri="{FF2B5EF4-FFF2-40B4-BE49-F238E27FC236}">
                  <a16:creationId xmlns:a16="http://schemas.microsoft.com/office/drawing/2014/main" id="{10271C35-462E-55AA-2EA5-00CCCACAC519}"/>
                </a:ext>
              </a:extLst>
            </p:cNvPr>
            <p:cNvSpPr txBox="1"/>
            <p:nvPr/>
          </p:nvSpPr>
          <p:spPr>
            <a:xfrm>
              <a:off x="5120254" y="3648573"/>
              <a:ext cx="2105980" cy="230832"/>
            </a:xfrm>
            <a:prstGeom prst="rect">
              <a:avLst/>
            </a:prstGeom>
            <a:noFill/>
          </p:spPr>
          <p:txBody>
            <a:bodyPr wrap="square" rtlCol="0">
              <a:spAutoFit/>
            </a:bodyPr>
            <a:lstStyle/>
            <a:p>
              <a:r>
                <a:rPr lang="en-DE" sz="900" dirty="0">
                  <a:latin typeface="Arial" panose="020B0604020202020204" pitchFamily="34" charset="0"/>
                  <a:cs typeface="Arial" panose="020B0604020202020204" pitchFamily="34" charset="0"/>
                </a:rPr>
                <a:t>Black / African American</a:t>
              </a:r>
            </a:p>
          </p:txBody>
        </p:sp>
        <p:sp>
          <p:nvSpPr>
            <p:cNvPr id="87" name="TextBox 86">
              <a:extLst>
                <a:ext uri="{FF2B5EF4-FFF2-40B4-BE49-F238E27FC236}">
                  <a16:creationId xmlns:a16="http://schemas.microsoft.com/office/drawing/2014/main" id="{4E5CEAFA-736B-3A86-351D-7F9D232B3356}"/>
                </a:ext>
              </a:extLst>
            </p:cNvPr>
            <p:cNvSpPr txBox="1"/>
            <p:nvPr/>
          </p:nvSpPr>
          <p:spPr>
            <a:xfrm>
              <a:off x="7345017" y="3665630"/>
              <a:ext cx="2105980" cy="230832"/>
            </a:xfrm>
            <a:prstGeom prst="rect">
              <a:avLst/>
            </a:prstGeom>
            <a:noFill/>
          </p:spPr>
          <p:txBody>
            <a:bodyPr wrap="square" rtlCol="0">
              <a:spAutoFit/>
            </a:bodyPr>
            <a:lstStyle/>
            <a:p>
              <a:r>
                <a:rPr lang="en-DE" sz="900" dirty="0">
                  <a:latin typeface="Arial" panose="020B0604020202020204" pitchFamily="34" charset="0"/>
                  <a:cs typeface="Arial" panose="020B0604020202020204" pitchFamily="34" charset="0"/>
                </a:rPr>
                <a:t>Two or More Races</a:t>
              </a:r>
            </a:p>
          </p:txBody>
        </p:sp>
        <p:sp>
          <p:nvSpPr>
            <p:cNvPr id="88" name="TextBox 87">
              <a:extLst>
                <a:ext uri="{FF2B5EF4-FFF2-40B4-BE49-F238E27FC236}">
                  <a16:creationId xmlns:a16="http://schemas.microsoft.com/office/drawing/2014/main" id="{4EB77443-CFFB-033E-5129-375A26AAF65E}"/>
                </a:ext>
              </a:extLst>
            </p:cNvPr>
            <p:cNvSpPr txBox="1"/>
            <p:nvPr/>
          </p:nvSpPr>
          <p:spPr>
            <a:xfrm>
              <a:off x="9744008" y="3648573"/>
              <a:ext cx="2105980" cy="230832"/>
            </a:xfrm>
            <a:prstGeom prst="rect">
              <a:avLst/>
            </a:prstGeom>
            <a:noFill/>
          </p:spPr>
          <p:txBody>
            <a:bodyPr wrap="square" rtlCol="0">
              <a:spAutoFit/>
            </a:bodyPr>
            <a:lstStyle/>
            <a:p>
              <a:r>
                <a:rPr lang="en-DE" sz="900" dirty="0">
                  <a:latin typeface="Arial" panose="020B0604020202020204" pitchFamily="34" charset="0"/>
                  <a:cs typeface="Arial" panose="020B0604020202020204" pitchFamily="34" charset="0"/>
                </a:rPr>
                <a:t>American Indian / Alaskan </a:t>
              </a:r>
            </a:p>
          </p:txBody>
        </p:sp>
      </p:grpSp>
      <p:sp>
        <p:nvSpPr>
          <p:cNvPr id="8" name="TextBox 7">
            <a:extLst>
              <a:ext uri="{FF2B5EF4-FFF2-40B4-BE49-F238E27FC236}">
                <a16:creationId xmlns:a16="http://schemas.microsoft.com/office/drawing/2014/main" id="{5E97B3DE-6E4B-B662-D172-91C0BAE97206}"/>
              </a:ext>
            </a:extLst>
          </p:cNvPr>
          <p:cNvSpPr txBox="1"/>
          <p:nvPr/>
        </p:nvSpPr>
        <p:spPr>
          <a:xfrm>
            <a:off x="497465" y="3977254"/>
            <a:ext cx="9991089" cy="584775"/>
          </a:xfrm>
          <a:prstGeom prst="rect">
            <a:avLst/>
          </a:prstGeom>
          <a:noFill/>
        </p:spPr>
        <p:txBody>
          <a:bodyPr wrap="square" rtlCol="0">
            <a:spAutoFit/>
          </a:bodyPr>
          <a:lstStyle/>
          <a:p>
            <a:r>
              <a:rPr lang="en-DE" sz="3200" b="1" dirty="0">
                <a:solidFill>
                  <a:schemeClr val="tx1">
                    <a:lumMod val="95000"/>
                    <a:lumOff val="5000"/>
                  </a:schemeClr>
                </a:solidFill>
                <a:latin typeface="Arial" panose="020B0604020202020204" pitchFamily="34" charset="0"/>
                <a:cs typeface="Arial" panose="020B0604020202020204" pitchFamily="34" charset="0"/>
              </a:rPr>
              <a:t>THE  “Big 5*” ACCOUNT FOR:</a:t>
            </a:r>
          </a:p>
        </p:txBody>
      </p:sp>
      <p:sp>
        <p:nvSpPr>
          <p:cNvPr id="90" name="TextBox 89">
            <a:extLst>
              <a:ext uri="{FF2B5EF4-FFF2-40B4-BE49-F238E27FC236}">
                <a16:creationId xmlns:a16="http://schemas.microsoft.com/office/drawing/2014/main" id="{7DB42F4C-44D9-4AD7-F40F-4B7EF9C9D53F}"/>
              </a:ext>
            </a:extLst>
          </p:cNvPr>
          <p:cNvSpPr txBox="1"/>
          <p:nvPr/>
        </p:nvSpPr>
        <p:spPr>
          <a:xfrm>
            <a:off x="1527047" y="4607733"/>
            <a:ext cx="9991089" cy="523220"/>
          </a:xfrm>
          <a:prstGeom prst="rect">
            <a:avLst/>
          </a:prstGeom>
          <a:noFill/>
        </p:spPr>
        <p:txBody>
          <a:bodyPr wrap="square" rtlCol="0">
            <a:spAutoFit/>
          </a:bodyPr>
          <a:lstStyle/>
          <a:p>
            <a:r>
              <a:rPr lang="en-DE" sz="2800" b="1" dirty="0">
                <a:solidFill>
                  <a:srgbClr val="FF9900"/>
                </a:solidFill>
                <a:latin typeface="Arial" panose="020B0604020202020204" pitchFamily="34" charset="0"/>
                <a:cs typeface="Arial" panose="020B0604020202020204" pitchFamily="34" charset="0"/>
              </a:rPr>
              <a:t>75,32%</a:t>
            </a:r>
            <a:r>
              <a:rPr lang="en-DE" sz="2800" dirty="0">
                <a:solidFill>
                  <a:srgbClr val="FF9900"/>
                </a:solidFill>
                <a:latin typeface="Arial" panose="020B0604020202020204" pitchFamily="34" charset="0"/>
                <a:cs typeface="Arial" panose="020B0604020202020204" pitchFamily="34" charset="0"/>
              </a:rPr>
              <a:t> </a:t>
            </a:r>
            <a:r>
              <a:rPr lang="en-DE" dirty="0">
                <a:latin typeface="Arial" panose="020B0604020202020204" pitchFamily="34" charset="0"/>
                <a:cs typeface="Arial" panose="020B0604020202020204" pitchFamily="34" charset="0"/>
              </a:rPr>
              <a:t>of the entire</a:t>
            </a:r>
            <a:r>
              <a:rPr lang="en-DE" sz="2400" b="1" dirty="0">
                <a:solidFill>
                  <a:srgbClr val="00B050"/>
                </a:solidFill>
                <a:latin typeface="Arial" panose="020B0604020202020204" pitchFamily="34" charset="0"/>
                <a:cs typeface="Arial" panose="020B0604020202020204" pitchFamily="34" charset="0"/>
              </a:rPr>
              <a:t> </a:t>
            </a:r>
            <a:r>
              <a:rPr lang="en-DE" sz="2400" b="1" dirty="0">
                <a:solidFill>
                  <a:srgbClr val="FF9900"/>
                </a:solidFill>
                <a:latin typeface="Arial" panose="020B0604020202020204" pitchFamily="34" charset="0"/>
                <a:cs typeface="Arial" panose="020B0604020202020204" pitchFamily="34" charset="0"/>
              </a:rPr>
              <a:t>African American </a:t>
            </a:r>
            <a:r>
              <a:rPr lang="en-DE" dirty="0" err="1">
                <a:latin typeface="Arial" panose="020B0604020202020204" pitchFamily="34" charset="0"/>
                <a:cs typeface="Arial" panose="020B0604020202020204" pitchFamily="34" charset="0"/>
              </a:rPr>
              <a:t>workforc</a:t>
            </a:r>
            <a:r>
              <a:rPr lang="en-GB" dirty="0">
                <a:latin typeface="Arial" panose="020B0604020202020204" pitchFamily="34" charset="0"/>
                <a:cs typeface="Arial" panose="020B0604020202020204" pitchFamily="34" charset="0"/>
              </a:rPr>
              <a:t>e</a:t>
            </a:r>
            <a:r>
              <a:rPr lang="en-DE" dirty="0">
                <a:latin typeface="Arial" panose="020B0604020202020204" pitchFamily="34" charset="0"/>
                <a:cs typeface="Arial" panose="020B0604020202020204" pitchFamily="34" charset="0"/>
              </a:rPr>
              <a:t>.</a:t>
            </a:r>
          </a:p>
        </p:txBody>
      </p:sp>
      <p:sp>
        <p:nvSpPr>
          <p:cNvPr id="91" name="TextBox 90">
            <a:extLst>
              <a:ext uri="{FF2B5EF4-FFF2-40B4-BE49-F238E27FC236}">
                <a16:creationId xmlns:a16="http://schemas.microsoft.com/office/drawing/2014/main" id="{A8694772-2C41-D393-C924-3BBD4B74A0E9}"/>
              </a:ext>
            </a:extLst>
          </p:cNvPr>
          <p:cNvSpPr txBox="1"/>
          <p:nvPr/>
        </p:nvSpPr>
        <p:spPr>
          <a:xfrm>
            <a:off x="1564009" y="5131237"/>
            <a:ext cx="9991089" cy="523220"/>
          </a:xfrm>
          <a:prstGeom prst="rect">
            <a:avLst/>
          </a:prstGeom>
          <a:noFill/>
        </p:spPr>
        <p:txBody>
          <a:bodyPr wrap="square" rtlCol="0">
            <a:spAutoFit/>
          </a:bodyPr>
          <a:lstStyle/>
          <a:p>
            <a:r>
              <a:rPr lang="en-DE" sz="2800" b="1" dirty="0">
                <a:solidFill>
                  <a:srgbClr val="00B050"/>
                </a:solidFill>
                <a:latin typeface="Arial" panose="020B0604020202020204" pitchFamily="34" charset="0"/>
                <a:cs typeface="Arial" panose="020B0604020202020204" pitchFamily="34" charset="0"/>
              </a:rPr>
              <a:t>82.25%</a:t>
            </a:r>
            <a:r>
              <a:rPr lang="en-DE" sz="2800" dirty="0">
                <a:latin typeface="Arial" panose="020B0604020202020204" pitchFamily="34" charset="0"/>
                <a:cs typeface="Arial" panose="020B0604020202020204" pitchFamily="34" charset="0"/>
              </a:rPr>
              <a:t> </a:t>
            </a:r>
            <a:r>
              <a:rPr lang="en-DE" dirty="0">
                <a:latin typeface="Arial" panose="020B0604020202020204" pitchFamily="34" charset="0"/>
                <a:cs typeface="Arial" panose="020B0604020202020204" pitchFamily="34" charset="0"/>
              </a:rPr>
              <a:t>of the entire</a:t>
            </a:r>
            <a:r>
              <a:rPr lang="en-DE" sz="2400" b="1" dirty="0">
                <a:solidFill>
                  <a:srgbClr val="00B050"/>
                </a:solidFill>
                <a:latin typeface="Arial" panose="020B0604020202020204" pitchFamily="34" charset="0"/>
                <a:cs typeface="Arial" panose="020B0604020202020204" pitchFamily="34" charset="0"/>
              </a:rPr>
              <a:t> Latino </a:t>
            </a:r>
            <a:r>
              <a:rPr lang="en-DE" dirty="0">
                <a:latin typeface="Arial" panose="020B0604020202020204" pitchFamily="34" charset="0"/>
                <a:cs typeface="Arial" panose="020B0604020202020204" pitchFamily="34" charset="0"/>
              </a:rPr>
              <a:t>workforce. </a:t>
            </a:r>
          </a:p>
        </p:txBody>
      </p:sp>
      <p:sp>
        <p:nvSpPr>
          <p:cNvPr id="22" name="TextBox 21">
            <a:extLst>
              <a:ext uri="{FF2B5EF4-FFF2-40B4-BE49-F238E27FC236}">
                <a16:creationId xmlns:a16="http://schemas.microsoft.com/office/drawing/2014/main" id="{56E13DEB-3AFC-C685-DC7F-52F7D96FC998}"/>
              </a:ext>
            </a:extLst>
          </p:cNvPr>
          <p:cNvSpPr txBox="1"/>
          <p:nvPr/>
        </p:nvSpPr>
        <p:spPr>
          <a:xfrm>
            <a:off x="907523" y="6400800"/>
            <a:ext cx="3435877" cy="261610"/>
          </a:xfrm>
          <a:prstGeom prst="rect">
            <a:avLst/>
          </a:prstGeom>
          <a:noFill/>
        </p:spPr>
        <p:txBody>
          <a:bodyPr wrap="square" rtlCol="0">
            <a:spAutoFit/>
          </a:bodyPr>
          <a:lstStyle/>
          <a:p>
            <a:r>
              <a:rPr lang="en-DE" sz="1100" dirty="0"/>
              <a:t>* Big 5 comprise of: Google, Apple, Cisco, HPE &amp; Intel</a:t>
            </a:r>
          </a:p>
        </p:txBody>
      </p:sp>
      <p:sp>
        <p:nvSpPr>
          <p:cNvPr id="45" name="TextBox 44">
            <a:extLst>
              <a:ext uri="{FF2B5EF4-FFF2-40B4-BE49-F238E27FC236}">
                <a16:creationId xmlns:a16="http://schemas.microsoft.com/office/drawing/2014/main" id="{F639AEED-522C-3C1D-AB4F-28D5660128E8}"/>
              </a:ext>
            </a:extLst>
          </p:cNvPr>
          <p:cNvSpPr txBox="1"/>
          <p:nvPr/>
        </p:nvSpPr>
        <p:spPr>
          <a:xfrm>
            <a:off x="907523" y="6221624"/>
            <a:ext cx="8739904" cy="276999"/>
          </a:xfrm>
          <a:prstGeom prst="rect">
            <a:avLst/>
          </a:prstGeom>
          <a:noFill/>
        </p:spPr>
        <p:txBody>
          <a:bodyPr wrap="square" rtlCol="0">
            <a:spAutoFit/>
          </a:bodyPr>
          <a:lstStyle/>
          <a:p>
            <a:r>
              <a:rPr lang="en-DE" sz="1200" dirty="0"/>
              <a:t>HPE had a restructuring which led to a lot of dismissals however the composition on a racial point of view had not changed much</a:t>
            </a:r>
          </a:p>
        </p:txBody>
      </p:sp>
    </p:spTree>
    <p:extLst>
      <p:ext uri="{BB962C8B-B14F-4D97-AF65-F5344CB8AC3E}">
        <p14:creationId xmlns:p14="http://schemas.microsoft.com/office/powerpoint/2010/main" val="261333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bject 34"/>
          <p:cNvSpPr txBox="1"/>
          <p:nvPr/>
        </p:nvSpPr>
        <p:spPr>
          <a:xfrm>
            <a:off x="368301" y="964205"/>
            <a:ext cx="10565765" cy="746999"/>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The companies have different structures based on the specific product and service they offer and therefore a closer insight at the 3 Job categories that would exist regardless of the product / service offered.</a:t>
            </a:r>
            <a:endParaRPr lang="en-DE" sz="1800" dirty="0">
              <a:solidFill>
                <a:srgbClr val="CB01FB"/>
              </a:solidFill>
              <a:latin typeface="Arial"/>
              <a:cs typeface="Arial"/>
            </a:endParaRPr>
          </a:p>
        </p:txBody>
      </p:sp>
      <p:sp>
        <p:nvSpPr>
          <p:cNvPr id="43" name="object 43"/>
          <p:cNvSpPr txBox="1">
            <a:spLocks noGrp="1"/>
          </p:cNvSpPr>
          <p:nvPr>
            <p:ph type="sldNum" sz="quarter" idx="7"/>
          </p:nvPr>
        </p:nvSpPr>
        <p:spPr>
          <a:xfrm>
            <a:off x="11656053" y="6583133"/>
            <a:ext cx="383547" cy="141064"/>
          </a:xfrm>
          <a:prstGeom prst="rect">
            <a:avLst/>
          </a:prstGeom>
        </p:spPr>
        <p:txBody>
          <a:bodyPr vert="horz" wrap="square" lIns="0" tIns="0" rIns="0" bIns="0" rtlCol="0">
            <a:spAutoFit/>
          </a:bodyPr>
          <a:lstStyle/>
          <a:p>
            <a:pPr marL="109220">
              <a:lnSpc>
                <a:spcPts val="1115"/>
              </a:lnSpc>
            </a:pPr>
            <a:fld id="{81D60167-4931-47E6-BA6A-407CBD079E47}" type="slidenum">
              <a:rPr spc="70" dirty="0"/>
              <a:t>16</a:t>
            </a:fld>
            <a:endParaRPr spc="70" dirty="0"/>
          </a:p>
        </p:txBody>
      </p:sp>
      <p:sp>
        <p:nvSpPr>
          <p:cNvPr id="37" name="object 34">
            <a:extLst>
              <a:ext uri="{FF2B5EF4-FFF2-40B4-BE49-F238E27FC236}">
                <a16:creationId xmlns:a16="http://schemas.microsoft.com/office/drawing/2014/main" id="{36DE4D10-E01A-2D84-0EA8-A0F8499F7E00}"/>
              </a:ext>
            </a:extLst>
          </p:cNvPr>
          <p:cNvSpPr txBox="1"/>
          <p:nvPr/>
        </p:nvSpPr>
        <p:spPr>
          <a:xfrm>
            <a:off x="270808" y="4002614"/>
            <a:ext cx="2760703" cy="285335"/>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Across All Companies: </a:t>
            </a:r>
            <a:endParaRPr lang="en-DE" sz="1800" dirty="0">
              <a:solidFill>
                <a:srgbClr val="CB01FB"/>
              </a:solidFill>
              <a:latin typeface="Arial"/>
              <a:cs typeface="Arial"/>
            </a:endParaRPr>
          </a:p>
        </p:txBody>
      </p:sp>
      <p:sp>
        <p:nvSpPr>
          <p:cNvPr id="61" name="object 2">
            <a:extLst>
              <a:ext uri="{FF2B5EF4-FFF2-40B4-BE49-F238E27FC236}">
                <a16:creationId xmlns:a16="http://schemas.microsoft.com/office/drawing/2014/main" id="{7AA67BCC-B629-E823-EE93-362F8245E7D6}"/>
              </a:ext>
            </a:extLst>
          </p:cNvPr>
          <p:cNvSpPr txBox="1">
            <a:spLocks/>
          </p:cNvSpPr>
          <p:nvPr/>
        </p:nvSpPr>
        <p:spPr>
          <a:xfrm>
            <a:off x="368301" y="382499"/>
            <a:ext cx="10945495" cy="487313"/>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nSpc>
                <a:spcPts val="3670"/>
              </a:lnSpc>
              <a:spcBef>
                <a:spcPts val="100"/>
              </a:spcBef>
            </a:pPr>
            <a:r>
              <a:rPr lang="en-US" kern="0" spc="-55" dirty="0"/>
              <a:t>WHA</a:t>
            </a:r>
            <a:r>
              <a:rPr lang="en-DE" kern="0" spc="-55" dirty="0"/>
              <a:t>T ABOUT THE JOB PERSPECTIVE</a:t>
            </a:r>
            <a:r>
              <a:rPr lang="en-US" kern="0" spc="-55" dirty="0"/>
              <a:t>?</a:t>
            </a:r>
            <a:endParaRPr lang="en-US" kern="0" spc="-145" dirty="0"/>
          </a:p>
        </p:txBody>
      </p:sp>
      <p:grpSp>
        <p:nvGrpSpPr>
          <p:cNvPr id="8" name="Group 7">
            <a:extLst>
              <a:ext uri="{FF2B5EF4-FFF2-40B4-BE49-F238E27FC236}">
                <a16:creationId xmlns:a16="http://schemas.microsoft.com/office/drawing/2014/main" id="{B3867D96-6B0E-DB72-E58D-FB6C2765A2E9}"/>
              </a:ext>
            </a:extLst>
          </p:cNvPr>
          <p:cNvGrpSpPr/>
          <p:nvPr/>
        </p:nvGrpSpPr>
        <p:grpSpPr>
          <a:xfrm>
            <a:off x="3119035" y="2752279"/>
            <a:ext cx="8075114" cy="1110241"/>
            <a:chOff x="2898479" y="1813264"/>
            <a:chExt cx="8075114" cy="1110241"/>
          </a:xfrm>
        </p:grpSpPr>
        <p:sp>
          <p:nvSpPr>
            <p:cNvPr id="27" name="object 33">
              <a:extLst>
                <a:ext uri="{FF2B5EF4-FFF2-40B4-BE49-F238E27FC236}">
                  <a16:creationId xmlns:a16="http://schemas.microsoft.com/office/drawing/2014/main" id="{7FBF803C-13FF-B093-4BF7-8F6337DD6403}"/>
                </a:ext>
              </a:extLst>
            </p:cNvPr>
            <p:cNvSpPr txBox="1"/>
            <p:nvPr/>
          </p:nvSpPr>
          <p:spPr>
            <a:xfrm>
              <a:off x="2898479" y="1815388"/>
              <a:ext cx="2808249" cy="444802"/>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Ex</a:t>
              </a:r>
              <a:r>
                <a:rPr lang="en-GB" sz="1400" b="1" spc="65" dirty="0" err="1">
                  <a:latin typeface="Arial"/>
                  <a:cs typeface="Arial"/>
                </a:rPr>
                <a:t>ec</a:t>
              </a:r>
              <a:r>
                <a:rPr sz="1400" b="1" spc="65" dirty="0" err="1">
                  <a:latin typeface="Arial"/>
                  <a:cs typeface="Arial"/>
                </a:rPr>
                <a:t>utive</a:t>
              </a:r>
              <a:r>
                <a:rPr sz="1400" b="1" spc="65" dirty="0">
                  <a:latin typeface="Arial"/>
                  <a:cs typeface="Arial"/>
                </a:rPr>
                <a:t>/Senior Officials &amp; Managers</a:t>
              </a:r>
              <a:endParaRPr sz="1400" b="1" dirty="0">
                <a:latin typeface="Arial"/>
                <a:cs typeface="Arial"/>
              </a:endParaRPr>
            </a:p>
          </p:txBody>
        </p:sp>
        <p:sp>
          <p:nvSpPr>
            <p:cNvPr id="5" name="TextBox 4">
              <a:extLst>
                <a:ext uri="{FF2B5EF4-FFF2-40B4-BE49-F238E27FC236}">
                  <a16:creationId xmlns:a16="http://schemas.microsoft.com/office/drawing/2014/main" id="{16283C4E-619F-E6A1-A4BC-55DDA446BA07}"/>
                </a:ext>
              </a:extLst>
            </p:cNvPr>
            <p:cNvSpPr txBox="1"/>
            <p:nvPr/>
          </p:nvSpPr>
          <p:spPr>
            <a:xfrm>
              <a:off x="4054602" y="2686192"/>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77,43%</a:t>
              </a:r>
            </a:p>
          </p:txBody>
        </p:sp>
        <p:sp>
          <p:nvSpPr>
            <p:cNvPr id="83" name="TextBox 82">
              <a:extLst>
                <a:ext uri="{FF2B5EF4-FFF2-40B4-BE49-F238E27FC236}">
                  <a16:creationId xmlns:a16="http://schemas.microsoft.com/office/drawing/2014/main" id="{116E5500-D223-0BBB-886D-40675341A3AF}"/>
                </a:ext>
              </a:extLst>
            </p:cNvPr>
            <p:cNvSpPr txBox="1"/>
            <p:nvPr/>
          </p:nvSpPr>
          <p:spPr>
            <a:xfrm>
              <a:off x="7105484" y="2692673"/>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69,89%</a:t>
              </a:r>
            </a:p>
          </p:txBody>
        </p:sp>
        <p:sp>
          <p:nvSpPr>
            <p:cNvPr id="86" name="object 33">
              <a:extLst>
                <a:ext uri="{FF2B5EF4-FFF2-40B4-BE49-F238E27FC236}">
                  <a16:creationId xmlns:a16="http://schemas.microsoft.com/office/drawing/2014/main" id="{160A6B59-9CEF-1ADB-256F-6C3E53958579}"/>
                </a:ext>
              </a:extLst>
            </p:cNvPr>
            <p:cNvSpPr txBox="1"/>
            <p:nvPr/>
          </p:nvSpPr>
          <p:spPr>
            <a:xfrm>
              <a:off x="6123531" y="1813264"/>
              <a:ext cx="2234470" cy="470450"/>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F</a:t>
              </a:r>
              <a:r>
                <a:rPr lang="en-GB" sz="1400" b="1" spc="65" dirty="0" err="1">
                  <a:latin typeface="Arial"/>
                  <a:cs typeface="Arial"/>
                </a:rPr>
                <a:t>i</a:t>
              </a:r>
              <a:r>
                <a:rPr sz="1400" b="1" spc="65" dirty="0" err="1">
                  <a:latin typeface="Arial"/>
                  <a:cs typeface="Arial"/>
                </a:rPr>
                <a:t>rst</a:t>
              </a:r>
              <a:r>
                <a:rPr sz="1400" b="1" spc="65" dirty="0">
                  <a:latin typeface="Arial"/>
                  <a:cs typeface="Arial"/>
                </a:rPr>
                <a:t> / Mid</a:t>
              </a:r>
            </a:p>
            <a:p>
              <a:pPr marL="484505" marR="5080" indent="-472440" algn="ctr">
                <a:lnSpc>
                  <a:spcPts val="1660"/>
                </a:lnSpc>
                <a:spcBef>
                  <a:spcPts val="175"/>
                </a:spcBef>
              </a:pPr>
              <a:r>
                <a:rPr sz="1400" b="1" spc="65" dirty="0">
                  <a:latin typeface="Arial"/>
                  <a:cs typeface="Arial"/>
                </a:rPr>
                <a:t>Officials &amp; Managers</a:t>
              </a:r>
              <a:endParaRPr sz="1400" b="1" dirty="0">
                <a:latin typeface="Arial"/>
                <a:cs typeface="Arial"/>
              </a:endParaRPr>
            </a:p>
          </p:txBody>
        </p:sp>
        <p:sp>
          <p:nvSpPr>
            <p:cNvPr id="89" name="TextBox 88">
              <a:extLst>
                <a:ext uri="{FF2B5EF4-FFF2-40B4-BE49-F238E27FC236}">
                  <a16:creationId xmlns:a16="http://schemas.microsoft.com/office/drawing/2014/main" id="{109BEEDF-CD86-F6B5-0649-28B2863CCD7A}"/>
                </a:ext>
              </a:extLst>
            </p:cNvPr>
            <p:cNvSpPr txBox="1"/>
            <p:nvPr/>
          </p:nvSpPr>
          <p:spPr>
            <a:xfrm>
              <a:off x="10113194" y="2679050"/>
              <a:ext cx="621547" cy="230832"/>
            </a:xfrm>
            <a:prstGeom prst="rect">
              <a:avLst/>
            </a:prstGeom>
            <a:noFill/>
          </p:spPr>
          <p:txBody>
            <a:bodyPr wrap="square" rtlCol="0">
              <a:spAutoFit/>
            </a:bodyPr>
            <a:lstStyle/>
            <a:p>
              <a:r>
                <a:rPr lang="en-DE" sz="900" b="1" dirty="0">
                  <a:solidFill>
                    <a:schemeClr val="bg1"/>
                  </a:solidFill>
                  <a:latin typeface="Arial" panose="020B0604020202020204" pitchFamily="34" charset="0"/>
                  <a:cs typeface="Arial" panose="020B0604020202020204" pitchFamily="34" charset="0"/>
                </a:rPr>
                <a:t>69,89%</a:t>
              </a:r>
            </a:p>
          </p:txBody>
        </p:sp>
        <p:sp>
          <p:nvSpPr>
            <p:cNvPr id="92" name="object 33">
              <a:extLst>
                <a:ext uri="{FF2B5EF4-FFF2-40B4-BE49-F238E27FC236}">
                  <a16:creationId xmlns:a16="http://schemas.microsoft.com/office/drawing/2014/main" id="{945FA180-1D27-AEA1-45C6-E1680802F1A1}"/>
                </a:ext>
              </a:extLst>
            </p:cNvPr>
            <p:cNvSpPr txBox="1"/>
            <p:nvPr/>
          </p:nvSpPr>
          <p:spPr>
            <a:xfrm>
              <a:off x="9417843" y="1897039"/>
              <a:ext cx="1555750" cy="226793"/>
            </a:xfrm>
            <a:prstGeom prst="rect">
              <a:avLst/>
            </a:prstGeom>
          </p:spPr>
          <p:txBody>
            <a:bodyPr vert="horz" wrap="square" lIns="0" tIns="22225" rIns="0" bIns="0" rtlCol="0">
              <a:spAutoFit/>
            </a:bodyPr>
            <a:lstStyle/>
            <a:p>
              <a:pPr marL="484505" marR="5080" indent="-472440" algn="ctr">
                <a:lnSpc>
                  <a:spcPts val="1660"/>
                </a:lnSpc>
                <a:spcBef>
                  <a:spcPts val="175"/>
                </a:spcBef>
              </a:pPr>
              <a:r>
                <a:rPr sz="1400" b="1" spc="65" dirty="0">
                  <a:latin typeface="Arial"/>
                  <a:cs typeface="Arial"/>
                </a:rPr>
                <a:t>Professionals</a:t>
              </a:r>
              <a:endParaRPr sz="1400" b="1" dirty="0">
                <a:latin typeface="Arial"/>
                <a:cs typeface="Arial"/>
              </a:endParaRPr>
            </a:p>
          </p:txBody>
        </p:sp>
      </p:grpSp>
      <p:sp>
        <p:nvSpPr>
          <p:cNvPr id="95" name="object 34">
            <a:extLst>
              <a:ext uri="{FF2B5EF4-FFF2-40B4-BE49-F238E27FC236}">
                <a16:creationId xmlns:a16="http://schemas.microsoft.com/office/drawing/2014/main" id="{E1EA5562-057D-6B6D-DDB8-E8BC25550701}"/>
              </a:ext>
            </a:extLst>
          </p:cNvPr>
          <p:cNvSpPr txBox="1"/>
          <p:nvPr/>
        </p:nvSpPr>
        <p:spPr>
          <a:xfrm>
            <a:off x="270808" y="2844836"/>
            <a:ext cx="2760703" cy="285335"/>
          </a:xfrm>
          <a:prstGeom prst="rect">
            <a:avLst/>
          </a:prstGeom>
        </p:spPr>
        <p:txBody>
          <a:bodyPr vert="horz" wrap="square" lIns="0" tIns="53975" rIns="0" bIns="0" rtlCol="0">
            <a:spAutoFit/>
          </a:bodyPr>
          <a:lstStyle/>
          <a:p>
            <a:pPr marL="15240" marR="5080" algn="just">
              <a:lnSpc>
                <a:spcPts val="1839"/>
              </a:lnSpc>
              <a:spcBef>
                <a:spcPts val="425"/>
              </a:spcBef>
            </a:pPr>
            <a:r>
              <a:rPr lang="en-DE" b="1" spc="35" dirty="0">
                <a:solidFill>
                  <a:srgbClr val="CB01FB"/>
                </a:solidFill>
                <a:latin typeface="Arial"/>
                <a:cs typeface="Arial"/>
              </a:rPr>
              <a:t>Job Category: </a:t>
            </a:r>
            <a:endParaRPr lang="en-DE" sz="1800" dirty="0">
              <a:solidFill>
                <a:srgbClr val="CB01FB"/>
              </a:solidFill>
              <a:latin typeface="Arial"/>
              <a:cs typeface="Arial"/>
            </a:endParaRPr>
          </a:p>
        </p:txBody>
      </p:sp>
      <p:sp>
        <p:nvSpPr>
          <p:cNvPr id="96" name="object 17">
            <a:extLst>
              <a:ext uri="{FF2B5EF4-FFF2-40B4-BE49-F238E27FC236}">
                <a16:creationId xmlns:a16="http://schemas.microsoft.com/office/drawing/2014/main" id="{0D2F0B8A-86DE-DFCA-A08A-41361C12E7DD}"/>
              </a:ext>
            </a:extLst>
          </p:cNvPr>
          <p:cNvSpPr/>
          <p:nvPr/>
        </p:nvSpPr>
        <p:spPr>
          <a:xfrm>
            <a:off x="216287" y="3368390"/>
            <a:ext cx="11900205" cy="92035"/>
          </a:xfrm>
          <a:custGeom>
            <a:avLst/>
            <a:gdLst/>
            <a:ahLst/>
            <a:cxnLst/>
            <a:rect l="l" t="t" r="r" b="b"/>
            <a:pathLst>
              <a:path w="3505200" h="76200">
                <a:moveTo>
                  <a:pt x="3467100" y="0"/>
                </a:moveTo>
                <a:lnTo>
                  <a:pt x="3452252" y="2988"/>
                </a:lnTo>
                <a:lnTo>
                  <a:pt x="3440144" y="11144"/>
                </a:lnTo>
                <a:lnTo>
                  <a:pt x="3431988" y="23252"/>
                </a:lnTo>
                <a:lnTo>
                  <a:pt x="3429000" y="38100"/>
                </a:lnTo>
                <a:lnTo>
                  <a:pt x="3431988" y="52947"/>
                </a:lnTo>
                <a:lnTo>
                  <a:pt x="3440144" y="65055"/>
                </a:lnTo>
                <a:lnTo>
                  <a:pt x="3452252" y="73211"/>
                </a:lnTo>
                <a:lnTo>
                  <a:pt x="3467100" y="76200"/>
                </a:lnTo>
                <a:lnTo>
                  <a:pt x="3481947" y="73211"/>
                </a:lnTo>
                <a:lnTo>
                  <a:pt x="3494055" y="65055"/>
                </a:lnTo>
                <a:lnTo>
                  <a:pt x="3502211" y="52947"/>
                </a:lnTo>
                <a:lnTo>
                  <a:pt x="3503921" y="44450"/>
                </a:lnTo>
                <a:lnTo>
                  <a:pt x="3454400" y="44450"/>
                </a:lnTo>
                <a:lnTo>
                  <a:pt x="3454400" y="31750"/>
                </a:lnTo>
                <a:lnTo>
                  <a:pt x="3503921" y="31750"/>
                </a:lnTo>
                <a:lnTo>
                  <a:pt x="3502211" y="23252"/>
                </a:lnTo>
                <a:lnTo>
                  <a:pt x="3494055" y="11144"/>
                </a:lnTo>
                <a:lnTo>
                  <a:pt x="3481947" y="2988"/>
                </a:lnTo>
                <a:lnTo>
                  <a:pt x="3467100" y="0"/>
                </a:lnTo>
                <a:close/>
              </a:path>
              <a:path w="3505200" h="76200">
                <a:moveTo>
                  <a:pt x="3467100" y="31750"/>
                </a:moveTo>
                <a:lnTo>
                  <a:pt x="3454400" y="31750"/>
                </a:lnTo>
                <a:lnTo>
                  <a:pt x="3454400" y="44450"/>
                </a:lnTo>
                <a:lnTo>
                  <a:pt x="3467100" y="44450"/>
                </a:lnTo>
                <a:lnTo>
                  <a:pt x="3467100" y="31750"/>
                </a:lnTo>
                <a:close/>
              </a:path>
              <a:path w="3505200" h="76200">
                <a:moveTo>
                  <a:pt x="3503921" y="31750"/>
                </a:moveTo>
                <a:lnTo>
                  <a:pt x="3467100" y="31750"/>
                </a:lnTo>
                <a:lnTo>
                  <a:pt x="3467100" y="44450"/>
                </a:lnTo>
                <a:lnTo>
                  <a:pt x="3503921" y="44450"/>
                </a:lnTo>
                <a:lnTo>
                  <a:pt x="3505200" y="38100"/>
                </a:lnTo>
                <a:lnTo>
                  <a:pt x="3503921" y="31750"/>
                </a:lnTo>
                <a:close/>
              </a:path>
              <a:path w="3505200" h="76200">
                <a:moveTo>
                  <a:pt x="3416300" y="31750"/>
                </a:moveTo>
                <a:lnTo>
                  <a:pt x="3403600" y="31750"/>
                </a:lnTo>
                <a:lnTo>
                  <a:pt x="3403600" y="44450"/>
                </a:lnTo>
                <a:lnTo>
                  <a:pt x="3416300" y="44450"/>
                </a:lnTo>
                <a:lnTo>
                  <a:pt x="3416300" y="31750"/>
                </a:lnTo>
                <a:close/>
              </a:path>
              <a:path w="3505200" h="76200">
                <a:moveTo>
                  <a:pt x="3365500" y="31750"/>
                </a:moveTo>
                <a:lnTo>
                  <a:pt x="3352800" y="31750"/>
                </a:lnTo>
                <a:lnTo>
                  <a:pt x="3352800" y="44450"/>
                </a:lnTo>
                <a:lnTo>
                  <a:pt x="3365500" y="44450"/>
                </a:lnTo>
                <a:lnTo>
                  <a:pt x="3365500" y="31750"/>
                </a:lnTo>
                <a:close/>
              </a:path>
              <a:path w="3505200" h="76200">
                <a:moveTo>
                  <a:pt x="3314700" y="31750"/>
                </a:moveTo>
                <a:lnTo>
                  <a:pt x="3302000" y="31750"/>
                </a:lnTo>
                <a:lnTo>
                  <a:pt x="3302000" y="44450"/>
                </a:lnTo>
                <a:lnTo>
                  <a:pt x="3314700" y="44450"/>
                </a:lnTo>
                <a:lnTo>
                  <a:pt x="3314700" y="31750"/>
                </a:lnTo>
                <a:close/>
              </a:path>
              <a:path w="3505200" h="76200">
                <a:moveTo>
                  <a:pt x="3263900" y="31750"/>
                </a:moveTo>
                <a:lnTo>
                  <a:pt x="3251200" y="31750"/>
                </a:lnTo>
                <a:lnTo>
                  <a:pt x="3251200" y="44450"/>
                </a:lnTo>
                <a:lnTo>
                  <a:pt x="3263900" y="44450"/>
                </a:lnTo>
                <a:lnTo>
                  <a:pt x="3263900" y="31750"/>
                </a:lnTo>
                <a:close/>
              </a:path>
              <a:path w="3505200" h="76200">
                <a:moveTo>
                  <a:pt x="3213100" y="31750"/>
                </a:moveTo>
                <a:lnTo>
                  <a:pt x="3200400" y="31750"/>
                </a:lnTo>
                <a:lnTo>
                  <a:pt x="3200400" y="44450"/>
                </a:lnTo>
                <a:lnTo>
                  <a:pt x="3213100" y="44450"/>
                </a:lnTo>
                <a:lnTo>
                  <a:pt x="3213100" y="31750"/>
                </a:lnTo>
                <a:close/>
              </a:path>
              <a:path w="3505200" h="76200">
                <a:moveTo>
                  <a:pt x="3162300" y="31750"/>
                </a:moveTo>
                <a:lnTo>
                  <a:pt x="3149600" y="31750"/>
                </a:lnTo>
                <a:lnTo>
                  <a:pt x="3149600" y="44450"/>
                </a:lnTo>
                <a:lnTo>
                  <a:pt x="3162300" y="44450"/>
                </a:lnTo>
                <a:lnTo>
                  <a:pt x="3162300" y="31750"/>
                </a:lnTo>
                <a:close/>
              </a:path>
              <a:path w="3505200" h="76200">
                <a:moveTo>
                  <a:pt x="3111500" y="31750"/>
                </a:moveTo>
                <a:lnTo>
                  <a:pt x="3098800" y="31750"/>
                </a:lnTo>
                <a:lnTo>
                  <a:pt x="3098800" y="44450"/>
                </a:lnTo>
                <a:lnTo>
                  <a:pt x="3111500" y="44450"/>
                </a:lnTo>
                <a:lnTo>
                  <a:pt x="3111500" y="31750"/>
                </a:lnTo>
                <a:close/>
              </a:path>
              <a:path w="3505200" h="76200">
                <a:moveTo>
                  <a:pt x="3060700" y="31750"/>
                </a:moveTo>
                <a:lnTo>
                  <a:pt x="3048000" y="31750"/>
                </a:lnTo>
                <a:lnTo>
                  <a:pt x="3048000" y="44450"/>
                </a:lnTo>
                <a:lnTo>
                  <a:pt x="3060700" y="44450"/>
                </a:lnTo>
                <a:lnTo>
                  <a:pt x="3060700" y="31750"/>
                </a:lnTo>
                <a:close/>
              </a:path>
              <a:path w="3505200" h="76200">
                <a:moveTo>
                  <a:pt x="3009900" y="31750"/>
                </a:moveTo>
                <a:lnTo>
                  <a:pt x="2997200" y="31750"/>
                </a:lnTo>
                <a:lnTo>
                  <a:pt x="2997200" y="44450"/>
                </a:lnTo>
                <a:lnTo>
                  <a:pt x="3009900" y="44450"/>
                </a:lnTo>
                <a:lnTo>
                  <a:pt x="3009900" y="31750"/>
                </a:lnTo>
                <a:close/>
              </a:path>
              <a:path w="3505200" h="76200">
                <a:moveTo>
                  <a:pt x="2959100" y="31750"/>
                </a:moveTo>
                <a:lnTo>
                  <a:pt x="2946400" y="31750"/>
                </a:lnTo>
                <a:lnTo>
                  <a:pt x="2946400" y="44450"/>
                </a:lnTo>
                <a:lnTo>
                  <a:pt x="2959100" y="44450"/>
                </a:lnTo>
                <a:lnTo>
                  <a:pt x="2959100" y="31750"/>
                </a:lnTo>
                <a:close/>
              </a:path>
              <a:path w="3505200" h="76200">
                <a:moveTo>
                  <a:pt x="2908300" y="31750"/>
                </a:moveTo>
                <a:lnTo>
                  <a:pt x="2895600" y="31750"/>
                </a:lnTo>
                <a:lnTo>
                  <a:pt x="2895600" y="44450"/>
                </a:lnTo>
                <a:lnTo>
                  <a:pt x="2908300" y="44450"/>
                </a:lnTo>
                <a:lnTo>
                  <a:pt x="2908300" y="31750"/>
                </a:lnTo>
                <a:close/>
              </a:path>
              <a:path w="3505200" h="76200">
                <a:moveTo>
                  <a:pt x="2857500" y="31750"/>
                </a:moveTo>
                <a:lnTo>
                  <a:pt x="2844800" y="31750"/>
                </a:lnTo>
                <a:lnTo>
                  <a:pt x="2844800" y="44450"/>
                </a:lnTo>
                <a:lnTo>
                  <a:pt x="2857500" y="44450"/>
                </a:lnTo>
                <a:lnTo>
                  <a:pt x="2857500" y="31750"/>
                </a:lnTo>
                <a:close/>
              </a:path>
              <a:path w="3505200" h="76200">
                <a:moveTo>
                  <a:pt x="2806700" y="31750"/>
                </a:moveTo>
                <a:lnTo>
                  <a:pt x="2794000" y="31750"/>
                </a:lnTo>
                <a:lnTo>
                  <a:pt x="2794000" y="44450"/>
                </a:lnTo>
                <a:lnTo>
                  <a:pt x="2806700" y="44450"/>
                </a:lnTo>
                <a:lnTo>
                  <a:pt x="2806700" y="31750"/>
                </a:lnTo>
                <a:close/>
              </a:path>
              <a:path w="3505200" h="76200">
                <a:moveTo>
                  <a:pt x="2755900" y="31750"/>
                </a:moveTo>
                <a:lnTo>
                  <a:pt x="2743200" y="31750"/>
                </a:lnTo>
                <a:lnTo>
                  <a:pt x="2743200" y="44450"/>
                </a:lnTo>
                <a:lnTo>
                  <a:pt x="2755900" y="44450"/>
                </a:lnTo>
                <a:lnTo>
                  <a:pt x="2755900" y="31750"/>
                </a:lnTo>
                <a:close/>
              </a:path>
              <a:path w="3505200" h="76200">
                <a:moveTo>
                  <a:pt x="2705100" y="31750"/>
                </a:moveTo>
                <a:lnTo>
                  <a:pt x="2692400" y="31750"/>
                </a:lnTo>
                <a:lnTo>
                  <a:pt x="2692400" y="44450"/>
                </a:lnTo>
                <a:lnTo>
                  <a:pt x="2705100" y="44450"/>
                </a:lnTo>
                <a:lnTo>
                  <a:pt x="2705100" y="31750"/>
                </a:lnTo>
                <a:close/>
              </a:path>
              <a:path w="3505200" h="76200">
                <a:moveTo>
                  <a:pt x="2654300" y="31750"/>
                </a:moveTo>
                <a:lnTo>
                  <a:pt x="2641600" y="31750"/>
                </a:lnTo>
                <a:lnTo>
                  <a:pt x="2641600" y="44450"/>
                </a:lnTo>
                <a:lnTo>
                  <a:pt x="2654300" y="44450"/>
                </a:lnTo>
                <a:lnTo>
                  <a:pt x="2654300" y="31750"/>
                </a:lnTo>
                <a:close/>
              </a:path>
              <a:path w="3505200" h="76200">
                <a:moveTo>
                  <a:pt x="2603500" y="31750"/>
                </a:moveTo>
                <a:lnTo>
                  <a:pt x="2590800" y="31750"/>
                </a:lnTo>
                <a:lnTo>
                  <a:pt x="2590800" y="44450"/>
                </a:lnTo>
                <a:lnTo>
                  <a:pt x="2603500" y="44450"/>
                </a:lnTo>
                <a:lnTo>
                  <a:pt x="2603500" y="31750"/>
                </a:lnTo>
                <a:close/>
              </a:path>
              <a:path w="3505200" h="76200">
                <a:moveTo>
                  <a:pt x="2552700" y="31750"/>
                </a:moveTo>
                <a:lnTo>
                  <a:pt x="2540000" y="31750"/>
                </a:lnTo>
                <a:lnTo>
                  <a:pt x="2540000" y="44450"/>
                </a:lnTo>
                <a:lnTo>
                  <a:pt x="2552700" y="44450"/>
                </a:lnTo>
                <a:lnTo>
                  <a:pt x="2552700" y="31750"/>
                </a:lnTo>
                <a:close/>
              </a:path>
              <a:path w="3505200" h="76200">
                <a:moveTo>
                  <a:pt x="2501900" y="31750"/>
                </a:moveTo>
                <a:lnTo>
                  <a:pt x="2489200" y="31750"/>
                </a:lnTo>
                <a:lnTo>
                  <a:pt x="2489200" y="44450"/>
                </a:lnTo>
                <a:lnTo>
                  <a:pt x="2501900" y="44450"/>
                </a:lnTo>
                <a:lnTo>
                  <a:pt x="2501900" y="31750"/>
                </a:lnTo>
                <a:close/>
              </a:path>
              <a:path w="3505200" h="76200">
                <a:moveTo>
                  <a:pt x="2451100" y="31750"/>
                </a:moveTo>
                <a:lnTo>
                  <a:pt x="2438400" y="31750"/>
                </a:lnTo>
                <a:lnTo>
                  <a:pt x="2438400" y="44450"/>
                </a:lnTo>
                <a:lnTo>
                  <a:pt x="2451100" y="44450"/>
                </a:lnTo>
                <a:lnTo>
                  <a:pt x="2451100" y="31750"/>
                </a:lnTo>
                <a:close/>
              </a:path>
              <a:path w="3505200" h="76200">
                <a:moveTo>
                  <a:pt x="2400300" y="31750"/>
                </a:moveTo>
                <a:lnTo>
                  <a:pt x="2387600" y="31750"/>
                </a:lnTo>
                <a:lnTo>
                  <a:pt x="2387600" y="44450"/>
                </a:lnTo>
                <a:lnTo>
                  <a:pt x="2400300" y="44450"/>
                </a:lnTo>
                <a:lnTo>
                  <a:pt x="2400300" y="31750"/>
                </a:lnTo>
                <a:close/>
              </a:path>
              <a:path w="3505200" h="76200">
                <a:moveTo>
                  <a:pt x="2349500" y="31750"/>
                </a:moveTo>
                <a:lnTo>
                  <a:pt x="2336800" y="31750"/>
                </a:lnTo>
                <a:lnTo>
                  <a:pt x="2336800" y="44450"/>
                </a:lnTo>
                <a:lnTo>
                  <a:pt x="2349500" y="44450"/>
                </a:lnTo>
                <a:lnTo>
                  <a:pt x="2349500" y="31750"/>
                </a:lnTo>
                <a:close/>
              </a:path>
              <a:path w="3505200" h="76200">
                <a:moveTo>
                  <a:pt x="2298700" y="31750"/>
                </a:moveTo>
                <a:lnTo>
                  <a:pt x="2286000" y="31750"/>
                </a:lnTo>
                <a:lnTo>
                  <a:pt x="2286000" y="44450"/>
                </a:lnTo>
                <a:lnTo>
                  <a:pt x="2298700" y="44450"/>
                </a:lnTo>
                <a:lnTo>
                  <a:pt x="2298700" y="31750"/>
                </a:lnTo>
                <a:close/>
              </a:path>
              <a:path w="3505200" h="76200">
                <a:moveTo>
                  <a:pt x="2247900" y="31750"/>
                </a:moveTo>
                <a:lnTo>
                  <a:pt x="2235200" y="31750"/>
                </a:lnTo>
                <a:lnTo>
                  <a:pt x="2235200" y="44450"/>
                </a:lnTo>
                <a:lnTo>
                  <a:pt x="2247900" y="44450"/>
                </a:lnTo>
                <a:lnTo>
                  <a:pt x="2247900" y="31750"/>
                </a:lnTo>
                <a:close/>
              </a:path>
              <a:path w="3505200" h="76200">
                <a:moveTo>
                  <a:pt x="2197100" y="31750"/>
                </a:moveTo>
                <a:lnTo>
                  <a:pt x="2184400" y="31750"/>
                </a:lnTo>
                <a:lnTo>
                  <a:pt x="2184400" y="44450"/>
                </a:lnTo>
                <a:lnTo>
                  <a:pt x="2197100" y="44450"/>
                </a:lnTo>
                <a:lnTo>
                  <a:pt x="2197100" y="31750"/>
                </a:lnTo>
                <a:close/>
              </a:path>
              <a:path w="3505200" h="76200">
                <a:moveTo>
                  <a:pt x="2146300" y="31750"/>
                </a:moveTo>
                <a:lnTo>
                  <a:pt x="2133600" y="31750"/>
                </a:lnTo>
                <a:lnTo>
                  <a:pt x="2133600" y="44450"/>
                </a:lnTo>
                <a:lnTo>
                  <a:pt x="2146300" y="44450"/>
                </a:lnTo>
                <a:lnTo>
                  <a:pt x="2146300" y="31750"/>
                </a:lnTo>
                <a:close/>
              </a:path>
              <a:path w="3505200" h="76200">
                <a:moveTo>
                  <a:pt x="2095500" y="31750"/>
                </a:moveTo>
                <a:lnTo>
                  <a:pt x="2082800" y="31750"/>
                </a:lnTo>
                <a:lnTo>
                  <a:pt x="2082800" y="44450"/>
                </a:lnTo>
                <a:lnTo>
                  <a:pt x="2095500" y="44450"/>
                </a:lnTo>
                <a:lnTo>
                  <a:pt x="2095500" y="31750"/>
                </a:lnTo>
                <a:close/>
              </a:path>
              <a:path w="3505200" h="76200">
                <a:moveTo>
                  <a:pt x="2044700" y="31750"/>
                </a:moveTo>
                <a:lnTo>
                  <a:pt x="2032000" y="31750"/>
                </a:lnTo>
                <a:lnTo>
                  <a:pt x="2032000" y="44450"/>
                </a:lnTo>
                <a:lnTo>
                  <a:pt x="2044700" y="44450"/>
                </a:lnTo>
                <a:lnTo>
                  <a:pt x="2044700" y="31750"/>
                </a:lnTo>
                <a:close/>
              </a:path>
              <a:path w="3505200" h="76200">
                <a:moveTo>
                  <a:pt x="1993900" y="31750"/>
                </a:moveTo>
                <a:lnTo>
                  <a:pt x="1981200" y="31750"/>
                </a:lnTo>
                <a:lnTo>
                  <a:pt x="1981200" y="44450"/>
                </a:lnTo>
                <a:lnTo>
                  <a:pt x="1993900" y="44450"/>
                </a:lnTo>
                <a:lnTo>
                  <a:pt x="1993900" y="31750"/>
                </a:lnTo>
                <a:close/>
              </a:path>
              <a:path w="3505200" h="76200">
                <a:moveTo>
                  <a:pt x="1943100" y="31750"/>
                </a:moveTo>
                <a:lnTo>
                  <a:pt x="1930400" y="31750"/>
                </a:lnTo>
                <a:lnTo>
                  <a:pt x="1930400" y="44450"/>
                </a:lnTo>
                <a:lnTo>
                  <a:pt x="1943100" y="44450"/>
                </a:lnTo>
                <a:lnTo>
                  <a:pt x="1943100" y="31750"/>
                </a:lnTo>
                <a:close/>
              </a:path>
              <a:path w="3505200" h="76200">
                <a:moveTo>
                  <a:pt x="1892300" y="31750"/>
                </a:moveTo>
                <a:lnTo>
                  <a:pt x="1879600" y="31750"/>
                </a:lnTo>
                <a:lnTo>
                  <a:pt x="1879600" y="44450"/>
                </a:lnTo>
                <a:lnTo>
                  <a:pt x="1892300" y="44450"/>
                </a:lnTo>
                <a:lnTo>
                  <a:pt x="1892300" y="31750"/>
                </a:lnTo>
                <a:close/>
              </a:path>
              <a:path w="3505200" h="76200">
                <a:moveTo>
                  <a:pt x="1841500" y="31750"/>
                </a:moveTo>
                <a:lnTo>
                  <a:pt x="1828800" y="31750"/>
                </a:lnTo>
                <a:lnTo>
                  <a:pt x="1828800" y="44450"/>
                </a:lnTo>
                <a:lnTo>
                  <a:pt x="1841500" y="44450"/>
                </a:lnTo>
                <a:lnTo>
                  <a:pt x="1841500" y="31750"/>
                </a:lnTo>
                <a:close/>
              </a:path>
              <a:path w="3505200" h="76200">
                <a:moveTo>
                  <a:pt x="1790700" y="31750"/>
                </a:moveTo>
                <a:lnTo>
                  <a:pt x="1778000" y="31750"/>
                </a:lnTo>
                <a:lnTo>
                  <a:pt x="1778000" y="44450"/>
                </a:lnTo>
                <a:lnTo>
                  <a:pt x="1790700" y="44450"/>
                </a:lnTo>
                <a:lnTo>
                  <a:pt x="1790700" y="31750"/>
                </a:lnTo>
                <a:close/>
              </a:path>
              <a:path w="3505200" h="76200">
                <a:moveTo>
                  <a:pt x="1739900" y="31750"/>
                </a:moveTo>
                <a:lnTo>
                  <a:pt x="1727200" y="31750"/>
                </a:lnTo>
                <a:lnTo>
                  <a:pt x="1727200" y="44450"/>
                </a:lnTo>
                <a:lnTo>
                  <a:pt x="1739900" y="44450"/>
                </a:lnTo>
                <a:lnTo>
                  <a:pt x="1739900" y="31750"/>
                </a:lnTo>
                <a:close/>
              </a:path>
              <a:path w="3505200" h="76200">
                <a:moveTo>
                  <a:pt x="1689100" y="31750"/>
                </a:moveTo>
                <a:lnTo>
                  <a:pt x="1676400" y="31750"/>
                </a:lnTo>
                <a:lnTo>
                  <a:pt x="1676400" y="44450"/>
                </a:lnTo>
                <a:lnTo>
                  <a:pt x="1689100" y="44450"/>
                </a:lnTo>
                <a:lnTo>
                  <a:pt x="1689100" y="31750"/>
                </a:lnTo>
                <a:close/>
              </a:path>
              <a:path w="3505200" h="76200">
                <a:moveTo>
                  <a:pt x="1638300" y="31750"/>
                </a:moveTo>
                <a:lnTo>
                  <a:pt x="1625600" y="31750"/>
                </a:lnTo>
                <a:lnTo>
                  <a:pt x="1625600" y="44450"/>
                </a:lnTo>
                <a:lnTo>
                  <a:pt x="1638300" y="44450"/>
                </a:lnTo>
                <a:lnTo>
                  <a:pt x="1638300" y="31750"/>
                </a:lnTo>
                <a:close/>
              </a:path>
              <a:path w="3505200" h="76200">
                <a:moveTo>
                  <a:pt x="1587500" y="31750"/>
                </a:moveTo>
                <a:lnTo>
                  <a:pt x="1574800" y="31750"/>
                </a:lnTo>
                <a:lnTo>
                  <a:pt x="1574800" y="44450"/>
                </a:lnTo>
                <a:lnTo>
                  <a:pt x="1587500" y="44450"/>
                </a:lnTo>
                <a:lnTo>
                  <a:pt x="1587500" y="31750"/>
                </a:lnTo>
                <a:close/>
              </a:path>
              <a:path w="3505200" h="76200">
                <a:moveTo>
                  <a:pt x="1536700" y="31750"/>
                </a:moveTo>
                <a:lnTo>
                  <a:pt x="1524000" y="31750"/>
                </a:lnTo>
                <a:lnTo>
                  <a:pt x="1524000" y="44450"/>
                </a:lnTo>
                <a:lnTo>
                  <a:pt x="1536700" y="44450"/>
                </a:lnTo>
                <a:lnTo>
                  <a:pt x="1536700" y="31750"/>
                </a:lnTo>
                <a:close/>
              </a:path>
              <a:path w="3505200" h="76200">
                <a:moveTo>
                  <a:pt x="1485900" y="31750"/>
                </a:moveTo>
                <a:lnTo>
                  <a:pt x="1473200" y="31750"/>
                </a:lnTo>
                <a:lnTo>
                  <a:pt x="1473200" y="44450"/>
                </a:lnTo>
                <a:lnTo>
                  <a:pt x="1485900" y="44450"/>
                </a:lnTo>
                <a:lnTo>
                  <a:pt x="1485900" y="31750"/>
                </a:lnTo>
                <a:close/>
              </a:path>
              <a:path w="3505200" h="76200">
                <a:moveTo>
                  <a:pt x="1435100" y="31750"/>
                </a:moveTo>
                <a:lnTo>
                  <a:pt x="1422400" y="31750"/>
                </a:lnTo>
                <a:lnTo>
                  <a:pt x="1422400" y="44450"/>
                </a:lnTo>
                <a:lnTo>
                  <a:pt x="1435100" y="44450"/>
                </a:lnTo>
                <a:lnTo>
                  <a:pt x="1435100" y="31750"/>
                </a:lnTo>
                <a:close/>
              </a:path>
              <a:path w="3505200" h="76200">
                <a:moveTo>
                  <a:pt x="1384300" y="31750"/>
                </a:moveTo>
                <a:lnTo>
                  <a:pt x="1371600" y="31750"/>
                </a:lnTo>
                <a:lnTo>
                  <a:pt x="1371600" y="44450"/>
                </a:lnTo>
                <a:lnTo>
                  <a:pt x="1384300" y="44450"/>
                </a:lnTo>
                <a:lnTo>
                  <a:pt x="1384300" y="31750"/>
                </a:lnTo>
                <a:close/>
              </a:path>
              <a:path w="3505200" h="76200">
                <a:moveTo>
                  <a:pt x="1333500" y="31750"/>
                </a:moveTo>
                <a:lnTo>
                  <a:pt x="1320800" y="31750"/>
                </a:lnTo>
                <a:lnTo>
                  <a:pt x="1320800" y="44450"/>
                </a:lnTo>
                <a:lnTo>
                  <a:pt x="1333500" y="44450"/>
                </a:lnTo>
                <a:lnTo>
                  <a:pt x="1333500" y="31750"/>
                </a:lnTo>
                <a:close/>
              </a:path>
              <a:path w="3505200" h="76200">
                <a:moveTo>
                  <a:pt x="1282700" y="31750"/>
                </a:moveTo>
                <a:lnTo>
                  <a:pt x="1270000" y="31750"/>
                </a:lnTo>
                <a:lnTo>
                  <a:pt x="1270000" y="44450"/>
                </a:lnTo>
                <a:lnTo>
                  <a:pt x="1282700" y="44450"/>
                </a:lnTo>
                <a:lnTo>
                  <a:pt x="1282700" y="31750"/>
                </a:lnTo>
                <a:close/>
              </a:path>
              <a:path w="3505200" h="76200">
                <a:moveTo>
                  <a:pt x="1231900" y="31750"/>
                </a:moveTo>
                <a:lnTo>
                  <a:pt x="1219200" y="31750"/>
                </a:lnTo>
                <a:lnTo>
                  <a:pt x="1219200" y="44450"/>
                </a:lnTo>
                <a:lnTo>
                  <a:pt x="1231900" y="44450"/>
                </a:lnTo>
                <a:lnTo>
                  <a:pt x="1231900" y="31750"/>
                </a:lnTo>
                <a:close/>
              </a:path>
              <a:path w="3505200" h="76200">
                <a:moveTo>
                  <a:pt x="1181100" y="31750"/>
                </a:moveTo>
                <a:lnTo>
                  <a:pt x="1168400" y="31750"/>
                </a:lnTo>
                <a:lnTo>
                  <a:pt x="1168400" y="44450"/>
                </a:lnTo>
                <a:lnTo>
                  <a:pt x="1181100" y="44450"/>
                </a:lnTo>
                <a:lnTo>
                  <a:pt x="1181100" y="31750"/>
                </a:lnTo>
                <a:close/>
              </a:path>
              <a:path w="3505200" h="76200">
                <a:moveTo>
                  <a:pt x="1130300" y="31750"/>
                </a:moveTo>
                <a:lnTo>
                  <a:pt x="1117600" y="31750"/>
                </a:lnTo>
                <a:lnTo>
                  <a:pt x="1117600" y="44450"/>
                </a:lnTo>
                <a:lnTo>
                  <a:pt x="1130300" y="44450"/>
                </a:lnTo>
                <a:lnTo>
                  <a:pt x="1130300" y="31750"/>
                </a:lnTo>
                <a:close/>
              </a:path>
              <a:path w="3505200" h="76200">
                <a:moveTo>
                  <a:pt x="1079500" y="31750"/>
                </a:moveTo>
                <a:lnTo>
                  <a:pt x="1066800" y="31750"/>
                </a:lnTo>
                <a:lnTo>
                  <a:pt x="1066800" y="44450"/>
                </a:lnTo>
                <a:lnTo>
                  <a:pt x="1079500" y="44450"/>
                </a:lnTo>
                <a:lnTo>
                  <a:pt x="1079500" y="31750"/>
                </a:lnTo>
                <a:close/>
              </a:path>
              <a:path w="3505200" h="76200">
                <a:moveTo>
                  <a:pt x="1028700" y="31750"/>
                </a:moveTo>
                <a:lnTo>
                  <a:pt x="1016000" y="31750"/>
                </a:lnTo>
                <a:lnTo>
                  <a:pt x="1016000" y="44450"/>
                </a:lnTo>
                <a:lnTo>
                  <a:pt x="1028700" y="44450"/>
                </a:lnTo>
                <a:lnTo>
                  <a:pt x="1028700" y="31750"/>
                </a:lnTo>
                <a:close/>
              </a:path>
              <a:path w="3505200" h="76200">
                <a:moveTo>
                  <a:pt x="977900" y="31750"/>
                </a:moveTo>
                <a:lnTo>
                  <a:pt x="965200" y="31750"/>
                </a:lnTo>
                <a:lnTo>
                  <a:pt x="965200" y="44450"/>
                </a:lnTo>
                <a:lnTo>
                  <a:pt x="977900" y="44450"/>
                </a:lnTo>
                <a:lnTo>
                  <a:pt x="977900" y="31750"/>
                </a:lnTo>
                <a:close/>
              </a:path>
              <a:path w="3505200" h="76200">
                <a:moveTo>
                  <a:pt x="927100" y="31750"/>
                </a:moveTo>
                <a:lnTo>
                  <a:pt x="914400" y="31750"/>
                </a:lnTo>
                <a:lnTo>
                  <a:pt x="914400" y="44450"/>
                </a:lnTo>
                <a:lnTo>
                  <a:pt x="927100" y="44450"/>
                </a:lnTo>
                <a:lnTo>
                  <a:pt x="927100" y="31750"/>
                </a:lnTo>
                <a:close/>
              </a:path>
              <a:path w="3505200" h="76200">
                <a:moveTo>
                  <a:pt x="876300" y="31750"/>
                </a:moveTo>
                <a:lnTo>
                  <a:pt x="863600" y="31750"/>
                </a:lnTo>
                <a:lnTo>
                  <a:pt x="863600" y="44450"/>
                </a:lnTo>
                <a:lnTo>
                  <a:pt x="876300" y="44450"/>
                </a:lnTo>
                <a:lnTo>
                  <a:pt x="876300" y="31750"/>
                </a:lnTo>
                <a:close/>
              </a:path>
              <a:path w="3505200" h="76200">
                <a:moveTo>
                  <a:pt x="825500" y="31750"/>
                </a:moveTo>
                <a:lnTo>
                  <a:pt x="812800" y="31750"/>
                </a:lnTo>
                <a:lnTo>
                  <a:pt x="812800" y="44450"/>
                </a:lnTo>
                <a:lnTo>
                  <a:pt x="825500" y="44450"/>
                </a:lnTo>
                <a:lnTo>
                  <a:pt x="825500" y="31750"/>
                </a:lnTo>
                <a:close/>
              </a:path>
              <a:path w="3505200" h="76200">
                <a:moveTo>
                  <a:pt x="774700" y="31750"/>
                </a:moveTo>
                <a:lnTo>
                  <a:pt x="762000" y="31750"/>
                </a:lnTo>
                <a:lnTo>
                  <a:pt x="762000" y="44450"/>
                </a:lnTo>
                <a:lnTo>
                  <a:pt x="774700" y="44450"/>
                </a:lnTo>
                <a:lnTo>
                  <a:pt x="774700" y="31750"/>
                </a:lnTo>
                <a:close/>
              </a:path>
              <a:path w="3505200" h="76200">
                <a:moveTo>
                  <a:pt x="723900" y="31750"/>
                </a:moveTo>
                <a:lnTo>
                  <a:pt x="711200" y="31750"/>
                </a:lnTo>
                <a:lnTo>
                  <a:pt x="711200" y="44450"/>
                </a:lnTo>
                <a:lnTo>
                  <a:pt x="723900" y="44450"/>
                </a:lnTo>
                <a:lnTo>
                  <a:pt x="723900" y="31750"/>
                </a:lnTo>
                <a:close/>
              </a:path>
              <a:path w="3505200" h="76200">
                <a:moveTo>
                  <a:pt x="673100" y="31750"/>
                </a:moveTo>
                <a:lnTo>
                  <a:pt x="660400" y="31750"/>
                </a:lnTo>
                <a:lnTo>
                  <a:pt x="660400" y="44450"/>
                </a:lnTo>
                <a:lnTo>
                  <a:pt x="673100" y="44450"/>
                </a:lnTo>
                <a:lnTo>
                  <a:pt x="673100" y="31750"/>
                </a:lnTo>
                <a:close/>
              </a:path>
              <a:path w="3505200" h="76200">
                <a:moveTo>
                  <a:pt x="622300" y="31750"/>
                </a:moveTo>
                <a:lnTo>
                  <a:pt x="609600" y="31750"/>
                </a:lnTo>
                <a:lnTo>
                  <a:pt x="609600" y="44450"/>
                </a:lnTo>
                <a:lnTo>
                  <a:pt x="622300" y="44450"/>
                </a:lnTo>
                <a:lnTo>
                  <a:pt x="622300" y="31750"/>
                </a:lnTo>
                <a:close/>
              </a:path>
              <a:path w="3505200" h="76200">
                <a:moveTo>
                  <a:pt x="571500" y="31750"/>
                </a:moveTo>
                <a:lnTo>
                  <a:pt x="558800" y="31750"/>
                </a:lnTo>
                <a:lnTo>
                  <a:pt x="558800" y="44450"/>
                </a:lnTo>
                <a:lnTo>
                  <a:pt x="571500" y="44450"/>
                </a:lnTo>
                <a:lnTo>
                  <a:pt x="571500" y="31750"/>
                </a:lnTo>
                <a:close/>
              </a:path>
              <a:path w="3505200" h="76200">
                <a:moveTo>
                  <a:pt x="520700" y="31750"/>
                </a:moveTo>
                <a:lnTo>
                  <a:pt x="508000" y="31750"/>
                </a:lnTo>
                <a:lnTo>
                  <a:pt x="508000" y="44450"/>
                </a:lnTo>
                <a:lnTo>
                  <a:pt x="520700" y="44450"/>
                </a:lnTo>
                <a:lnTo>
                  <a:pt x="520700" y="31750"/>
                </a:lnTo>
                <a:close/>
              </a:path>
              <a:path w="3505200" h="76200">
                <a:moveTo>
                  <a:pt x="469900" y="31750"/>
                </a:moveTo>
                <a:lnTo>
                  <a:pt x="457200" y="31750"/>
                </a:lnTo>
                <a:lnTo>
                  <a:pt x="457200" y="44450"/>
                </a:lnTo>
                <a:lnTo>
                  <a:pt x="469900" y="44450"/>
                </a:lnTo>
                <a:lnTo>
                  <a:pt x="469900" y="31750"/>
                </a:lnTo>
                <a:close/>
              </a:path>
              <a:path w="3505200" h="76200">
                <a:moveTo>
                  <a:pt x="419100" y="31750"/>
                </a:moveTo>
                <a:lnTo>
                  <a:pt x="406400" y="31750"/>
                </a:lnTo>
                <a:lnTo>
                  <a:pt x="406400" y="44450"/>
                </a:lnTo>
                <a:lnTo>
                  <a:pt x="419100" y="44450"/>
                </a:lnTo>
                <a:lnTo>
                  <a:pt x="419100" y="31750"/>
                </a:lnTo>
                <a:close/>
              </a:path>
              <a:path w="3505200" h="76200">
                <a:moveTo>
                  <a:pt x="368300" y="31750"/>
                </a:moveTo>
                <a:lnTo>
                  <a:pt x="355600" y="31750"/>
                </a:lnTo>
                <a:lnTo>
                  <a:pt x="355600" y="44450"/>
                </a:lnTo>
                <a:lnTo>
                  <a:pt x="368300" y="44450"/>
                </a:lnTo>
                <a:lnTo>
                  <a:pt x="368300" y="31750"/>
                </a:lnTo>
                <a:close/>
              </a:path>
              <a:path w="3505200" h="76200">
                <a:moveTo>
                  <a:pt x="317500" y="31750"/>
                </a:moveTo>
                <a:lnTo>
                  <a:pt x="304800" y="31750"/>
                </a:lnTo>
                <a:lnTo>
                  <a:pt x="304800" y="44450"/>
                </a:lnTo>
                <a:lnTo>
                  <a:pt x="317500" y="44450"/>
                </a:lnTo>
                <a:lnTo>
                  <a:pt x="317500" y="31750"/>
                </a:lnTo>
                <a:close/>
              </a:path>
              <a:path w="3505200" h="76200">
                <a:moveTo>
                  <a:pt x="266700" y="31750"/>
                </a:moveTo>
                <a:lnTo>
                  <a:pt x="254000" y="31750"/>
                </a:lnTo>
                <a:lnTo>
                  <a:pt x="254000" y="44450"/>
                </a:lnTo>
                <a:lnTo>
                  <a:pt x="266700" y="44450"/>
                </a:lnTo>
                <a:lnTo>
                  <a:pt x="266700" y="31750"/>
                </a:lnTo>
                <a:close/>
              </a:path>
              <a:path w="3505200" h="76200">
                <a:moveTo>
                  <a:pt x="215900" y="31750"/>
                </a:moveTo>
                <a:lnTo>
                  <a:pt x="203200" y="31750"/>
                </a:lnTo>
                <a:lnTo>
                  <a:pt x="203200" y="44450"/>
                </a:lnTo>
                <a:lnTo>
                  <a:pt x="215900" y="44450"/>
                </a:lnTo>
                <a:lnTo>
                  <a:pt x="215900" y="31750"/>
                </a:lnTo>
                <a:close/>
              </a:path>
              <a:path w="3505200" h="76200">
                <a:moveTo>
                  <a:pt x="165100" y="31750"/>
                </a:moveTo>
                <a:lnTo>
                  <a:pt x="152400" y="31750"/>
                </a:lnTo>
                <a:lnTo>
                  <a:pt x="152400" y="44450"/>
                </a:lnTo>
                <a:lnTo>
                  <a:pt x="165100" y="44450"/>
                </a:lnTo>
                <a:lnTo>
                  <a:pt x="165100" y="31750"/>
                </a:lnTo>
                <a:close/>
              </a:path>
              <a:path w="3505200" h="76200">
                <a:moveTo>
                  <a:pt x="114300" y="31750"/>
                </a:moveTo>
                <a:lnTo>
                  <a:pt x="101600" y="31750"/>
                </a:lnTo>
                <a:lnTo>
                  <a:pt x="101600" y="44450"/>
                </a:lnTo>
                <a:lnTo>
                  <a:pt x="114300" y="44450"/>
                </a:lnTo>
                <a:lnTo>
                  <a:pt x="114300" y="31750"/>
                </a:lnTo>
                <a:close/>
              </a:path>
              <a:path w="3505200" h="76200">
                <a:moveTo>
                  <a:pt x="63500" y="31750"/>
                </a:moveTo>
                <a:lnTo>
                  <a:pt x="50800" y="31750"/>
                </a:lnTo>
                <a:lnTo>
                  <a:pt x="50800" y="44450"/>
                </a:lnTo>
                <a:lnTo>
                  <a:pt x="63500" y="44450"/>
                </a:lnTo>
                <a:lnTo>
                  <a:pt x="63500" y="31750"/>
                </a:lnTo>
                <a:close/>
              </a:path>
              <a:path w="3505200" h="76200">
                <a:moveTo>
                  <a:pt x="12700" y="31750"/>
                </a:moveTo>
                <a:lnTo>
                  <a:pt x="0" y="31750"/>
                </a:lnTo>
                <a:lnTo>
                  <a:pt x="0" y="44450"/>
                </a:lnTo>
                <a:lnTo>
                  <a:pt x="12700" y="44450"/>
                </a:lnTo>
                <a:lnTo>
                  <a:pt x="12700" y="31750"/>
                </a:lnTo>
                <a:close/>
              </a:path>
            </a:pathLst>
          </a:custGeom>
          <a:solidFill>
            <a:srgbClr val="7E7E7E"/>
          </a:solidFill>
        </p:spPr>
        <p:txBody>
          <a:bodyPr wrap="square" lIns="0" tIns="0" rIns="0" bIns="0" rtlCol="0"/>
          <a:lstStyle/>
          <a:p>
            <a:endParaRPr dirty="0"/>
          </a:p>
        </p:txBody>
      </p:sp>
      <p:sp>
        <p:nvSpPr>
          <p:cNvPr id="20" name="TextBox 19">
            <a:extLst>
              <a:ext uri="{FF2B5EF4-FFF2-40B4-BE49-F238E27FC236}">
                <a16:creationId xmlns:a16="http://schemas.microsoft.com/office/drawing/2014/main" id="{F4B26B30-52A6-09F5-7316-F1F0C0B7F455}"/>
              </a:ext>
            </a:extLst>
          </p:cNvPr>
          <p:cNvSpPr txBox="1"/>
          <p:nvPr/>
        </p:nvSpPr>
        <p:spPr>
          <a:xfrm>
            <a:off x="124155" y="6642556"/>
            <a:ext cx="1867819" cy="215444"/>
          </a:xfrm>
          <a:prstGeom prst="rect">
            <a:avLst/>
          </a:prstGeom>
          <a:noFill/>
        </p:spPr>
        <p:txBody>
          <a:bodyPr wrap="none" rtlCol="0">
            <a:spAutoFit/>
          </a:bodyPr>
          <a:lstStyle/>
          <a:p>
            <a:r>
              <a:rPr lang="en-DE" sz="800" dirty="0">
                <a:latin typeface="Arial" panose="020B0604020202020204" pitchFamily="34" charset="0"/>
                <a:cs typeface="Arial" panose="020B0604020202020204" pitchFamily="34" charset="0"/>
              </a:rPr>
              <a:t>* Companies &gt; 4000 employees only</a:t>
            </a:r>
          </a:p>
        </p:txBody>
      </p:sp>
      <p:grpSp>
        <p:nvGrpSpPr>
          <p:cNvPr id="9" name="Group 8">
            <a:extLst>
              <a:ext uri="{FF2B5EF4-FFF2-40B4-BE49-F238E27FC236}">
                <a16:creationId xmlns:a16="http://schemas.microsoft.com/office/drawing/2014/main" id="{B0D27290-14BF-87B1-425E-637539AF6C4F}"/>
              </a:ext>
            </a:extLst>
          </p:cNvPr>
          <p:cNvGrpSpPr/>
          <p:nvPr/>
        </p:nvGrpSpPr>
        <p:grpSpPr>
          <a:xfrm>
            <a:off x="3186132" y="3684095"/>
            <a:ext cx="1917477" cy="1731359"/>
            <a:chOff x="3170610" y="2677301"/>
            <a:chExt cx="1917477" cy="1731359"/>
          </a:xfrm>
        </p:grpSpPr>
        <p:grpSp>
          <p:nvGrpSpPr>
            <p:cNvPr id="4" name="Group 3">
              <a:extLst>
                <a:ext uri="{FF2B5EF4-FFF2-40B4-BE49-F238E27FC236}">
                  <a16:creationId xmlns:a16="http://schemas.microsoft.com/office/drawing/2014/main" id="{EA521BC9-B48F-68C5-9BF3-0FCC92149A8C}"/>
                </a:ext>
              </a:extLst>
            </p:cNvPr>
            <p:cNvGrpSpPr/>
            <p:nvPr/>
          </p:nvGrpSpPr>
          <p:grpSpPr>
            <a:xfrm>
              <a:off x="3170610" y="2677301"/>
              <a:ext cx="1914623" cy="1727433"/>
              <a:chOff x="3180349" y="2678381"/>
              <a:chExt cx="1914623" cy="1727433"/>
            </a:xfrm>
          </p:grpSpPr>
          <p:sp>
            <p:nvSpPr>
              <p:cNvPr id="158" name="Block Arc 157">
                <a:extLst>
                  <a:ext uri="{FF2B5EF4-FFF2-40B4-BE49-F238E27FC236}">
                    <a16:creationId xmlns:a16="http://schemas.microsoft.com/office/drawing/2014/main" id="{339FA68D-9A4B-3392-9959-92EECD59224C}"/>
                  </a:ext>
                </a:extLst>
              </p:cNvPr>
              <p:cNvSpPr/>
              <p:nvPr/>
            </p:nvSpPr>
            <p:spPr>
              <a:xfrm>
                <a:off x="3180349" y="2685680"/>
                <a:ext cx="1898549" cy="1720134"/>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60" name="Block Arc 159">
                <a:extLst>
                  <a:ext uri="{FF2B5EF4-FFF2-40B4-BE49-F238E27FC236}">
                    <a16:creationId xmlns:a16="http://schemas.microsoft.com/office/drawing/2014/main" id="{8C445D60-DBC0-3209-94E9-AE88B02F5DF1}"/>
                  </a:ext>
                </a:extLst>
              </p:cNvPr>
              <p:cNvSpPr/>
              <p:nvPr/>
            </p:nvSpPr>
            <p:spPr>
              <a:xfrm>
                <a:off x="3183585" y="2678381"/>
                <a:ext cx="1898549" cy="1720134"/>
              </a:xfrm>
              <a:prstGeom prst="blockArc">
                <a:avLst>
                  <a:gd name="adj1" fmla="val 20590033"/>
                  <a:gd name="adj2" fmla="val 62743"/>
                  <a:gd name="adj3" fmla="val 26058"/>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61" name="Block Arc 160">
                <a:extLst>
                  <a:ext uri="{FF2B5EF4-FFF2-40B4-BE49-F238E27FC236}">
                    <a16:creationId xmlns:a16="http://schemas.microsoft.com/office/drawing/2014/main" id="{E4C39F59-5828-7631-51B5-012D834C104E}"/>
                  </a:ext>
                </a:extLst>
              </p:cNvPr>
              <p:cNvSpPr/>
              <p:nvPr/>
            </p:nvSpPr>
            <p:spPr>
              <a:xfrm>
                <a:off x="3196423" y="2684738"/>
                <a:ext cx="1898549" cy="1720134"/>
              </a:xfrm>
              <a:prstGeom prst="blockArc">
                <a:avLst>
                  <a:gd name="adj1" fmla="val 21199598"/>
                  <a:gd name="adj2" fmla="val 62743"/>
                  <a:gd name="adj3" fmla="val 26058"/>
                </a:avLst>
              </a:prstGeom>
              <a:solidFill>
                <a:srgbClr val="FF99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sp>
          <p:nvSpPr>
            <p:cNvPr id="162" name="Block Arc 161">
              <a:extLst>
                <a:ext uri="{FF2B5EF4-FFF2-40B4-BE49-F238E27FC236}">
                  <a16:creationId xmlns:a16="http://schemas.microsoft.com/office/drawing/2014/main" id="{59C2E818-23DB-DDAB-9AB1-3F8FF18227D3}"/>
                </a:ext>
              </a:extLst>
            </p:cNvPr>
            <p:cNvSpPr/>
            <p:nvPr/>
          </p:nvSpPr>
          <p:spPr>
            <a:xfrm>
              <a:off x="3189538" y="2688526"/>
              <a:ext cx="1898549" cy="1720134"/>
            </a:xfrm>
            <a:prstGeom prst="blockArc">
              <a:avLst>
                <a:gd name="adj1" fmla="val 21468783"/>
                <a:gd name="adj2" fmla="val 62743"/>
                <a:gd name="adj3" fmla="val 26058"/>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grpSp>
        <p:nvGrpSpPr>
          <p:cNvPr id="14" name="Group 13">
            <a:extLst>
              <a:ext uri="{FF2B5EF4-FFF2-40B4-BE49-F238E27FC236}">
                <a16:creationId xmlns:a16="http://schemas.microsoft.com/office/drawing/2014/main" id="{A91EB816-677C-5381-A232-599A9F93FAE6}"/>
              </a:ext>
            </a:extLst>
          </p:cNvPr>
          <p:cNvGrpSpPr/>
          <p:nvPr/>
        </p:nvGrpSpPr>
        <p:grpSpPr>
          <a:xfrm>
            <a:off x="3810000" y="5141314"/>
            <a:ext cx="6481794" cy="252527"/>
            <a:chOff x="3201598" y="3835429"/>
            <a:chExt cx="6481794" cy="252527"/>
          </a:xfrm>
        </p:grpSpPr>
        <p:grpSp>
          <p:nvGrpSpPr>
            <p:cNvPr id="12" name="Group 11">
              <a:extLst>
                <a:ext uri="{FF2B5EF4-FFF2-40B4-BE49-F238E27FC236}">
                  <a16:creationId xmlns:a16="http://schemas.microsoft.com/office/drawing/2014/main" id="{30BE1D93-B205-B067-4DD7-B52077D55171}"/>
                </a:ext>
              </a:extLst>
            </p:cNvPr>
            <p:cNvGrpSpPr/>
            <p:nvPr/>
          </p:nvGrpSpPr>
          <p:grpSpPr>
            <a:xfrm>
              <a:off x="3201598" y="3835429"/>
              <a:ext cx="1205925" cy="246221"/>
              <a:chOff x="3201598" y="3835429"/>
              <a:chExt cx="1205925" cy="246221"/>
            </a:xfrm>
          </p:grpSpPr>
          <p:sp>
            <p:nvSpPr>
              <p:cNvPr id="166" name="object 40">
                <a:extLst>
                  <a:ext uri="{FF2B5EF4-FFF2-40B4-BE49-F238E27FC236}">
                    <a16:creationId xmlns:a16="http://schemas.microsoft.com/office/drawing/2014/main" id="{AF449695-66CE-4FBF-7276-310AAFBC859E}"/>
                  </a:ext>
                </a:extLst>
              </p:cNvPr>
              <p:cNvSpPr/>
              <p:nvPr/>
            </p:nvSpPr>
            <p:spPr>
              <a:xfrm>
                <a:off x="3201598" y="390891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9FF"/>
              </a:solidFill>
            </p:spPr>
            <p:txBody>
              <a:bodyPr wrap="square" lIns="0" tIns="0" rIns="0" bIns="0" rtlCol="0"/>
              <a:lstStyle/>
              <a:p>
                <a:endParaRPr/>
              </a:p>
            </p:txBody>
          </p:sp>
          <p:sp>
            <p:nvSpPr>
              <p:cNvPr id="10" name="TextBox 9">
                <a:extLst>
                  <a:ext uri="{FF2B5EF4-FFF2-40B4-BE49-F238E27FC236}">
                    <a16:creationId xmlns:a16="http://schemas.microsoft.com/office/drawing/2014/main" id="{D147827A-E901-D582-5CE1-1561F1877E04}"/>
                  </a:ext>
                </a:extLst>
              </p:cNvPr>
              <p:cNvSpPr txBox="1"/>
              <p:nvPr/>
            </p:nvSpPr>
            <p:spPr>
              <a:xfrm>
                <a:off x="3311565" y="3835429"/>
                <a:ext cx="1095958" cy="246221"/>
              </a:xfrm>
              <a:prstGeom prst="rect">
                <a:avLst/>
              </a:prstGeom>
              <a:noFill/>
            </p:spPr>
            <p:txBody>
              <a:bodyPr wrap="square" rtlCol="0">
                <a:spAutoFit/>
              </a:bodyPr>
              <a:lstStyle/>
              <a:p>
                <a:r>
                  <a:rPr lang="en-DE" sz="1000" dirty="0">
                    <a:solidFill>
                      <a:schemeClr val="tx1">
                        <a:lumMod val="50000"/>
                        <a:lumOff val="50000"/>
                      </a:schemeClr>
                    </a:solidFill>
                    <a:latin typeface="Arial" panose="020B0604020202020204" pitchFamily="34" charset="0"/>
                    <a:cs typeface="Arial" panose="020B0604020202020204" pitchFamily="34" charset="0"/>
                  </a:rPr>
                  <a:t>White</a:t>
                </a:r>
              </a:p>
            </p:txBody>
          </p:sp>
        </p:grpSp>
        <p:grpSp>
          <p:nvGrpSpPr>
            <p:cNvPr id="169" name="Group 168">
              <a:extLst>
                <a:ext uri="{FF2B5EF4-FFF2-40B4-BE49-F238E27FC236}">
                  <a16:creationId xmlns:a16="http://schemas.microsoft.com/office/drawing/2014/main" id="{B8E1292A-973D-AC67-0976-C1EA3F8D07C0}"/>
                </a:ext>
              </a:extLst>
            </p:cNvPr>
            <p:cNvGrpSpPr/>
            <p:nvPr/>
          </p:nvGrpSpPr>
          <p:grpSpPr>
            <a:xfrm>
              <a:off x="4275351" y="3840201"/>
              <a:ext cx="1215277" cy="246221"/>
              <a:chOff x="3274787" y="3835429"/>
              <a:chExt cx="1215277" cy="246221"/>
            </a:xfrm>
          </p:grpSpPr>
          <p:sp>
            <p:nvSpPr>
              <p:cNvPr id="170" name="object 40">
                <a:extLst>
                  <a:ext uri="{FF2B5EF4-FFF2-40B4-BE49-F238E27FC236}">
                    <a16:creationId xmlns:a16="http://schemas.microsoft.com/office/drawing/2014/main" id="{9A2F4E4F-1847-A0FE-17C9-4C7011D15D3A}"/>
                  </a:ext>
                </a:extLst>
              </p:cNvPr>
              <p:cNvSpPr/>
              <p:nvPr/>
            </p:nvSpPr>
            <p:spPr>
              <a:xfrm>
                <a:off x="3274787" y="3911231"/>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9933FF"/>
              </a:solidFill>
            </p:spPr>
            <p:txBody>
              <a:bodyPr wrap="square" lIns="0" tIns="0" rIns="0" bIns="0" rtlCol="0"/>
              <a:lstStyle/>
              <a:p>
                <a:endParaRPr>
                  <a:solidFill>
                    <a:srgbClr val="CB01FB"/>
                  </a:solidFill>
                </a:endParaRPr>
              </a:p>
            </p:txBody>
          </p:sp>
          <p:sp>
            <p:nvSpPr>
              <p:cNvPr id="171" name="TextBox 170">
                <a:extLst>
                  <a:ext uri="{FF2B5EF4-FFF2-40B4-BE49-F238E27FC236}">
                    <a16:creationId xmlns:a16="http://schemas.microsoft.com/office/drawing/2014/main" id="{517A0580-0D03-0D2F-8464-42EDCA0B3730}"/>
                  </a:ext>
                </a:extLst>
              </p:cNvPr>
              <p:cNvSpPr txBox="1"/>
              <p:nvPr/>
            </p:nvSpPr>
            <p:spPr>
              <a:xfrm>
                <a:off x="3394106" y="3835429"/>
                <a:ext cx="1095958" cy="246221"/>
              </a:xfrm>
              <a:prstGeom prst="rect">
                <a:avLst/>
              </a:prstGeom>
              <a:noFill/>
            </p:spPr>
            <p:txBody>
              <a:bodyPr wrap="square" rtlCol="0">
                <a:spAutoFit/>
              </a:bodyPr>
              <a:lstStyle/>
              <a:p>
                <a:r>
                  <a:rPr lang="en-DE" sz="1000" dirty="0">
                    <a:solidFill>
                      <a:schemeClr val="tx1">
                        <a:lumMod val="50000"/>
                        <a:lumOff val="50000"/>
                      </a:schemeClr>
                    </a:solidFill>
                    <a:latin typeface="Arial" panose="020B0604020202020204" pitchFamily="34" charset="0"/>
                    <a:cs typeface="Arial" panose="020B0604020202020204" pitchFamily="34" charset="0"/>
                  </a:rPr>
                  <a:t>Asian</a:t>
                </a:r>
              </a:p>
            </p:txBody>
          </p:sp>
        </p:grpSp>
        <p:grpSp>
          <p:nvGrpSpPr>
            <p:cNvPr id="172" name="Group 171">
              <a:extLst>
                <a:ext uri="{FF2B5EF4-FFF2-40B4-BE49-F238E27FC236}">
                  <a16:creationId xmlns:a16="http://schemas.microsoft.com/office/drawing/2014/main" id="{94178966-5247-5266-DF51-964BAA03CFBD}"/>
                </a:ext>
              </a:extLst>
            </p:cNvPr>
            <p:cNvGrpSpPr/>
            <p:nvPr/>
          </p:nvGrpSpPr>
          <p:grpSpPr>
            <a:xfrm>
              <a:off x="5358260" y="3840201"/>
              <a:ext cx="1234322" cy="246221"/>
              <a:chOff x="3201598" y="3835430"/>
              <a:chExt cx="1234322" cy="246221"/>
            </a:xfrm>
          </p:grpSpPr>
          <p:sp>
            <p:nvSpPr>
              <p:cNvPr id="173" name="object 40">
                <a:extLst>
                  <a:ext uri="{FF2B5EF4-FFF2-40B4-BE49-F238E27FC236}">
                    <a16:creationId xmlns:a16="http://schemas.microsoft.com/office/drawing/2014/main" id="{DE6E899C-6355-DDA6-E264-F7E91492124C}"/>
                  </a:ext>
                </a:extLst>
              </p:cNvPr>
              <p:cNvSpPr/>
              <p:nvPr/>
            </p:nvSpPr>
            <p:spPr>
              <a:xfrm>
                <a:off x="3201598" y="390891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00B050"/>
              </a:solidFill>
            </p:spPr>
            <p:txBody>
              <a:bodyPr wrap="square" lIns="0" tIns="0" rIns="0" bIns="0" rtlCol="0"/>
              <a:lstStyle/>
              <a:p>
                <a:endParaRPr>
                  <a:solidFill>
                    <a:srgbClr val="CB01FB"/>
                  </a:solidFill>
                </a:endParaRPr>
              </a:p>
            </p:txBody>
          </p:sp>
          <p:sp>
            <p:nvSpPr>
              <p:cNvPr id="174" name="TextBox 173">
                <a:extLst>
                  <a:ext uri="{FF2B5EF4-FFF2-40B4-BE49-F238E27FC236}">
                    <a16:creationId xmlns:a16="http://schemas.microsoft.com/office/drawing/2014/main" id="{80206BB1-2B0C-620C-2C3B-97D78A0EF683}"/>
                  </a:ext>
                </a:extLst>
              </p:cNvPr>
              <p:cNvSpPr txBox="1"/>
              <p:nvPr/>
            </p:nvSpPr>
            <p:spPr>
              <a:xfrm>
                <a:off x="3339962" y="3835430"/>
                <a:ext cx="1095958" cy="246221"/>
              </a:xfrm>
              <a:prstGeom prst="rect">
                <a:avLst/>
              </a:prstGeom>
              <a:noFill/>
            </p:spPr>
            <p:txBody>
              <a:bodyPr wrap="square" rtlCol="0">
                <a:spAutoFit/>
              </a:bodyPr>
              <a:lstStyle/>
              <a:p>
                <a:r>
                  <a:rPr lang="en-DE" sz="1000" dirty="0">
                    <a:solidFill>
                      <a:schemeClr val="tx1">
                        <a:lumMod val="50000"/>
                        <a:lumOff val="50000"/>
                      </a:schemeClr>
                    </a:solidFill>
                    <a:latin typeface="Arial" panose="020B0604020202020204" pitchFamily="34" charset="0"/>
                    <a:cs typeface="Arial" panose="020B0604020202020204" pitchFamily="34" charset="0"/>
                  </a:rPr>
                  <a:t>Latino</a:t>
                </a:r>
              </a:p>
            </p:txBody>
          </p:sp>
        </p:grpSp>
        <p:grpSp>
          <p:nvGrpSpPr>
            <p:cNvPr id="175" name="Group 174">
              <a:extLst>
                <a:ext uri="{FF2B5EF4-FFF2-40B4-BE49-F238E27FC236}">
                  <a16:creationId xmlns:a16="http://schemas.microsoft.com/office/drawing/2014/main" id="{15D07686-14A8-6C41-2F11-C457DBFD4300}"/>
                </a:ext>
              </a:extLst>
            </p:cNvPr>
            <p:cNvGrpSpPr/>
            <p:nvPr/>
          </p:nvGrpSpPr>
          <p:grpSpPr>
            <a:xfrm>
              <a:off x="6562475" y="3841735"/>
              <a:ext cx="1316738" cy="246221"/>
              <a:chOff x="3201598" y="3835430"/>
              <a:chExt cx="1316738" cy="246221"/>
            </a:xfrm>
          </p:grpSpPr>
          <p:sp>
            <p:nvSpPr>
              <p:cNvPr id="176" name="object 40">
                <a:extLst>
                  <a:ext uri="{FF2B5EF4-FFF2-40B4-BE49-F238E27FC236}">
                    <a16:creationId xmlns:a16="http://schemas.microsoft.com/office/drawing/2014/main" id="{27A6669F-141F-C110-44F3-5048B888B524}"/>
                  </a:ext>
                </a:extLst>
              </p:cNvPr>
              <p:cNvSpPr/>
              <p:nvPr/>
            </p:nvSpPr>
            <p:spPr>
              <a:xfrm>
                <a:off x="3201598" y="390891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FF9900"/>
              </a:solidFill>
            </p:spPr>
            <p:txBody>
              <a:bodyPr wrap="square" lIns="0" tIns="0" rIns="0" bIns="0" rtlCol="0"/>
              <a:lstStyle/>
              <a:p>
                <a:endParaRPr>
                  <a:solidFill>
                    <a:srgbClr val="CB01FB"/>
                  </a:solidFill>
                </a:endParaRPr>
              </a:p>
            </p:txBody>
          </p:sp>
          <p:sp>
            <p:nvSpPr>
              <p:cNvPr id="177" name="TextBox 176">
                <a:extLst>
                  <a:ext uri="{FF2B5EF4-FFF2-40B4-BE49-F238E27FC236}">
                    <a16:creationId xmlns:a16="http://schemas.microsoft.com/office/drawing/2014/main" id="{06E5EE61-43FF-A825-BB5D-46F8457CFD1A}"/>
                  </a:ext>
                </a:extLst>
              </p:cNvPr>
              <p:cNvSpPr txBox="1"/>
              <p:nvPr/>
            </p:nvSpPr>
            <p:spPr>
              <a:xfrm>
                <a:off x="3339961" y="3835430"/>
                <a:ext cx="1178375" cy="246221"/>
              </a:xfrm>
              <a:prstGeom prst="rect">
                <a:avLst/>
              </a:prstGeom>
              <a:noFill/>
            </p:spPr>
            <p:txBody>
              <a:bodyPr wrap="square" rtlCol="0">
                <a:spAutoFit/>
              </a:bodyPr>
              <a:lstStyle/>
              <a:p>
                <a:r>
                  <a:rPr lang="en-DE" sz="1000" dirty="0">
                    <a:solidFill>
                      <a:schemeClr val="tx1">
                        <a:lumMod val="50000"/>
                        <a:lumOff val="50000"/>
                      </a:schemeClr>
                    </a:solidFill>
                    <a:latin typeface="Arial" panose="020B0604020202020204" pitchFamily="34" charset="0"/>
                    <a:cs typeface="Arial" panose="020B0604020202020204" pitchFamily="34" charset="0"/>
                  </a:rPr>
                  <a:t>African American</a:t>
                </a:r>
              </a:p>
            </p:txBody>
          </p:sp>
        </p:grpSp>
        <p:grpSp>
          <p:nvGrpSpPr>
            <p:cNvPr id="178" name="Group 177">
              <a:extLst>
                <a:ext uri="{FF2B5EF4-FFF2-40B4-BE49-F238E27FC236}">
                  <a16:creationId xmlns:a16="http://schemas.microsoft.com/office/drawing/2014/main" id="{C29A9B54-308D-05D4-84C1-987753243A51}"/>
                </a:ext>
              </a:extLst>
            </p:cNvPr>
            <p:cNvGrpSpPr/>
            <p:nvPr/>
          </p:nvGrpSpPr>
          <p:grpSpPr>
            <a:xfrm>
              <a:off x="8366654" y="3835430"/>
              <a:ext cx="1316738" cy="246221"/>
              <a:chOff x="3201598" y="3835430"/>
              <a:chExt cx="1316738" cy="246221"/>
            </a:xfrm>
          </p:grpSpPr>
          <p:sp>
            <p:nvSpPr>
              <p:cNvPr id="179" name="object 40">
                <a:extLst>
                  <a:ext uri="{FF2B5EF4-FFF2-40B4-BE49-F238E27FC236}">
                    <a16:creationId xmlns:a16="http://schemas.microsoft.com/office/drawing/2014/main" id="{93892A3E-5893-401E-1855-DEBCB64C4740}"/>
                  </a:ext>
                </a:extLst>
              </p:cNvPr>
              <p:cNvSpPr/>
              <p:nvPr/>
            </p:nvSpPr>
            <p:spPr>
              <a:xfrm>
                <a:off x="3201598" y="3908915"/>
                <a:ext cx="94615" cy="94615"/>
              </a:xfrm>
              <a:custGeom>
                <a:avLst/>
                <a:gdLst/>
                <a:ahLst/>
                <a:cxnLst/>
                <a:rect l="l" t="t" r="r" b="b"/>
                <a:pathLst>
                  <a:path w="94615" h="94614">
                    <a:moveTo>
                      <a:pt x="94488" y="0"/>
                    </a:moveTo>
                    <a:lnTo>
                      <a:pt x="0" y="0"/>
                    </a:lnTo>
                    <a:lnTo>
                      <a:pt x="0" y="94487"/>
                    </a:lnTo>
                    <a:lnTo>
                      <a:pt x="94488" y="94487"/>
                    </a:lnTo>
                    <a:lnTo>
                      <a:pt x="94488" y="0"/>
                    </a:lnTo>
                    <a:close/>
                  </a:path>
                </a:pathLst>
              </a:custGeom>
              <a:solidFill>
                <a:srgbClr val="FF0000"/>
              </a:solidFill>
            </p:spPr>
            <p:txBody>
              <a:bodyPr wrap="square" lIns="0" tIns="0" rIns="0" bIns="0" rtlCol="0"/>
              <a:lstStyle/>
              <a:p>
                <a:endParaRPr>
                  <a:solidFill>
                    <a:srgbClr val="CB01FB"/>
                  </a:solidFill>
                </a:endParaRPr>
              </a:p>
            </p:txBody>
          </p:sp>
          <p:sp>
            <p:nvSpPr>
              <p:cNvPr id="180" name="TextBox 179">
                <a:extLst>
                  <a:ext uri="{FF2B5EF4-FFF2-40B4-BE49-F238E27FC236}">
                    <a16:creationId xmlns:a16="http://schemas.microsoft.com/office/drawing/2014/main" id="{170C7641-4DCE-FBA4-D313-453156437CB9}"/>
                  </a:ext>
                </a:extLst>
              </p:cNvPr>
              <p:cNvSpPr txBox="1"/>
              <p:nvPr/>
            </p:nvSpPr>
            <p:spPr>
              <a:xfrm>
                <a:off x="3339961" y="3835430"/>
                <a:ext cx="1178375" cy="246221"/>
              </a:xfrm>
              <a:prstGeom prst="rect">
                <a:avLst/>
              </a:prstGeom>
              <a:noFill/>
            </p:spPr>
            <p:txBody>
              <a:bodyPr wrap="square" rtlCol="0">
                <a:spAutoFit/>
              </a:bodyPr>
              <a:lstStyle/>
              <a:p>
                <a:r>
                  <a:rPr lang="en-DE" sz="1000" dirty="0">
                    <a:solidFill>
                      <a:schemeClr val="tx1">
                        <a:lumMod val="50000"/>
                        <a:lumOff val="50000"/>
                      </a:schemeClr>
                    </a:solidFill>
                    <a:latin typeface="Arial" panose="020B0604020202020204" pitchFamily="34" charset="0"/>
                    <a:cs typeface="Arial" panose="020B0604020202020204" pitchFamily="34" charset="0"/>
                  </a:rPr>
                  <a:t>Minorities *</a:t>
                </a:r>
              </a:p>
            </p:txBody>
          </p:sp>
        </p:grpSp>
      </p:grpSp>
      <p:sp>
        <p:nvSpPr>
          <p:cNvPr id="21" name="TextBox 20">
            <a:extLst>
              <a:ext uri="{FF2B5EF4-FFF2-40B4-BE49-F238E27FC236}">
                <a16:creationId xmlns:a16="http://schemas.microsoft.com/office/drawing/2014/main" id="{24A8CA64-6230-1EE8-4EB5-D8CDFD7DDAB5}"/>
              </a:ext>
            </a:extLst>
          </p:cNvPr>
          <p:cNvSpPr txBox="1"/>
          <p:nvPr/>
        </p:nvSpPr>
        <p:spPr>
          <a:xfrm>
            <a:off x="3657868" y="3079449"/>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74,10%</a:t>
            </a:r>
          </a:p>
        </p:txBody>
      </p:sp>
      <p:grpSp>
        <p:nvGrpSpPr>
          <p:cNvPr id="23" name="Group 22">
            <a:extLst>
              <a:ext uri="{FF2B5EF4-FFF2-40B4-BE49-F238E27FC236}">
                <a16:creationId xmlns:a16="http://schemas.microsoft.com/office/drawing/2014/main" id="{E4F7AC30-6FC5-8442-D7F3-8B60EDC5CF3B}"/>
              </a:ext>
            </a:extLst>
          </p:cNvPr>
          <p:cNvGrpSpPr/>
          <p:nvPr/>
        </p:nvGrpSpPr>
        <p:grpSpPr>
          <a:xfrm>
            <a:off x="3194400" y="3688670"/>
            <a:ext cx="2131973" cy="1720134"/>
            <a:chOff x="3157190" y="2914924"/>
            <a:chExt cx="2131973" cy="1720134"/>
          </a:xfrm>
        </p:grpSpPr>
        <p:sp>
          <p:nvSpPr>
            <p:cNvPr id="159" name="Block Arc 158">
              <a:extLst>
                <a:ext uri="{FF2B5EF4-FFF2-40B4-BE49-F238E27FC236}">
                  <a16:creationId xmlns:a16="http://schemas.microsoft.com/office/drawing/2014/main" id="{63B0B74E-4CBD-4711-3DB5-D579D8FEF627}"/>
                </a:ext>
              </a:extLst>
            </p:cNvPr>
            <p:cNvSpPr/>
            <p:nvPr/>
          </p:nvSpPr>
          <p:spPr>
            <a:xfrm>
              <a:off x="3157190" y="2914924"/>
              <a:ext cx="1898549" cy="1720134"/>
            </a:xfrm>
            <a:prstGeom prst="blockArc">
              <a:avLst>
                <a:gd name="adj1" fmla="val 18191887"/>
                <a:gd name="adj2" fmla="val 20583576"/>
                <a:gd name="adj3" fmla="val 25612"/>
              </a:avLst>
            </a:prstGeom>
            <a:solidFill>
              <a:srgbClr val="9933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97" name="TextBox 196">
              <a:extLst>
                <a:ext uri="{FF2B5EF4-FFF2-40B4-BE49-F238E27FC236}">
                  <a16:creationId xmlns:a16="http://schemas.microsoft.com/office/drawing/2014/main" id="{87A06995-99BC-E90F-FE38-D7B0497F103E}"/>
                </a:ext>
              </a:extLst>
            </p:cNvPr>
            <p:cNvSpPr txBox="1"/>
            <p:nvPr/>
          </p:nvSpPr>
          <p:spPr>
            <a:xfrm>
              <a:off x="4419716" y="3255974"/>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20,08%</a:t>
              </a:r>
            </a:p>
          </p:txBody>
        </p:sp>
        <p:sp>
          <p:nvSpPr>
            <p:cNvPr id="198" name="TextBox 197">
              <a:extLst>
                <a:ext uri="{FF2B5EF4-FFF2-40B4-BE49-F238E27FC236}">
                  <a16:creationId xmlns:a16="http://schemas.microsoft.com/office/drawing/2014/main" id="{179F72C5-2D6E-AA38-EDCC-A412AB9E7339}"/>
                </a:ext>
              </a:extLst>
            </p:cNvPr>
            <p:cNvSpPr txBox="1"/>
            <p:nvPr/>
          </p:nvSpPr>
          <p:spPr>
            <a:xfrm>
              <a:off x="4667617" y="3532313"/>
              <a:ext cx="621546" cy="200055"/>
            </a:xfrm>
            <a:prstGeom prst="rect">
              <a:avLst/>
            </a:prstGeom>
            <a:noFill/>
          </p:spPr>
          <p:txBody>
            <a:bodyPr wrap="square" rtlCol="0">
              <a:spAutoFit/>
            </a:bodyPr>
            <a:lstStyle/>
            <a:p>
              <a:r>
                <a:rPr lang="en-DE" sz="700" dirty="0">
                  <a:latin typeface="Arial" panose="020B0604020202020204" pitchFamily="34" charset="0"/>
                  <a:cs typeface="Arial" panose="020B0604020202020204" pitchFamily="34" charset="0"/>
                </a:rPr>
                <a:t>2,86%</a:t>
              </a:r>
            </a:p>
          </p:txBody>
        </p:sp>
      </p:grpSp>
      <p:grpSp>
        <p:nvGrpSpPr>
          <p:cNvPr id="24" name="Group 23">
            <a:extLst>
              <a:ext uri="{FF2B5EF4-FFF2-40B4-BE49-F238E27FC236}">
                <a16:creationId xmlns:a16="http://schemas.microsoft.com/office/drawing/2014/main" id="{1B9F1863-73C3-6629-1386-81C3DCAED1FC}"/>
              </a:ext>
            </a:extLst>
          </p:cNvPr>
          <p:cNvGrpSpPr/>
          <p:nvPr/>
        </p:nvGrpSpPr>
        <p:grpSpPr>
          <a:xfrm>
            <a:off x="6507420" y="3697186"/>
            <a:ext cx="2093218" cy="1731359"/>
            <a:chOff x="6453597" y="2865944"/>
            <a:chExt cx="2093218" cy="1731359"/>
          </a:xfrm>
        </p:grpSpPr>
        <p:grpSp>
          <p:nvGrpSpPr>
            <p:cNvPr id="182" name="Group 181">
              <a:extLst>
                <a:ext uri="{FF2B5EF4-FFF2-40B4-BE49-F238E27FC236}">
                  <a16:creationId xmlns:a16="http://schemas.microsoft.com/office/drawing/2014/main" id="{77C3AECF-AAE6-F798-3F16-8D815781BF78}"/>
                </a:ext>
              </a:extLst>
            </p:cNvPr>
            <p:cNvGrpSpPr/>
            <p:nvPr/>
          </p:nvGrpSpPr>
          <p:grpSpPr>
            <a:xfrm>
              <a:off x="6453597" y="2865944"/>
              <a:ext cx="1917477" cy="1731359"/>
              <a:chOff x="3170610" y="2677301"/>
              <a:chExt cx="1917477" cy="1731359"/>
            </a:xfrm>
          </p:grpSpPr>
          <p:grpSp>
            <p:nvGrpSpPr>
              <p:cNvPr id="183" name="Group 182">
                <a:extLst>
                  <a:ext uri="{FF2B5EF4-FFF2-40B4-BE49-F238E27FC236}">
                    <a16:creationId xmlns:a16="http://schemas.microsoft.com/office/drawing/2014/main" id="{F6349F63-BC44-ABEC-1F3B-FA6070BB0A10}"/>
                  </a:ext>
                </a:extLst>
              </p:cNvPr>
              <p:cNvGrpSpPr/>
              <p:nvPr/>
            </p:nvGrpSpPr>
            <p:grpSpPr>
              <a:xfrm>
                <a:off x="3170610" y="2677301"/>
                <a:ext cx="1914623" cy="1727433"/>
                <a:chOff x="3180349" y="2678381"/>
                <a:chExt cx="1914623" cy="1727433"/>
              </a:xfrm>
            </p:grpSpPr>
            <p:sp>
              <p:nvSpPr>
                <p:cNvPr id="185" name="Block Arc 184">
                  <a:extLst>
                    <a:ext uri="{FF2B5EF4-FFF2-40B4-BE49-F238E27FC236}">
                      <a16:creationId xmlns:a16="http://schemas.microsoft.com/office/drawing/2014/main" id="{ABB827E2-E9C5-953D-E574-F36499AE7224}"/>
                    </a:ext>
                  </a:extLst>
                </p:cNvPr>
                <p:cNvSpPr/>
                <p:nvPr/>
              </p:nvSpPr>
              <p:spPr>
                <a:xfrm>
                  <a:off x="3180349" y="2685680"/>
                  <a:ext cx="1898549" cy="1720134"/>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86" name="Block Arc 185">
                  <a:extLst>
                    <a:ext uri="{FF2B5EF4-FFF2-40B4-BE49-F238E27FC236}">
                      <a16:creationId xmlns:a16="http://schemas.microsoft.com/office/drawing/2014/main" id="{B2FB481D-B71A-2B5F-81D3-A45D6A9DC466}"/>
                    </a:ext>
                  </a:extLst>
                </p:cNvPr>
                <p:cNvSpPr/>
                <p:nvPr/>
              </p:nvSpPr>
              <p:spPr>
                <a:xfrm>
                  <a:off x="3183585" y="2678381"/>
                  <a:ext cx="1898549" cy="1720134"/>
                </a:xfrm>
                <a:prstGeom prst="blockArc">
                  <a:avLst>
                    <a:gd name="adj1" fmla="val 20590033"/>
                    <a:gd name="adj2" fmla="val 62743"/>
                    <a:gd name="adj3" fmla="val 26058"/>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187" name="Block Arc 186">
                  <a:extLst>
                    <a:ext uri="{FF2B5EF4-FFF2-40B4-BE49-F238E27FC236}">
                      <a16:creationId xmlns:a16="http://schemas.microsoft.com/office/drawing/2014/main" id="{72BD806C-6F96-C7C6-6CDE-9887B75A28E3}"/>
                    </a:ext>
                  </a:extLst>
                </p:cNvPr>
                <p:cNvSpPr/>
                <p:nvPr/>
              </p:nvSpPr>
              <p:spPr>
                <a:xfrm>
                  <a:off x="3196423" y="2684738"/>
                  <a:ext cx="1898549" cy="1720134"/>
                </a:xfrm>
                <a:prstGeom prst="blockArc">
                  <a:avLst>
                    <a:gd name="adj1" fmla="val 21199598"/>
                    <a:gd name="adj2" fmla="val 62743"/>
                    <a:gd name="adj3" fmla="val 26058"/>
                  </a:avLst>
                </a:prstGeom>
                <a:solidFill>
                  <a:srgbClr val="FF99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sp>
            <p:nvSpPr>
              <p:cNvPr id="184" name="Block Arc 183">
                <a:extLst>
                  <a:ext uri="{FF2B5EF4-FFF2-40B4-BE49-F238E27FC236}">
                    <a16:creationId xmlns:a16="http://schemas.microsoft.com/office/drawing/2014/main" id="{D9EA1234-BE12-9295-9E4E-ED0B01639320}"/>
                  </a:ext>
                </a:extLst>
              </p:cNvPr>
              <p:cNvSpPr/>
              <p:nvPr/>
            </p:nvSpPr>
            <p:spPr>
              <a:xfrm>
                <a:off x="3189538" y="2688526"/>
                <a:ext cx="1898549" cy="1720134"/>
              </a:xfrm>
              <a:prstGeom prst="blockArc">
                <a:avLst>
                  <a:gd name="adj1" fmla="val 21468783"/>
                  <a:gd name="adj2" fmla="val 62743"/>
                  <a:gd name="adj3" fmla="val 26058"/>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sp>
          <p:nvSpPr>
            <p:cNvPr id="201" name="TextBox 200">
              <a:extLst>
                <a:ext uri="{FF2B5EF4-FFF2-40B4-BE49-F238E27FC236}">
                  <a16:creationId xmlns:a16="http://schemas.microsoft.com/office/drawing/2014/main" id="{26AACB0F-16BB-7599-9CC7-46780B46C20B}"/>
                </a:ext>
              </a:extLst>
            </p:cNvPr>
            <p:cNvSpPr txBox="1"/>
            <p:nvPr/>
          </p:nvSpPr>
          <p:spPr>
            <a:xfrm>
              <a:off x="7925269" y="3484833"/>
              <a:ext cx="621546" cy="200055"/>
            </a:xfrm>
            <a:prstGeom prst="rect">
              <a:avLst/>
            </a:prstGeom>
            <a:noFill/>
          </p:spPr>
          <p:txBody>
            <a:bodyPr wrap="square" rtlCol="0">
              <a:spAutoFit/>
            </a:bodyPr>
            <a:lstStyle/>
            <a:p>
              <a:r>
                <a:rPr lang="en-DE" sz="700" dirty="0">
                  <a:latin typeface="Arial" panose="020B0604020202020204" pitchFamily="34" charset="0"/>
                  <a:cs typeface="Arial" panose="020B0604020202020204" pitchFamily="34" charset="0"/>
                </a:rPr>
                <a:t>5,17%</a:t>
              </a:r>
            </a:p>
          </p:txBody>
        </p:sp>
        <p:sp>
          <p:nvSpPr>
            <p:cNvPr id="200" name="TextBox 199">
              <a:extLst>
                <a:ext uri="{FF2B5EF4-FFF2-40B4-BE49-F238E27FC236}">
                  <a16:creationId xmlns:a16="http://schemas.microsoft.com/office/drawing/2014/main" id="{F9787124-424F-69DC-5850-A3CBE29C448E}"/>
                </a:ext>
              </a:extLst>
            </p:cNvPr>
            <p:cNvSpPr txBox="1"/>
            <p:nvPr/>
          </p:nvSpPr>
          <p:spPr>
            <a:xfrm>
              <a:off x="7619897" y="3188295"/>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24,10%</a:t>
              </a:r>
            </a:p>
          </p:txBody>
        </p:sp>
      </p:grpSp>
      <p:grpSp>
        <p:nvGrpSpPr>
          <p:cNvPr id="203" name="Group 202">
            <a:extLst>
              <a:ext uri="{FF2B5EF4-FFF2-40B4-BE49-F238E27FC236}">
                <a16:creationId xmlns:a16="http://schemas.microsoft.com/office/drawing/2014/main" id="{C973BE76-296E-BAF3-DC29-F498468DD9C3}"/>
              </a:ext>
            </a:extLst>
          </p:cNvPr>
          <p:cNvGrpSpPr/>
          <p:nvPr/>
        </p:nvGrpSpPr>
        <p:grpSpPr>
          <a:xfrm>
            <a:off x="9376016" y="3777217"/>
            <a:ext cx="1921638" cy="1731359"/>
            <a:chOff x="3173846" y="2677301"/>
            <a:chExt cx="1921638" cy="1731359"/>
          </a:xfrm>
        </p:grpSpPr>
        <p:grpSp>
          <p:nvGrpSpPr>
            <p:cNvPr id="204" name="Group 203">
              <a:extLst>
                <a:ext uri="{FF2B5EF4-FFF2-40B4-BE49-F238E27FC236}">
                  <a16:creationId xmlns:a16="http://schemas.microsoft.com/office/drawing/2014/main" id="{D7610CEC-83E8-B201-022B-DE52ACB84502}"/>
                </a:ext>
              </a:extLst>
            </p:cNvPr>
            <p:cNvGrpSpPr/>
            <p:nvPr/>
          </p:nvGrpSpPr>
          <p:grpSpPr>
            <a:xfrm>
              <a:off x="3173846" y="2677301"/>
              <a:ext cx="1921638" cy="1726491"/>
              <a:chOff x="3183585" y="2678381"/>
              <a:chExt cx="1921638" cy="1726491"/>
            </a:xfrm>
          </p:grpSpPr>
          <p:sp>
            <p:nvSpPr>
              <p:cNvPr id="206" name="Block Arc 205">
                <a:extLst>
                  <a:ext uri="{FF2B5EF4-FFF2-40B4-BE49-F238E27FC236}">
                    <a16:creationId xmlns:a16="http://schemas.microsoft.com/office/drawing/2014/main" id="{1E232FB8-FD65-7523-467B-FF8DD6D896E0}"/>
                  </a:ext>
                </a:extLst>
              </p:cNvPr>
              <p:cNvSpPr/>
              <p:nvPr/>
            </p:nvSpPr>
            <p:spPr>
              <a:xfrm>
                <a:off x="3206674" y="2684738"/>
                <a:ext cx="1898549" cy="1720134"/>
              </a:xfrm>
              <a:prstGeom prst="blockArc">
                <a:avLst>
                  <a:gd name="adj1" fmla="val 10800000"/>
                  <a:gd name="adj2" fmla="val 62743"/>
                  <a:gd name="adj3" fmla="val 26058"/>
                </a:avLst>
              </a:prstGeom>
              <a:solidFill>
                <a:srgbClr val="00B0F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07" name="Block Arc 206">
                <a:extLst>
                  <a:ext uri="{FF2B5EF4-FFF2-40B4-BE49-F238E27FC236}">
                    <a16:creationId xmlns:a16="http://schemas.microsoft.com/office/drawing/2014/main" id="{25DCFCFB-A6C2-5E82-B914-888127384168}"/>
                  </a:ext>
                </a:extLst>
              </p:cNvPr>
              <p:cNvSpPr/>
              <p:nvPr/>
            </p:nvSpPr>
            <p:spPr>
              <a:xfrm>
                <a:off x="3183585" y="2678381"/>
                <a:ext cx="1898549" cy="1720134"/>
              </a:xfrm>
              <a:prstGeom prst="blockArc">
                <a:avLst>
                  <a:gd name="adj1" fmla="val 20590033"/>
                  <a:gd name="adj2" fmla="val 62743"/>
                  <a:gd name="adj3" fmla="val 26058"/>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08" name="Block Arc 207">
                <a:extLst>
                  <a:ext uri="{FF2B5EF4-FFF2-40B4-BE49-F238E27FC236}">
                    <a16:creationId xmlns:a16="http://schemas.microsoft.com/office/drawing/2014/main" id="{A3E8F00C-A074-14D9-2D85-4BE15BAE5547}"/>
                  </a:ext>
                </a:extLst>
              </p:cNvPr>
              <p:cNvSpPr/>
              <p:nvPr/>
            </p:nvSpPr>
            <p:spPr>
              <a:xfrm>
                <a:off x="3196423" y="2684738"/>
                <a:ext cx="1898549" cy="1720134"/>
              </a:xfrm>
              <a:prstGeom prst="blockArc">
                <a:avLst>
                  <a:gd name="adj1" fmla="val 21199598"/>
                  <a:gd name="adj2" fmla="val 62743"/>
                  <a:gd name="adj3" fmla="val 26058"/>
                </a:avLst>
              </a:prstGeom>
              <a:solidFill>
                <a:srgbClr val="FF99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sp>
          <p:nvSpPr>
            <p:cNvPr id="205" name="Block Arc 204">
              <a:extLst>
                <a:ext uri="{FF2B5EF4-FFF2-40B4-BE49-F238E27FC236}">
                  <a16:creationId xmlns:a16="http://schemas.microsoft.com/office/drawing/2014/main" id="{65CD7B43-CF83-9A63-002A-320C6F9C8260}"/>
                </a:ext>
              </a:extLst>
            </p:cNvPr>
            <p:cNvSpPr/>
            <p:nvPr/>
          </p:nvSpPr>
          <p:spPr>
            <a:xfrm>
              <a:off x="3189538" y="2688526"/>
              <a:ext cx="1898549" cy="1720134"/>
            </a:xfrm>
            <a:prstGeom prst="blockArc">
              <a:avLst>
                <a:gd name="adj1" fmla="val 21468783"/>
                <a:gd name="adj2" fmla="val 62743"/>
                <a:gd name="adj3" fmla="val 26058"/>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grpSp>
      <p:sp>
        <p:nvSpPr>
          <p:cNvPr id="202" name="Block Arc 201">
            <a:extLst>
              <a:ext uri="{FF2B5EF4-FFF2-40B4-BE49-F238E27FC236}">
                <a16:creationId xmlns:a16="http://schemas.microsoft.com/office/drawing/2014/main" id="{943D7226-358A-9A4D-E691-48A2C3AC8263}"/>
              </a:ext>
            </a:extLst>
          </p:cNvPr>
          <p:cNvSpPr/>
          <p:nvPr/>
        </p:nvSpPr>
        <p:spPr>
          <a:xfrm>
            <a:off x="9404468" y="3780303"/>
            <a:ext cx="1898549" cy="1720134"/>
          </a:xfrm>
          <a:prstGeom prst="blockArc">
            <a:avLst>
              <a:gd name="adj1" fmla="val 16617372"/>
              <a:gd name="adj2" fmla="val 20583576"/>
              <a:gd name="adj3" fmla="val 25612"/>
            </a:avLst>
          </a:prstGeom>
          <a:solidFill>
            <a:srgbClr val="9933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09" name="TextBox 208">
            <a:extLst>
              <a:ext uri="{FF2B5EF4-FFF2-40B4-BE49-F238E27FC236}">
                <a16:creationId xmlns:a16="http://schemas.microsoft.com/office/drawing/2014/main" id="{AE490BBF-0F75-6D44-7E19-B4AA525221FE}"/>
              </a:ext>
            </a:extLst>
          </p:cNvPr>
          <p:cNvSpPr txBox="1"/>
          <p:nvPr/>
        </p:nvSpPr>
        <p:spPr>
          <a:xfrm>
            <a:off x="10596360" y="4032178"/>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36,44%</a:t>
            </a:r>
          </a:p>
        </p:txBody>
      </p:sp>
      <p:sp>
        <p:nvSpPr>
          <p:cNvPr id="188" name="Block Arc 187">
            <a:extLst>
              <a:ext uri="{FF2B5EF4-FFF2-40B4-BE49-F238E27FC236}">
                <a16:creationId xmlns:a16="http://schemas.microsoft.com/office/drawing/2014/main" id="{7F6787CA-5433-A190-6FB4-70160ECFA4E3}"/>
              </a:ext>
            </a:extLst>
          </p:cNvPr>
          <p:cNvSpPr/>
          <p:nvPr/>
        </p:nvSpPr>
        <p:spPr>
          <a:xfrm>
            <a:off x="6511774" y="3691763"/>
            <a:ext cx="1898549" cy="1720134"/>
          </a:xfrm>
          <a:prstGeom prst="blockArc">
            <a:avLst>
              <a:gd name="adj1" fmla="val 17613311"/>
              <a:gd name="adj2" fmla="val 20583576"/>
              <a:gd name="adj3" fmla="val 25612"/>
            </a:avLst>
          </a:prstGeom>
          <a:solidFill>
            <a:srgbClr val="9933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10" name="TextBox 209">
            <a:extLst>
              <a:ext uri="{FF2B5EF4-FFF2-40B4-BE49-F238E27FC236}">
                <a16:creationId xmlns:a16="http://schemas.microsoft.com/office/drawing/2014/main" id="{F3979881-8155-9C30-7A41-5755C1365389}"/>
              </a:ext>
            </a:extLst>
          </p:cNvPr>
          <p:cNvSpPr txBox="1"/>
          <p:nvPr/>
        </p:nvSpPr>
        <p:spPr>
          <a:xfrm>
            <a:off x="9703744" y="4019537"/>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53,33%</a:t>
            </a:r>
          </a:p>
        </p:txBody>
      </p:sp>
      <p:sp>
        <p:nvSpPr>
          <p:cNvPr id="214" name="TextBox 213">
            <a:extLst>
              <a:ext uri="{FF2B5EF4-FFF2-40B4-BE49-F238E27FC236}">
                <a16:creationId xmlns:a16="http://schemas.microsoft.com/office/drawing/2014/main" id="{BBBF6D8E-548B-5F70-E33A-9A3728651102}"/>
              </a:ext>
            </a:extLst>
          </p:cNvPr>
          <p:cNvSpPr txBox="1"/>
          <p:nvPr/>
        </p:nvSpPr>
        <p:spPr>
          <a:xfrm>
            <a:off x="10907133" y="4369133"/>
            <a:ext cx="621546" cy="200055"/>
          </a:xfrm>
          <a:prstGeom prst="rect">
            <a:avLst/>
          </a:prstGeom>
          <a:noFill/>
        </p:spPr>
        <p:txBody>
          <a:bodyPr wrap="square" rtlCol="0">
            <a:spAutoFit/>
          </a:bodyPr>
          <a:lstStyle/>
          <a:p>
            <a:r>
              <a:rPr lang="en-DE" sz="700" dirty="0">
                <a:latin typeface="Arial" panose="020B0604020202020204" pitchFamily="34" charset="0"/>
                <a:cs typeface="Arial" panose="020B0604020202020204" pitchFamily="34" charset="0"/>
              </a:rPr>
              <a:t>5,15%</a:t>
            </a:r>
          </a:p>
        </p:txBody>
      </p:sp>
      <p:sp>
        <p:nvSpPr>
          <p:cNvPr id="215" name="TextBox 214">
            <a:extLst>
              <a:ext uri="{FF2B5EF4-FFF2-40B4-BE49-F238E27FC236}">
                <a16:creationId xmlns:a16="http://schemas.microsoft.com/office/drawing/2014/main" id="{12BCE26B-3383-4A47-CE55-4FD3639CD415}"/>
              </a:ext>
            </a:extLst>
          </p:cNvPr>
          <p:cNvSpPr txBox="1"/>
          <p:nvPr/>
        </p:nvSpPr>
        <p:spPr>
          <a:xfrm>
            <a:off x="7671602" y="4003264"/>
            <a:ext cx="621546" cy="230832"/>
          </a:xfrm>
          <a:prstGeom prst="rect">
            <a:avLst/>
          </a:prstGeom>
          <a:noFill/>
        </p:spPr>
        <p:txBody>
          <a:bodyPr wrap="square" rtlCol="0">
            <a:spAutoFit/>
          </a:bodyPr>
          <a:lstStyle/>
          <a:p>
            <a:r>
              <a:rPr lang="en-DE" sz="900" dirty="0">
                <a:solidFill>
                  <a:schemeClr val="bg1"/>
                </a:solidFill>
                <a:latin typeface="Arial" panose="020B0604020202020204" pitchFamily="34" charset="0"/>
                <a:cs typeface="Arial" panose="020B0604020202020204" pitchFamily="34" charset="0"/>
              </a:rPr>
              <a:t>24,10%</a:t>
            </a:r>
          </a:p>
        </p:txBody>
      </p:sp>
      <p:sp>
        <p:nvSpPr>
          <p:cNvPr id="25" name="TextBox 24">
            <a:extLst>
              <a:ext uri="{FF2B5EF4-FFF2-40B4-BE49-F238E27FC236}">
                <a16:creationId xmlns:a16="http://schemas.microsoft.com/office/drawing/2014/main" id="{0EBC7CCD-3D7A-7269-47FB-7498BC9CE431}"/>
              </a:ext>
            </a:extLst>
          </p:cNvPr>
          <p:cNvSpPr txBox="1"/>
          <p:nvPr/>
        </p:nvSpPr>
        <p:spPr>
          <a:xfrm>
            <a:off x="457200" y="5715000"/>
            <a:ext cx="11430000" cy="646331"/>
          </a:xfrm>
          <a:prstGeom prst="rect">
            <a:avLst/>
          </a:prstGeom>
          <a:noFill/>
        </p:spPr>
        <p:txBody>
          <a:bodyPr wrap="square" rtlCol="0">
            <a:spAutoFit/>
          </a:bodyPr>
          <a:lstStyle/>
          <a:p>
            <a:r>
              <a:rPr lang="en-DE" dirty="0"/>
              <a:t>The Minorities especially the Latino and African American Races are the 2nd and 3rd largest workforce groups after White people in the other categories of jobs such as Sales workers, Technicians, Operatives. </a:t>
            </a:r>
          </a:p>
        </p:txBody>
      </p:sp>
    </p:spTree>
    <p:extLst>
      <p:ext uri="{BB962C8B-B14F-4D97-AF65-F5344CB8AC3E}">
        <p14:creationId xmlns:p14="http://schemas.microsoft.com/office/powerpoint/2010/main" val="341984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63D28CFB-B380-FD65-B833-D60A08FED07A}"/>
              </a:ext>
            </a:extLst>
          </p:cNvPr>
          <p:cNvSpPr/>
          <p:nvPr/>
        </p:nvSpPr>
        <p:spPr>
          <a:xfrm>
            <a:off x="0" y="0"/>
            <a:ext cx="12192000" cy="3513803"/>
          </a:xfrm>
          <a:prstGeom prst="rect">
            <a:avLst/>
          </a:prstGeom>
          <a:solidFill>
            <a:srgbClr val="7E01CB"/>
          </a:solidFill>
          <a:effectLst/>
        </p:spPr>
        <p:txBody>
          <a:bodyPr wrap="square" lIns="0" tIns="0" rIns="0" bIns="0" rtlCol="0"/>
          <a:lstStyle/>
          <a:p>
            <a:endParaRPr dirty="0"/>
          </a:p>
        </p:txBody>
      </p:sp>
      <p:sp>
        <p:nvSpPr>
          <p:cNvPr id="2" name="object 2"/>
          <p:cNvSpPr/>
          <p:nvPr/>
        </p:nvSpPr>
        <p:spPr>
          <a:xfrm>
            <a:off x="0" y="3489419"/>
            <a:ext cx="12192000" cy="3314700"/>
          </a:xfrm>
          <a:custGeom>
            <a:avLst/>
            <a:gdLst/>
            <a:ahLst/>
            <a:cxnLst/>
            <a:rect l="l" t="t" r="r" b="b"/>
            <a:pathLst>
              <a:path w="12192000" h="3314700">
                <a:moveTo>
                  <a:pt x="0" y="3314699"/>
                </a:moveTo>
                <a:lnTo>
                  <a:pt x="12192000" y="3314699"/>
                </a:lnTo>
                <a:lnTo>
                  <a:pt x="12192000" y="0"/>
                </a:lnTo>
                <a:lnTo>
                  <a:pt x="0" y="0"/>
                </a:lnTo>
                <a:lnTo>
                  <a:pt x="0" y="3314699"/>
                </a:lnTo>
                <a:close/>
              </a:path>
            </a:pathLst>
          </a:custGeom>
          <a:solidFill>
            <a:srgbClr val="460073"/>
          </a:solidFill>
        </p:spPr>
        <p:txBody>
          <a:bodyPr wrap="square" lIns="0" tIns="0" rIns="0" bIns="0" rtlCol="0"/>
          <a:lstStyle/>
          <a:p>
            <a:endParaRPr/>
          </a:p>
        </p:txBody>
      </p:sp>
      <p:sp>
        <p:nvSpPr>
          <p:cNvPr id="6" name="object 6"/>
          <p:cNvSpPr txBox="1">
            <a:spLocks noGrp="1"/>
          </p:cNvSpPr>
          <p:nvPr>
            <p:ph type="title"/>
          </p:nvPr>
        </p:nvSpPr>
        <p:spPr>
          <a:xfrm>
            <a:off x="368300" y="763600"/>
            <a:ext cx="6184900" cy="2967479"/>
          </a:xfrm>
          <a:prstGeom prst="rect">
            <a:avLst/>
          </a:prstGeom>
        </p:spPr>
        <p:txBody>
          <a:bodyPr vert="horz" wrap="square" lIns="0" tIns="12700" rIns="0" bIns="0" rtlCol="0">
            <a:spAutoFit/>
          </a:bodyPr>
          <a:lstStyle/>
          <a:p>
            <a:pPr marL="12700">
              <a:lnSpc>
                <a:spcPct val="100000"/>
              </a:lnSpc>
              <a:spcBef>
                <a:spcPts val="100"/>
              </a:spcBef>
            </a:pPr>
            <a:r>
              <a:rPr sz="9600" spc="-15" dirty="0">
                <a:solidFill>
                  <a:srgbClr val="FFFFFF"/>
                </a:solidFill>
              </a:rPr>
              <a:t>FOCUS ON:</a:t>
            </a:r>
            <a:endParaRPr sz="9600" dirty="0"/>
          </a:p>
        </p:txBody>
      </p:sp>
      <p:sp>
        <p:nvSpPr>
          <p:cNvPr id="8" name="object 8"/>
          <p:cNvSpPr txBox="1"/>
          <p:nvPr/>
        </p:nvSpPr>
        <p:spPr>
          <a:xfrm>
            <a:off x="2521711" y="3737229"/>
            <a:ext cx="8614410" cy="861774"/>
          </a:xfrm>
          <a:prstGeom prst="rect">
            <a:avLst/>
          </a:prstGeom>
        </p:spPr>
        <p:txBody>
          <a:bodyPr vert="horz" wrap="square" lIns="0" tIns="121920" rIns="0" bIns="0" rtlCol="0">
            <a:spAutoFit/>
          </a:bodyPr>
          <a:lstStyle/>
          <a:p>
            <a:pPr marL="12700" marR="5080">
              <a:lnSpc>
                <a:spcPct val="80000"/>
              </a:lnSpc>
              <a:spcBef>
                <a:spcPts val="960"/>
              </a:spcBef>
            </a:pPr>
            <a:r>
              <a:rPr sz="6000" b="1" spc="-105" dirty="0">
                <a:solidFill>
                  <a:srgbClr val="00B9FF"/>
                </a:solidFill>
                <a:latin typeface="Arial"/>
                <a:cs typeface="Arial"/>
              </a:rPr>
              <a:t>COMBINED INSIGHTS</a:t>
            </a:r>
            <a:r>
              <a:rPr sz="6000" b="1" spc="5" dirty="0">
                <a:solidFill>
                  <a:srgbClr val="00B9FF"/>
                </a:solidFill>
                <a:latin typeface="Arial"/>
                <a:cs typeface="Arial"/>
              </a:rPr>
              <a:t>.</a:t>
            </a:r>
            <a:endParaRPr sz="60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C8FEAD9-0284-3BE4-48E0-F91830D1306D}"/>
              </a:ext>
            </a:extLst>
          </p:cNvPr>
          <p:cNvSpPr/>
          <p:nvPr/>
        </p:nvSpPr>
        <p:spPr>
          <a:xfrm>
            <a:off x="0" y="0"/>
            <a:ext cx="12192000" cy="2421194"/>
          </a:xfrm>
          <a:prstGeom prst="rect">
            <a:avLst/>
          </a:prstGeom>
          <a:solidFill>
            <a:srgbClr val="7E01CB"/>
          </a:solidFill>
          <a:effectLst/>
        </p:spPr>
        <p:txBody>
          <a:bodyPr wrap="square" lIns="0" tIns="0" rIns="0" bIns="0" rtlCol="0"/>
          <a:lstStyle/>
          <a:p>
            <a:endParaRPr/>
          </a:p>
        </p:txBody>
      </p:sp>
      <p:sp>
        <p:nvSpPr>
          <p:cNvPr id="2" name="object 2"/>
          <p:cNvSpPr txBox="1"/>
          <p:nvPr/>
        </p:nvSpPr>
        <p:spPr>
          <a:xfrm>
            <a:off x="368300" y="1371600"/>
            <a:ext cx="8166100" cy="531812"/>
          </a:xfrm>
          <a:prstGeom prst="rect">
            <a:avLst/>
          </a:prstGeom>
        </p:spPr>
        <p:txBody>
          <a:bodyPr vert="horz" wrap="square" lIns="0" tIns="13335" rIns="0" bIns="0" rtlCol="0">
            <a:spAutoFit/>
          </a:bodyPr>
          <a:lstStyle/>
          <a:p>
            <a:pPr marL="12700">
              <a:lnSpc>
                <a:spcPts val="3670"/>
              </a:lnSpc>
              <a:spcBef>
                <a:spcPts val="100"/>
              </a:spcBef>
            </a:pPr>
            <a:r>
              <a:rPr lang="en-US" sz="4800" b="1" kern="0" spc="-55" dirty="0">
                <a:solidFill>
                  <a:srgbClr val="00B0F0"/>
                </a:solidFill>
              </a:rPr>
              <a:t>C</a:t>
            </a:r>
            <a:r>
              <a:rPr lang="en-DE" sz="4800" b="1" kern="0" spc="-55" dirty="0">
                <a:solidFill>
                  <a:srgbClr val="00B0F0"/>
                </a:solidFill>
              </a:rPr>
              <a:t>OMBINING GENDER AND RACE </a:t>
            </a:r>
            <a:endParaRPr lang="en-US" sz="4800" b="1" kern="0" spc="-145" dirty="0">
              <a:solidFill>
                <a:srgbClr val="00B0F0"/>
              </a:solidFill>
            </a:endParaRPr>
          </a:p>
        </p:txBody>
      </p:sp>
      <p:sp>
        <p:nvSpPr>
          <p:cNvPr id="3" name="object 3"/>
          <p:cNvSpPr txBox="1"/>
          <p:nvPr/>
        </p:nvSpPr>
        <p:spPr>
          <a:xfrm>
            <a:off x="4688625" y="2498546"/>
            <a:ext cx="4072254"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DISCOVERIES</a:t>
            </a:r>
            <a:endParaRPr sz="2000" dirty="0">
              <a:latin typeface="Arial"/>
              <a:cs typeface="Arial"/>
            </a:endParaRPr>
          </a:p>
        </p:txBody>
      </p:sp>
      <p:sp>
        <p:nvSpPr>
          <p:cNvPr id="4" name="object 4"/>
          <p:cNvSpPr txBox="1"/>
          <p:nvPr/>
        </p:nvSpPr>
        <p:spPr>
          <a:xfrm>
            <a:off x="368301" y="3050092"/>
            <a:ext cx="2679700" cy="2056332"/>
          </a:xfrm>
          <a:prstGeom prst="rect">
            <a:avLst/>
          </a:prstGeom>
        </p:spPr>
        <p:txBody>
          <a:bodyPr vert="horz" wrap="square" lIns="0" tIns="12065" rIns="0" bIns="0" rtlCol="0">
            <a:spAutoFit/>
          </a:bodyPr>
          <a:lstStyle/>
          <a:p>
            <a:pPr marL="298450" marR="5080" indent="-285750">
              <a:spcBef>
                <a:spcPts val="95"/>
              </a:spcBef>
              <a:buClr>
                <a:srgbClr val="CB01FB"/>
              </a:buClr>
              <a:buFont typeface="Wingdings" panose="05000000000000000000" pitchFamily="2" charset="2"/>
              <a:buChar char="Ø"/>
            </a:pPr>
            <a:r>
              <a:rPr lang="en-DE" sz="1600" b="1" spc="35" dirty="0">
                <a:solidFill>
                  <a:srgbClr val="00B0F0"/>
                </a:solidFill>
                <a:latin typeface="Arial"/>
                <a:cs typeface="Arial"/>
              </a:rPr>
              <a:t>Latino Males </a:t>
            </a:r>
            <a:r>
              <a:rPr lang="en-DE" sz="1600" b="1" spc="35" dirty="0">
                <a:solidFill>
                  <a:srgbClr val="CB01FB"/>
                </a:solidFill>
                <a:latin typeface="Arial"/>
                <a:cs typeface="Arial"/>
              </a:rPr>
              <a:t>are under-represented</a:t>
            </a:r>
            <a:r>
              <a:rPr lang="en-DE" sz="1600" b="1" spc="35" dirty="0">
                <a:solidFill>
                  <a:schemeClr val="tx1">
                    <a:lumMod val="95000"/>
                    <a:lumOff val="5000"/>
                  </a:schemeClr>
                </a:solidFill>
                <a:latin typeface="Arial"/>
                <a:cs typeface="Arial"/>
              </a:rPr>
              <a:t> </a:t>
            </a:r>
            <a:r>
              <a:rPr lang="en-DE" sz="1600" spc="35" dirty="0">
                <a:solidFill>
                  <a:schemeClr val="tx1">
                    <a:lumMod val="95000"/>
                    <a:lumOff val="5000"/>
                  </a:schemeClr>
                </a:solidFill>
                <a:latin typeface="Arial"/>
                <a:cs typeface="Arial"/>
              </a:rPr>
              <a:t>relative to </a:t>
            </a:r>
            <a:r>
              <a:rPr lang="en-DE" sz="1600" b="1" spc="35" dirty="0">
                <a:solidFill>
                  <a:srgbClr val="CB01FB"/>
                </a:solidFill>
                <a:latin typeface="Arial"/>
                <a:cs typeface="Arial"/>
              </a:rPr>
              <a:t>Latino Females</a:t>
            </a:r>
            <a:r>
              <a:rPr lang="en-DE" sz="1600" spc="35" dirty="0">
                <a:solidFill>
                  <a:schemeClr val="tx1">
                    <a:lumMod val="95000"/>
                    <a:lumOff val="5000"/>
                  </a:schemeClr>
                </a:solidFill>
                <a:latin typeface="Arial"/>
                <a:cs typeface="Arial"/>
              </a:rPr>
              <a:t>, on average across all 3 key positions by</a:t>
            </a:r>
            <a:r>
              <a:rPr lang="en-DE" sz="2000" spc="35" dirty="0">
                <a:solidFill>
                  <a:schemeClr val="tx1">
                    <a:lumMod val="95000"/>
                    <a:lumOff val="5000"/>
                  </a:schemeClr>
                </a:solidFill>
                <a:latin typeface="Arial"/>
                <a:cs typeface="Arial"/>
              </a:rPr>
              <a:t> </a:t>
            </a:r>
            <a:r>
              <a:rPr lang="en-DE" sz="2000" b="1" spc="35" dirty="0">
                <a:solidFill>
                  <a:srgbClr val="CB01FB"/>
                </a:solidFill>
                <a:latin typeface="Arial"/>
                <a:cs typeface="Arial"/>
              </a:rPr>
              <a:t>3% </a:t>
            </a:r>
            <a:r>
              <a:rPr lang="en-DE" sz="1600" b="1" spc="35" dirty="0">
                <a:solidFill>
                  <a:srgbClr val="CB01FB"/>
                </a:solidFill>
                <a:latin typeface="Arial"/>
                <a:cs typeface="Arial"/>
              </a:rPr>
              <a:t>on average</a:t>
            </a:r>
            <a:r>
              <a:rPr lang="en-DE" sz="1600" spc="35" dirty="0">
                <a:solidFill>
                  <a:schemeClr val="tx1">
                    <a:lumMod val="95000"/>
                    <a:lumOff val="5000"/>
                  </a:schemeClr>
                </a:solidFill>
                <a:latin typeface="Arial"/>
                <a:cs typeface="Arial"/>
              </a:rPr>
              <a:t>. </a:t>
            </a:r>
            <a:br>
              <a:rPr lang="en-DE" sz="1600" spc="35" dirty="0">
                <a:solidFill>
                  <a:schemeClr val="tx1">
                    <a:lumMod val="95000"/>
                    <a:lumOff val="5000"/>
                  </a:schemeClr>
                </a:solidFill>
                <a:latin typeface="Arial"/>
                <a:cs typeface="Arial"/>
              </a:rPr>
            </a:br>
            <a:endParaRPr lang="en-DE" sz="1600" spc="35" dirty="0">
              <a:solidFill>
                <a:schemeClr val="tx1">
                  <a:lumMod val="95000"/>
                  <a:lumOff val="5000"/>
                </a:schemeClr>
              </a:solidFill>
              <a:latin typeface="Arial"/>
              <a:cs typeface="Arial"/>
            </a:endParaRPr>
          </a:p>
          <a:p>
            <a:pPr marL="298450" marR="5080" indent="-285750">
              <a:lnSpc>
                <a:spcPct val="100000"/>
              </a:lnSpc>
              <a:spcBef>
                <a:spcPts val="95"/>
              </a:spcBef>
              <a:buFont typeface="Arial" panose="020B0604020202020204" pitchFamily="34" charset="0"/>
              <a:buChar char="•"/>
            </a:pPr>
            <a:endParaRPr lang="en-DE" sz="1600" spc="65" dirty="0">
              <a:latin typeface="Arial"/>
              <a:cs typeface="Arial"/>
            </a:endParaRPr>
          </a:p>
        </p:txBody>
      </p:sp>
      <p:sp>
        <p:nvSpPr>
          <p:cNvPr id="6" name="object 6"/>
          <p:cNvSpPr txBox="1"/>
          <p:nvPr/>
        </p:nvSpPr>
        <p:spPr>
          <a:xfrm>
            <a:off x="4375170" y="3109467"/>
            <a:ext cx="2474176" cy="2376933"/>
          </a:xfrm>
          <a:prstGeom prst="rect">
            <a:avLst/>
          </a:prstGeom>
        </p:spPr>
        <p:txBody>
          <a:bodyPr vert="horz" wrap="square" lIns="0" tIns="12065" rIns="0" bIns="0" rtlCol="0">
            <a:spAutoFit/>
          </a:bodyPr>
          <a:lstStyle/>
          <a:p>
            <a:pPr marL="300990" marR="5080" indent="-285750" algn="ctr">
              <a:spcBef>
                <a:spcPts val="425"/>
              </a:spcBef>
              <a:buClr>
                <a:srgbClr val="CB01FB"/>
              </a:buClr>
              <a:buFont typeface="Wingdings" panose="05000000000000000000" pitchFamily="2" charset="2"/>
              <a:buChar char="Ø"/>
            </a:pPr>
            <a:r>
              <a:rPr lang="en-DE" sz="1600" b="1" spc="35" dirty="0">
                <a:solidFill>
                  <a:srgbClr val="CB01FB"/>
                </a:solidFill>
                <a:latin typeface="Arial"/>
                <a:cs typeface="Arial"/>
              </a:rPr>
              <a:t>African American women </a:t>
            </a:r>
            <a:r>
              <a:rPr lang="en-DE" sz="1600" spc="35" dirty="0">
                <a:solidFill>
                  <a:schemeClr val="tx1">
                    <a:lumMod val="95000"/>
                    <a:lumOff val="5000"/>
                  </a:schemeClr>
                </a:solidFill>
                <a:latin typeface="Arial"/>
                <a:cs typeface="Arial"/>
              </a:rPr>
              <a:t>hold approximately </a:t>
            </a:r>
            <a:r>
              <a:rPr lang="en-DE" sz="2000" b="1" spc="35" dirty="0">
                <a:solidFill>
                  <a:srgbClr val="CB01FB"/>
                </a:solidFill>
                <a:latin typeface="Arial"/>
                <a:cs typeface="Arial"/>
              </a:rPr>
              <a:t>3%</a:t>
            </a:r>
            <a:r>
              <a:rPr lang="en-DE" sz="2000" b="1" spc="35" dirty="0">
                <a:solidFill>
                  <a:schemeClr val="tx1">
                    <a:lumMod val="95000"/>
                    <a:lumOff val="5000"/>
                  </a:schemeClr>
                </a:solidFill>
                <a:latin typeface="Arial"/>
                <a:cs typeface="Arial"/>
              </a:rPr>
              <a:t> </a:t>
            </a:r>
            <a:r>
              <a:rPr lang="en-DE" sz="1600" spc="35" dirty="0">
                <a:solidFill>
                  <a:schemeClr val="tx1">
                    <a:lumMod val="95000"/>
                    <a:lumOff val="5000"/>
                  </a:schemeClr>
                </a:solidFill>
                <a:latin typeface="Arial"/>
                <a:cs typeface="Arial"/>
              </a:rPr>
              <a:t>of the </a:t>
            </a:r>
            <a:r>
              <a:rPr lang="en-DE" sz="1600" b="1" spc="35" dirty="0">
                <a:solidFill>
                  <a:srgbClr val="CB01FB"/>
                </a:solidFill>
                <a:latin typeface="Arial"/>
                <a:cs typeface="Arial"/>
              </a:rPr>
              <a:t>top level jobs </a:t>
            </a:r>
            <a:r>
              <a:rPr lang="en-DE" sz="1600" spc="35" dirty="0">
                <a:solidFill>
                  <a:schemeClr val="tx1">
                    <a:lumMod val="95000"/>
                    <a:lumOff val="5000"/>
                  </a:schemeClr>
                </a:solidFill>
                <a:latin typeface="Arial"/>
                <a:cs typeface="Arial"/>
              </a:rPr>
              <a:t>as opposed to </a:t>
            </a:r>
            <a:r>
              <a:rPr lang="en-DE" sz="1600" b="1" spc="35" dirty="0">
                <a:solidFill>
                  <a:srgbClr val="00B0F0"/>
                </a:solidFill>
                <a:latin typeface="Arial"/>
                <a:cs typeface="Arial"/>
              </a:rPr>
              <a:t>men</a:t>
            </a:r>
            <a:r>
              <a:rPr lang="en-DE" sz="1600" spc="35" dirty="0">
                <a:solidFill>
                  <a:schemeClr val="tx1">
                    <a:lumMod val="95000"/>
                    <a:lumOff val="5000"/>
                  </a:schemeClr>
                </a:solidFill>
                <a:latin typeface="Arial"/>
                <a:cs typeface="Arial"/>
              </a:rPr>
              <a:t> who hold </a:t>
            </a:r>
            <a:r>
              <a:rPr lang="en-DE" sz="1600" b="1" spc="35" dirty="0">
                <a:solidFill>
                  <a:srgbClr val="CB01FB"/>
                </a:solidFill>
                <a:latin typeface="Arial"/>
                <a:cs typeface="Arial"/>
              </a:rPr>
              <a:t>only </a:t>
            </a:r>
            <a:r>
              <a:rPr lang="en-DE" sz="2000" b="1" spc="35" dirty="0">
                <a:solidFill>
                  <a:srgbClr val="CB01FB"/>
                </a:solidFill>
                <a:latin typeface="Arial"/>
                <a:cs typeface="Arial"/>
              </a:rPr>
              <a:t>1% </a:t>
            </a:r>
            <a:r>
              <a:rPr lang="en-DE" sz="1600" b="1" spc="35" dirty="0">
                <a:solidFill>
                  <a:srgbClr val="CB01FB"/>
                </a:solidFill>
                <a:latin typeface="Arial"/>
                <a:cs typeface="Arial"/>
              </a:rPr>
              <a:t>on average</a:t>
            </a:r>
            <a:r>
              <a:rPr lang="en-DE" sz="1600" spc="35" dirty="0">
                <a:solidFill>
                  <a:schemeClr val="tx1">
                    <a:lumMod val="95000"/>
                    <a:lumOff val="5000"/>
                  </a:schemeClr>
                </a:solidFill>
                <a:latin typeface="Arial"/>
                <a:cs typeface="Arial"/>
              </a:rPr>
              <a:t>.</a:t>
            </a:r>
          </a:p>
          <a:p>
            <a:pPr marL="12700" marR="5080">
              <a:lnSpc>
                <a:spcPct val="100000"/>
              </a:lnSpc>
              <a:spcBef>
                <a:spcPts val="95"/>
              </a:spcBef>
              <a:buClr>
                <a:srgbClr val="CB01FB"/>
              </a:buClr>
            </a:pPr>
            <a:endParaRPr sz="1600" dirty="0">
              <a:latin typeface="Arial"/>
              <a:cs typeface="Arial"/>
            </a:endParaRPr>
          </a:p>
          <a:p>
            <a:pPr marL="12700" marR="5080">
              <a:lnSpc>
                <a:spcPct val="100000"/>
              </a:lnSpc>
              <a:spcBef>
                <a:spcPts val="95"/>
              </a:spcBef>
            </a:pPr>
            <a:endParaRPr sz="1600" dirty="0">
              <a:latin typeface="Arial"/>
              <a:cs typeface="Arial"/>
            </a:endParaRPr>
          </a:p>
        </p:txBody>
      </p:sp>
      <p:sp>
        <p:nvSpPr>
          <p:cNvPr id="8" name="object 8"/>
          <p:cNvSpPr/>
          <p:nvPr/>
        </p:nvSpPr>
        <p:spPr>
          <a:xfrm>
            <a:off x="609600" y="2844172"/>
            <a:ext cx="1738630" cy="0"/>
          </a:xfrm>
          <a:custGeom>
            <a:avLst/>
            <a:gdLst/>
            <a:ahLst/>
            <a:cxnLst/>
            <a:rect l="l" t="t" r="r" b="b"/>
            <a:pathLst>
              <a:path w="1738630">
                <a:moveTo>
                  <a:pt x="1738122" y="0"/>
                </a:moveTo>
                <a:lnTo>
                  <a:pt x="0" y="0"/>
                </a:lnTo>
              </a:path>
            </a:pathLst>
          </a:custGeom>
          <a:ln w="57912">
            <a:solidFill>
              <a:srgbClr val="7500C0"/>
            </a:solidFill>
          </a:ln>
        </p:spPr>
        <p:txBody>
          <a:bodyPr wrap="square" lIns="0" tIns="0" rIns="0" bIns="0" rtlCol="0"/>
          <a:lstStyle/>
          <a:p>
            <a:endParaRPr/>
          </a:p>
        </p:txBody>
      </p:sp>
      <p:sp>
        <p:nvSpPr>
          <p:cNvPr id="9" name="object 9"/>
          <p:cNvSpPr/>
          <p:nvPr/>
        </p:nvSpPr>
        <p:spPr>
          <a:xfrm>
            <a:off x="4688625"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11" name="object 11"/>
          <p:cNvSpPr txBox="1"/>
          <p:nvPr/>
        </p:nvSpPr>
        <p:spPr>
          <a:xfrm>
            <a:off x="11612880" y="6581809"/>
            <a:ext cx="236220" cy="153035"/>
          </a:xfrm>
          <a:prstGeom prst="rect">
            <a:avLst/>
          </a:prstGeom>
        </p:spPr>
        <p:txBody>
          <a:bodyPr vert="horz" wrap="square" lIns="0" tIns="4445" rIns="0" bIns="0" rtlCol="0">
            <a:spAutoFit/>
          </a:bodyPr>
          <a:lstStyle/>
          <a:p>
            <a:pPr marL="86360">
              <a:lnSpc>
                <a:spcPct val="100000"/>
              </a:lnSpc>
              <a:spcBef>
                <a:spcPts val="35"/>
              </a:spcBef>
            </a:pPr>
            <a:fld id="{81D60167-4931-47E6-BA6A-407CBD079E47}" type="slidenum">
              <a:rPr sz="900" spc="-65" dirty="0">
                <a:solidFill>
                  <a:srgbClr val="A6A6A6"/>
                </a:solidFill>
                <a:latin typeface="Arial"/>
                <a:cs typeface="Arial"/>
              </a:rPr>
              <a:t>18</a:t>
            </a:fld>
            <a:endParaRPr sz="900">
              <a:latin typeface="Arial"/>
              <a:cs typeface="Arial"/>
            </a:endParaRPr>
          </a:p>
        </p:txBody>
      </p:sp>
      <p:sp>
        <p:nvSpPr>
          <p:cNvPr id="19" name="object 9">
            <a:extLst>
              <a:ext uri="{FF2B5EF4-FFF2-40B4-BE49-F238E27FC236}">
                <a16:creationId xmlns:a16="http://schemas.microsoft.com/office/drawing/2014/main" id="{6B525239-9744-CBC9-2BE1-69281CC108F5}"/>
              </a:ext>
            </a:extLst>
          </p:cNvPr>
          <p:cNvSpPr/>
          <p:nvPr/>
        </p:nvSpPr>
        <p:spPr>
          <a:xfrm>
            <a:off x="8991600" y="2850268"/>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22" name="object 6">
            <a:extLst>
              <a:ext uri="{FF2B5EF4-FFF2-40B4-BE49-F238E27FC236}">
                <a16:creationId xmlns:a16="http://schemas.microsoft.com/office/drawing/2014/main" id="{9F4B12EB-FF7E-55F5-FB3A-2AE873EA7320}"/>
              </a:ext>
            </a:extLst>
          </p:cNvPr>
          <p:cNvSpPr txBox="1"/>
          <p:nvPr/>
        </p:nvSpPr>
        <p:spPr>
          <a:xfrm>
            <a:off x="8534400" y="3050092"/>
            <a:ext cx="2590800" cy="2056332"/>
          </a:xfrm>
          <a:prstGeom prst="rect">
            <a:avLst/>
          </a:prstGeom>
        </p:spPr>
        <p:txBody>
          <a:bodyPr vert="horz" wrap="square" lIns="0" tIns="12065" rIns="0" bIns="0" rtlCol="0">
            <a:spAutoFit/>
          </a:bodyPr>
          <a:lstStyle/>
          <a:p>
            <a:pPr marL="300990" marR="5080" indent="-285750" algn="just">
              <a:spcBef>
                <a:spcPts val="425"/>
              </a:spcBef>
              <a:buClr>
                <a:srgbClr val="CB01FB"/>
              </a:buClr>
              <a:buFont typeface="Wingdings" panose="05000000000000000000" pitchFamily="2" charset="2"/>
              <a:buChar char="Ø"/>
            </a:pPr>
            <a:r>
              <a:rPr lang="en-DE" sz="1600" spc="35" dirty="0">
                <a:solidFill>
                  <a:schemeClr val="tx1">
                    <a:lumMod val="95000"/>
                    <a:lumOff val="5000"/>
                  </a:schemeClr>
                </a:solidFill>
                <a:latin typeface="Arial"/>
                <a:cs typeface="Arial"/>
              </a:rPr>
              <a:t>On average </a:t>
            </a:r>
            <a:r>
              <a:rPr lang="en-DE" sz="1600" b="1" spc="35" dirty="0">
                <a:solidFill>
                  <a:srgbClr val="CB01FB"/>
                </a:solidFill>
                <a:latin typeface="Arial"/>
                <a:cs typeface="Arial"/>
              </a:rPr>
              <a:t>people of two or more races </a:t>
            </a:r>
            <a:r>
              <a:rPr lang="en-DE" sz="1600" spc="35" dirty="0">
                <a:solidFill>
                  <a:schemeClr val="tx1">
                    <a:lumMod val="95000"/>
                    <a:lumOff val="5000"/>
                  </a:schemeClr>
                </a:solidFill>
                <a:latin typeface="Arial"/>
                <a:cs typeface="Arial"/>
              </a:rPr>
              <a:t>hold </a:t>
            </a:r>
            <a:r>
              <a:rPr lang="en-DE" sz="1600" b="1" spc="35" dirty="0">
                <a:solidFill>
                  <a:srgbClr val="CB01FB"/>
                </a:solidFill>
                <a:latin typeface="Arial"/>
                <a:cs typeface="Arial"/>
              </a:rPr>
              <a:t>just </a:t>
            </a:r>
            <a:r>
              <a:rPr lang="en-DE" sz="2000" b="1" spc="35" dirty="0">
                <a:solidFill>
                  <a:srgbClr val="CB01FB"/>
                </a:solidFill>
                <a:latin typeface="Arial"/>
                <a:cs typeface="Arial"/>
              </a:rPr>
              <a:t>1%</a:t>
            </a:r>
            <a:r>
              <a:rPr lang="en-DE" sz="2000" spc="35" dirty="0">
                <a:solidFill>
                  <a:schemeClr val="tx1">
                    <a:lumMod val="95000"/>
                    <a:lumOff val="5000"/>
                  </a:schemeClr>
                </a:solidFill>
                <a:latin typeface="Arial"/>
                <a:cs typeface="Arial"/>
              </a:rPr>
              <a:t> </a:t>
            </a:r>
            <a:r>
              <a:rPr lang="en-DE" sz="1600" spc="35" dirty="0">
                <a:solidFill>
                  <a:schemeClr val="tx1">
                    <a:lumMod val="95000"/>
                    <a:lumOff val="5000"/>
                  </a:schemeClr>
                </a:solidFill>
                <a:latin typeface="Arial"/>
                <a:cs typeface="Arial"/>
              </a:rPr>
              <a:t>of the top level positions whilst the other remaining races have almost negligible presence.</a:t>
            </a:r>
            <a:endParaRPr lang="en-DE" sz="1600" dirty="0">
              <a:solidFill>
                <a:schemeClr val="tx1">
                  <a:lumMod val="95000"/>
                  <a:lumOff val="5000"/>
                </a:schemeClr>
              </a:solidFill>
              <a:latin typeface="Arial"/>
              <a:cs typeface="Arial"/>
            </a:endParaRPr>
          </a:p>
          <a:p>
            <a:pPr marL="12700" marR="5080">
              <a:lnSpc>
                <a:spcPct val="100000"/>
              </a:lnSpc>
              <a:spcBef>
                <a:spcPts val="95"/>
              </a:spcBef>
              <a:buClr>
                <a:srgbClr val="CB01FB"/>
              </a:buClr>
            </a:pPr>
            <a:endParaRPr lang="en-DE" sz="1600" dirty="0">
              <a:latin typeface="Arial"/>
              <a:cs typeface="Arial"/>
            </a:endParaRPr>
          </a:p>
        </p:txBody>
      </p:sp>
    </p:spTree>
    <p:extLst>
      <p:ext uri="{BB962C8B-B14F-4D97-AF65-F5344CB8AC3E}">
        <p14:creationId xmlns:p14="http://schemas.microsoft.com/office/powerpoint/2010/main" val="284826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63D28CFB-B380-FD65-B833-D60A08FED07A}"/>
              </a:ext>
            </a:extLst>
          </p:cNvPr>
          <p:cNvSpPr/>
          <p:nvPr/>
        </p:nvSpPr>
        <p:spPr>
          <a:xfrm>
            <a:off x="0" y="0"/>
            <a:ext cx="12192000" cy="3513803"/>
          </a:xfrm>
          <a:prstGeom prst="rect">
            <a:avLst/>
          </a:prstGeom>
          <a:solidFill>
            <a:srgbClr val="7E01CB"/>
          </a:solidFill>
          <a:effectLst/>
        </p:spPr>
        <p:txBody>
          <a:bodyPr wrap="square" lIns="0" tIns="0" rIns="0" bIns="0" rtlCol="0"/>
          <a:lstStyle/>
          <a:p>
            <a:endParaRPr dirty="0"/>
          </a:p>
        </p:txBody>
      </p:sp>
      <p:sp>
        <p:nvSpPr>
          <p:cNvPr id="2" name="object 2"/>
          <p:cNvSpPr/>
          <p:nvPr/>
        </p:nvSpPr>
        <p:spPr>
          <a:xfrm>
            <a:off x="0" y="3513803"/>
            <a:ext cx="12192000" cy="3314700"/>
          </a:xfrm>
          <a:custGeom>
            <a:avLst/>
            <a:gdLst/>
            <a:ahLst/>
            <a:cxnLst/>
            <a:rect l="l" t="t" r="r" b="b"/>
            <a:pathLst>
              <a:path w="12192000" h="3314700">
                <a:moveTo>
                  <a:pt x="0" y="3314699"/>
                </a:moveTo>
                <a:lnTo>
                  <a:pt x="12192000" y="3314699"/>
                </a:lnTo>
                <a:lnTo>
                  <a:pt x="12192000" y="0"/>
                </a:lnTo>
                <a:lnTo>
                  <a:pt x="0" y="0"/>
                </a:lnTo>
                <a:lnTo>
                  <a:pt x="0" y="3314699"/>
                </a:lnTo>
                <a:close/>
              </a:path>
            </a:pathLst>
          </a:custGeom>
          <a:solidFill>
            <a:srgbClr val="460073"/>
          </a:solidFill>
        </p:spPr>
        <p:txBody>
          <a:bodyPr wrap="square" lIns="0" tIns="0" rIns="0" bIns="0" rtlCol="0"/>
          <a:lstStyle/>
          <a:p>
            <a:endParaRPr/>
          </a:p>
        </p:txBody>
      </p:sp>
      <p:sp>
        <p:nvSpPr>
          <p:cNvPr id="6" name="object 6"/>
          <p:cNvSpPr txBox="1">
            <a:spLocks noGrp="1"/>
          </p:cNvSpPr>
          <p:nvPr>
            <p:ph type="title"/>
          </p:nvPr>
        </p:nvSpPr>
        <p:spPr>
          <a:xfrm>
            <a:off x="368300" y="763600"/>
            <a:ext cx="6184900" cy="2967479"/>
          </a:xfrm>
          <a:prstGeom prst="rect">
            <a:avLst/>
          </a:prstGeom>
        </p:spPr>
        <p:txBody>
          <a:bodyPr vert="horz" wrap="square" lIns="0" tIns="12700" rIns="0" bIns="0" rtlCol="0">
            <a:spAutoFit/>
          </a:bodyPr>
          <a:lstStyle/>
          <a:p>
            <a:pPr marL="12700">
              <a:lnSpc>
                <a:spcPct val="100000"/>
              </a:lnSpc>
              <a:spcBef>
                <a:spcPts val="100"/>
              </a:spcBef>
            </a:pPr>
            <a:r>
              <a:rPr sz="9600" spc="-15" dirty="0">
                <a:solidFill>
                  <a:srgbClr val="FFFFFF"/>
                </a:solidFill>
              </a:rPr>
              <a:t>FOCUS ON:</a:t>
            </a:r>
            <a:endParaRPr sz="9600" dirty="0"/>
          </a:p>
        </p:txBody>
      </p:sp>
      <p:sp>
        <p:nvSpPr>
          <p:cNvPr id="8" name="object 8"/>
          <p:cNvSpPr txBox="1"/>
          <p:nvPr/>
        </p:nvSpPr>
        <p:spPr>
          <a:xfrm>
            <a:off x="2521711" y="3737229"/>
            <a:ext cx="8614410" cy="1600438"/>
          </a:xfrm>
          <a:prstGeom prst="rect">
            <a:avLst/>
          </a:prstGeom>
        </p:spPr>
        <p:txBody>
          <a:bodyPr vert="horz" wrap="square" lIns="0" tIns="121920" rIns="0" bIns="0" rtlCol="0">
            <a:spAutoFit/>
          </a:bodyPr>
          <a:lstStyle/>
          <a:p>
            <a:pPr marL="12700" marR="5080">
              <a:lnSpc>
                <a:spcPct val="80000"/>
              </a:lnSpc>
              <a:spcBef>
                <a:spcPts val="960"/>
              </a:spcBef>
            </a:pPr>
            <a:r>
              <a:rPr sz="6000" b="1" spc="-105" dirty="0">
                <a:solidFill>
                  <a:srgbClr val="00B9FF"/>
                </a:solidFill>
                <a:latin typeface="Arial"/>
                <a:cs typeface="Arial"/>
              </a:rPr>
              <a:t>POTENTIAL AVENUES TO FOLLOW</a:t>
            </a:r>
            <a:r>
              <a:rPr sz="6000" b="1" spc="5" dirty="0">
                <a:solidFill>
                  <a:srgbClr val="00B9FF"/>
                </a:solidFill>
                <a:latin typeface="Arial"/>
                <a:cs typeface="Arial"/>
              </a:rPr>
              <a:t>.</a:t>
            </a:r>
            <a:endParaRPr sz="6000" dirty="0">
              <a:latin typeface="Arial"/>
              <a:cs typeface="Arial"/>
            </a:endParaRPr>
          </a:p>
        </p:txBody>
      </p:sp>
      <p:sp>
        <p:nvSpPr>
          <p:cNvPr id="11" name="object 11"/>
          <p:cNvSpPr txBox="1"/>
          <p:nvPr/>
        </p:nvSpPr>
        <p:spPr>
          <a:xfrm>
            <a:off x="11667235" y="6558788"/>
            <a:ext cx="156845" cy="166071"/>
          </a:xfrm>
          <a:prstGeom prst="rect">
            <a:avLst/>
          </a:prstGeom>
        </p:spPr>
        <p:txBody>
          <a:bodyPr vert="horz" wrap="square" lIns="0" tIns="12065" rIns="0" bIns="0" rtlCol="0">
            <a:spAutoFit/>
          </a:bodyPr>
          <a:lstStyle/>
          <a:p>
            <a:pPr marL="12700">
              <a:lnSpc>
                <a:spcPct val="100000"/>
              </a:lnSpc>
              <a:spcBef>
                <a:spcPts val="95"/>
              </a:spcBef>
            </a:pPr>
            <a:r>
              <a:rPr sz="1000" spc="-45" dirty="0">
                <a:solidFill>
                  <a:srgbClr val="A6A6A6"/>
                </a:solidFill>
                <a:latin typeface="Arial"/>
                <a:cs typeface="Arial"/>
              </a:rPr>
              <a:t>19</a:t>
            </a:r>
            <a:endParaRPr sz="1000" dirty="0">
              <a:latin typeface="Arial"/>
              <a:cs typeface="Arial"/>
            </a:endParaRPr>
          </a:p>
        </p:txBody>
      </p:sp>
    </p:spTree>
    <p:extLst>
      <p:ext uri="{BB962C8B-B14F-4D97-AF65-F5344CB8AC3E}">
        <p14:creationId xmlns:p14="http://schemas.microsoft.com/office/powerpoint/2010/main" val="392079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994"/>
            <a:ext cx="12192000" cy="2350008"/>
          </a:xfrm>
          <a:prstGeom prst="rect">
            <a:avLst/>
          </a:prstGeom>
          <a:solidFill>
            <a:srgbClr val="7E01CB"/>
          </a:solidFill>
          <a:effectLst/>
        </p:spPr>
        <p:txBody>
          <a:bodyPr wrap="square" lIns="0" tIns="0" rIns="0" bIns="0" rtlCol="0"/>
          <a:lstStyle/>
          <a:p>
            <a:endParaRPr/>
          </a:p>
        </p:txBody>
      </p:sp>
      <p:sp>
        <p:nvSpPr>
          <p:cNvPr id="4" name="object 4"/>
          <p:cNvSpPr txBox="1"/>
          <p:nvPr/>
        </p:nvSpPr>
        <p:spPr>
          <a:xfrm>
            <a:off x="11726671" y="6558788"/>
            <a:ext cx="9715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A6A6A6"/>
                </a:solidFill>
                <a:latin typeface="Arial"/>
                <a:cs typeface="Arial"/>
              </a:rPr>
              <a:t>2</a:t>
            </a:r>
            <a:endParaRPr sz="1000">
              <a:latin typeface="Arial"/>
              <a:cs typeface="Arial"/>
            </a:endParaRPr>
          </a:p>
        </p:txBody>
      </p:sp>
      <p:sp>
        <p:nvSpPr>
          <p:cNvPr id="5" name="object 5"/>
          <p:cNvSpPr txBox="1"/>
          <p:nvPr/>
        </p:nvSpPr>
        <p:spPr>
          <a:xfrm>
            <a:off x="423163" y="2810001"/>
            <a:ext cx="5380355" cy="330835"/>
          </a:xfrm>
          <a:prstGeom prst="rect">
            <a:avLst/>
          </a:prstGeom>
        </p:spPr>
        <p:txBody>
          <a:bodyPr vert="horz" wrap="square" lIns="0" tIns="13335" rIns="0" bIns="0" rtlCol="0">
            <a:spAutoFit/>
          </a:bodyPr>
          <a:lstStyle/>
          <a:p>
            <a:pPr marL="12700">
              <a:lnSpc>
                <a:spcPct val="100000"/>
              </a:lnSpc>
              <a:spcBef>
                <a:spcPts val="105"/>
              </a:spcBef>
            </a:pPr>
            <a:r>
              <a:rPr sz="2000" b="1" spc="55" dirty="0">
                <a:solidFill>
                  <a:srgbClr val="CB01FB"/>
                </a:solidFill>
                <a:latin typeface="Arial"/>
                <a:cs typeface="Arial"/>
              </a:rPr>
              <a:t>DIVERSITY</a:t>
            </a:r>
            <a:r>
              <a:rPr sz="2000" b="1" spc="55" dirty="0">
                <a:latin typeface="Arial"/>
                <a:cs typeface="Arial"/>
              </a:rPr>
              <a:t> is about </a:t>
            </a:r>
            <a:r>
              <a:rPr sz="2000" b="1" spc="55" dirty="0">
                <a:solidFill>
                  <a:srgbClr val="00B0F0"/>
                </a:solidFill>
                <a:latin typeface="Arial"/>
                <a:cs typeface="Arial"/>
              </a:rPr>
              <a:t>VARIETY</a:t>
            </a:r>
            <a:r>
              <a:rPr sz="2000" b="1" spc="55" dirty="0">
                <a:latin typeface="Arial"/>
                <a:cs typeface="Arial"/>
              </a:rPr>
              <a:t>.</a:t>
            </a:r>
            <a:endParaRPr sz="2000" dirty="0">
              <a:latin typeface="Arial"/>
              <a:cs typeface="Arial"/>
            </a:endParaRPr>
          </a:p>
        </p:txBody>
      </p:sp>
      <p:sp>
        <p:nvSpPr>
          <p:cNvPr id="6" name="object 6"/>
          <p:cNvSpPr txBox="1"/>
          <p:nvPr/>
        </p:nvSpPr>
        <p:spPr>
          <a:xfrm>
            <a:off x="423162" y="3721734"/>
            <a:ext cx="5672835" cy="843821"/>
          </a:xfrm>
          <a:prstGeom prst="rect">
            <a:avLst/>
          </a:prstGeom>
        </p:spPr>
        <p:txBody>
          <a:bodyPr vert="horz" wrap="square" lIns="0" tIns="12700" rIns="0" bIns="0" rtlCol="0">
            <a:spAutoFit/>
          </a:bodyPr>
          <a:lstStyle/>
          <a:p>
            <a:pPr marL="12700" marR="5080">
              <a:lnSpc>
                <a:spcPct val="100000"/>
              </a:lnSpc>
              <a:spcBef>
                <a:spcPts val="100"/>
              </a:spcBef>
            </a:pPr>
            <a:r>
              <a:rPr sz="1800" spc="55" dirty="0">
                <a:solidFill>
                  <a:srgbClr val="CB01FB"/>
                </a:solidFill>
                <a:latin typeface="Arial"/>
                <a:cs typeface="Arial"/>
              </a:rPr>
              <a:t>Diversity</a:t>
            </a:r>
            <a:r>
              <a:rPr sz="1800" spc="55" dirty="0">
                <a:latin typeface="Arial"/>
                <a:cs typeface="Arial"/>
              </a:rPr>
              <a:t> in</a:t>
            </a:r>
            <a:r>
              <a:rPr lang="en-GB" sz="1800" spc="55" dirty="0">
                <a:latin typeface="Arial"/>
                <a:cs typeface="Arial"/>
              </a:rPr>
              <a:t>ad</a:t>
            </a:r>
            <a:r>
              <a:rPr sz="1800" spc="55" dirty="0" err="1">
                <a:latin typeface="Arial"/>
                <a:cs typeface="Arial"/>
              </a:rPr>
              <a:t>vertently</a:t>
            </a:r>
            <a:r>
              <a:rPr sz="1800" spc="55" dirty="0">
                <a:latin typeface="Arial"/>
                <a:cs typeface="Arial"/>
              </a:rPr>
              <a:t> carries the question of </a:t>
            </a:r>
            <a:r>
              <a:rPr sz="1800" spc="55" dirty="0">
                <a:solidFill>
                  <a:srgbClr val="CB01FB"/>
                </a:solidFill>
                <a:latin typeface="Arial"/>
                <a:cs typeface="Arial"/>
              </a:rPr>
              <a:t>equality</a:t>
            </a:r>
            <a:r>
              <a:rPr sz="1800" spc="55" dirty="0">
                <a:latin typeface="Arial"/>
                <a:cs typeface="Arial"/>
              </a:rPr>
              <a:t>. Variety based on </a:t>
            </a:r>
            <a:r>
              <a:rPr sz="1800" spc="55" dirty="0">
                <a:solidFill>
                  <a:srgbClr val="CB01FB"/>
                </a:solidFill>
                <a:latin typeface="Arial"/>
                <a:cs typeface="Arial"/>
              </a:rPr>
              <a:t>gender</a:t>
            </a:r>
            <a:r>
              <a:rPr sz="1800" spc="55" dirty="0">
                <a:latin typeface="Arial"/>
                <a:cs typeface="Arial"/>
              </a:rPr>
              <a:t> and </a:t>
            </a:r>
            <a:r>
              <a:rPr sz="1800" spc="55" dirty="0">
                <a:solidFill>
                  <a:srgbClr val="CB01FB"/>
                </a:solidFill>
                <a:latin typeface="Arial"/>
                <a:cs typeface="Arial"/>
              </a:rPr>
              <a:t>race</a:t>
            </a:r>
            <a:r>
              <a:rPr sz="1800" spc="55" dirty="0">
                <a:latin typeface="Arial"/>
                <a:cs typeface="Arial"/>
              </a:rPr>
              <a:t> for the case in hand.</a:t>
            </a:r>
            <a:endParaRPr sz="1800" dirty="0">
              <a:latin typeface="Arial"/>
              <a:cs typeface="Arial"/>
            </a:endParaRPr>
          </a:p>
        </p:txBody>
      </p:sp>
      <p:sp>
        <p:nvSpPr>
          <p:cNvPr id="7" name="object 7"/>
          <p:cNvSpPr txBox="1"/>
          <p:nvPr/>
        </p:nvSpPr>
        <p:spPr>
          <a:xfrm>
            <a:off x="403497" y="4565555"/>
            <a:ext cx="5954395" cy="856645"/>
          </a:xfrm>
          <a:prstGeom prst="rect">
            <a:avLst/>
          </a:prstGeom>
        </p:spPr>
        <p:txBody>
          <a:bodyPr vert="horz" wrap="square" lIns="0" tIns="12700" rIns="0" bIns="0" rtlCol="0">
            <a:spAutoFit/>
          </a:bodyPr>
          <a:lstStyle/>
          <a:p>
            <a:pPr marL="12700" marR="5080">
              <a:lnSpc>
                <a:spcPct val="100000"/>
              </a:lnSpc>
              <a:spcBef>
                <a:spcPts val="100"/>
              </a:spcBef>
            </a:pPr>
            <a:r>
              <a:rPr lang="en-GB" sz="1800" spc="30" dirty="0">
                <a:latin typeface="Arial"/>
                <a:cs typeface="Arial"/>
              </a:rPr>
              <a:t>A</a:t>
            </a:r>
            <a:r>
              <a:rPr lang="en-DE" sz="1800" spc="30" dirty="0">
                <a:latin typeface="Arial"/>
                <a:cs typeface="Arial"/>
              </a:rPr>
              <a:t> lot of th</a:t>
            </a:r>
            <a:r>
              <a:rPr lang="en-DE" spc="30" dirty="0">
                <a:latin typeface="Arial"/>
                <a:cs typeface="Arial"/>
              </a:rPr>
              <a:t>e companies in the Silicon Valley claim that they are diverse and provide an equal opportunity</a:t>
            </a:r>
          </a:p>
          <a:p>
            <a:pPr marL="12700" marR="5080">
              <a:lnSpc>
                <a:spcPct val="100000"/>
              </a:lnSpc>
              <a:spcBef>
                <a:spcPts val="100"/>
              </a:spcBef>
            </a:pPr>
            <a:endParaRPr sz="1800" dirty="0">
              <a:latin typeface="Arial"/>
              <a:cs typeface="Arial"/>
            </a:endParaRPr>
          </a:p>
        </p:txBody>
      </p:sp>
      <p:sp>
        <p:nvSpPr>
          <p:cNvPr id="9" name="object 9"/>
          <p:cNvSpPr txBox="1">
            <a:spLocks noGrp="1"/>
          </p:cNvSpPr>
          <p:nvPr>
            <p:ph type="title"/>
          </p:nvPr>
        </p:nvSpPr>
        <p:spPr>
          <a:xfrm>
            <a:off x="368300" y="922146"/>
            <a:ext cx="10833100" cy="1320874"/>
          </a:xfrm>
          <a:prstGeom prst="rect">
            <a:avLst/>
          </a:prstGeom>
        </p:spPr>
        <p:txBody>
          <a:bodyPr vert="horz" wrap="square" lIns="0" tIns="12700" rIns="0" bIns="0" rtlCol="0">
            <a:spAutoFit/>
          </a:bodyPr>
          <a:lstStyle/>
          <a:p>
            <a:pPr marL="12700">
              <a:lnSpc>
                <a:spcPts val="5110"/>
              </a:lnSpc>
              <a:spcBef>
                <a:spcPts val="100"/>
              </a:spcBef>
            </a:pPr>
            <a:r>
              <a:rPr sz="4800" spc="-45" dirty="0">
                <a:solidFill>
                  <a:srgbClr val="FFFFFF"/>
                </a:solidFill>
              </a:rPr>
              <a:t>THE</a:t>
            </a:r>
            <a:r>
              <a:rPr sz="4800" spc="-680" dirty="0">
                <a:solidFill>
                  <a:srgbClr val="FFFFFF"/>
                </a:solidFill>
              </a:rPr>
              <a:t> </a:t>
            </a:r>
            <a:r>
              <a:rPr sz="4800" spc="-55" dirty="0">
                <a:solidFill>
                  <a:srgbClr val="FFFFFF"/>
                </a:solidFill>
              </a:rPr>
              <a:t>QUES</a:t>
            </a:r>
            <a:r>
              <a:rPr lang="en-GB" sz="4800" spc="-55" dirty="0">
                <a:solidFill>
                  <a:srgbClr val="FFFFFF"/>
                </a:solidFill>
              </a:rPr>
              <a:t>T</a:t>
            </a:r>
            <a:r>
              <a:rPr sz="4800" spc="-55" dirty="0">
                <a:solidFill>
                  <a:srgbClr val="FFFFFF"/>
                </a:solidFill>
              </a:rPr>
              <a:t>ION:</a:t>
            </a:r>
            <a:br>
              <a:rPr sz="4800" spc="-55" dirty="0">
                <a:solidFill>
                  <a:srgbClr val="FFFFFF"/>
                </a:solidFill>
              </a:rPr>
            </a:br>
            <a:r>
              <a:rPr lang="en-DE" sz="4800" spc="-55" dirty="0">
                <a:solidFill>
                  <a:srgbClr val="FFFFFF"/>
                </a:solidFill>
              </a:rPr>
              <a:t>IS </a:t>
            </a:r>
            <a:r>
              <a:rPr lang="en-DE" sz="4800" spc="-55" dirty="0">
                <a:solidFill>
                  <a:srgbClr val="00B0F0"/>
                </a:solidFill>
              </a:rPr>
              <a:t>SILICON</a:t>
            </a:r>
            <a:r>
              <a:rPr lang="en-DE" sz="4800" spc="-55" dirty="0">
                <a:solidFill>
                  <a:srgbClr val="FFFFFF"/>
                </a:solidFill>
              </a:rPr>
              <a:t> </a:t>
            </a:r>
            <a:r>
              <a:rPr lang="en-DE" sz="4800" spc="-55" dirty="0">
                <a:solidFill>
                  <a:srgbClr val="00B0F0"/>
                </a:solidFill>
              </a:rPr>
              <a:t>VALLEY</a:t>
            </a:r>
            <a:r>
              <a:rPr lang="en-DE" sz="4800" spc="-55" dirty="0">
                <a:solidFill>
                  <a:srgbClr val="FFFFFF"/>
                </a:solidFill>
              </a:rPr>
              <a:t> </a:t>
            </a:r>
            <a:r>
              <a:rPr lang="en-DE" sz="4800" spc="-55" dirty="0">
                <a:solidFill>
                  <a:srgbClr val="00B0F0"/>
                </a:solidFill>
              </a:rPr>
              <a:t>DIVERSE?</a:t>
            </a:r>
            <a:endParaRPr sz="4800" dirty="0">
              <a:solidFill>
                <a:srgbClr val="00B0F0"/>
              </a:solidFill>
            </a:endParaRPr>
          </a:p>
        </p:txBody>
      </p:sp>
      <p:sp>
        <p:nvSpPr>
          <p:cNvPr id="10" name="object 10"/>
          <p:cNvSpPr txBox="1"/>
          <p:nvPr/>
        </p:nvSpPr>
        <p:spPr>
          <a:xfrm>
            <a:off x="7463199" y="3688118"/>
            <a:ext cx="4265930" cy="1133644"/>
          </a:xfrm>
          <a:prstGeom prst="rect">
            <a:avLst/>
          </a:prstGeom>
        </p:spPr>
        <p:txBody>
          <a:bodyPr vert="horz" wrap="square" lIns="0" tIns="12700" rIns="0" bIns="0" rtlCol="0">
            <a:spAutoFit/>
          </a:bodyPr>
          <a:lstStyle/>
          <a:p>
            <a:pPr marL="12700" marR="5080">
              <a:lnSpc>
                <a:spcPct val="100000"/>
              </a:lnSpc>
              <a:spcBef>
                <a:spcPts val="100"/>
              </a:spcBef>
            </a:pPr>
            <a:r>
              <a:rPr b="1" spc="55" dirty="0">
                <a:solidFill>
                  <a:srgbClr val="7500C0"/>
                </a:solidFill>
                <a:latin typeface="Arial"/>
                <a:cs typeface="Arial"/>
              </a:rPr>
              <a:t>Quantifying and visualizing to actually put this claim to the test.</a:t>
            </a:r>
          </a:p>
          <a:p>
            <a:pPr marL="12700" marR="5080">
              <a:lnSpc>
                <a:spcPct val="100000"/>
              </a:lnSpc>
              <a:spcBef>
                <a:spcPts val="100"/>
              </a:spcBef>
            </a:pPr>
            <a:r>
              <a:rPr lang="en-DE" b="1" spc="55" dirty="0">
                <a:solidFill>
                  <a:srgbClr val="7500C0"/>
                </a:solidFill>
                <a:latin typeface="Arial"/>
                <a:cs typeface="Arial"/>
              </a:rPr>
              <a:t>Breaking down diversity in terms of race and gender.</a:t>
            </a:r>
            <a:endParaRPr sz="1800" b="1" spc="55" dirty="0">
              <a:solidFill>
                <a:srgbClr val="7500C0"/>
              </a:solidFill>
              <a:latin typeface="Arial"/>
              <a:cs typeface="Arial"/>
            </a:endParaRPr>
          </a:p>
        </p:txBody>
      </p:sp>
      <p:sp>
        <p:nvSpPr>
          <p:cNvPr id="11" name="object 11"/>
          <p:cNvSpPr/>
          <p:nvPr/>
        </p:nvSpPr>
        <p:spPr>
          <a:xfrm flipH="1">
            <a:off x="6781799" y="3721735"/>
            <a:ext cx="45719" cy="1364202"/>
          </a:xfrm>
          <a:custGeom>
            <a:avLst/>
            <a:gdLst/>
            <a:ahLst/>
            <a:cxnLst/>
            <a:rect l="l" t="t" r="r" b="b"/>
            <a:pathLst>
              <a:path h="1040764">
                <a:moveTo>
                  <a:pt x="0" y="0"/>
                </a:moveTo>
                <a:lnTo>
                  <a:pt x="0" y="1040510"/>
                </a:lnTo>
              </a:path>
            </a:pathLst>
          </a:custGeom>
          <a:ln w="57912">
            <a:solidFill>
              <a:srgbClr val="7500C0"/>
            </a:solidFill>
          </a:ln>
        </p:spPr>
        <p:txBody>
          <a:bodyPr wrap="square" lIns="0" tIns="0" rIns="0" bIns="0" rtlCol="0"/>
          <a:lstStyle/>
          <a:p>
            <a:endParaRPr/>
          </a:p>
        </p:txBody>
      </p:sp>
      <p:cxnSp>
        <p:nvCxnSpPr>
          <p:cNvPr id="13" name="Straight Connector 12">
            <a:extLst>
              <a:ext uri="{FF2B5EF4-FFF2-40B4-BE49-F238E27FC236}">
                <a16:creationId xmlns:a16="http://schemas.microsoft.com/office/drawing/2014/main" id="{107C7973-E641-DE88-FAF1-70E8FEE0A9AB}"/>
              </a:ext>
            </a:extLst>
          </p:cNvPr>
          <p:cNvCxnSpPr/>
          <p:nvPr/>
        </p:nvCxnSpPr>
        <p:spPr>
          <a:xfrm>
            <a:off x="11963400" y="4305997"/>
            <a:ext cx="2458" cy="1036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C8FEAD9-0284-3BE4-48E0-F91830D1306D}"/>
              </a:ext>
            </a:extLst>
          </p:cNvPr>
          <p:cNvSpPr/>
          <p:nvPr/>
        </p:nvSpPr>
        <p:spPr>
          <a:xfrm>
            <a:off x="0" y="0"/>
            <a:ext cx="12192000" cy="2421194"/>
          </a:xfrm>
          <a:prstGeom prst="rect">
            <a:avLst/>
          </a:prstGeom>
          <a:solidFill>
            <a:srgbClr val="7E01CB"/>
          </a:solidFill>
          <a:effectLst/>
        </p:spPr>
        <p:txBody>
          <a:bodyPr wrap="square" lIns="0" tIns="0" rIns="0" bIns="0" rtlCol="0"/>
          <a:lstStyle/>
          <a:p>
            <a:endParaRPr/>
          </a:p>
        </p:txBody>
      </p:sp>
      <p:sp>
        <p:nvSpPr>
          <p:cNvPr id="2" name="object 2"/>
          <p:cNvSpPr txBox="1"/>
          <p:nvPr/>
        </p:nvSpPr>
        <p:spPr>
          <a:xfrm>
            <a:off x="368300" y="1371600"/>
            <a:ext cx="7556500" cy="752129"/>
          </a:xfrm>
          <a:prstGeom prst="rect">
            <a:avLst/>
          </a:prstGeom>
        </p:spPr>
        <p:txBody>
          <a:bodyPr vert="horz" wrap="square" lIns="0" tIns="13335" rIns="0" bIns="0" rtlCol="0">
            <a:spAutoFit/>
          </a:bodyPr>
          <a:lstStyle/>
          <a:p>
            <a:pPr marL="12700">
              <a:lnSpc>
                <a:spcPct val="100000"/>
              </a:lnSpc>
              <a:spcBef>
                <a:spcPts val="105"/>
              </a:spcBef>
            </a:pPr>
            <a:r>
              <a:rPr sz="4800" b="1" dirty="0">
                <a:solidFill>
                  <a:srgbClr val="00B9FF"/>
                </a:solidFill>
                <a:latin typeface="Arial"/>
                <a:cs typeface="Arial"/>
              </a:rPr>
              <a:t>ADDITIONAL INSIGHTS</a:t>
            </a:r>
            <a:endParaRPr sz="4800" dirty="0">
              <a:latin typeface="Arial"/>
              <a:cs typeface="Arial"/>
            </a:endParaRPr>
          </a:p>
        </p:txBody>
      </p:sp>
      <p:sp>
        <p:nvSpPr>
          <p:cNvPr id="3" name="object 3"/>
          <p:cNvSpPr txBox="1"/>
          <p:nvPr/>
        </p:nvSpPr>
        <p:spPr>
          <a:xfrm>
            <a:off x="333887" y="2461285"/>
            <a:ext cx="4072254"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DISCOVERIES</a:t>
            </a:r>
            <a:endParaRPr sz="2000" dirty="0">
              <a:latin typeface="Arial"/>
              <a:cs typeface="Arial"/>
            </a:endParaRPr>
          </a:p>
        </p:txBody>
      </p:sp>
      <p:sp>
        <p:nvSpPr>
          <p:cNvPr id="4" name="object 4"/>
          <p:cNvSpPr txBox="1"/>
          <p:nvPr/>
        </p:nvSpPr>
        <p:spPr>
          <a:xfrm>
            <a:off x="368301" y="3050092"/>
            <a:ext cx="2679700" cy="2020425"/>
          </a:xfrm>
          <a:prstGeom prst="rect">
            <a:avLst/>
          </a:prstGeom>
        </p:spPr>
        <p:txBody>
          <a:bodyPr vert="horz" wrap="square" lIns="0" tIns="12065" rIns="0" bIns="0" rtlCol="0">
            <a:spAutoFit/>
          </a:bodyPr>
          <a:lstStyle/>
          <a:p>
            <a:pPr marL="298450" marR="5080" indent="-285750">
              <a:lnSpc>
                <a:spcPct val="100000"/>
              </a:lnSpc>
              <a:spcBef>
                <a:spcPts val="95"/>
              </a:spcBef>
              <a:buClr>
                <a:srgbClr val="CB01FB"/>
              </a:buClr>
              <a:buFont typeface="Wingdings" panose="05000000000000000000" pitchFamily="2" charset="2"/>
              <a:buChar char="Ø"/>
            </a:pPr>
            <a:r>
              <a:rPr lang="en-DE" sz="1600" spc="65" dirty="0">
                <a:latin typeface="Arial"/>
                <a:cs typeface="Arial"/>
              </a:rPr>
              <a:t>Each of the job categories is a combination of various positions. </a:t>
            </a:r>
          </a:p>
          <a:p>
            <a:pPr marL="298450" marR="5080" indent="-285750">
              <a:lnSpc>
                <a:spcPct val="100000"/>
              </a:lnSpc>
              <a:spcBef>
                <a:spcPts val="95"/>
              </a:spcBef>
              <a:buClr>
                <a:srgbClr val="CB01FB"/>
              </a:buClr>
              <a:buFont typeface="Wingdings" panose="05000000000000000000" pitchFamily="2" charset="2"/>
              <a:buChar char="Ø"/>
            </a:pPr>
            <a:endParaRPr sz="1600" spc="65" dirty="0">
              <a:solidFill>
                <a:srgbClr val="CB01FB"/>
              </a:solidFill>
              <a:latin typeface="Arial"/>
              <a:cs typeface="Arial"/>
            </a:endParaRPr>
          </a:p>
          <a:p>
            <a:pPr marL="298450" marR="5080" indent="-285750">
              <a:lnSpc>
                <a:spcPct val="100000"/>
              </a:lnSpc>
              <a:spcBef>
                <a:spcPts val="95"/>
              </a:spcBef>
              <a:buClr>
                <a:srgbClr val="CB01FB"/>
              </a:buClr>
              <a:buFont typeface="Wingdings" panose="05000000000000000000" pitchFamily="2" charset="2"/>
              <a:buChar char="Ø"/>
            </a:pPr>
            <a:r>
              <a:rPr lang="en-DE" sz="1600" spc="65" dirty="0">
                <a:latin typeface="Arial"/>
                <a:cs typeface="Arial"/>
              </a:rPr>
              <a:t>More data over the a period of time</a:t>
            </a:r>
            <a:endParaRPr lang="en-DE" sz="1600" spc="65" dirty="0">
              <a:solidFill>
                <a:srgbClr val="CB01FB"/>
              </a:solidFill>
              <a:latin typeface="Arial"/>
              <a:cs typeface="Arial"/>
            </a:endParaRPr>
          </a:p>
          <a:p>
            <a:pPr marL="298450" marR="5080" indent="-285750">
              <a:lnSpc>
                <a:spcPct val="100000"/>
              </a:lnSpc>
              <a:spcBef>
                <a:spcPts val="95"/>
              </a:spcBef>
              <a:buFont typeface="Arial" panose="020B0604020202020204" pitchFamily="34" charset="0"/>
              <a:buChar char="•"/>
            </a:pPr>
            <a:endParaRPr lang="en-DE" sz="1600" spc="65" dirty="0">
              <a:latin typeface="Arial"/>
              <a:cs typeface="Arial"/>
            </a:endParaRPr>
          </a:p>
        </p:txBody>
      </p:sp>
      <p:sp>
        <p:nvSpPr>
          <p:cNvPr id="5" name="object 5"/>
          <p:cNvSpPr txBox="1"/>
          <p:nvPr/>
        </p:nvSpPr>
        <p:spPr>
          <a:xfrm>
            <a:off x="4688625"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ACTION</a:t>
            </a:r>
            <a:endParaRPr sz="2000" dirty="0">
              <a:latin typeface="Arial"/>
              <a:cs typeface="Arial"/>
            </a:endParaRPr>
          </a:p>
        </p:txBody>
      </p:sp>
      <p:sp>
        <p:nvSpPr>
          <p:cNvPr id="6" name="object 6"/>
          <p:cNvSpPr txBox="1"/>
          <p:nvPr/>
        </p:nvSpPr>
        <p:spPr>
          <a:xfrm>
            <a:off x="4687595" y="3410737"/>
            <a:ext cx="2474176" cy="1268937"/>
          </a:xfrm>
          <a:prstGeom prst="rect">
            <a:avLst/>
          </a:prstGeom>
        </p:spPr>
        <p:txBody>
          <a:bodyPr vert="horz" wrap="square" lIns="0" tIns="12065" rIns="0" bIns="0" rtlCol="0">
            <a:spAutoFit/>
          </a:bodyPr>
          <a:lstStyle/>
          <a:p>
            <a:pPr marL="12700" marR="5080">
              <a:lnSpc>
                <a:spcPct val="100000"/>
              </a:lnSpc>
              <a:spcBef>
                <a:spcPts val="95"/>
              </a:spcBef>
            </a:pPr>
            <a:r>
              <a:rPr lang="en-DE" sz="1600" dirty="0">
                <a:latin typeface="Arial"/>
                <a:cs typeface="Arial"/>
              </a:rPr>
              <a:t>It would be a good strategy to obtain data on a more </a:t>
            </a:r>
            <a:r>
              <a:rPr lang="en-DE" sz="1600" dirty="0" err="1">
                <a:latin typeface="Arial"/>
                <a:cs typeface="Arial"/>
              </a:rPr>
              <a:t>segr</a:t>
            </a:r>
            <a:r>
              <a:rPr lang="en-GB" sz="1600" dirty="0">
                <a:latin typeface="Arial"/>
                <a:cs typeface="Arial"/>
              </a:rPr>
              <a:t>e</a:t>
            </a:r>
            <a:r>
              <a:rPr lang="en-DE" sz="1600" dirty="0">
                <a:latin typeface="Arial"/>
                <a:cs typeface="Arial"/>
              </a:rPr>
              <a:t>gated level.</a:t>
            </a:r>
          </a:p>
          <a:p>
            <a:pPr marL="12700" marR="5080">
              <a:lnSpc>
                <a:spcPct val="100000"/>
              </a:lnSpc>
              <a:spcBef>
                <a:spcPts val="95"/>
              </a:spcBef>
              <a:buClr>
                <a:srgbClr val="CB01FB"/>
              </a:buClr>
            </a:pPr>
            <a:endParaRPr sz="1600" dirty="0">
              <a:latin typeface="Arial"/>
              <a:cs typeface="Arial"/>
            </a:endParaRPr>
          </a:p>
          <a:p>
            <a:pPr marL="12700" marR="5080">
              <a:lnSpc>
                <a:spcPct val="100000"/>
              </a:lnSpc>
              <a:spcBef>
                <a:spcPts val="95"/>
              </a:spcBef>
            </a:pPr>
            <a:endParaRPr sz="1600" dirty="0">
              <a:latin typeface="Arial"/>
              <a:cs typeface="Arial"/>
            </a:endParaRPr>
          </a:p>
        </p:txBody>
      </p:sp>
      <p:sp>
        <p:nvSpPr>
          <p:cNvPr id="8" name="object 8"/>
          <p:cNvSpPr/>
          <p:nvPr/>
        </p:nvSpPr>
        <p:spPr>
          <a:xfrm>
            <a:off x="368300" y="2895600"/>
            <a:ext cx="1738630" cy="0"/>
          </a:xfrm>
          <a:custGeom>
            <a:avLst/>
            <a:gdLst/>
            <a:ahLst/>
            <a:cxnLst/>
            <a:rect l="l" t="t" r="r" b="b"/>
            <a:pathLst>
              <a:path w="1738630">
                <a:moveTo>
                  <a:pt x="1738122" y="0"/>
                </a:moveTo>
                <a:lnTo>
                  <a:pt x="0" y="0"/>
                </a:lnTo>
              </a:path>
            </a:pathLst>
          </a:custGeom>
          <a:ln w="57912">
            <a:solidFill>
              <a:srgbClr val="7500C0"/>
            </a:solidFill>
          </a:ln>
        </p:spPr>
        <p:txBody>
          <a:bodyPr wrap="square" lIns="0" tIns="0" rIns="0" bIns="0" rtlCol="0"/>
          <a:lstStyle/>
          <a:p>
            <a:endParaRPr/>
          </a:p>
        </p:txBody>
      </p:sp>
      <p:sp>
        <p:nvSpPr>
          <p:cNvPr id="9" name="object 9"/>
          <p:cNvSpPr/>
          <p:nvPr/>
        </p:nvSpPr>
        <p:spPr>
          <a:xfrm>
            <a:off x="4688625"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11" name="object 11"/>
          <p:cNvSpPr txBox="1"/>
          <p:nvPr/>
        </p:nvSpPr>
        <p:spPr>
          <a:xfrm>
            <a:off x="11612880" y="6581809"/>
            <a:ext cx="236220" cy="153035"/>
          </a:xfrm>
          <a:prstGeom prst="rect">
            <a:avLst/>
          </a:prstGeom>
        </p:spPr>
        <p:txBody>
          <a:bodyPr vert="horz" wrap="square" lIns="0" tIns="4445" rIns="0" bIns="0" rtlCol="0">
            <a:spAutoFit/>
          </a:bodyPr>
          <a:lstStyle/>
          <a:p>
            <a:pPr marL="86360">
              <a:lnSpc>
                <a:spcPct val="100000"/>
              </a:lnSpc>
              <a:spcBef>
                <a:spcPts val="35"/>
              </a:spcBef>
            </a:pPr>
            <a:fld id="{81D60167-4931-47E6-BA6A-407CBD079E47}" type="slidenum">
              <a:rPr sz="900" spc="-65" dirty="0">
                <a:solidFill>
                  <a:srgbClr val="A6A6A6"/>
                </a:solidFill>
                <a:latin typeface="Arial"/>
                <a:cs typeface="Arial"/>
              </a:rPr>
              <a:t>20</a:t>
            </a:fld>
            <a:endParaRPr sz="900">
              <a:latin typeface="Arial"/>
              <a:cs typeface="Arial"/>
            </a:endParaRPr>
          </a:p>
        </p:txBody>
      </p:sp>
      <p:grpSp>
        <p:nvGrpSpPr>
          <p:cNvPr id="12" name="Group 11">
            <a:extLst>
              <a:ext uri="{FF2B5EF4-FFF2-40B4-BE49-F238E27FC236}">
                <a16:creationId xmlns:a16="http://schemas.microsoft.com/office/drawing/2014/main" id="{EFD670C8-B175-DBF0-116A-1DB0FAE1CD03}"/>
              </a:ext>
            </a:extLst>
          </p:cNvPr>
          <p:cNvGrpSpPr/>
          <p:nvPr/>
        </p:nvGrpSpPr>
        <p:grpSpPr>
          <a:xfrm>
            <a:off x="7413554" y="3276600"/>
            <a:ext cx="862966" cy="1391141"/>
            <a:chOff x="5374372" y="3210069"/>
            <a:chExt cx="862966" cy="1391141"/>
          </a:xfrm>
        </p:grpSpPr>
        <p:sp>
          <p:nvSpPr>
            <p:cNvPr id="13" name="Arrow: Right 12">
              <a:extLst>
                <a:ext uri="{FF2B5EF4-FFF2-40B4-BE49-F238E27FC236}">
                  <a16:creationId xmlns:a16="http://schemas.microsoft.com/office/drawing/2014/main" id="{7922D61C-59AF-28DD-97BC-CDA24FE5D980}"/>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Right 13">
              <a:extLst>
                <a:ext uri="{FF2B5EF4-FFF2-40B4-BE49-F238E27FC236}">
                  <a16:creationId xmlns:a16="http://schemas.microsoft.com/office/drawing/2014/main" id="{BC0A1E27-CCDB-F87E-346A-41B498F073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8" name="object 5">
            <a:extLst>
              <a:ext uri="{FF2B5EF4-FFF2-40B4-BE49-F238E27FC236}">
                <a16:creationId xmlns:a16="http://schemas.microsoft.com/office/drawing/2014/main" id="{113A457D-E36F-CD2D-EF88-B504CABD2C16}"/>
              </a:ext>
            </a:extLst>
          </p:cNvPr>
          <p:cNvSpPr txBox="1"/>
          <p:nvPr/>
        </p:nvSpPr>
        <p:spPr>
          <a:xfrm>
            <a:off x="8534400"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REASON</a:t>
            </a:r>
            <a:endParaRPr sz="2000" dirty="0">
              <a:latin typeface="Arial"/>
              <a:cs typeface="Arial"/>
            </a:endParaRPr>
          </a:p>
        </p:txBody>
      </p:sp>
      <p:sp>
        <p:nvSpPr>
          <p:cNvPr id="19" name="object 9">
            <a:extLst>
              <a:ext uri="{FF2B5EF4-FFF2-40B4-BE49-F238E27FC236}">
                <a16:creationId xmlns:a16="http://schemas.microsoft.com/office/drawing/2014/main" id="{6B525239-9744-CBC9-2BE1-69281CC108F5}"/>
              </a:ext>
            </a:extLst>
          </p:cNvPr>
          <p:cNvSpPr/>
          <p:nvPr/>
        </p:nvSpPr>
        <p:spPr>
          <a:xfrm>
            <a:off x="8544232"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22" name="object 6">
            <a:extLst>
              <a:ext uri="{FF2B5EF4-FFF2-40B4-BE49-F238E27FC236}">
                <a16:creationId xmlns:a16="http://schemas.microsoft.com/office/drawing/2014/main" id="{9F4B12EB-FF7E-55F5-FB3A-2AE873EA7320}"/>
              </a:ext>
            </a:extLst>
          </p:cNvPr>
          <p:cNvSpPr txBox="1"/>
          <p:nvPr/>
        </p:nvSpPr>
        <p:spPr>
          <a:xfrm>
            <a:off x="8534400" y="3050092"/>
            <a:ext cx="2590800" cy="3238707"/>
          </a:xfrm>
          <a:prstGeom prst="rect">
            <a:avLst/>
          </a:prstGeom>
        </p:spPr>
        <p:txBody>
          <a:bodyPr vert="horz" wrap="square" lIns="0" tIns="12065" rIns="0" bIns="0" rtlCol="0">
            <a:spAutoFit/>
          </a:bodyPr>
          <a:lstStyle/>
          <a:p>
            <a:pPr marL="12700" marR="5080">
              <a:lnSpc>
                <a:spcPct val="100000"/>
              </a:lnSpc>
              <a:spcBef>
                <a:spcPts val="95"/>
              </a:spcBef>
              <a:buClr>
                <a:srgbClr val="CB01FB"/>
              </a:buClr>
            </a:pPr>
            <a:r>
              <a:rPr sz="1600" dirty="0">
                <a:latin typeface="Arial"/>
                <a:cs typeface="Arial"/>
              </a:rPr>
              <a:t>This will allow for a more detailed analysis and visualization to aid in answering the objective at hand.</a:t>
            </a:r>
          </a:p>
          <a:p>
            <a:pPr marL="12700" marR="5080">
              <a:lnSpc>
                <a:spcPct val="100000"/>
              </a:lnSpc>
              <a:spcBef>
                <a:spcPts val="95"/>
              </a:spcBef>
              <a:buClr>
                <a:srgbClr val="CB01FB"/>
              </a:buClr>
            </a:pPr>
            <a:endParaRPr sz="1600" dirty="0">
              <a:latin typeface="Arial"/>
              <a:cs typeface="Arial"/>
            </a:endParaRPr>
          </a:p>
          <a:p>
            <a:pPr marL="12700" marR="5080">
              <a:lnSpc>
                <a:spcPct val="100000"/>
              </a:lnSpc>
              <a:spcBef>
                <a:spcPts val="95"/>
              </a:spcBef>
            </a:pPr>
            <a:r>
              <a:rPr lang="en-GB" sz="1600" dirty="0">
                <a:latin typeface="Arial"/>
                <a:cs typeface="Arial"/>
              </a:rPr>
              <a:t>T</a:t>
            </a:r>
            <a:r>
              <a:rPr sz="1600" dirty="0">
                <a:latin typeface="Arial"/>
                <a:cs typeface="Arial"/>
              </a:rPr>
              <a:t>his would allow for  a better trend analysis to discover whether the </a:t>
            </a:r>
            <a:r>
              <a:rPr sz="1600" dirty="0" err="1">
                <a:latin typeface="Arial"/>
                <a:cs typeface="Arial"/>
              </a:rPr>
              <a:t>beahviour</a:t>
            </a:r>
            <a:r>
              <a:rPr sz="1600" dirty="0">
                <a:latin typeface="Arial"/>
                <a:cs typeface="Arial"/>
              </a:rPr>
              <a:t> of companies is </a:t>
            </a:r>
            <a:r>
              <a:rPr sz="1600" dirty="0" err="1">
                <a:latin typeface="Arial"/>
                <a:cs typeface="Arial"/>
              </a:rPr>
              <a:t>changin</a:t>
            </a:r>
            <a:r>
              <a:rPr lang="en-GB" sz="1600" dirty="0">
                <a:latin typeface="Arial"/>
                <a:cs typeface="Arial"/>
              </a:rPr>
              <a:t>g</a:t>
            </a:r>
            <a:r>
              <a:rPr sz="1600" dirty="0">
                <a:latin typeface="Arial"/>
                <a:cs typeface="Arial"/>
              </a:rPr>
              <a:t> in regards to hiring people of different gender and race.</a:t>
            </a:r>
          </a:p>
        </p:txBody>
      </p:sp>
      <p:grpSp>
        <p:nvGrpSpPr>
          <p:cNvPr id="23" name="Group 22">
            <a:extLst>
              <a:ext uri="{FF2B5EF4-FFF2-40B4-BE49-F238E27FC236}">
                <a16:creationId xmlns:a16="http://schemas.microsoft.com/office/drawing/2014/main" id="{D81A16F0-216D-4D76-D5AE-F8E65562D4BB}"/>
              </a:ext>
            </a:extLst>
          </p:cNvPr>
          <p:cNvGrpSpPr/>
          <p:nvPr/>
        </p:nvGrpSpPr>
        <p:grpSpPr>
          <a:xfrm>
            <a:off x="3468834" y="3200400"/>
            <a:ext cx="862966" cy="1391141"/>
            <a:chOff x="5374372" y="3210069"/>
            <a:chExt cx="862966" cy="1391141"/>
          </a:xfrm>
        </p:grpSpPr>
        <p:sp>
          <p:nvSpPr>
            <p:cNvPr id="24" name="Arrow: Right 23">
              <a:extLst>
                <a:ext uri="{FF2B5EF4-FFF2-40B4-BE49-F238E27FC236}">
                  <a16:creationId xmlns:a16="http://schemas.microsoft.com/office/drawing/2014/main" id="{35422D9F-ADD9-7E83-1C20-5104D80AD80D}"/>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Arrow: Right 24">
              <a:extLst>
                <a:ext uri="{FF2B5EF4-FFF2-40B4-BE49-F238E27FC236}">
                  <a16:creationId xmlns:a16="http://schemas.microsoft.com/office/drawing/2014/main" id="{8E5E6289-A14C-0EC8-2228-05DFF23FA8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171906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FAE670-BD74-907D-FB80-307F9F1B06E3}"/>
              </a:ext>
            </a:extLst>
          </p:cNvPr>
          <p:cNvSpPr/>
          <p:nvPr/>
        </p:nvSpPr>
        <p:spPr>
          <a:xfrm>
            <a:off x="0" y="-29496"/>
            <a:ext cx="12192000" cy="3610896"/>
          </a:xfrm>
          <a:prstGeom prst="rect">
            <a:avLst/>
          </a:prstGeom>
          <a:solidFill>
            <a:srgbClr val="7E01CB"/>
          </a:solidFill>
          <a:effectLst/>
        </p:spPr>
        <p:txBody>
          <a:bodyPr wrap="square" lIns="0" tIns="0" rIns="0" bIns="0" rtlCol="0"/>
          <a:lstStyle/>
          <a:p>
            <a:endParaRPr/>
          </a:p>
        </p:txBody>
      </p:sp>
      <p:sp>
        <p:nvSpPr>
          <p:cNvPr id="2" name="object 2"/>
          <p:cNvSpPr txBox="1">
            <a:spLocks noGrp="1"/>
          </p:cNvSpPr>
          <p:nvPr>
            <p:ph type="title"/>
          </p:nvPr>
        </p:nvSpPr>
        <p:spPr>
          <a:xfrm>
            <a:off x="368300" y="2504058"/>
            <a:ext cx="5727700" cy="1244571"/>
          </a:xfrm>
          <a:prstGeom prst="rect">
            <a:avLst/>
          </a:prstGeom>
        </p:spPr>
        <p:txBody>
          <a:bodyPr vert="horz" wrap="square" lIns="0" tIns="13335" rIns="0" bIns="0" rtlCol="0">
            <a:spAutoFit/>
          </a:bodyPr>
          <a:lstStyle/>
          <a:p>
            <a:pPr marL="12700">
              <a:lnSpc>
                <a:spcPct val="100000"/>
              </a:lnSpc>
              <a:spcBef>
                <a:spcPts val="105"/>
              </a:spcBef>
            </a:pPr>
            <a:r>
              <a:rPr sz="8000" spc="110" dirty="0">
                <a:solidFill>
                  <a:srgbClr val="FFFFFF"/>
                </a:solidFill>
              </a:rPr>
              <a:t>A</a:t>
            </a:r>
            <a:r>
              <a:rPr sz="8000" spc="-220" dirty="0">
                <a:solidFill>
                  <a:srgbClr val="FFFFFF"/>
                </a:solidFill>
              </a:rPr>
              <a:t>PP</a:t>
            </a:r>
            <a:r>
              <a:rPr sz="8000" spc="-530" dirty="0">
                <a:solidFill>
                  <a:srgbClr val="FFFFFF"/>
                </a:solidFill>
              </a:rPr>
              <a:t>ROACH</a:t>
            </a:r>
            <a:endParaRPr sz="8000" dirty="0"/>
          </a:p>
        </p:txBody>
      </p:sp>
      <p:sp>
        <p:nvSpPr>
          <p:cNvPr id="7" name="TextBox 6">
            <a:extLst>
              <a:ext uri="{FF2B5EF4-FFF2-40B4-BE49-F238E27FC236}">
                <a16:creationId xmlns:a16="http://schemas.microsoft.com/office/drawing/2014/main" id="{F941232F-36A1-9BB7-1D4A-DD8449FE6F90}"/>
              </a:ext>
            </a:extLst>
          </p:cNvPr>
          <p:cNvSpPr txBox="1"/>
          <p:nvPr/>
        </p:nvSpPr>
        <p:spPr>
          <a:xfrm>
            <a:off x="5105400" y="4343400"/>
            <a:ext cx="6513576" cy="1107996"/>
          </a:xfrm>
          <a:prstGeom prst="rect">
            <a:avLst/>
          </a:prstGeom>
          <a:noFill/>
        </p:spPr>
        <p:txBody>
          <a:bodyPr wrap="square">
            <a:spAutoFit/>
          </a:bodyPr>
          <a:lstStyle/>
          <a:p>
            <a:pPr marL="12700">
              <a:lnSpc>
                <a:spcPct val="100000"/>
              </a:lnSpc>
              <a:spcBef>
                <a:spcPts val="105"/>
              </a:spcBef>
            </a:pPr>
            <a:r>
              <a:rPr lang="en-DE" sz="6600" b="1" dirty="0">
                <a:solidFill>
                  <a:srgbClr val="00B9FF"/>
                </a:solidFill>
                <a:latin typeface="Arial"/>
                <a:cs typeface="Arial"/>
              </a:rPr>
              <a:t>FOR ANALYSIS </a:t>
            </a:r>
            <a:endParaRPr lang="en-GB" sz="66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
            <a:extLst>
              <a:ext uri="{FF2B5EF4-FFF2-40B4-BE49-F238E27FC236}">
                <a16:creationId xmlns:a16="http://schemas.microsoft.com/office/drawing/2014/main" id="{4B3F1BE1-B123-ED46-C7E0-907055585D33}"/>
              </a:ext>
            </a:extLst>
          </p:cNvPr>
          <p:cNvSpPr/>
          <p:nvPr/>
        </p:nvSpPr>
        <p:spPr>
          <a:xfrm>
            <a:off x="0" y="-29496"/>
            <a:ext cx="12192000" cy="2421194"/>
          </a:xfrm>
          <a:prstGeom prst="rect">
            <a:avLst/>
          </a:prstGeom>
          <a:solidFill>
            <a:srgbClr val="7E01CB"/>
          </a:solidFill>
          <a:effectLst/>
        </p:spPr>
        <p:txBody>
          <a:bodyPr wrap="square" lIns="0" tIns="0" rIns="0" bIns="0" rtlCol="0"/>
          <a:lstStyle/>
          <a:p>
            <a:endParaRPr/>
          </a:p>
        </p:txBody>
      </p:sp>
      <p:sp>
        <p:nvSpPr>
          <p:cNvPr id="2" name="object 2"/>
          <p:cNvSpPr txBox="1"/>
          <p:nvPr/>
        </p:nvSpPr>
        <p:spPr>
          <a:xfrm>
            <a:off x="368300" y="1371600"/>
            <a:ext cx="7556500" cy="752129"/>
          </a:xfrm>
          <a:prstGeom prst="rect">
            <a:avLst/>
          </a:prstGeom>
        </p:spPr>
        <p:txBody>
          <a:bodyPr vert="horz" wrap="square" lIns="0" tIns="13335" rIns="0" bIns="0" rtlCol="0">
            <a:spAutoFit/>
          </a:bodyPr>
          <a:lstStyle/>
          <a:p>
            <a:pPr marL="12700">
              <a:lnSpc>
                <a:spcPct val="100000"/>
              </a:lnSpc>
              <a:spcBef>
                <a:spcPts val="105"/>
              </a:spcBef>
            </a:pPr>
            <a:r>
              <a:rPr sz="4800" b="1" dirty="0">
                <a:solidFill>
                  <a:srgbClr val="00B9FF"/>
                </a:solidFill>
                <a:latin typeface="Arial"/>
                <a:cs typeface="Arial"/>
              </a:rPr>
              <a:t>DATA EXPLORATION</a:t>
            </a:r>
            <a:endParaRPr sz="4800" dirty="0">
              <a:latin typeface="Arial"/>
              <a:cs typeface="Arial"/>
            </a:endParaRPr>
          </a:p>
        </p:txBody>
      </p:sp>
      <p:sp>
        <p:nvSpPr>
          <p:cNvPr id="3" name="object 3"/>
          <p:cNvSpPr txBox="1"/>
          <p:nvPr/>
        </p:nvSpPr>
        <p:spPr>
          <a:xfrm>
            <a:off x="333887" y="2461285"/>
            <a:ext cx="4072254"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DISCOVERIES</a:t>
            </a:r>
            <a:endParaRPr sz="2000" dirty="0">
              <a:latin typeface="Arial"/>
              <a:cs typeface="Arial"/>
            </a:endParaRPr>
          </a:p>
        </p:txBody>
      </p:sp>
      <p:sp>
        <p:nvSpPr>
          <p:cNvPr id="4" name="object 4"/>
          <p:cNvSpPr txBox="1"/>
          <p:nvPr/>
        </p:nvSpPr>
        <p:spPr>
          <a:xfrm>
            <a:off x="368301" y="3050092"/>
            <a:ext cx="2679700" cy="3510576"/>
          </a:xfrm>
          <a:prstGeom prst="rect">
            <a:avLst/>
          </a:prstGeom>
        </p:spPr>
        <p:txBody>
          <a:bodyPr vert="horz" wrap="square" lIns="0" tIns="12065" rIns="0" bIns="0" rtlCol="0">
            <a:spAutoFit/>
          </a:bodyPr>
          <a:lstStyle/>
          <a:p>
            <a:pPr marL="298450" marR="5080" indent="-285750">
              <a:lnSpc>
                <a:spcPct val="100000"/>
              </a:lnSpc>
              <a:spcBef>
                <a:spcPts val="95"/>
              </a:spcBef>
              <a:buClr>
                <a:srgbClr val="CB01FB"/>
              </a:buClr>
              <a:buFont typeface="Wingdings" panose="05000000000000000000" pitchFamily="2" charset="2"/>
              <a:buChar char="Ø"/>
            </a:pPr>
            <a:r>
              <a:rPr sz="1600" spc="65" dirty="0">
                <a:latin typeface="Arial"/>
                <a:cs typeface="Arial"/>
              </a:rPr>
              <a:t>Loaded the CSV file into a data-frame using </a:t>
            </a:r>
            <a:r>
              <a:rPr sz="1600" spc="65" dirty="0">
                <a:solidFill>
                  <a:srgbClr val="CB01FB"/>
                </a:solidFill>
                <a:latin typeface="Arial"/>
                <a:cs typeface="Arial"/>
              </a:rPr>
              <a:t>Python</a:t>
            </a:r>
            <a:r>
              <a:rPr sz="1600" spc="65" dirty="0">
                <a:latin typeface="Arial"/>
                <a:cs typeface="Arial"/>
              </a:rPr>
              <a:t> &amp; </a:t>
            </a:r>
            <a:r>
              <a:rPr sz="1600" spc="65" dirty="0">
                <a:solidFill>
                  <a:srgbClr val="CB01FB"/>
                </a:solidFill>
                <a:latin typeface="Arial"/>
                <a:cs typeface="Arial"/>
              </a:rPr>
              <a:t>Pandas.</a:t>
            </a:r>
          </a:p>
          <a:p>
            <a:pPr marL="298450" marR="5080" indent="-285750">
              <a:lnSpc>
                <a:spcPct val="100000"/>
              </a:lnSpc>
              <a:spcBef>
                <a:spcPts val="95"/>
              </a:spcBef>
              <a:buClr>
                <a:srgbClr val="CB01FB"/>
              </a:buClr>
              <a:buFont typeface="Wingdings" panose="05000000000000000000" pitchFamily="2" charset="2"/>
              <a:buChar char="Ø"/>
            </a:pPr>
            <a:endParaRPr lang="en-DE" sz="1600" spc="65" dirty="0">
              <a:solidFill>
                <a:srgbClr val="CB01FB"/>
              </a:solidFill>
              <a:latin typeface="Arial"/>
              <a:cs typeface="Arial"/>
            </a:endParaRPr>
          </a:p>
          <a:p>
            <a:pPr marL="298450" marR="5080" indent="-285750">
              <a:lnSpc>
                <a:spcPct val="100000"/>
              </a:lnSpc>
              <a:spcBef>
                <a:spcPts val="95"/>
              </a:spcBef>
              <a:buClr>
                <a:srgbClr val="CB01FB"/>
              </a:buClr>
              <a:buFont typeface="Wingdings" panose="05000000000000000000" pitchFamily="2" charset="2"/>
              <a:buChar char="Ø"/>
            </a:pPr>
            <a:endParaRPr sz="1600" spc="65" dirty="0">
              <a:solidFill>
                <a:srgbClr val="CB01FB"/>
              </a:solidFill>
              <a:latin typeface="Arial"/>
              <a:cs typeface="Arial"/>
            </a:endParaRPr>
          </a:p>
          <a:p>
            <a:pPr marL="298450" marR="5080" indent="-285750">
              <a:lnSpc>
                <a:spcPct val="100000"/>
              </a:lnSpc>
              <a:spcBef>
                <a:spcPts val="95"/>
              </a:spcBef>
              <a:buClr>
                <a:srgbClr val="CB01FB"/>
              </a:buClr>
              <a:buFont typeface="Wingdings" panose="05000000000000000000" pitchFamily="2" charset="2"/>
              <a:buChar char="Ø"/>
            </a:pPr>
            <a:r>
              <a:rPr lang="en-DE" sz="1600" spc="65" dirty="0">
                <a:latin typeface="Arial"/>
                <a:cs typeface="Arial"/>
              </a:rPr>
              <a:t>T</a:t>
            </a:r>
            <a:r>
              <a:rPr lang="en-GB" sz="1600" spc="65" dirty="0">
                <a:latin typeface="Arial"/>
                <a:cs typeface="Arial"/>
              </a:rPr>
              <a:t>h</a:t>
            </a:r>
            <a:r>
              <a:rPr lang="en-DE" sz="1600" spc="65" dirty="0">
                <a:latin typeface="Arial"/>
                <a:cs typeface="Arial"/>
              </a:rPr>
              <a:t>ere were </a:t>
            </a:r>
            <a:r>
              <a:rPr lang="en-DE" sz="1600" spc="65" dirty="0">
                <a:solidFill>
                  <a:srgbClr val="CB01FB"/>
                </a:solidFill>
                <a:latin typeface="Arial"/>
                <a:cs typeface="Arial"/>
              </a:rPr>
              <a:t>264 missing values </a:t>
            </a:r>
            <a:r>
              <a:rPr lang="en-DE" sz="1600" spc="65" dirty="0">
                <a:latin typeface="Arial"/>
                <a:cs typeface="Arial"/>
              </a:rPr>
              <a:t>for the </a:t>
            </a:r>
            <a:r>
              <a:rPr lang="en-DE" sz="1600" spc="65" dirty="0">
                <a:solidFill>
                  <a:srgbClr val="CB01FB"/>
                </a:solidFill>
                <a:latin typeface="Arial"/>
                <a:cs typeface="Arial"/>
              </a:rPr>
              <a:t>gender data</a:t>
            </a:r>
            <a:r>
              <a:rPr lang="en-DE" sz="1600" spc="65" dirty="0">
                <a:latin typeface="Arial"/>
                <a:cs typeface="Arial"/>
              </a:rPr>
              <a:t>. These data points were </a:t>
            </a:r>
            <a:r>
              <a:rPr lang="en-DE" sz="1600" spc="65" dirty="0">
                <a:solidFill>
                  <a:srgbClr val="CB01FB"/>
                </a:solidFill>
                <a:latin typeface="Arial"/>
                <a:cs typeface="Arial"/>
              </a:rPr>
              <a:t>“Overall totals” based</a:t>
            </a:r>
            <a:r>
              <a:rPr lang="en-DE" sz="1600" spc="65" dirty="0">
                <a:latin typeface="Arial"/>
                <a:cs typeface="Arial"/>
              </a:rPr>
              <a:t> on ever </a:t>
            </a:r>
            <a:r>
              <a:rPr lang="en-DE" sz="1600" spc="65" dirty="0">
                <a:solidFill>
                  <a:srgbClr val="CB01FB"/>
                </a:solidFill>
                <a:latin typeface="Arial"/>
                <a:cs typeface="Arial"/>
              </a:rPr>
              <a:t>job category </a:t>
            </a:r>
            <a:r>
              <a:rPr lang="en-DE" sz="1600" spc="65" dirty="0">
                <a:latin typeface="Arial"/>
                <a:cs typeface="Arial"/>
              </a:rPr>
              <a:t>present in the data set and therefore had no gender.</a:t>
            </a:r>
          </a:p>
          <a:p>
            <a:pPr marL="298450" marR="5080" indent="-285750">
              <a:lnSpc>
                <a:spcPct val="100000"/>
              </a:lnSpc>
              <a:spcBef>
                <a:spcPts val="95"/>
              </a:spcBef>
              <a:buFont typeface="Arial" panose="020B0604020202020204" pitchFamily="34" charset="0"/>
              <a:buChar char="•"/>
            </a:pPr>
            <a:endParaRPr lang="en-DE" sz="1600" spc="65" dirty="0">
              <a:latin typeface="Arial"/>
              <a:cs typeface="Arial"/>
            </a:endParaRPr>
          </a:p>
        </p:txBody>
      </p:sp>
      <p:sp>
        <p:nvSpPr>
          <p:cNvPr id="5" name="object 5"/>
          <p:cNvSpPr txBox="1"/>
          <p:nvPr/>
        </p:nvSpPr>
        <p:spPr>
          <a:xfrm>
            <a:off x="4688625"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ACTION</a:t>
            </a:r>
            <a:endParaRPr sz="2000" dirty="0">
              <a:latin typeface="Arial"/>
              <a:cs typeface="Arial"/>
            </a:endParaRPr>
          </a:p>
        </p:txBody>
      </p:sp>
      <p:sp>
        <p:nvSpPr>
          <p:cNvPr id="6" name="object 6"/>
          <p:cNvSpPr txBox="1"/>
          <p:nvPr/>
        </p:nvSpPr>
        <p:spPr>
          <a:xfrm>
            <a:off x="4688625" y="3050092"/>
            <a:ext cx="2474176" cy="2525691"/>
          </a:xfrm>
          <a:prstGeom prst="rect">
            <a:avLst/>
          </a:prstGeom>
        </p:spPr>
        <p:txBody>
          <a:bodyPr vert="horz" wrap="square" lIns="0" tIns="12065" rIns="0" bIns="0" rtlCol="0">
            <a:spAutoFit/>
          </a:bodyPr>
          <a:lstStyle/>
          <a:p>
            <a:pPr marL="12700" marR="5080">
              <a:lnSpc>
                <a:spcPct val="100000"/>
              </a:lnSpc>
              <a:spcBef>
                <a:spcPts val="95"/>
              </a:spcBef>
              <a:buClr>
                <a:srgbClr val="CB01FB"/>
              </a:buClr>
            </a:pPr>
            <a:r>
              <a:rPr sz="1600" dirty="0">
                <a:solidFill>
                  <a:srgbClr val="CB01FB"/>
                </a:solidFill>
                <a:latin typeface="Arial"/>
                <a:cs typeface="Arial"/>
              </a:rPr>
              <a:t>Tableau</a:t>
            </a:r>
            <a:r>
              <a:rPr sz="1600" dirty="0">
                <a:latin typeface="Arial"/>
                <a:cs typeface="Arial"/>
              </a:rPr>
              <a:t> was used for </a:t>
            </a:r>
            <a:r>
              <a:rPr sz="1600" dirty="0">
                <a:solidFill>
                  <a:srgbClr val="CB01FB"/>
                </a:solidFill>
                <a:latin typeface="Arial"/>
                <a:cs typeface="Arial"/>
              </a:rPr>
              <a:t>visualization</a:t>
            </a:r>
            <a:r>
              <a:rPr sz="1600" dirty="0">
                <a:latin typeface="Arial"/>
                <a:cs typeface="Arial"/>
              </a:rPr>
              <a:t> primarily and </a:t>
            </a:r>
            <a:r>
              <a:rPr sz="1600" dirty="0">
                <a:solidFill>
                  <a:srgbClr val="CB01FB"/>
                </a:solidFill>
                <a:latin typeface="Arial"/>
                <a:cs typeface="Arial"/>
              </a:rPr>
              <a:t>aggregations</a:t>
            </a:r>
            <a:r>
              <a:rPr sz="1600" dirty="0">
                <a:latin typeface="Arial"/>
                <a:cs typeface="Arial"/>
              </a:rPr>
              <a:t>.</a:t>
            </a:r>
          </a:p>
          <a:p>
            <a:pPr marL="298450" marR="5080" indent="-285750">
              <a:lnSpc>
                <a:spcPct val="100000"/>
              </a:lnSpc>
              <a:spcBef>
                <a:spcPts val="95"/>
              </a:spcBef>
              <a:buClr>
                <a:srgbClr val="CB01FB"/>
              </a:buClr>
              <a:buFont typeface="Wingdings" panose="05000000000000000000" pitchFamily="2" charset="2"/>
              <a:buChar char="Ø"/>
            </a:pPr>
            <a:endParaRPr lang="en-DE" sz="1600" dirty="0">
              <a:latin typeface="Arial"/>
              <a:cs typeface="Arial"/>
            </a:endParaRPr>
          </a:p>
          <a:p>
            <a:pPr marL="298450" marR="5080" indent="-285750">
              <a:lnSpc>
                <a:spcPct val="100000"/>
              </a:lnSpc>
              <a:spcBef>
                <a:spcPts val="95"/>
              </a:spcBef>
              <a:buClr>
                <a:srgbClr val="CB01FB"/>
              </a:buClr>
              <a:buFont typeface="Wingdings" panose="05000000000000000000" pitchFamily="2" charset="2"/>
              <a:buChar char="Ø"/>
            </a:pPr>
            <a:endParaRPr sz="1600" dirty="0">
              <a:latin typeface="Arial"/>
              <a:cs typeface="Arial"/>
            </a:endParaRPr>
          </a:p>
          <a:p>
            <a:pPr marL="12700" marR="5080">
              <a:lnSpc>
                <a:spcPct val="100000"/>
              </a:lnSpc>
              <a:spcBef>
                <a:spcPts val="95"/>
              </a:spcBef>
              <a:buClr>
                <a:srgbClr val="CB01FB"/>
              </a:buClr>
            </a:pPr>
            <a:r>
              <a:rPr lang="en-DE" sz="1600" dirty="0">
                <a:solidFill>
                  <a:srgbClr val="CB01FB"/>
                </a:solidFill>
                <a:latin typeface="Arial"/>
                <a:cs typeface="Arial"/>
              </a:rPr>
              <a:t>Created Sets </a:t>
            </a:r>
            <a:r>
              <a:rPr lang="en-DE" sz="1600" dirty="0">
                <a:latin typeface="Arial"/>
                <a:cs typeface="Arial"/>
              </a:rPr>
              <a:t>to </a:t>
            </a:r>
            <a:r>
              <a:rPr lang="en-DE" sz="1600" dirty="0">
                <a:solidFill>
                  <a:srgbClr val="CB01FB"/>
                </a:solidFill>
                <a:latin typeface="Arial"/>
                <a:cs typeface="Arial"/>
              </a:rPr>
              <a:t>filter and use </a:t>
            </a:r>
            <a:r>
              <a:rPr lang="en-DE" sz="1600" dirty="0">
                <a:latin typeface="Arial"/>
                <a:cs typeface="Arial"/>
              </a:rPr>
              <a:t>only “male” and “female” data for majority of the visualizations. </a:t>
            </a:r>
          </a:p>
          <a:p>
            <a:pPr marL="12700" marR="5080">
              <a:lnSpc>
                <a:spcPct val="100000"/>
              </a:lnSpc>
              <a:spcBef>
                <a:spcPts val="95"/>
              </a:spcBef>
            </a:pPr>
            <a:endParaRPr sz="1600" dirty="0">
              <a:latin typeface="Arial"/>
              <a:cs typeface="Arial"/>
            </a:endParaRPr>
          </a:p>
        </p:txBody>
      </p:sp>
      <p:sp>
        <p:nvSpPr>
          <p:cNvPr id="8" name="object 8"/>
          <p:cNvSpPr/>
          <p:nvPr/>
        </p:nvSpPr>
        <p:spPr>
          <a:xfrm>
            <a:off x="368300" y="2895600"/>
            <a:ext cx="1738630" cy="0"/>
          </a:xfrm>
          <a:custGeom>
            <a:avLst/>
            <a:gdLst/>
            <a:ahLst/>
            <a:cxnLst/>
            <a:rect l="l" t="t" r="r" b="b"/>
            <a:pathLst>
              <a:path w="1738630">
                <a:moveTo>
                  <a:pt x="1738122" y="0"/>
                </a:moveTo>
                <a:lnTo>
                  <a:pt x="0" y="0"/>
                </a:lnTo>
              </a:path>
            </a:pathLst>
          </a:custGeom>
          <a:ln w="57912">
            <a:solidFill>
              <a:srgbClr val="7500C0"/>
            </a:solidFill>
          </a:ln>
        </p:spPr>
        <p:txBody>
          <a:bodyPr wrap="square" lIns="0" tIns="0" rIns="0" bIns="0" rtlCol="0"/>
          <a:lstStyle/>
          <a:p>
            <a:endParaRPr/>
          </a:p>
        </p:txBody>
      </p:sp>
      <p:sp>
        <p:nvSpPr>
          <p:cNvPr id="9" name="object 9"/>
          <p:cNvSpPr/>
          <p:nvPr/>
        </p:nvSpPr>
        <p:spPr>
          <a:xfrm>
            <a:off x="4688625"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11" name="object 11"/>
          <p:cNvSpPr txBox="1"/>
          <p:nvPr/>
        </p:nvSpPr>
        <p:spPr>
          <a:xfrm>
            <a:off x="11612880" y="6581809"/>
            <a:ext cx="236220" cy="153035"/>
          </a:xfrm>
          <a:prstGeom prst="rect">
            <a:avLst/>
          </a:prstGeom>
        </p:spPr>
        <p:txBody>
          <a:bodyPr vert="horz" wrap="square" lIns="0" tIns="4445" rIns="0" bIns="0" rtlCol="0">
            <a:spAutoFit/>
          </a:bodyPr>
          <a:lstStyle/>
          <a:p>
            <a:pPr marL="86360">
              <a:lnSpc>
                <a:spcPct val="100000"/>
              </a:lnSpc>
              <a:spcBef>
                <a:spcPts val="35"/>
              </a:spcBef>
            </a:pPr>
            <a:fld id="{81D60167-4931-47E6-BA6A-407CBD079E47}" type="slidenum">
              <a:rPr sz="900" spc="-65" dirty="0">
                <a:solidFill>
                  <a:srgbClr val="A6A6A6"/>
                </a:solidFill>
                <a:latin typeface="Arial"/>
                <a:cs typeface="Arial"/>
              </a:rPr>
              <a:t>4</a:t>
            </a:fld>
            <a:endParaRPr sz="900">
              <a:latin typeface="Arial"/>
              <a:cs typeface="Arial"/>
            </a:endParaRPr>
          </a:p>
        </p:txBody>
      </p:sp>
      <p:grpSp>
        <p:nvGrpSpPr>
          <p:cNvPr id="12" name="Group 11">
            <a:extLst>
              <a:ext uri="{FF2B5EF4-FFF2-40B4-BE49-F238E27FC236}">
                <a16:creationId xmlns:a16="http://schemas.microsoft.com/office/drawing/2014/main" id="{EFD670C8-B175-DBF0-116A-1DB0FAE1CD03}"/>
              </a:ext>
            </a:extLst>
          </p:cNvPr>
          <p:cNvGrpSpPr/>
          <p:nvPr/>
        </p:nvGrpSpPr>
        <p:grpSpPr>
          <a:xfrm>
            <a:off x="7432908" y="3321008"/>
            <a:ext cx="862966" cy="1391141"/>
            <a:chOff x="5374372" y="3210069"/>
            <a:chExt cx="862966" cy="1391141"/>
          </a:xfrm>
        </p:grpSpPr>
        <p:sp>
          <p:nvSpPr>
            <p:cNvPr id="13" name="Arrow: Right 12">
              <a:extLst>
                <a:ext uri="{FF2B5EF4-FFF2-40B4-BE49-F238E27FC236}">
                  <a16:creationId xmlns:a16="http://schemas.microsoft.com/office/drawing/2014/main" id="{7922D61C-59AF-28DD-97BC-CDA24FE5D980}"/>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Right 13">
              <a:extLst>
                <a:ext uri="{FF2B5EF4-FFF2-40B4-BE49-F238E27FC236}">
                  <a16:creationId xmlns:a16="http://schemas.microsoft.com/office/drawing/2014/main" id="{BC0A1E27-CCDB-F87E-346A-41B498F073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8" name="object 5">
            <a:extLst>
              <a:ext uri="{FF2B5EF4-FFF2-40B4-BE49-F238E27FC236}">
                <a16:creationId xmlns:a16="http://schemas.microsoft.com/office/drawing/2014/main" id="{113A457D-E36F-CD2D-EF88-B504CABD2C16}"/>
              </a:ext>
            </a:extLst>
          </p:cNvPr>
          <p:cNvSpPr txBox="1"/>
          <p:nvPr/>
        </p:nvSpPr>
        <p:spPr>
          <a:xfrm>
            <a:off x="8534400"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REASON</a:t>
            </a:r>
            <a:endParaRPr sz="2000" dirty="0">
              <a:latin typeface="Arial"/>
              <a:cs typeface="Arial"/>
            </a:endParaRPr>
          </a:p>
        </p:txBody>
      </p:sp>
      <p:sp>
        <p:nvSpPr>
          <p:cNvPr id="19" name="object 9">
            <a:extLst>
              <a:ext uri="{FF2B5EF4-FFF2-40B4-BE49-F238E27FC236}">
                <a16:creationId xmlns:a16="http://schemas.microsoft.com/office/drawing/2014/main" id="{6B525239-9744-CBC9-2BE1-69281CC108F5}"/>
              </a:ext>
            </a:extLst>
          </p:cNvPr>
          <p:cNvSpPr/>
          <p:nvPr/>
        </p:nvSpPr>
        <p:spPr>
          <a:xfrm>
            <a:off x="8544232"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22" name="object 6">
            <a:extLst>
              <a:ext uri="{FF2B5EF4-FFF2-40B4-BE49-F238E27FC236}">
                <a16:creationId xmlns:a16="http://schemas.microsoft.com/office/drawing/2014/main" id="{9F4B12EB-FF7E-55F5-FB3A-2AE873EA7320}"/>
              </a:ext>
            </a:extLst>
          </p:cNvPr>
          <p:cNvSpPr txBox="1"/>
          <p:nvPr/>
        </p:nvSpPr>
        <p:spPr>
          <a:xfrm>
            <a:off x="8534400" y="3050092"/>
            <a:ext cx="2590800" cy="3523400"/>
          </a:xfrm>
          <a:prstGeom prst="rect">
            <a:avLst/>
          </a:prstGeom>
        </p:spPr>
        <p:txBody>
          <a:bodyPr vert="horz" wrap="square" lIns="0" tIns="12065" rIns="0" bIns="0" rtlCol="0">
            <a:spAutoFit/>
          </a:bodyPr>
          <a:lstStyle/>
          <a:p>
            <a:pPr marL="12700" marR="5080">
              <a:lnSpc>
                <a:spcPct val="100000"/>
              </a:lnSpc>
              <a:spcBef>
                <a:spcPts val="95"/>
              </a:spcBef>
              <a:buClr>
                <a:srgbClr val="CB01FB"/>
              </a:buClr>
            </a:pPr>
            <a:r>
              <a:rPr sz="1600" dirty="0">
                <a:solidFill>
                  <a:srgbClr val="CB01FB"/>
                </a:solidFill>
                <a:latin typeface="Arial"/>
                <a:cs typeface="Arial"/>
              </a:rPr>
              <a:t>Tableau</a:t>
            </a:r>
            <a:r>
              <a:rPr sz="1600" dirty="0">
                <a:latin typeface="Arial"/>
                <a:cs typeface="Arial"/>
              </a:rPr>
              <a:t> would allow to create </a:t>
            </a:r>
            <a:r>
              <a:rPr sz="1600" dirty="0">
                <a:solidFill>
                  <a:srgbClr val="CB01FB"/>
                </a:solidFill>
                <a:latin typeface="Arial"/>
                <a:cs typeface="Arial"/>
              </a:rPr>
              <a:t>Interactive Dashboards </a:t>
            </a:r>
            <a:r>
              <a:rPr sz="1600" dirty="0">
                <a:latin typeface="Arial"/>
                <a:cs typeface="Arial"/>
              </a:rPr>
              <a:t>se</a:t>
            </a:r>
            <a:r>
              <a:rPr lang="en-GB" sz="1600" dirty="0">
                <a:latin typeface="Arial"/>
                <a:cs typeface="Arial"/>
              </a:rPr>
              <a:t>a</a:t>
            </a:r>
            <a:r>
              <a:rPr sz="1600" dirty="0" err="1">
                <a:latin typeface="Arial"/>
                <a:cs typeface="Arial"/>
              </a:rPr>
              <a:t>mlessly</a:t>
            </a:r>
            <a:r>
              <a:rPr sz="1600" dirty="0">
                <a:latin typeface="Arial"/>
                <a:cs typeface="Arial"/>
              </a:rPr>
              <a:t>. </a:t>
            </a:r>
          </a:p>
          <a:p>
            <a:pPr marL="12700" marR="5080">
              <a:lnSpc>
                <a:spcPct val="100000"/>
              </a:lnSpc>
              <a:spcBef>
                <a:spcPts val="95"/>
              </a:spcBef>
              <a:buClr>
                <a:srgbClr val="CB01FB"/>
              </a:buClr>
            </a:pPr>
            <a:endParaRPr lang="en-DE" sz="1600" dirty="0">
              <a:latin typeface="Arial"/>
              <a:cs typeface="Arial"/>
            </a:endParaRPr>
          </a:p>
          <a:p>
            <a:pPr marL="12700" marR="5080">
              <a:lnSpc>
                <a:spcPct val="100000"/>
              </a:lnSpc>
              <a:spcBef>
                <a:spcPts val="95"/>
              </a:spcBef>
              <a:buClr>
                <a:srgbClr val="CB01FB"/>
              </a:buClr>
            </a:pPr>
            <a:endParaRPr sz="1600" dirty="0">
              <a:latin typeface="Arial"/>
              <a:cs typeface="Arial"/>
            </a:endParaRPr>
          </a:p>
          <a:p>
            <a:pPr marL="12700" marR="5080">
              <a:lnSpc>
                <a:spcPct val="100000"/>
              </a:lnSpc>
              <a:spcBef>
                <a:spcPts val="95"/>
              </a:spcBef>
              <a:buClr>
                <a:srgbClr val="CB01FB"/>
              </a:buClr>
            </a:pPr>
            <a:r>
              <a:rPr lang="en-DE" sz="1600" dirty="0">
                <a:latin typeface="Arial"/>
                <a:cs typeface="Arial"/>
              </a:rPr>
              <a:t>This would also inflate the values and repeat them therefore not provide a true representation.</a:t>
            </a:r>
          </a:p>
          <a:p>
            <a:pPr marL="12700" marR="5080">
              <a:lnSpc>
                <a:spcPct val="100000"/>
              </a:lnSpc>
              <a:spcBef>
                <a:spcPts val="95"/>
              </a:spcBef>
              <a:buClr>
                <a:srgbClr val="CB01FB"/>
              </a:buClr>
            </a:pPr>
            <a:r>
              <a:rPr lang="en-DE" sz="1600" dirty="0">
                <a:latin typeface="Arial"/>
                <a:cs typeface="Arial"/>
              </a:rPr>
              <a:t>Decided not delete the data as it </a:t>
            </a:r>
            <a:r>
              <a:rPr lang="en-DE" sz="1600" dirty="0" err="1">
                <a:latin typeface="Arial"/>
                <a:cs typeface="Arial"/>
              </a:rPr>
              <a:t>woul</a:t>
            </a:r>
            <a:r>
              <a:rPr lang="en-GB" sz="1600" dirty="0">
                <a:latin typeface="Arial"/>
                <a:cs typeface="Arial"/>
              </a:rPr>
              <a:t>d</a:t>
            </a:r>
            <a:r>
              <a:rPr lang="en-DE" sz="1600" dirty="0">
                <a:latin typeface="Arial"/>
                <a:cs typeface="Arial"/>
              </a:rPr>
              <a:t> be useful for other visualizations.</a:t>
            </a:r>
            <a:br>
              <a:rPr lang="en-DE" sz="1600" dirty="0">
                <a:latin typeface="Arial"/>
                <a:cs typeface="Arial"/>
              </a:rPr>
            </a:br>
            <a:endParaRPr lang="en-DE" sz="1600" dirty="0">
              <a:latin typeface="Arial"/>
              <a:cs typeface="Arial"/>
            </a:endParaRPr>
          </a:p>
          <a:p>
            <a:pPr marL="12700" marR="5080">
              <a:lnSpc>
                <a:spcPct val="100000"/>
              </a:lnSpc>
              <a:spcBef>
                <a:spcPts val="95"/>
              </a:spcBef>
            </a:pPr>
            <a:endParaRPr sz="1600" dirty="0">
              <a:latin typeface="Arial"/>
              <a:cs typeface="Arial"/>
            </a:endParaRPr>
          </a:p>
        </p:txBody>
      </p:sp>
      <p:grpSp>
        <p:nvGrpSpPr>
          <p:cNvPr id="23" name="Group 22">
            <a:extLst>
              <a:ext uri="{FF2B5EF4-FFF2-40B4-BE49-F238E27FC236}">
                <a16:creationId xmlns:a16="http://schemas.microsoft.com/office/drawing/2014/main" id="{D81A16F0-216D-4D76-D5AE-F8E65562D4BB}"/>
              </a:ext>
            </a:extLst>
          </p:cNvPr>
          <p:cNvGrpSpPr/>
          <p:nvPr/>
        </p:nvGrpSpPr>
        <p:grpSpPr>
          <a:xfrm>
            <a:off x="3436830" y="3379903"/>
            <a:ext cx="862966" cy="1391141"/>
            <a:chOff x="5374372" y="3210069"/>
            <a:chExt cx="862966" cy="1391141"/>
          </a:xfrm>
        </p:grpSpPr>
        <p:sp>
          <p:nvSpPr>
            <p:cNvPr id="24" name="Arrow: Right 23">
              <a:extLst>
                <a:ext uri="{FF2B5EF4-FFF2-40B4-BE49-F238E27FC236}">
                  <a16:creationId xmlns:a16="http://schemas.microsoft.com/office/drawing/2014/main" id="{35422D9F-ADD9-7E83-1C20-5104D80AD80D}"/>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Arrow: Right 24">
              <a:extLst>
                <a:ext uri="{FF2B5EF4-FFF2-40B4-BE49-F238E27FC236}">
                  <a16:creationId xmlns:a16="http://schemas.microsoft.com/office/drawing/2014/main" id="{8E5E6289-A14C-0EC8-2228-05DFF23FA8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262210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C8FEAD9-0284-3BE4-48E0-F91830D1306D}"/>
              </a:ext>
            </a:extLst>
          </p:cNvPr>
          <p:cNvSpPr/>
          <p:nvPr/>
        </p:nvSpPr>
        <p:spPr>
          <a:xfrm>
            <a:off x="0" y="-29496"/>
            <a:ext cx="12192000" cy="2421194"/>
          </a:xfrm>
          <a:prstGeom prst="rect">
            <a:avLst/>
          </a:prstGeom>
          <a:solidFill>
            <a:srgbClr val="7E01CB"/>
          </a:solidFill>
          <a:effectLst/>
        </p:spPr>
        <p:txBody>
          <a:bodyPr wrap="square" lIns="0" tIns="0" rIns="0" bIns="0" rtlCol="0"/>
          <a:lstStyle/>
          <a:p>
            <a:endParaRPr/>
          </a:p>
        </p:txBody>
      </p:sp>
      <p:sp>
        <p:nvSpPr>
          <p:cNvPr id="2" name="object 2"/>
          <p:cNvSpPr txBox="1"/>
          <p:nvPr/>
        </p:nvSpPr>
        <p:spPr>
          <a:xfrm>
            <a:off x="368300" y="1371600"/>
            <a:ext cx="7556500" cy="752129"/>
          </a:xfrm>
          <a:prstGeom prst="rect">
            <a:avLst/>
          </a:prstGeom>
        </p:spPr>
        <p:txBody>
          <a:bodyPr vert="horz" wrap="square" lIns="0" tIns="13335" rIns="0" bIns="0" rtlCol="0">
            <a:spAutoFit/>
          </a:bodyPr>
          <a:lstStyle/>
          <a:p>
            <a:pPr marL="12700">
              <a:lnSpc>
                <a:spcPct val="100000"/>
              </a:lnSpc>
              <a:spcBef>
                <a:spcPts val="105"/>
              </a:spcBef>
            </a:pPr>
            <a:r>
              <a:rPr sz="4800" b="1" dirty="0">
                <a:solidFill>
                  <a:srgbClr val="00B9FF"/>
                </a:solidFill>
                <a:latin typeface="Arial"/>
                <a:cs typeface="Arial"/>
              </a:rPr>
              <a:t>DATA EXPLORATION</a:t>
            </a:r>
            <a:endParaRPr sz="4800" dirty="0">
              <a:latin typeface="Arial"/>
              <a:cs typeface="Arial"/>
            </a:endParaRPr>
          </a:p>
        </p:txBody>
      </p:sp>
      <p:sp>
        <p:nvSpPr>
          <p:cNvPr id="3" name="object 3"/>
          <p:cNvSpPr txBox="1"/>
          <p:nvPr/>
        </p:nvSpPr>
        <p:spPr>
          <a:xfrm>
            <a:off x="333887" y="2461285"/>
            <a:ext cx="4072254"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DISCOVERIES</a:t>
            </a:r>
            <a:endParaRPr sz="2000" dirty="0">
              <a:latin typeface="Arial"/>
              <a:cs typeface="Arial"/>
            </a:endParaRPr>
          </a:p>
        </p:txBody>
      </p:sp>
      <p:sp>
        <p:nvSpPr>
          <p:cNvPr id="4" name="object 4"/>
          <p:cNvSpPr txBox="1"/>
          <p:nvPr/>
        </p:nvSpPr>
        <p:spPr>
          <a:xfrm>
            <a:off x="368301" y="3050092"/>
            <a:ext cx="2679700" cy="3251531"/>
          </a:xfrm>
          <a:prstGeom prst="rect">
            <a:avLst/>
          </a:prstGeom>
        </p:spPr>
        <p:txBody>
          <a:bodyPr vert="horz" wrap="square" lIns="0" tIns="12065" rIns="0" bIns="0" rtlCol="0">
            <a:spAutoFit/>
          </a:bodyPr>
          <a:lstStyle/>
          <a:p>
            <a:pPr marL="298450" marR="5080" indent="-285750">
              <a:lnSpc>
                <a:spcPct val="100000"/>
              </a:lnSpc>
              <a:spcBef>
                <a:spcPts val="95"/>
              </a:spcBef>
              <a:buClr>
                <a:srgbClr val="CB01FB"/>
              </a:buClr>
              <a:buFont typeface="Wingdings" panose="05000000000000000000" pitchFamily="2" charset="2"/>
              <a:buChar char="Ø"/>
            </a:pPr>
            <a:r>
              <a:rPr lang="en-DE" sz="1600" spc="65" dirty="0">
                <a:latin typeface="Arial"/>
                <a:cs typeface="Arial"/>
              </a:rPr>
              <a:t>Each company had </a:t>
            </a:r>
            <a:r>
              <a:rPr lang="en-DE" sz="1600" spc="65" dirty="0">
                <a:solidFill>
                  <a:srgbClr val="CB01FB"/>
                </a:solidFill>
                <a:latin typeface="Arial"/>
                <a:cs typeface="Arial"/>
              </a:rPr>
              <a:t>“Totals” </a:t>
            </a:r>
            <a:r>
              <a:rPr lang="en-DE" sz="1600" spc="65" dirty="0">
                <a:latin typeface="Arial"/>
                <a:cs typeface="Arial"/>
              </a:rPr>
              <a:t>and </a:t>
            </a:r>
            <a:r>
              <a:rPr lang="en-DE" sz="1600" spc="65" dirty="0">
                <a:solidFill>
                  <a:srgbClr val="CB01FB"/>
                </a:solidFill>
                <a:latin typeface="Arial"/>
                <a:cs typeface="Arial"/>
              </a:rPr>
              <a:t>“previous totals”</a:t>
            </a:r>
            <a:r>
              <a:rPr lang="en-DE" sz="1600" spc="65" dirty="0">
                <a:latin typeface="Arial"/>
                <a:cs typeface="Arial"/>
              </a:rPr>
              <a:t> that captured the entire organization’s head count. </a:t>
            </a:r>
          </a:p>
          <a:p>
            <a:pPr marL="298450" marR="5080" indent="-285750">
              <a:lnSpc>
                <a:spcPct val="100000"/>
              </a:lnSpc>
              <a:spcBef>
                <a:spcPts val="95"/>
              </a:spcBef>
              <a:buClr>
                <a:srgbClr val="CB01FB"/>
              </a:buClr>
              <a:buFont typeface="Wingdings" panose="05000000000000000000" pitchFamily="2" charset="2"/>
              <a:buChar char="Ø"/>
            </a:pPr>
            <a:endParaRPr sz="1600" spc="65" dirty="0">
              <a:solidFill>
                <a:srgbClr val="CB01FB"/>
              </a:solidFill>
              <a:latin typeface="Arial"/>
              <a:cs typeface="Arial"/>
            </a:endParaRPr>
          </a:p>
          <a:p>
            <a:pPr marL="298450" marR="5080" indent="-285750">
              <a:lnSpc>
                <a:spcPct val="100000"/>
              </a:lnSpc>
              <a:spcBef>
                <a:spcPts val="95"/>
              </a:spcBef>
              <a:buClr>
                <a:srgbClr val="CB01FB"/>
              </a:buClr>
              <a:buFont typeface="Wingdings" panose="05000000000000000000" pitchFamily="2" charset="2"/>
              <a:buChar char="Ø"/>
            </a:pPr>
            <a:r>
              <a:rPr lang="en-DE" sz="1600" spc="65" dirty="0">
                <a:latin typeface="Arial"/>
                <a:cs typeface="Arial"/>
              </a:rPr>
              <a:t>The </a:t>
            </a:r>
            <a:r>
              <a:rPr lang="en-DE" sz="1600" spc="65" dirty="0">
                <a:solidFill>
                  <a:srgbClr val="CB01FB"/>
                </a:solidFill>
                <a:latin typeface="Arial"/>
                <a:cs typeface="Arial"/>
              </a:rPr>
              <a:t>“count”</a:t>
            </a:r>
            <a:r>
              <a:rPr lang="en-DE" sz="1600" spc="65" dirty="0">
                <a:latin typeface="Arial"/>
                <a:cs typeface="Arial"/>
              </a:rPr>
              <a:t> column data was </a:t>
            </a:r>
            <a:r>
              <a:rPr lang="en-DE" sz="1600" spc="65" dirty="0">
                <a:solidFill>
                  <a:srgbClr val="CB01FB"/>
                </a:solidFill>
                <a:latin typeface="Arial"/>
                <a:cs typeface="Arial"/>
              </a:rPr>
              <a:t>not an integer </a:t>
            </a:r>
            <a:r>
              <a:rPr lang="en-DE" sz="1600" spc="65" dirty="0">
                <a:latin typeface="Arial"/>
                <a:cs typeface="Arial"/>
              </a:rPr>
              <a:t>as it had strings </a:t>
            </a:r>
            <a:r>
              <a:rPr lang="en-DE" sz="1600" spc="65" dirty="0">
                <a:solidFill>
                  <a:srgbClr val="CB01FB"/>
                </a:solidFill>
                <a:latin typeface="Arial"/>
                <a:cs typeface="Arial"/>
              </a:rPr>
              <a:t>“</a:t>
            </a:r>
            <a:r>
              <a:rPr lang="en-DE" sz="1600" spc="65" dirty="0" err="1">
                <a:solidFill>
                  <a:srgbClr val="CB01FB"/>
                </a:solidFill>
                <a:latin typeface="Arial"/>
                <a:cs typeface="Arial"/>
              </a:rPr>
              <a:t>na</a:t>
            </a:r>
            <a:r>
              <a:rPr lang="en-DE" sz="1600" spc="65" dirty="0">
                <a:solidFill>
                  <a:srgbClr val="CB01FB"/>
                </a:solidFill>
                <a:latin typeface="Arial"/>
                <a:cs typeface="Arial"/>
              </a:rPr>
              <a:t>”, </a:t>
            </a:r>
            <a:r>
              <a:rPr lang="en-DE" sz="1600" spc="65" dirty="0">
                <a:latin typeface="Arial"/>
                <a:cs typeface="Arial"/>
              </a:rPr>
              <a:t>denoting a company’s record on </a:t>
            </a:r>
            <a:r>
              <a:rPr lang="en-DE" sz="1600" spc="65" dirty="0">
                <a:solidFill>
                  <a:srgbClr val="CB01FB"/>
                </a:solidFill>
                <a:latin typeface="Arial"/>
                <a:cs typeface="Arial"/>
              </a:rPr>
              <a:t>“previous totals”.</a:t>
            </a:r>
          </a:p>
          <a:p>
            <a:pPr marL="298450" marR="5080" indent="-285750">
              <a:lnSpc>
                <a:spcPct val="100000"/>
              </a:lnSpc>
              <a:spcBef>
                <a:spcPts val="95"/>
              </a:spcBef>
              <a:buFont typeface="Arial" panose="020B0604020202020204" pitchFamily="34" charset="0"/>
              <a:buChar char="•"/>
            </a:pPr>
            <a:endParaRPr lang="en-DE" sz="1600" spc="65" dirty="0">
              <a:latin typeface="Arial"/>
              <a:cs typeface="Arial"/>
            </a:endParaRPr>
          </a:p>
        </p:txBody>
      </p:sp>
      <p:sp>
        <p:nvSpPr>
          <p:cNvPr id="5" name="object 5"/>
          <p:cNvSpPr txBox="1"/>
          <p:nvPr/>
        </p:nvSpPr>
        <p:spPr>
          <a:xfrm>
            <a:off x="4688625"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ACTION</a:t>
            </a:r>
            <a:endParaRPr sz="2000" dirty="0">
              <a:latin typeface="Arial"/>
              <a:cs typeface="Arial"/>
            </a:endParaRPr>
          </a:p>
        </p:txBody>
      </p:sp>
      <p:sp>
        <p:nvSpPr>
          <p:cNvPr id="6" name="object 6"/>
          <p:cNvSpPr txBox="1"/>
          <p:nvPr/>
        </p:nvSpPr>
        <p:spPr>
          <a:xfrm>
            <a:off x="4688625" y="3050092"/>
            <a:ext cx="2474176" cy="3743974"/>
          </a:xfrm>
          <a:prstGeom prst="rect">
            <a:avLst/>
          </a:prstGeom>
        </p:spPr>
        <p:txBody>
          <a:bodyPr vert="horz" wrap="square" lIns="0" tIns="12065" rIns="0" bIns="0" rtlCol="0">
            <a:spAutoFit/>
          </a:bodyPr>
          <a:lstStyle/>
          <a:p>
            <a:pPr marL="12700" marR="5080">
              <a:lnSpc>
                <a:spcPct val="100000"/>
              </a:lnSpc>
              <a:spcBef>
                <a:spcPts val="95"/>
              </a:spcBef>
            </a:pPr>
            <a:r>
              <a:rPr lang="en-DE" sz="1600" dirty="0">
                <a:latin typeface="Arial"/>
                <a:cs typeface="Arial"/>
              </a:rPr>
              <a:t>Created a </a:t>
            </a:r>
            <a:r>
              <a:rPr lang="en-DE" sz="1600" dirty="0">
                <a:solidFill>
                  <a:srgbClr val="CB01FB"/>
                </a:solidFill>
                <a:latin typeface="Arial"/>
                <a:cs typeface="Arial"/>
              </a:rPr>
              <a:t>Set</a:t>
            </a:r>
            <a:r>
              <a:rPr lang="en-DE" sz="1600" dirty="0">
                <a:latin typeface="Arial"/>
                <a:cs typeface="Arial"/>
              </a:rPr>
              <a:t> to filter out these options and used them to check hiring trends for the </a:t>
            </a:r>
            <a:r>
              <a:rPr lang="en-DE" sz="1600" dirty="0">
                <a:solidFill>
                  <a:srgbClr val="CB01FB"/>
                </a:solidFill>
                <a:latin typeface="Arial"/>
                <a:cs typeface="Arial"/>
              </a:rPr>
              <a:t>assumed previous year</a:t>
            </a:r>
            <a:r>
              <a:rPr lang="en-DE" sz="1600" dirty="0">
                <a:latin typeface="Arial"/>
                <a:cs typeface="Arial"/>
              </a:rPr>
              <a:t> and year in question.</a:t>
            </a:r>
          </a:p>
          <a:p>
            <a:pPr marL="12700" marR="5080">
              <a:lnSpc>
                <a:spcPct val="100000"/>
              </a:lnSpc>
              <a:spcBef>
                <a:spcPts val="95"/>
              </a:spcBef>
              <a:buClr>
                <a:srgbClr val="CB01FB"/>
              </a:buClr>
            </a:pPr>
            <a:endParaRPr sz="1600" dirty="0">
              <a:latin typeface="Arial"/>
              <a:cs typeface="Arial"/>
            </a:endParaRPr>
          </a:p>
          <a:p>
            <a:pPr marL="12700" marR="5080">
              <a:spcBef>
                <a:spcPts val="95"/>
              </a:spcBef>
            </a:pPr>
            <a:r>
              <a:rPr lang="en-DE" sz="1600" dirty="0">
                <a:latin typeface="Arial"/>
                <a:cs typeface="Arial"/>
              </a:rPr>
              <a:t>Converted the </a:t>
            </a:r>
            <a:r>
              <a:rPr lang="en-DE" sz="1600" dirty="0">
                <a:solidFill>
                  <a:srgbClr val="CB01FB"/>
                </a:solidFill>
                <a:latin typeface="Arial"/>
                <a:cs typeface="Arial"/>
              </a:rPr>
              <a:t>“count”</a:t>
            </a:r>
            <a:r>
              <a:rPr lang="en-DE" sz="1600" dirty="0">
                <a:latin typeface="Arial"/>
                <a:cs typeface="Arial"/>
              </a:rPr>
              <a:t> to integer when </a:t>
            </a:r>
            <a:r>
              <a:rPr lang="en-DE" sz="1600" dirty="0">
                <a:solidFill>
                  <a:srgbClr val="CB01FB"/>
                </a:solidFill>
                <a:latin typeface="Arial"/>
                <a:cs typeface="Arial"/>
              </a:rPr>
              <a:t>loading the data on Tableau. </a:t>
            </a:r>
            <a:r>
              <a:rPr lang="en-DE" sz="1600" dirty="0">
                <a:latin typeface="Arial"/>
                <a:cs typeface="Arial"/>
              </a:rPr>
              <a:t>Did not need to adjust for the </a:t>
            </a:r>
            <a:r>
              <a:rPr lang="en-DE" sz="1600" dirty="0">
                <a:solidFill>
                  <a:srgbClr val="CB01FB"/>
                </a:solidFill>
                <a:latin typeface="Arial"/>
                <a:cs typeface="Arial"/>
              </a:rPr>
              <a:t>“</a:t>
            </a:r>
            <a:r>
              <a:rPr lang="en-DE" sz="1600" dirty="0" err="1">
                <a:solidFill>
                  <a:srgbClr val="CB01FB"/>
                </a:solidFill>
                <a:latin typeface="Arial"/>
                <a:cs typeface="Arial"/>
              </a:rPr>
              <a:t>na</a:t>
            </a:r>
            <a:r>
              <a:rPr lang="en-DE" sz="1600" dirty="0">
                <a:solidFill>
                  <a:srgbClr val="CB01FB"/>
                </a:solidFill>
                <a:latin typeface="Arial"/>
                <a:cs typeface="Arial"/>
              </a:rPr>
              <a:t>” </a:t>
            </a:r>
            <a:r>
              <a:rPr lang="en-DE" sz="1600" dirty="0">
                <a:latin typeface="Arial"/>
                <a:cs typeface="Arial"/>
              </a:rPr>
              <a:t>values as they were filtered out in the sets created for the job categories.</a:t>
            </a:r>
          </a:p>
          <a:p>
            <a:pPr marL="12700" marR="5080">
              <a:lnSpc>
                <a:spcPct val="100000"/>
              </a:lnSpc>
              <a:spcBef>
                <a:spcPts val="95"/>
              </a:spcBef>
            </a:pPr>
            <a:endParaRPr sz="1600" dirty="0">
              <a:latin typeface="Arial"/>
              <a:cs typeface="Arial"/>
            </a:endParaRPr>
          </a:p>
        </p:txBody>
      </p:sp>
      <p:sp>
        <p:nvSpPr>
          <p:cNvPr id="8" name="object 8"/>
          <p:cNvSpPr/>
          <p:nvPr/>
        </p:nvSpPr>
        <p:spPr>
          <a:xfrm>
            <a:off x="368300" y="2895600"/>
            <a:ext cx="1738630" cy="0"/>
          </a:xfrm>
          <a:custGeom>
            <a:avLst/>
            <a:gdLst/>
            <a:ahLst/>
            <a:cxnLst/>
            <a:rect l="l" t="t" r="r" b="b"/>
            <a:pathLst>
              <a:path w="1738630">
                <a:moveTo>
                  <a:pt x="1738122" y="0"/>
                </a:moveTo>
                <a:lnTo>
                  <a:pt x="0" y="0"/>
                </a:lnTo>
              </a:path>
            </a:pathLst>
          </a:custGeom>
          <a:ln w="57912">
            <a:solidFill>
              <a:srgbClr val="7500C0"/>
            </a:solidFill>
          </a:ln>
        </p:spPr>
        <p:txBody>
          <a:bodyPr wrap="square" lIns="0" tIns="0" rIns="0" bIns="0" rtlCol="0"/>
          <a:lstStyle/>
          <a:p>
            <a:endParaRPr/>
          </a:p>
        </p:txBody>
      </p:sp>
      <p:sp>
        <p:nvSpPr>
          <p:cNvPr id="9" name="object 9"/>
          <p:cNvSpPr/>
          <p:nvPr/>
        </p:nvSpPr>
        <p:spPr>
          <a:xfrm>
            <a:off x="4688625"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11" name="object 11"/>
          <p:cNvSpPr txBox="1"/>
          <p:nvPr/>
        </p:nvSpPr>
        <p:spPr>
          <a:xfrm>
            <a:off x="11612880" y="6581809"/>
            <a:ext cx="236220" cy="153035"/>
          </a:xfrm>
          <a:prstGeom prst="rect">
            <a:avLst/>
          </a:prstGeom>
        </p:spPr>
        <p:txBody>
          <a:bodyPr vert="horz" wrap="square" lIns="0" tIns="4445" rIns="0" bIns="0" rtlCol="0">
            <a:spAutoFit/>
          </a:bodyPr>
          <a:lstStyle/>
          <a:p>
            <a:pPr marL="86360">
              <a:lnSpc>
                <a:spcPct val="100000"/>
              </a:lnSpc>
              <a:spcBef>
                <a:spcPts val="35"/>
              </a:spcBef>
            </a:pPr>
            <a:fld id="{81D60167-4931-47E6-BA6A-407CBD079E47}" type="slidenum">
              <a:rPr sz="900" spc="-65" dirty="0">
                <a:solidFill>
                  <a:srgbClr val="A6A6A6"/>
                </a:solidFill>
                <a:latin typeface="Arial"/>
                <a:cs typeface="Arial"/>
              </a:rPr>
              <a:t>5</a:t>
            </a:fld>
            <a:endParaRPr sz="900">
              <a:latin typeface="Arial"/>
              <a:cs typeface="Arial"/>
            </a:endParaRPr>
          </a:p>
        </p:txBody>
      </p:sp>
      <p:grpSp>
        <p:nvGrpSpPr>
          <p:cNvPr id="12" name="Group 11">
            <a:extLst>
              <a:ext uri="{FF2B5EF4-FFF2-40B4-BE49-F238E27FC236}">
                <a16:creationId xmlns:a16="http://schemas.microsoft.com/office/drawing/2014/main" id="{EFD670C8-B175-DBF0-116A-1DB0FAE1CD03}"/>
              </a:ext>
            </a:extLst>
          </p:cNvPr>
          <p:cNvGrpSpPr/>
          <p:nvPr/>
        </p:nvGrpSpPr>
        <p:grpSpPr>
          <a:xfrm>
            <a:off x="7493317" y="3581400"/>
            <a:ext cx="862966" cy="1391141"/>
            <a:chOff x="5374372" y="3210069"/>
            <a:chExt cx="862966" cy="1391141"/>
          </a:xfrm>
        </p:grpSpPr>
        <p:sp>
          <p:nvSpPr>
            <p:cNvPr id="13" name="Arrow: Right 12">
              <a:extLst>
                <a:ext uri="{FF2B5EF4-FFF2-40B4-BE49-F238E27FC236}">
                  <a16:creationId xmlns:a16="http://schemas.microsoft.com/office/drawing/2014/main" id="{7922D61C-59AF-28DD-97BC-CDA24FE5D980}"/>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Right 13">
              <a:extLst>
                <a:ext uri="{FF2B5EF4-FFF2-40B4-BE49-F238E27FC236}">
                  <a16:creationId xmlns:a16="http://schemas.microsoft.com/office/drawing/2014/main" id="{BC0A1E27-CCDB-F87E-346A-41B498F073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8" name="object 5">
            <a:extLst>
              <a:ext uri="{FF2B5EF4-FFF2-40B4-BE49-F238E27FC236}">
                <a16:creationId xmlns:a16="http://schemas.microsoft.com/office/drawing/2014/main" id="{113A457D-E36F-CD2D-EF88-B504CABD2C16}"/>
              </a:ext>
            </a:extLst>
          </p:cNvPr>
          <p:cNvSpPr txBox="1"/>
          <p:nvPr/>
        </p:nvSpPr>
        <p:spPr>
          <a:xfrm>
            <a:off x="8534400" y="2461285"/>
            <a:ext cx="4100195" cy="321242"/>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7500C0"/>
                </a:solidFill>
                <a:latin typeface="Arial"/>
                <a:cs typeface="Arial"/>
              </a:rPr>
              <a:t>REASON</a:t>
            </a:r>
            <a:endParaRPr sz="2000" dirty="0">
              <a:latin typeface="Arial"/>
              <a:cs typeface="Arial"/>
            </a:endParaRPr>
          </a:p>
        </p:txBody>
      </p:sp>
      <p:sp>
        <p:nvSpPr>
          <p:cNvPr id="19" name="object 9">
            <a:extLst>
              <a:ext uri="{FF2B5EF4-FFF2-40B4-BE49-F238E27FC236}">
                <a16:creationId xmlns:a16="http://schemas.microsoft.com/office/drawing/2014/main" id="{6B525239-9744-CBC9-2BE1-69281CC108F5}"/>
              </a:ext>
            </a:extLst>
          </p:cNvPr>
          <p:cNvSpPr/>
          <p:nvPr/>
        </p:nvSpPr>
        <p:spPr>
          <a:xfrm>
            <a:off x="8544232" y="2895600"/>
            <a:ext cx="1738630" cy="0"/>
          </a:xfrm>
          <a:custGeom>
            <a:avLst/>
            <a:gdLst/>
            <a:ahLst/>
            <a:cxnLst/>
            <a:rect l="l" t="t" r="r" b="b"/>
            <a:pathLst>
              <a:path w="1738629">
                <a:moveTo>
                  <a:pt x="1738122" y="0"/>
                </a:moveTo>
                <a:lnTo>
                  <a:pt x="0" y="0"/>
                </a:lnTo>
              </a:path>
            </a:pathLst>
          </a:custGeom>
          <a:ln w="57912">
            <a:solidFill>
              <a:srgbClr val="7500C0"/>
            </a:solidFill>
          </a:ln>
        </p:spPr>
        <p:txBody>
          <a:bodyPr wrap="square" lIns="0" tIns="0" rIns="0" bIns="0" rtlCol="0"/>
          <a:lstStyle/>
          <a:p>
            <a:endParaRPr/>
          </a:p>
        </p:txBody>
      </p:sp>
      <p:sp>
        <p:nvSpPr>
          <p:cNvPr id="22" name="object 6">
            <a:extLst>
              <a:ext uri="{FF2B5EF4-FFF2-40B4-BE49-F238E27FC236}">
                <a16:creationId xmlns:a16="http://schemas.microsoft.com/office/drawing/2014/main" id="{9F4B12EB-FF7E-55F5-FB3A-2AE873EA7320}"/>
              </a:ext>
            </a:extLst>
          </p:cNvPr>
          <p:cNvSpPr txBox="1"/>
          <p:nvPr/>
        </p:nvSpPr>
        <p:spPr>
          <a:xfrm>
            <a:off x="8534400" y="3050092"/>
            <a:ext cx="2590800" cy="2007601"/>
          </a:xfrm>
          <a:prstGeom prst="rect">
            <a:avLst/>
          </a:prstGeom>
        </p:spPr>
        <p:txBody>
          <a:bodyPr vert="horz" wrap="square" lIns="0" tIns="12065" rIns="0" bIns="0" rtlCol="0">
            <a:spAutoFit/>
          </a:bodyPr>
          <a:lstStyle/>
          <a:p>
            <a:pPr marL="12700" marR="5080">
              <a:lnSpc>
                <a:spcPct val="100000"/>
              </a:lnSpc>
              <a:spcBef>
                <a:spcPts val="95"/>
              </a:spcBef>
              <a:buClr>
                <a:srgbClr val="CB01FB"/>
              </a:buClr>
            </a:pPr>
            <a:r>
              <a:rPr sz="1600" dirty="0">
                <a:latin typeface="Arial"/>
                <a:cs typeface="Arial"/>
              </a:rPr>
              <a:t>If the two were not filtered they would </a:t>
            </a:r>
            <a:r>
              <a:rPr sz="1600" dirty="0">
                <a:solidFill>
                  <a:srgbClr val="CB01FB"/>
                </a:solidFill>
                <a:latin typeface="Arial"/>
                <a:cs typeface="Arial"/>
              </a:rPr>
              <a:t>inflate </a:t>
            </a:r>
            <a:r>
              <a:rPr sz="1600" dirty="0">
                <a:latin typeface="Arial"/>
                <a:cs typeface="Arial"/>
              </a:rPr>
              <a:t>the </a:t>
            </a:r>
            <a:r>
              <a:rPr sz="1600" dirty="0">
                <a:solidFill>
                  <a:srgbClr val="CB01FB"/>
                </a:solidFill>
                <a:latin typeface="Arial"/>
                <a:cs typeface="Arial"/>
              </a:rPr>
              <a:t>total</a:t>
            </a:r>
            <a:r>
              <a:rPr sz="1600" dirty="0">
                <a:latin typeface="Arial"/>
                <a:cs typeface="Arial"/>
              </a:rPr>
              <a:t> </a:t>
            </a:r>
            <a:r>
              <a:rPr sz="1600" dirty="0">
                <a:solidFill>
                  <a:srgbClr val="CB01FB"/>
                </a:solidFill>
                <a:latin typeface="Arial"/>
                <a:cs typeface="Arial"/>
              </a:rPr>
              <a:t>values</a:t>
            </a:r>
            <a:r>
              <a:rPr sz="1600" dirty="0">
                <a:latin typeface="Arial"/>
                <a:cs typeface="Arial"/>
              </a:rPr>
              <a:t> for each of the </a:t>
            </a:r>
            <a:r>
              <a:rPr sz="1600" dirty="0">
                <a:solidFill>
                  <a:srgbClr val="CB01FB"/>
                </a:solidFill>
                <a:latin typeface="Arial"/>
                <a:cs typeface="Arial"/>
              </a:rPr>
              <a:t>categorical data</a:t>
            </a:r>
            <a:r>
              <a:rPr sz="1600" dirty="0">
                <a:latin typeface="Arial"/>
                <a:cs typeface="Arial"/>
              </a:rPr>
              <a:t>.</a:t>
            </a:r>
          </a:p>
          <a:p>
            <a:pPr marL="12700" marR="5080">
              <a:lnSpc>
                <a:spcPct val="100000"/>
              </a:lnSpc>
              <a:spcBef>
                <a:spcPts val="95"/>
              </a:spcBef>
              <a:buClr>
                <a:srgbClr val="CB01FB"/>
              </a:buClr>
            </a:pPr>
            <a:endParaRPr lang="en-DE" sz="1600" dirty="0">
              <a:latin typeface="Arial"/>
              <a:cs typeface="Arial"/>
            </a:endParaRPr>
          </a:p>
          <a:p>
            <a:pPr marL="12700" marR="5080">
              <a:lnSpc>
                <a:spcPct val="100000"/>
              </a:lnSpc>
              <a:spcBef>
                <a:spcPts val="95"/>
              </a:spcBef>
              <a:buClr>
                <a:srgbClr val="CB01FB"/>
              </a:buClr>
            </a:pPr>
            <a:r>
              <a:rPr sz="1600" dirty="0">
                <a:latin typeface="Arial"/>
                <a:cs typeface="Arial"/>
              </a:rPr>
              <a:t>This would allow for aggregation and it is the only numeric data present.</a:t>
            </a:r>
          </a:p>
        </p:txBody>
      </p:sp>
      <p:grpSp>
        <p:nvGrpSpPr>
          <p:cNvPr id="23" name="Group 22">
            <a:extLst>
              <a:ext uri="{FF2B5EF4-FFF2-40B4-BE49-F238E27FC236}">
                <a16:creationId xmlns:a16="http://schemas.microsoft.com/office/drawing/2014/main" id="{D81A16F0-216D-4D76-D5AE-F8E65562D4BB}"/>
              </a:ext>
            </a:extLst>
          </p:cNvPr>
          <p:cNvGrpSpPr/>
          <p:nvPr/>
        </p:nvGrpSpPr>
        <p:grpSpPr>
          <a:xfrm>
            <a:off x="3458953" y="3581400"/>
            <a:ext cx="862966" cy="1391141"/>
            <a:chOff x="5374372" y="3210069"/>
            <a:chExt cx="862966" cy="1391141"/>
          </a:xfrm>
        </p:grpSpPr>
        <p:sp>
          <p:nvSpPr>
            <p:cNvPr id="24" name="Arrow: Right 23">
              <a:extLst>
                <a:ext uri="{FF2B5EF4-FFF2-40B4-BE49-F238E27FC236}">
                  <a16:creationId xmlns:a16="http://schemas.microsoft.com/office/drawing/2014/main" id="{35422D9F-ADD9-7E83-1C20-5104D80AD80D}"/>
                </a:ext>
              </a:extLst>
            </p:cNvPr>
            <p:cNvSpPr/>
            <p:nvPr/>
          </p:nvSpPr>
          <p:spPr>
            <a:xfrm>
              <a:off x="5374372" y="3210069"/>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Arrow: Right 24">
              <a:extLst>
                <a:ext uri="{FF2B5EF4-FFF2-40B4-BE49-F238E27FC236}">
                  <a16:creationId xmlns:a16="http://schemas.microsoft.com/office/drawing/2014/main" id="{8E5E6289-A14C-0EC8-2228-05DFF23FA863}"/>
                </a:ext>
              </a:extLst>
            </p:cNvPr>
            <p:cNvSpPr/>
            <p:nvPr/>
          </p:nvSpPr>
          <p:spPr>
            <a:xfrm>
              <a:off x="5374373" y="4448810"/>
              <a:ext cx="862965" cy="152400"/>
            </a:xfrm>
            <a:prstGeom prst="rightArrow">
              <a:avLst/>
            </a:prstGeom>
            <a:solidFill>
              <a:srgbClr val="7E01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171118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2">
            <a:extLst>
              <a:ext uri="{FF2B5EF4-FFF2-40B4-BE49-F238E27FC236}">
                <a16:creationId xmlns:a16="http://schemas.microsoft.com/office/drawing/2014/main" id="{B5E3C5A2-1CF1-598D-A14E-9E2EAA67F5FF}"/>
              </a:ext>
            </a:extLst>
          </p:cNvPr>
          <p:cNvSpPr/>
          <p:nvPr/>
        </p:nvSpPr>
        <p:spPr>
          <a:xfrm>
            <a:off x="0" y="-29496"/>
            <a:ext cx="12192000" cy="2421194"/>
          </a:xfrm>
          <a:prstGeom prst="rect">
            <a:avLst/>
          </a:prstGeom>
          <a:solidFill>
            <a:srgbClr val="7E01CB"/>
          </a:solidFill>
          <a:effectLst/>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09220">
              <a:lnSpc>
                <a:spcPts val="1115"/>
              </a:lnSpc>
            </a:pPr>
            <a:fld id="{81D60167-4931-47E6-BA6A-407CBD079E47}" type="slidenum">
              <a:rPr spc="70" dirty="0"/>
              <a:t>6</a:t>
            </a:fld>
            <a:endParaRPr spc="70" dirty="0"/>
          </a:p>
        </p:txBody>
      </p:sp>
      <p:sp>
        <p:nvSpPr>
          <p:cNvPr id="20" name="object 9">
            <a:extLst>
              <a:ext uri="{FF2B5EF4-FFF2-40B4-BE49-F238E27FC236}">
                <a16:creationId xmlns:a16="http://schemas.microsoft.com/office/drawing/2014/main" id="{ED32D99E-3D7E-B50F-4A8D-A39B30A3C0C3}"/>
              </a:ext>
            </a:extLst>
          </p:cNvPr>
          <p:cNvSpPr txBox="1">
            <a:spLocks/>
          </p:cNvSpPr>
          <p:nvPr/>
        </p:nvSpPr>
        <p:spPr>
          <a:xfrm>
            <a:off x="354062" y="941091"/>
            <a:ext cx="5132338" cy="1333698"/>
          </a:xfrm>
          <a:prstGeom prst="rect">
            <a:avLst/>
          </a:prstGeom>
        </p:spPr>
        <p:txBody>
          <a:bodyPr vert="horz" wrap="square" lIns="0" tIns="12700" rIns="0" bIns="0" rtlCol="0">
            <a:spAutoFit/>
          </a:bodyPr>
          <a:lstStyle>
            <a:lvl1pPr>
              <a:defRPr>
                <a:latin typeface="+mj-lt"/>
                <a:ea typeface="+mj-ea"/>
                <a:cs typeface="+mj-cs"/>
              </a:defRPr>
            </a:lvl1pPr>
          </a:lstStyle>
          <a:p>
            <a:pPr marL="12700">
              <a:lnSpc>
                <a:spcPts val="5110"/>
              </a:lnSpc>
              <a:spcBef>
                <a:spcPts val="100"/>
              </a:spcBef>
            </a:pPr>
            <a:r>
              <a:rPr lang="en-US" sz="4800" b="1" kern="0" spc="-45" dirty="0">
                <a:solidFill>
                  <a:srgbClr val="FFFFFF"/>
                </a:solidFill>
                <a:latin typeface="Arial" panose="020B0604020202020204" pitchFamily="34" charset="0"/>
                <a:cs typeface="Arial" panose="020B0604020202020204" pitchFamily="34" charset="0"/>
              </a:rPr>
              <a:t>T</a:t>
            </a:r>
            <a:r>
              <a:rPr lang="en-DE" sz="4800" b="1" kern="0" spc="-45" dirty="0">
                <a:solidFill>
                  <a:srgbClr val="FFFFFF"/>
                </a:solidFill>
                <a:latin typeface="Arial" panose="020B0604020202020204" pitchFamily="34" charset="0"/>
                <a:cs typeface="Arial" panose="020B0604020202020204" pitchFamily="34" charset="0"/>
              </a:rPr>
              <a:t>HE DATA AT </a:t>
            </a:r>
          </a:p>
          <a:p>
            <a:pPr marL="12700">
              <a:lnSpc>
                <a:spcPts val="5110"/>
              </a:lnSpc>
              <a:spcBef>
                <a:spcPts val="100"/>
              </a:spcBef>
            </a:pPr>
            <a:r>
              <a:rPr lang="en-DE" sz="4800" b="1" kern="0" spc="-45" dirty="0">
                <a:solidFill>
                  <a:srgbClr val="FFFFFF"/>
                </a:solidFill>
                <a:latin typeface="Arial" panose="020B0604020202020204" pitchFamily="34" charset="0"/>
                <a:cs typeface="Arial" panose="020B0604020202020204" pitchFamily="34" charset="0"/>
              </a:rPr>
              <a:t>A GLANCE</a:t>
            </a:r>
            <a:endParaRPr lang="en-US" sz="4800" b="1" kern="0" dirty="0">
              <a:solidFill>
                <a:srgbClr val="00B0F0"/>
              </a:solidFill>
              <a:latin typeface="Arial" panose="020B0604020202020204" pitchFamily="34" charset="0"/>
              <a:cs typeface="Arial" panose="020B0604020202020204" pitchFamily="34" charset="0"/>
            </a:endParaRPr>
          </a:p>
        </p:txBody>
      </p:sp>
      <p:pic>
        <p:nvPicPr>
          <p:cNvPr id="30" name="Picture 29" descr="Chart, icon&#10;&#10;Description automatically generated">
            <a:extLst>
              <a:ext uri="{FF2B5EF4-FFF2-40B4-BE49-F238E27FC236}">
                <a16:creationId xmlns:a16="http://schemas.microsoft.com/office/drawing/2014/main" id="{2A6288C6-09AB-E66A-7A23-F3B2CE3AEC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4632" y="729604"/>
            <a:ext cx="1359186" cy="1359186"/>
          </a:xfrm>
          <a:prstGeom prst="rect">
            <a:avLst/>
          </a:prstGeom>
        </p:spPr>
      </p:pic>
      <p:grpSp>
        <p:nvGrpSpPr>
          <p:cNvPr id="42" name="Group 41">
            <a:extLst>
              <a:ext uri="{FF2B5EF4-FFF2-40B4-BE49-F238E27FC236}">
                <a16:creationId xmlns:a16="http://schemas.microsoft.com/office/drawing/2014/main" id="{71638444-1EDF-E3DE-A4B5-508AD9CF37B2}"/>
              </a:ext>
            </a:extLst>
          </p:cNvPr>
          <p:cNvGrpSpPr/>
          <p:nvPr/>
        </p:nvGrpSpPr>
        <p:grpSpPr>
          <a:xfrm>
            <a:off x="208644" y="2945046"/>
            <a:ext cx="11774712" cy="3424448"/>
            <a:chOff x="208644" y="2777972"/>
            <a:chExt cx="11774712" cy="3424448"/>
          </a:xfrm>
        </p:grpSpPr>
        <p:sp>
          <p:nvSpPr>
            <p:cNvPr id="10" name="object 10"/>
            <p:cNvSpPr txBox="1"/>
            <p:nvPr/>
          </p:nvSpPr>
          <p:spPr>
            <a:xfrm>
              <a:off x="5374601" y="4100236"/>
              <a:ext cx="1988185" cy="564898"/>
            </a:xfrm>
            <a:prstGeom prst="rect">
              <a:avLst/>
            </a:prstGeom>
          </p:spPr>
          <p:txBody>
            <a:bodyPr vert="horz" wrap="square" lIns="0" tIns="13335" rIns="0" bIns="0" rtlCol="0">
              <a:spAutoFit/>
            </a:bodyPr>
            <a:lstStyle/>
            <a:p>
              <a:pPr marR="55880" algn="ctr">
                <a:lnSpc>
                  <a:spcPts val="2395"/>
                </a:lnSpc>
                <a:spcBef>
                  <a:spcPts val="105"/>
                </a:spcBef>
              </a:pPr>
              <a:r>
                <a:rPr sz="2000" b="1" spc="175" dirty="0">
                  <a:solidFill>
                    <a:srgbClr val="CB01FB"/>
                  </a:solidFill>
                  <a:latin typeface="Arial"/>
                  <a:cs typeface="Arial"/>
                </a:rPr>
                <a:t>7 RACES</a:t>
              </a:r>
            </a:p>
            <a:p>
              <a:pPr marL="0" marR="0" lvl="0" indent="0" algn="ctr" defTabSz="914400" rtl="0" eaLnBrk="1" fontAlgn="auto" latinLnBrk="0" hangingPunct="1">
                <a:lnSpc>
                  <a:spcPts val="1914"/>
                </a:lnSpc>
                <a:spcBef>
                  <a:spcPts val="0"/>
                </a:spcBef>
                <a:spcAft>
                  <a:spcPts val="0"/>
                </a:spcAft>
                <a:buClrTx/>
                <a:buSzTx/>
                <a:buFontTx/>
                <a:buNone/>
                <a:tabLst/>
                <a:defRPr/>
              </a:pPr>
              <a:r>
                <a:rPr kumimoji="0" lang="en-DE" sz="1600" b="0" i="0" u="none" strike="noStrike" kern="1200" cap="none" spc="0" normalizeH="0" baseline="0" noProof="0" dirty="0">
                  <a:ln>
                    <a:noFill/>
                  </a:ln>
                  <a:solidFill>
                    <a:prstClr val="black"/>
                  </a:solidFill>
                  <a:effectLst/>
                  <a:uLnTx/>
                  <a:uFillTx/>
                  <a:latin typeface="Arial"/>
                  <a:ea typeface="+mn-ea"/>
                  <a:cs typeface="Arial"/>
                </a:rPr>
                <a:t>White, Asian, Black....</a:t>
              </a:r>
              <a:r>
                <a:rPr kumimoji="0" lang="en-US" sz="1600" b="0" i="0" u="none" strike="noStrike" kern="1200" cap="none" spc="0" normalizeH="0" baseline="0" noProof="0" dirty="0">
                  <a:ln>
                    <a:noFill/>
                  </a:ln>
                  <a:solidFill>
                    <a:prstClr val="black"/>
                  </a:solidFill>
                  <a:effectLst/>
                  <a:uLnTx/>
                  <a:uFillTx/>
                  <a:latin typeface="Arial"/>
                  <a:ea typeface="+mn-ea"/>
                  <a:cs typeface="Arial"/>
                </a:rPr>
                <a:t> </a:t>
              </a:r>
            </a:p>
          </p:txBody>
        </p:sp>
        <p:sp>
          <p:nvSpPr>
            <p:cNvPr id="11" name="object 11"/>
            <p:cNvSpPr txBox="1"/>
            <p:nvPr/>
          </p:nvSpPr>
          <p:spPr>
            <a:xfrm>
              <a:off x="7828006" y="4083250"/>
              <a:ext cx="2097743" cy="2119170"/>
            </a:xfrm>
            <a:prstGeom prst="rect">
              <a:avLst/>
            </a:prstGeom>
          </p:spPr>
          <p:txBody>
            <a:bodyPr vert="horz" wrap="square" lIns="0" tIns="13335" rIns="0" bIns="0" rtlCol="0">
              <a:spAutoFit/>
            </a:bodyPr>
            <a:lstStyle/>
            <a:p>
              <a:pPr marR="46990" algn="ctr">
                <a:lnSpc>
                  <a:spcPct val="100000"/>
                </a:lnSpc>
                <a:spcBef>
                  <a:spcPts val="105"/>
                </a:spcBef>
              </a:pPr>
              <a:r>
                <a:rPr sz="2000" b="1" dirty="0">
                  <a:solidFill>
                    <a:srgbClr val="CB01FB"/>
                  </a:solidFill>
                  <a:latin typeface="Arial"/>
                  <a:cs typeface="Arial"/>
                </a:rPr>
                <a:t>10 </a:t>
              </a:r>
              <a:r>
                <a:rPr lang="en-GB" sz="2000" b="1" dirty="0">
                  <a:solidFill>
                    <a:srgbClr val="CB01FB"/>
                  </a:solidFill>
                  <a:latin typeface="Arial"/>
                  <a:cs typeface="Arial"/>
                </a:rPr>
                <a:t>JOB CATEGORIES</a:t>
              </a:r>
              <a:endParaRPr lang="en-DE" sz="2000" b="1" dirty="0">
                <a:solidFill>
                  <a:srgbClr val="CB01FB"/>
                </a:solidFill>
                <a:latin typeface="Arial"/>
                <a:cs typeface="Arial"/>
              </a:endParaRPr>
            </a:p>
            <a:p>
              <a:pPr marR="46990" algn="ctr">
                <a:lnSpc>
                  <a:spcPct val="100000"/>
                </a:lnSpc>
                <a:spcBef>
                  <a:spcPts val="105"/>
                </a:spcBef>
              </a:pPr>
              <a:r>
                <a:rPr lang="en-GB" sz="1600" dirty="0">
                  <a:latin typeface="Arial"/>
                  <a:cs typeface="Arial"/>
                </a:rPr>
                <a:t>A</a:t>
              </a:r>
              <a:r>
                <a:rPr lang="en-DE" sz="1600" dirty="0">
                  <a:latin typeface="Arial"/>
                  <a:cs typeface="Arial"/>
                </a:rPr>
                <a:t> combination of broad and specific categories from executives to </a:t>
              </a:r>
              <a:r>
                <a:rPr lang="en-DE" sz="1600" dirty="0" err="1">
                  <a:latin typeface="Arial"/>
                  <a:cs typeface="Arial"/>
                </a:rPr>
                <a:t>technicans</a:t>
              </a:r>
              <a:r>
                <a:rPr lang="en-DE" sz="1600" dirty="0">
                  <a:latin typeface="Arial"/>
                  <a:cs typeface="Arial"/>
                </a:rPr>
                <a:t> and service workers</a:t>
              </a:r>
              <a:endParaRPr sz="1600" dirty="0">
                <a:latin typeface="Arial"/>
                <a:cs typeface="Arial"/>
              </a:endParaRPr>
            </a:p>
          </p:txBody>
        </p:sp>
        <p:sp>
          <p:nvSpPr>
            <p:cNvPr id="12" name="object 12"/>
            <p:cNvSpPr txBox="1"/>
            <p:nvPr/>
          </p:nvSpPr>
          <p:spPr>
            <a:xfrm>
              <a:off x="10390969" y="4097460"/>
              <a:ext cx="1592387" cy="611578"/>
            </a:xfrm>
            <a:prstGeom prst="rect">
              <a:avLst/>
            </a:prstGeom>
          </p:spPr>
          <p:txBody>
            <a:bodyPr vert="horz" wrap="square" lIns="0" tIns="13335" rIns="0" bIns="0" rtlCol="0">
              <a:spAutoFit/>
            </a:bodyPr>
            <a:lstStyle/>
            <a:p>
              <a:pPr algn="ctr">
                <a:lnSpc>
                  <a:spcPts val="2395"/>
                </a:lnSpc>
                <a:spcBef>
                  <a:spcPts val="105"/>
                </a:spcBef>
              </a:pPr>
              <a:r>
                <a:rPr sz="2000" b="1" spc="80" dirty="0">
                  <a:solidFill>
                    <a:srgbClr val="CB01FB"/>
                  </a:solidFill>
                  <a:latin typeface="Arial"/>
                  <a:cs typeface="Arial"/>
                </a:rPr>
                <a:t>2 GENDERS </a:t>
              </a:r>
              <a:endParaRPr lang="en-DE" sz="2000" b="1" spc="80" dirty="0">
                <a:solidFill>
                  <a:srgbClr val="CB01FB"/>
                </a:solidFill>
                <a:latin typeface="Arial"/>
                <a:cs typeface="Arial"/>
              </a:endParaRPr>
            </a:p>
            <a:p>
              <a:pPr algn="ctr">
                <a:lnSpc>
                  <a:spcPts val="2395"/>
                </a:lnSpc>
                <a:spcBef>
                  <a:spcPts val="105"/>
                </a:spcBef>
              </a:pPr>
              <a:r>
                <a:rPr lang="en-GB" sz="1600" spc="80" dirty="0">
                  <a:latin typeface="Arial"/>
                  <a:cs typeface="Arial"/>
                </a:rPr>
                <a:t>M</a:t>
              </a:r>
              <a:r>
                <a:rPr lang="en-DE" sz="1600" spc="80" dirty="0">
                  <a:latin typeface="Arial"/>
                  <a:cs typeface="Arial"/>
                </a:rPr>
                <a:t>ale &amp; female</a:t>
              </a:r>
              <a:endParaRPr sz="1600" dirty="0">
                <a:latin typeface="Arial"/>
                <a:cs typeface="Arial"/>
              </a:endParaRPr>
            </a:p>
          </p:txBody>
        </p:sp>
        <p:sp>
          <p:nvSpPr>
            <p:cNvPr id="13" name="object 13"/>
            <p:cNvSpPr txBox="1"/>
            <p:nvPr/>
          </p:nvSpPr>
          <p:spPr>
            <a:xfrm>
              <a:off x="2684194" y="4100236"/>
              <a:ext cx="1988820" cy="808555"/>
            </a:xfrm>
            <a:prstGeom prst="rect">
              <a:avLst/>
            </a:prstGeom>
          </p:spPr>
          <p:txBody>
            <a:bodyPr vert="horz" wrap="square" lIns="0" tIns="13335" rIns="0" bIns="0" rtlCol="0">
              <a:spAutoFit/>
            </a:bodyPr>
            <a:lstStyle/>
            <a:p>
              <a:pPr marR="54610" algn="ctr">
                <a:lnSpc>
                  <a:spcPts val="2395"/>
                </a:lnSpc>
                <a:spcBef>
                  <a:spcPts val="105"/>
                </a:spcBef>
              </a:pPr>
              <a:r>
                <a:rPr sz="2000" b="1" spc="40" dirty="0">
                  <a:solidFill>
                    <a:srgbClr val="CB01FB"/>
                  </a:solidFill>
                  <a:latin typeface="Arial"/>
                  <a:cs typeface="Arial"/>
                </a:rPr>
                <a:t>YEAR 2016</a:t>
              </a:r>
              <a:endParaRPr sz="2000" dirty="0">
                <a:solidFill>
                  <a:srgbClr val="CB01FB"/>
                </a:solidFill>
                <a:latin typeface="Arial"/>
                <a:cs typeface="Arial"/>
              </a:endParaRPr>
            </a:p>
            <a:p>
              <a:pPr algn="ctr">
                <a:lnSpc>
                  <a:spcPts val="1914"/>
                </a:lnSpc>
              </a:pPr>
              <a:r>
                <a:rPr lang="en-GB" sz="1600" dirty="0">
                  <a:latin typeface="Arial"/>
                  <a:cs typeface="Arial"/>
                </a:rPr>
                <a:t>O</a:t>
              </a:r>
              <a:r>
                <a:rPr sz="1600" dirty="0">
                  <a:latin typeface="Arial"/>
                  <a:cs typeface="Arial"/>
                </a:rPr>
                <a:t>ne distinct year in question </a:t>
              </a:r>
            </a:p>
          </p:txBody>
        </p:sp>
        <p:pic>
          <p:nvPicPr>
            <p:cNvPr id="26" name="Graphic 25">
              <a:extLst>
                <a:ext uri="{FF2B5EF4-FFF2-40B4-BE49-F238E27FC236}">
                  <a16:creationId xmlns:a16="http://schemas.microsoft.com/office/drawing/2014/main" id="{EE55B2FD-1D4B-CA2A-91B3-6BBBEC9F8C9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559" y="3200216"/>
              <a:ext cx="983914" cy="751087"/>
            </a:xfrm>
            <a:prstGeom prst="rect">
              <a:avLst/>
            </a:prstGeom>
          </p:spPr>
        </p:pic>
        <p:pic>
          <p:nvPicPr>
            <p:cNvPr id="28" name="Picture 27" descr="Icon&#10;&#10;Description automatically generated">
              <a:extLst>
                <a:ext uri="{FF2B5EF4-FFF2-40B4-BE49-F238E27FC236}">
                  <a16:creationId xmlns:a16="http://schemas.microsoft.com/office/drawing/2014/main" id="{E1393814-891B-7FF6-9810-FC8CE34266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2532" y="3159799"/>
              <a:ext cx="817761" cy="817761"/>
            </a:xfrm>
            <a:prstGeom prst="rect">
              <a:avLst/>
            </a:prstGeom>
            <a:noFill/>
          </p:spPr>
        </p:pic>
        <p:pic>
          <p:nvPicPr>
            <p:cNvPr id="32" name="Picture 31" descr="A picture containing text, tableware, dishware, plate&#10;&#10;Description automatically generated">
              <a:extLst>
                <a:ext uri="{FF2B5EF4-FFF2-40B4-BE49-F238E27FC236}">
                  <a16:creationId xmlns:a16="http://schemas.microsoft.com/office/drawing/2014/main" id="{F9CB5079-1886-D5EB-9967-AD5743E18C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28135" y="3200216"/>
              <a:ext cx="674411" cy="751087"/>
            </a:xfrm>
            <a:prstGeom prst="rect">
              <a:avLst/>
            </a:prstGeom>
          </p:spPr>
        </p:pic>
        <p:pic>
          <p:nvPicPr>
            <p:cNvPr id="34" name="Graphic 33">
              <a:extLst>
                <a:ext uri="{FF2B5EF4-FFF2-40B4-BE49-F238E27FC236}">
                  <a16:creationId xmlns:a16="http://schemas.microsoft.com/office/drawing/2014/main" id="{A33941C2-088D-5AA3-6D2A-687342A5D90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5556" y="2777972"/>
              <a:ext cx="1215171" cy="1195697"/>
            </a:xfrm>
            <a:prstGeom prst="rect">
              <a:avLst/>
            </a:prstGeom>
          </p:spPr>
        </p:pic>
        <p:pic>
          <p:nvPicPr>
            <p:cNvPr id="36" name="Picture 35" descr="Icon&#10;&#10;Description automatically generated">
              <a:extLst>
                <a:ext uri="{FF2B5EF4-FFF2-40B4-BE49-F238E27FC236}">
                  <a16:creationId xmlns:a16="http://schemas.microsoft.com/office/drawing/2014/main" id="{8C7898CB-4C8D-6EE4-407F-29253783C0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90019" y="3202185"/>
              <a:ext cx="859969" cy="859969"/>
            </a:xfrm>
            <a:prstGeom prst="rect">
              <a:avLst/>
            </a:prstGeom>
          </p:spPr>
        </p:pic>
        <p:sp>
          <p:nvSpPr>
            <p:cNvPr id="41" name="TextBox 40">
              <a:extLst>
                <a:ext uri="{FF2B5EF4-FFF2-40B4-BE49-F238E27FC236}">
                  <a16:creationId xmlns:a16="http://schemas.microsoft.com/office/drawing/2014/main" id="{479AADC9-77D5-B0D8-D6DA-8C2D212ACE69}"/>
                </a:ext>
              </a:extLst>
            </p:cNvPr>
            <p:cNvSpPr txBox="1"/>
            <p:nvPr/>
          </p:nvSpPr>
          <p:spPr>
            <a:xfrm>
              <a:off x="208644" y="4062154"/>
              <a:ext cx="2097743" cy="892552"/>
            </a:xfrm>
            <a:prstGeom prst="rect">
              <a:avLst/>
            </a:prstGeom>
            <a:noFill/>
          </p:spPr>
          <p:txBody>
            <a:bodyPr wrap="square" rtlCol="0">
              <a:spAutoFit/>
            </a:bodyPr>
            <a:lstStyle/>
            <a:p>
              <a:pPr algn="ctr"/>
              <a:r>
                <a:rPr lang="en-DE" sz="2000" b="1" dirty="0">
                  <a:solidFill>
                    <a:srgbClr val="CB01FB"/>
                  </a:solidFill>
                  <a:latin typeface="Arial" panose="020B0604020202020204" pitchFamily="34" charset="0"/>
                  <a:cs typeface="Arial" panose="020B0604020202020204" pitchFamily="34" charset="0"/>
                </a:rPr>
                <a:t>22 COMPANIES</a:t>
              </a:r>
            </a:p>
            <a:p>
              <a:pPr algn="ctr"/>
              <a:r>
                <a:rPr lang="en-DE" sz="1600" dirty="0">
                  <a:latin typeface="Arial" panose="020B0604020202020204" pitchFamily="34" charset="0"/>
                  <a:cs typeface="Arial" panose="020B0604020202020204" pitchFamily="34" charset="0"/>
                </a:rPr>
                <a:t>Variety of industries with a tech focus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2">
            <a:extLst>
              <a:ext uri="{FF2B5EF4-FFF2-40B4-BE49-F238E27FC236}">
                <a16:creationId xmlns:a16="http://schemas.microsoft.com/office/drawing/2014/main" id="{B5E3C5A2-1CF1-598D-A14E-9E2EAA67F5FF}"/>
              </a:ext>
            </a:extLst>
          </p:cNvPr>
          <p:cNvSpPr/>
          <p:nvPr/>
        </p:nvSpPr>
        <p:spPr>
          <a:xfrm>
            <a:off x="0" y="-29496"/>
            <a:ext cx="12192000" cy="2421194"/>
          </a:xfrm>
          <a:prstGeom prst="rect">
            <a:avLst/>
          </a:prstGeom>
          <a:solidFill>
            <a:srgbClr val="7E01CB"/>
          </a:solidFill>
          <a:effectLst/>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09220">
              <a:lnSpc>
                <a:spcPts val="1115"/>
              </a:lnSpc>
            </a:pPr>
            <a:fld id="{81D60167-4931-47E6-BA6A-407CBD079E47}" type="slidenum">
              <a:rPr spc="70" dirty="0"/>
              <a:t>7</a:t>
            </a:fld>
            <a:endParaRPr spc="70" dirty="0"/>
          </a:p>
        </p:txBody>
      </p:sp>
      <p:sp>
        <p:nvSpPr>
          <p:cNvPr id="20" name="object 9">
            <a:extLst>
              <a:ext uri="{FF2B5EF4-FFF2-40B4-BE49-F238E27FC236}">
                <a16:creationId xmlns:a16="http://schemas.microsoft.com/office/drawing/2014/main" id="{ED32D99E-3D7E-B50F-4A8D-A39B30A3C0C3}"/>
              </a:ext>
            </a:extLst>
          </p:cNvPr>
          <p:cNvSpPr txBox="1">
            <a:spLocks/>
          </p:cNvSpPr>
          <p:nvPr/>
        </p:nvSpPr>
        <p:spPr>
          <a:xfrm>
            <a:off x="354062" y="941091"/>
            <a:ext cx="5132338" cy="666849"/>
          </a:xfrm>
          <a:prstGeom prst="rect">
            <a:avLst/>
          </a:prstGeom>
        </p:spPr>
        <p:txBody>
          <a:bodyPr vert="horz" wrap="square" lIns="0" tIns="12700" rIns="0" bIns="0" rtlCol="0">
            <a:spAutoFit/>
          </a:bodyPr>
          <a:lstStyle>
            <a:lvl1pPr>
              <a:defRPr>
                <a:latin typeface="+mj-lt"/>
                <a:ea typeface="+mj-ea"/>
                <a:cs typeface="+mj-cs"/>
              </a:defRPr>
            </a:lvl1pPr>
          </a:lstStyle>
          <a:p>
            <a:pPr marL="12700">
              <a:lnSpc>
                <a:spcPts val="5110"/>
              </a:lnSpc>
              <a:spcBef>
                <a:spcPts val="100"/>
              </a:spcBef>
            </a:pPr>
            <a:r>
              <a:rPr lang="en-DE" sz="4800" b="1" kern="0" spc="-45" dirty="0">
                <a:solidFill>
                  <a:srgbClr val="FFFFFF"/>
                </a:solidFill>
                <a:latin typeface="Arial" panose="020B0604020202020204" pitchFamily="34" charset="0"/>
                <a:cs typeface="Arial" panose="020B0604020202020204" pitchFamily="34" charset="0"/>
              </a:rPr>
              <a:t>WORKFLOW</a:t>
            </a:r>
            <a:endParaRPr lang="en-US" sz="4800" b="1" kern="0" dirty="0">
              <a:solidFill>
                <a:srgbClr val="00B0F0"/>
              </a:solidFill>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8C6CA6A9-9A4A-4EC2-8C73-4A60F82F6410}"/>
              </a:ext>
            </a:extLst>
          </p:cNvPr>
          <p:cNvGraphicFramePr/>
          <p:nvPr>
            <p:extLst>
              <p:ext uri="{D42A27DB-BD31-4B8C-83A1-F6EECF244321}">
                <p14:modId xmlns:p14="http://schemas.microsoft.com/office/powerpoint/2010/main" val="4254964730"/>
              </p:ext>
            </p:extLst>
          </p:nvPr>
        </p:nvGraphicFramePr>
        <p:xfrm>
          <a:off x="2819400" y="2667000"/>
          <a:ext cx="6934200" cy="333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a:extLst>
              <a:ext uri="{FF2B5EF4-FFF2-40B4-BE49-F238E27FC236}">
                <a16:creationId xmlns:a16="http://schemas.microsoft.com/office/drawing/2014/main" id="{37481A59-092F-8EEA-E6B9-6EC8EB75B9C9}"/>
              </a:ext>
            </a:extLst>
          </p:cNvPr>
          <p:cNvCxnSpPr>
            <a:cxnSpLocks/>
          </p:cNvCxnSpPr>
          <p:nvPr/>
        </p:nvCxnSpPr>
        <p:spPr>
          <a:xfrm>
            <a:off x="2438400" y="2667000"/>
            <a:ext cx="0" cy="33383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35862531-104E-502B-D55D-8C8FAABF44CE}"/>
              </a:ext>
            </a:extLst>
          </p:cNvPr>
          <p:cNvCxnSpPr>
            <a:cxnSpLocks/>
          </p:cNvCxnSpPr>
          <p:nvPr/>
        </p:nvCxnSpPr>
        <p:spPr>
          <a:xfrm>
            <a:off x="10363200" y="2667000"/>
            <a:ext cx="0" cy="33383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Arrow: Up 7">
            <a:extLst>
              <a:ext uri="{FF2B5EF4-FFF2-40B4-BE49-F238E27FC236}">
                <a16:creationId xmlns:a16="http://schemas.microsoft.com/office/drawing/2014/main" id="{D799CDD4-DCCE-EA81-3FA8-CF873C17A95D}"/>
              </a:ext>
            </a:extLst>
          </p:cNvPr>
          <p:cNvSpPr/>
          <p:nvPr/>
        </p:nvSpPr>
        <p:spPr>
          <a:xfrm rot="10800000">
            <a:off x="2036470" y="2608444"/>
            <a:ext cx="782930" cy="3529888"/>
          </a:xfrm>
          <a:prstGeom prst="upArrow">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DE" dirty="0"/>
          </a:p>
        </p:txBody>
      </p:sp>
      <p:sp>
        <p:nvSpPr>
          <p:cNvPr id="9" name="Freeform: Shape 8">
            <a:extLst>
              <a:ext uri="{FF2B5EF4-FFF2-40B4-BE49-F238E27FC236}">
                <a16:creationId xmlns:a16="http://schemas.microsoft.com/office/drawing/2014/main" id="{D37FD9E1-C98C-55F9-5407-DD0591452DD2}"/>
              </a:ext>
            </a:extLst>
          </p:cNvPr>
          <p:cNvSpPr/>
          <p:nvPr/>
        </p:nvSpPr>
        <p:spPr>
          <a:xfrm>
            <a:off x="4799177" y="719666"/>
            <a:ext cx="4551680" cy="2600960"/>
          </a:xfrm>
          <a:custGeom>
            <a:avLst/>
            <a:gdLst>
              <a:gd name="connsiteX0" fmla="*/ 0 w 4551680"/>
              <a:gd name="connsiteY0" fmla="*/ 0 h 2600960"/>
              <a:gd name="connsiteX1" fmla="*/ 4551680 w 4551680"/>
              <a:gd name="connsiteY1" fmla="*/ 0 h 2600960"/>
              <a:gd name="connsiteX2" fmla="*/ 4551680 w 4551680"/>
              <a:gd name="connsiteY2" fmla="*/ 2600960 h 2600960"/>
              <a:gd name="connsiteX3" fmla="*/ 0 w 4551680"/>
              <a:gd name="connsiteY3" fmla="*/ 2600960 h 2600960"/>
              <a:gd name="connsiteX4" fmla="*/ 0 w 4551680"/>
              <a:gd name="connsiteY4" fmla="*/ 0 h 260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2600960">
                <a:moveTo>
                  <a:pt x="0" y="0"/>
                </a:moveTo>
                <a:lnTo>
                  <a:pt x="4551680" y="0"/>
                </a:lnTo>
                <a:lnTo>
                  <a:pt x="4551680" y="2600960"/>
                </a:lnTo>
                <a:lnTo>
                  <a:pt x="0" y="2600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endParaRPr lang="en-DE" sz="6500" kern="1200"/>
          </a:p>
        </p:txBody>
      </p:sp>
      <p:sp>
        <p:nvSpPr>
          <p:cNvPr id="15" name="Freeform: Shape 14">
            <a:extLst>
              <a:ext uri="{FF2B5EF4-FFF2-40B4-BE49-F238E27FC236}">
                <a16:creationId xmlns:a16="http://schemas.microsoft.com/office/drawing/2014/main" id="{A6387E2F-BF10-11EE-79CB-B0EBD12F05D3}"/>
              </a:ext>
            </a:extLst>
          </p:cNvPr>
          <p:cNvSpPr/>
          <p:nvPr/>
        </p:nvSpPr>
        <p:spPr>
          <a:xfrm>
            <a:off x="5603849" y="3537372"/>
            <a:ext cx="4551680" cy="2600960"/>
          </a:xfrm>
          <a:custGeom>
            <a:avLst/>
            <a:gdLst>
              <a:gd name="connsiteX0" fmla="*/ 0 w 4551680"/>
              <a:gd name="connsiteY0" fmla="*/ 0 h 2600960"/>
              <a:gd name="connsiteX1" fmla="*/ 4551680 w 4551680"/>
              <a:gd name="connsiteY1" fmla="*/ 0 h 2600960"/>
              <a:gd name="connsiteX2" fmla="*/ 4551680 w 4551680"/>
              <a:gd name="connsiteY2" fmla="*/ 2600960 h 2600960"/>
              <a:gd name="connsiteX3" fmla="*/ 0 w 4551680"/>
              <a:gd name="connsiteY3" fmla="*/ 2600960 h 2600960"/>
              <a:gd name="connsiteX4" fmla="*/ 0 w 4551680"/>
              <a:gd name="connsiteY4" fmla="*/ 0 h 260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2600960">
                <a:moveTo>
                  <a:pt x="0" y="0"/>
                </a:moveTo>
                <a:lnTo>
                  <a:pt x="4551680" y="0"/>
                </a:lnTo>
                <a:lnTo>
                  <a:pt x="4551680" y="2600960"/>
                </a:lnTo>
                <a:lnTo>
                  <a:pt x="0" y="2600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endParaRPr lang="en-DE" sz="6500" kern="1200"/>
          </a:p>
        </p:txBody>
      </p:sp>
      <p:sp>
        <p:nvSpPr>
          <p:cNvPr id="29" name="Arrow: Up 28">
            <a:extLst>
              <a:ext uri="{FF2B5EF4-FFF2-40B4-BE49-F238E27FC236}">
                <a16:creationId xmlns:a16="http://schemas.microsoft.com/office/drawing/2014/main" id="{4853D121-59E5-FE92-70FC-6C1A4509CF17}"/>
              </a:ext>
            </a:extLst>
          </p:cNvPr>
          <p:cNvSpPr/>
          <p:nvPr/>
        </p:nvSpPr>
        <p:spPr>
          <a:xfrm rot="10800000">
            <a:off x="9867900" y="2608444"/>
            <a:ext cx="782930" cy="3529888"/>
          </a:xfrm>
          <a:prstGeom prst="upArrow">
            <a:avLst/>
          </a:prstGeom>
          <a:solidFill>
            <a:srgbClr val="CB01F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C91BDA5D-985F-4579-DB85-4CCD8DE52253}"/>
              </a:ext>
            </a:extLst>
          </p:cNvPr>
          <p:cNvSpPr txBox="1"/>
          <p:nvPr/>
        </p:nvSpPr>
        <p:spPr>
          <a:xfrm>
            <a:off x="1315561" y="4033798"/>
            <a:ext cx="1589036" cy="369332"/>
          </a:xfrm>
          <a:prstGeom prst="rect">
            <a:avLst/>
          </a:prstGeom>
          <a:noFill/>
        </p:spPr>
        <p:txBody>
          <a:bodyPr wrap="square" rtlCol="0">
            <a:spAutoFit/>
          </a:bodyPr>
          <a:lstStyle/>
          <a:p>
            <a:r>
              <a:rPr lang="en-DE" b="1" dirty="0">
                <a:solidFill>
                  <a:srgbClr val="9301E9"/>
                </a:solidFill>
                <a:latin typeface="Arial" panose="020B0604020202020204" pitchFamily="34" charset="0"/>
                <a:cs typeface="Arial" panose="020B0604020202020204" pitchFamily="34" charset="0"/>
              </a:rPr>
              <a:t>RACE</a:t>
            </a:r>
          </a:p>
        </p:txBody>
      </p:sp>
      <p:sp>
        <p:nvSpPr>
          <p:cNvPr id="31" name="TextBox 30">
            <a:extLst>
              <a:ext uri="{FF2B5EF4-FFF2-40B4-BE49-F238E27FC236}">
                <a16:creationId xmlns:a16="http://schemas.microsoft.com/office/drawing/2014/main" id="{1DDC7838-BE57-D8A9-20EC-552C503F3849}"/>
              </a:ext>
            </a:extLst>
          </p:cNvPr>
          <p:cNvSpPr txBox="1"/>
          <p:nvPr/>
        </p:nvSpPr>
        <p:spPr>
          <a:xfrm>
            <a:off x="10546488" y="3994912"/>
            <a:ext cx="1589036" cy="369332"/>
          </a:xfrm>
          <a:prstGeom prst="rect">
            <a:avLst/>
          </a:prstGeom>
          <a:noFill/>
        </p:spPr>
        <p:txBody>
          <a:bodyPr wrap="square" rtlCol="0">
            <a:spAutoFit/>
          </a:bodyPr>
          <a:lstStyle/>
          <a:p>
            <a:r>
              <a:rPr lang="en-DE" b="1" dirty="0">
                <a:solidFill>
                  <a:srgbClr val="9301E9"/>
                </a:solidFill>
                <a:latin typeface="Arial" panose="020B0604020202020204" pitchFamily="34" charset="0"/>
                <a:cs typeface="Arial" panose="020B0604020202020204" pitchFamily="34" charset="0"/>
              </a:rPr>
              <a:t>GENDER</a:t>
            </a:r>
          </a:p>
        </p:txBody>
      </p:sp>
    </p:spTree>
    <p:extLst>
      <p:ext uri="{BB962C8B-B14F-4D97-AF65-F5344CB8AC3E}">
        <p14:creationId xmlns:p14="http://schemas.microsoft.com/office/powerpoint/2010/main" val="258612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1EB20C54-30A7-51AC-EBC0-4DBEE5420679}"/>
              </a:ext>
            </a:extLst>
          </p:cNvPr>
          <p:cNvSpPr/>
          <p:nvPr/>
        </p:nvSpPr>
        <p:spPr>
          <a:xfrm>
            <a:off x="0" y="-29497"/>
            <a:ext cx="12192000" cy="3513803"/>
          </a:xfrm>
          <a:prstGeom prst="rect">
            <a:avLst/>
          </a:prstGeom>
          <a:solidFill>
            <a:srgbClr val="7E01CB"/>
          </a:solidFill>
          <a:effectLst/>
        </p:spPr>
        <p:txBody>
          <a:bodyPr wrap="square" lIns="0" tIns="0" rIns="0" bIns="0" rtlCol="0"/>
          <a:lstStyle/>
          <a:p>
            <a:endParaRPr/>
          </a:p>
        </p:txBody>
      </p:sp>
      <p:sp>
        <p:nvSpPr>
          <p:cNvPr id="2" name="object 2"/>
          <p:cNvSpPr/>
          <p:nvPr/>
        </p:nvSpPr>
        <p:spPr>
          <a:xfrm>
            <a:off x="-2" y="3484307"/>
            <a:ext cx="12192001" cy="3398274"/>
          </a:xfrm>
          <a:custGeom>
            <a:avLst/>
            <a:gdLst/>
            <a:ahLst/>
            <a:cxnLst/>
            <a:rect l="l" t="t" r="r" b="b"/>
            <a:pathLst>
              <a:path w="12192000" h="3314700">
                <a:moveTo>
                  <a:pt x="0" y="3314699"/>
                </a:moveTo>
                <a:lnTo>
                  <a:pt x="12192000" y="3314699"/>
                </a:lnTo>
                <a:lnTo>
                  <a:pt x="12192000" y="0"/>
                </a:lnTo>
                <a:lnTo>
                  <a:pt x="0" y="0"/>
                </a:lnTo>
                <a:lnTo>
                  <a:pt x="0" y="3314699"/>
                </a:lnTo>
                <a:close/>
              </a:path>
            </a:pathLst>
          </a:custGeom>
          <a:solidFill>
            <a:srgbClr val="460073"/>
          </a:solidFill>
        </p:spPr>
        <p:txBody>
          <a:bodyPr wrap="square" lIns="0" tIns="0" rIns="0" bIns="0" rtlCol="0"/>
          <a:lstStyle/>
          <a:p>
            <a:endParaRPr dirty="0"/>
          </a:p>
        </p:txBody>
      </p:sp>
      <p:sp>
        <p:nvSpPr>
          <p:cNvPr id="8" name="object 8"/>
          <p:cNvSpPr txBox="1">
            <a:spLocks noGrp="1"/>
          </p:cNvSpPr>
          <p:nvPr>
            <p:ph type="title"/>
          </p:nvPr>
        </p:nvSpPr>
        <p:spPr>
          <a:xfrm>
            <a:off x="368300" y="759409"/>
            <a:ext cx="5422900" cy="2603277"/>
          </a:xfrm>
          <a:prstGeom prst="rect">
            <a:avLst/>
          </a:prstGeom>
        </p:spPr>
        <p:txBody>
          <a:bodyPr vert="horz" wrap="square" lIns="0" tIns="12700" rIns="0" bIns="0" rtlCol="0">
            <a:spAutoFit/>
          </a:bodyPr>
          <a:lstStyle/>
          <a:p>
            <a:pPr marL="12700">
              <a:lnSpc>
                <a:spcPts val="10055"/>
              </a:lnSpc>
              <a:spcBef>
                <a:spcPts val="100"/>
              </a:spcBef>
              <a:tabLst>
                <a:tab pos="2199005" algn="l"/>
              </a:tabLst>
            </a:pPr>
            <a:r>
              <a:rPr sz="9600" spc="60" dirty="0">
                <a:solidFill>
                  <a:srgbClr val="FFFFFF"/>
                </a:solidFill>
              </a:rPr>
              <a:t>FOCUS ON:	</a:t>
            </a:r>
            <a:endParaRPr sz="4400" dirty="0"/>
          </a:p>
        </p:txBody>
      </p:sp>
      <p:sp>
        <p:nvSpPr>
          <p:cNvPr id="11" name="object 8">
            <a:extLst>
              <a:ext uri="{FF2B5EF4-FFF2-40B4-BE49-F238E27FC236}">
                <a16:creationId xmlns:a16="http://schemas.microsoft.com/office/drawing/2014/main" id="{1DD33A67-304D-6BFA-4158-64AAA49B6120}"/>
              </a:ext>
            </a:extLst>
          </p:cNvPr>
          <p:cNvSpPr txBox="1">
            <a:spLocks/>
          </p:cNvSpPr>
          <p:nvPr/>
        </p:nvSpPr>
        <p:spPr>
          <a:xfrm>
            <a:off x="1371600" y="4173461"/>
            <a:ext cx="10605135" cy="1028487"/>
          </a:xfrm>
          <a:prstGeom prst="rect">
            <a:avLst/>
          </a:prstGeom>
        </p:spPr>
        <p:txBody>
          <a:bodyPr vert="horz" wrap="square" lIns="0" tIns="12700" rIns="0" bIns="0" rtlCol="0">
            <a:spAutoFit/>
          </a:bodyPr>
          <a:lstStyle>
            <a:lvl1pPr>
              <a:defRPr sz="3600" b="1" i="0">
                <a:solidFill>
                  <a:schemeClr val="tx1"/>
                </a:solidFill>
                <a:latin typeface="Arial"/>
                <a:ea typeface="+mj-ea"/>
                <a:cs typeface="Arial"/>
              </a:defRPr>
            </a:lvl1pPr>
          </a:lstStyle>
          <a:p>
            <a:pPr marL="12700" algn="ctr">
              <a:spcBef>
                <a:spcPts val="100"/>
              </a:spcBef>
              <a:tabLst>
                <a:tab pos="2199005" algn="l"/>
              </a:tabLst>
            </a:pPr>
            <a:r>
              <a:rPr lang="en-US" sz="6600" kern="0" spc="-75" dirty="0">
                <a:solidFill>
                  <a:srgbClr val="00B9FF"/>
                </a:solidFill>
              </a:rPr>
              <a:t>GENDER DI</a:t>
            </a:r>
            <a:r>
              <a:rPr lang="en-DE" sz="6600" kern="0" spc="-75" dirty="0">
                <a:solidFill>
                  <a:srgbClr val="00B9FF"/>
                </a:solidFill>
              </a:rPr>
              <a:t>VERSITY</a:t>
            </a:r>
            <a:endParaRPr lang="en-US" sz="6600" kern="0" dirty="0"/>
          </a:p>
        </p:txBody>
      </p:sp>
      <p:sp>
        <p:nvSpPr>
          <p:cNvPr id="13" name="object 7">
            <a:extLst>
              <a:ext uri="{FF2B5EF4-FFF2-40B4-BE49-F238E27FC236}">
                <a16:creationId xmlns:a16="http://schemas.microsoft.com/office/drawing/2014/main" id="{38E8533F-863D-21A6-E822-66574B100976}"/>
              </a:ext>
            </a:extLst>
          </p:cNvPr>
          <p:cNvSpPr txBox="1"/>
          <p:nvPr/>
        </p:nvSpPr>
        <p:spPr>
          <a:xfrm>
            <a:off x="10058400" y="6096925"/>
            <a:ext cx="2061001" cy="455766"/>
          </a:xfrm>
          <a:prstGeom prst="rect">
            <a:avLst/>
          </a:prstGeom>
        </p:spPr>
        <p:txBody>
          <a:bodyPr vert="horz" wrap="square" lIns="0" tIns="107950" rIns="0" bIns="0" rtlCol="0">
            <a:spAutoFit/>
          </a:bodyPr>
          <a:lstStyle/>
          <a:p>
            <a:pPr marL="12700" marR="5080">
              <a:lnSpc>
                <a:spcPct val="77500"/>
              </a:lnSpc>
              <a:spcBef>
                <a:spcPts val="850"/>
              </a:spcBef>
            </a:pPr>
            <a:r>
              <a:rPr lang="en-DE" sz="2800" spc="-10" dirty="0">
                <a:solidFill>
                  <a:schemeClr val="bg1"/>
                </a:solidFill>
                <a:latin typeface="Arial Black"/>
                <a:cs typeface="Arial Black"/>
              </a:rPr>
              <a:t>DISCOVER</a:t>
            </a:r>
            <a:endParaRPr sz="2800" dirty="0">
              <a:solidFill>
                <a:srgbClr val="00B0F0"/>
              </a:solidFill>
              <a:latin typeface="Arial Black"/>
              <a:cs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457" y="381000"/>
            <a:ext cx="11496531" cy="961802"/>
          </a:xfrm>
          <a:prstGeom prst="rect">
            <a:avLst/>
          </a:prstGeom>
        </p:spPr>
        <p:txBody>
          <a:bodyPr vert="horz" wrap="square" lIns="0" tIns="12700" rIns="0" bIns="0" rtlCol="0">
            <a:spAutoFit/>
          </a:bodyPr>
          <a:lstStyle/>
          <a:p>
            <a:pPr marL="12700">
              <a:lnSpc>
                <a:spcPts val="3670"/>
              </a:lnSpc>
              <a:spcBef>
                <a:spcPts val="100"/>
              </a:spcBef>
            </a:pPr>
            <a:r>
              <a:rPr lang="en-DE" spc="-55" dirty="0"/>
              <a:t>OVERVIEW OF </a:t>
            </a:r>
            <a:r>
              <a:rPr lang="it-IT" spc="-55" dirty="0"/>
              <a:t>GENDER DIVERSITY IN SILICON VALLEY</a:t>
            </a:r>
            <a:endParaRPr spc="-145" dirty="0"/>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109220">
              <a:lnSpc>
                <a:spcPts val="1115"/>
              </a:lnSpc>
            </a:pPr>
            <a:fld id="{81D60167-4931-47E6-BA6A-407CBD079E47}" type="slidenum">
              <a:rPr spc="70" dirty="0"/>
              <a:t>9</a:t>
            </a:fld>
            <a:endParaRPr spc="70" dirty="0"/>
          </a:p>
        </p:txBody>
      </p:sp>
      <p:grpSp>
        <p:nvGrpSpPr>
          <p:cNvPr id="90" name="Group 89">
            <a:extLst>
              <a:ext uri="{FF2B5EF4-FFF2-40B4-BE49-F238E27FC236}">
                <a16:creationId xmlns:a16="http://schemas.microsoft.com/office/drawing/2014/main" id="{41E2BA3B-CE10-7722-8EF2-F07F4371C7C1}"/>
              </a:ext>
            </a:extLst>
          </p:cNvPr>
          <p:cNvGrpSpPr/>
          <p:nvPr/>
        </p:nvGrpSpPr>
        <p:grpSpPr>
          <a:xfrm>
            <a:off x="685800" y="1927983"/>
            <a:ext cx="4876800" cy="2641332"/>
            <a:chOff x="637694" y="3226068"/>
            <a:chExt cx="3510444" cy="2022494"/>
          </a:xfrm>
        </p:grpSpPr>
        <p:grpSp>
          <p:nvGrpSpPr>
            <p:cNvPr id="69" name="Group 68">
              <a:extLst>
                <a:ext uri="{FF2B5EF4-FFF2-40B4-BE49-F238E27FC236}">
                  <a16:creationId xmlns:a16="http://schemas.microsoft.com/office/drawing/2014/main" id="{EA9C9F90-98F7-FEB8-D373-73CEDF945A75}"/>
                </a:ext>
              </a:extLst>
            </p:cNvPr>
            <p:cNvGrpSpPr/>
            <p:nvPr/>
          </p:nvGrpSpPr>
          <p:grpSpPr>
            <a:xfrm>
              <a:off x="1868044" y="3241981"/>
              <a:ext cx="964682" cy="1987116"/>
              <a:chOff x="485294" y="3079749"/>
              <a:chExt cx="964682" cy="1987116"/>
            </a:xfrm>
          </p:grpSpPr>
          <p:pic>
            <p:nvPicPr>
              <p:cNvPr id="67" name="Graphic 66">
                <a:extLst>
                  <a:ext uri="{FF2B5EF4-FFF2-40B4-BE49-F238E27FC236}">
                    <a16:creationId xmlns:a16="http://schemas.microsoft.com/office/drawing/2014/main" id="{3A524227-879F-487D-BA93-8B11FB4FE20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150" y="3079749"/>
                <a:ext cx="948826" cy="948826"/>
              </a:xfrm>
              <a:prstGeom prst="rect">
                <a:avLst/>
              </a:prstGeom>
            </p:spPr>
          </p:pic>
          <p:pic>
            <p:nvPicPr>
              <p:cNvPr id="68" name="Graphic 67">
                <a:extLst>
                  <a:ext uri="{FF2B5EF4-FFF2-40B4-BE49-F238E27FC236}">
                    <a16:creationId xmlns:a16="http://schemas.microsoft.com/office/drawing/2014/main" id="{7DB396BB-4F38-7792-BCD6-8436B82589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94" y="4118039"/>
                <a:ext cx="948826" cy="948826"/>
              </a:xfrm>
              <a:prstGeom prst="rect">
                <a:avLst/>
              </a:prstGeom>
            </p:spPr>
          </p:pic>
        </p:grpSp>
        <p:pic>
          <p:nvPicPr>
            <p:cNvPr id="71" name="Graphic 70">
              <a:extLst>
                <a:ext uri="{FF2B5EF4-FFF2-40B4-BE49-F238E27FC236}">
                  <a16:creationId xmlns:a16="http://schemas.microsoft.com/office/drawing/2014/main" id="{830F2621-C8F6-5F2B-782E-2AC52EEC39E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606" y="3251813"/>
              <a:ext cx="948826" cy="948826"/>
            </a:xfrm>
            <a:prstGeom prst="rect">
              <a:avLst/>
            </a:prstGeom>
          </p:spPr>
        </p:pic>
        <p:pic>
          <p:nvPicPr>
            <p:cNvPr id="72" name="Graphic 71">
              <a:extLst>
                <a:ext uri="{FF2B5EF4-FFF2-40B4-BE49-F238E27FC236}">
                  <a16:creationId xmlns:a16="http://schemas.microsoft.com/office/drawing/2014/main" id="{0FCADD9D-C823-EA70-5D34-741B6331355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5750" y="4290417"/>
              <a:ext cx="948826" cy="948826"/>
            </a:xfrm>
            <a:prstGeom prst="rect">
              <a:avLst/>
            </a:prstGeom>
          </p:spPr>
        </p:pic>
        <p:grpSp>
          <p:nvGrpSpPr>
            <p:cNvPr id="75" name="Group 74">
              <a:extLst>
                <a:ext uri="{FF2B5EF4-FFF2-40B4-BE49-F238E27FC236}">
                  <a16:creationId xmlns:a16="http://schemas.microsoft.com/office/drawing/2014/main" id="{B5905BE9-FE38-3EF2-8D95-FBE4C7248A68}"/>
                </a:ext>
              </a:extLst>
            </p:cNvPr>
            <p:cNvGrpSpPr/>
            <p:nvPr/>
          </p:nvGrpSpPr>
          <p:grpSpPr>
            <a:xfrm>
              <a:off x="637694" y="3226068"/>
              <a:ext cx="964682" cy="1987116"/>
              <a:chOff x="485294" y="3079749"/>
              <a:chExt cx="964682" cy="1987116"/>
            </a:xfrm>
          </p:grpSpPr>
          <p:pic>
            <p:nvPicPr>
              <p:cNvPr id="79" name="Graphic 78">
                <a:extLst>
                  <a:ext uri="{FF2B5EF4-FFF2-40B4-BE49-F238E27FC236}">
                    <a16:creationId xmlns:a16="http://schemas.microsoft.com/office/drawing/2014/main" id="{3F010FE8-1E9B-6638-46BA-1F77A2EF9D3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150" y="3079749"/>
                <a:ext cx="948826" cy="948826"/>
              </a:xfrm>
              <a:prstGeom prst="rect">
                <a:avLst/>
              </a:prstGeom>
            </p:spPr>
          </p:pic>
          <p:pic>
            <p:nvPicPr>
              <p:cNvPr id="80" name="Graphic 79">
                <a:extLst>
                  <a:ext uri="{FF2B5EF4-FFF2-40B4-BE49-F238E27FC236}">
                    <a16:creationId xmlns:a16="http://schemas.microsoft.com/office/drawing/2014/main" id="{0002B47B-29EA-9281-DDBF-06A70ED728A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94" y="4118039"/>
                <a:ext cx="948826" cy="948826"/>
              </a:xfrm>
              <a:prstGeom prst="rect">
                <a:avLst/>
              </a:prstGeom>
            </p:spPr>
          </p:pic>
        </p:grpSp>
        <p:grpSp>
          <p:nvGrpSpPr>
            <p:cNvPr id="76" name="Group 75">
              <a:extLst>
                <a:ext uri="{FF2B5EF4-FFF2-40B4-BE49-F238E27FC236}">
                  <a16:creationId xmlns:a16="http://schemas.microsoft.com/office/drawing/2014/main" id="{FF6D9C6E-4BB4-213F-5644-7C48837DD4B5}"/>
                </a:ext>
              </a:extLst>
            </p:cNvPr>
            <p:cNvGrpSpPr/>
            <p:nvPr/>
          </p:nvGrpSpPr>
          <p:grpSpPr>
            <a:xfrm>
              <a:off x="1295400" y="3241981"/>
              <a:ext cx="964682" cy="1987116"/>
              <a:chOff x="485294" y="3079749"/>
              <a:chExt cx="964682" cy="1987116"/>
            </a:xfrm>
          </p:grpSpPr>
          <p:pic>
            <p:nvPicPr>
              <p:cNvPr id="77" name="Graphic 76">
                <a:extLst>
                  <a:ext uri="{FF2B5EF4-FFF2-40B4-BE49-F238E27FC236}">
                    <a16:creationId xmlns:a16="http://schemas.microsoft.com/office/drawing/2014/main" id="{1048D226-3972-B7DA-BA25-00D4E0B67BE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150" y="3079749"/>
                <a:ext cx="948826" cy="948826"/>
              </a:xfrm>
              <a:prstGeom prst="rect">
                <a:avLst/>
              </a:prstGeom>
            </p:spPr>
          </p:pic>
          <p:pic>
            <p:nvPicPr>
              <p:cNvPr id="78" name="Graphic 77">
                <a:extLst>
                  <a:ext uri="{FF2B5EF4-FFF2-40B4-BE49-F238E27FC236}">
                    <a16:creationId xmlns:a16="http://schemas.microsoft.com/office/drawing/2014/main" id="{4A5EA6CE-57D3-C76D-6583-0F3FFE5E633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94" y="4118039"/>
                <a:ext cx="948826" cy="948826"/>
              </a:xfrm>
              <a:prstGeom prst="rect">
                <a:avLst/>
              </a:prstGeom>
            </p:spPr>
          </p:pic>
        </p:grpSp>
        <p:grpSp>
          <p:nvGrpSpPr>
            <p:cNvPr id="81" name="Group 80">
              <a:extLst>
                <a:ext uri="{FF2B5EF4-FFF2-40B4-BE49-F238E27FC236}">
                  <a16:creationId xmlns:a16="http://schemas.microsoft.com/office/drawing/2014/main" id="{7A3F6CE0-E414-80D1-135D-226749B5EFEB}"/>
                </a:ext>
              </a:extLst>
            </p:cNvPr>
            <p:cNvGrpSpPr/>
            <p:nvPr/>
          </p:nvGrpSpPr>
          <p:grpSpPr>
            <a:xfrm>
              <a:off x="3183456" y="3261446"/>
              <a:ext cx="964682" cy="1987116"/>
              <a:chOff x="485294" y="3079749"/>
              <a:chExt cx="964682" cy="1987116"/>
            </a:xfrm>
          </p:grpSpPr>
          <p:pic>
            <p:nvPicPr>
              <p:cNvPr id="82" name="Graphic 81">
                <a:extLst>
                  <a:ext uri="{FF2B5EF4-FFF2-40B4-BE49-F238E27FC236}">
                    <a16:creationId xmlns:a16="http://schemas.microsoft.com/office/drawing/2014/main" id="{BF838E40-7CD8-D3FE-10CB-480A6815B8B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150" y="3079749"/>
                <a:ext cx="948826" cy="948826"/>
              </a:xfrm>
              <a:prstGeom prst="rect">
                <a:avLst/>
              </a:prstGeom>
            </p:spPr>
          </p:pic>
          <p:pic>
            <p:nvPicPr>
              <p:cNvPr id="83" name="Graphic 82">
                <a:extLst>
                  <a:ext uri="{FF2B5EF4-FFF2-40B4-BE49-F238E27FC236}">
                    <a16:creationId xmlns:a16="http://schemas.microsoft.com/office/drawing/2014/main" id="{A60717B2-E205-6DF2-00BF-7D3BC6E8634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294" y="4118039"/>
                <a:ext cx="948826" cy="948826"/>
              </a:xfrm>
              <a:prstGeom prst="rect">
                <a:avLst/>
              </a:prstGeom>
            </p:spPr>
          </p:pic>
        </p:grpSp>
      </p:grpSp>
      <p:sp>
        <p:nvSpPr>
          <p:cNvPr id="88" name="object 9">
            <a:extLst>
              <a:ext uri="{FF2B5EF4-FFF2-40B4-BE49-F238E27FC236}">
                <a16:creationId xmlns:a16="http://schemas.microsoft.com/office/drawing/2014/main" id="{CB90D8BF-1993-6956-3333-368FC7E5CE29}"/>
              </a:ext>
            </a:extLst>
          </p:cNvPr>
          <p:cNvSpPr txBox="1"/>
          <p:nvPr/>
        </p:nvSpPr>
        <p:spPr>
          <a:xfrm>
            <a:off x="6350295" y="2986719"/>
            <a:ext cx="5028587" cy="523861"/>
          </a:xfrm>
          <a:prstGeom prst="rect">
            <a:avLst/>
          </a:prstGeom>
        </p:spPr>
        <p:txBody>
          <a:bodyPr vert="horz" wrap="square" lIns="0" tIns="10795" rIns="0" bIns="0" rtlCol="0">
            <a:spAutoFit/>
          </a:bodyPr>
          <a:lstStyle/>
          <a:p>
            <a:pPr marL="15240" marR="5080" algn="just">
              <a:lnSpc>
                <a:spcPts val="1839"/>
              </a:lnSpc>
              <a:spcBef>
                <a:spcPts val="425"/>
              </a:spcBef>
            </a:pPr>
            <a:r>
              <a:rPr lang="en-DE" sz="8800" b="1" spc="35" dirty="0">
                <a:solidFill>
                  <a:srgbClr val="CB01FB"/>
                </a:solidFill>
                <a:latin typeface="Arial"/>
                <a:cs typeface="Arial"/>
              </a:rPr>
              <a:t>3</a:t>
            </a:r>
            <a:r>
              <a:rPr lang="en-DE" sz="13800" b="1" spc="35" dirty="0">
                <a:solidFill>
                  <a:srgbClr val="CB01FB"/>
                </a:solidFill>
                <a:latin typeface="Arial"/>
                <a:cs typeface="Arial"/>
              </a:rPr>
              <a:t> </a:t>
            </a:r>
            <a:r>
              <a:rPr lang="en-DE" sz="4000" b="1" spc="35" dirty="0">
                <a:solidFill>
                  <a:srgbClr val="9301E9"/>
                </a:solidFill>
                <a:latin typeface="Arial"/>
                <a:cs typeface="Arial"/>
              </a:rPr>
              <a:t>in</a:t>
            </a:r>
            <a:r>
              <a:rPr lang="en-DE" sz="13800" b="1" spc="35" dirty="0">
                <a:solidFill>
                  <a:srgbClr val="9301E9"/>
                </a:solidFill>
                <a:latin typeface="Arial"/>
                <a:cs typeface="Arial"/>
              </a:rPr>
              <a:t> </a:t>
            </a:r>
            <a:r>
              <a:rPr lang="en-DE" sz="8000" b="1" spc="35" dirty="0">
                <a:solidFill>
                  <a:srgbClr val="9301E9"/>
                </a:solidFill>
                <a:latin typeface="Arial"/>
                <a:cs typeface="Arial"/>
              </a:rPr>
              <a:t>10</a:t>
            </a:r>
            <a:r>
              <a:rPr lang="en-DE" sz="8800" b="1" spc="35" dirty="0">
                <a:solidFill>
                  <a:srgbClr val="9301E9"/>
                </a:solidFill>
                <a:latin typeface="Arial"/>
                <a:cs typeface="Arial"/>
              </a:rPr>
              <a:t> </a:t>
            </a:r>
          </a:p>
          <a:p>
            <a:pPr marL="15240" marR="5080" algn="just">
              <a:lnSpc>
                <a:spcPts val="1839"/>
              </a:lnSpc>
              <a:spcBef>
                <a:spcPts val="425"/>
              </a:spcBef>
            </a:pPr>
            <a:endParaRPr lang="en-DE" sz="1600" b="1" spc="35" dirty="0">
              <a:solidFill>
                <a:srgbClr val="7500C0"/>
              </a:solidFill>
              <a:latin typeface="Arial"/>
              <a:cs typeface="Arial"/>
            </a:endParaRPr>
          </a:p>
        </p:txBody>
      </p:sp>
      <p:sp>
        <p:nvSpPr>
          <p:cNvPr id="93" name="object 9">
            <a:extLst>
              <a:ext uri="{FF2B5EF4-FFF2-40B4-BE49-F238E27FC236}">
                <a16:creationId xmlns:a16="http://schemas.microsoft.com/office/drawing/2014/main" id="{801A5B25-7F99-A7DE-0C4E-E1B10C5FF3ED}"/>
              </a:ext>
            </a:extLst>
          </p:cNvPr>
          <p:cNvSpPr txBox="1"/>
          <p:nvPr/>
        </p:nvSpPr>
        <p:spPr>
          <a:xfrm>
            <a:off x="6931175" y="3248650"/>
            <a:ext cx="5588953" cy="749564"/>
          </a:xfrm>
          <a:prstGeom prst="rect">
            <a:avLst/>
          </a:prstGeom>
        </p:spPr>
        <p:txBody>
          <a:bodyPr vert="horz" wrap="square" lIns="0" tIns="10795" rIns="0" bIns="0" rtlCol="0">
            <a:spAutoFit/>
          </a:bodyPr>
          <a:lstStyle/>
          <a:p>
            <a:pPr marL="12700" marR="5080">
              <a:lnSpc>
                <a:spcPct val="100400"/>
              </a:lnSpc>
              <a:spcBef>
                <a:spcPts val="85"/>
              </a:spcBef>
            </a:pPr>
            <a:r>
              <a:rPr lang="en-GB" sz="2800" spc="70" dirty="0">
                <a:solidFill>
                  <a:srgbClr val="7E01CB"/>
                </a:solidFill>
                <a:latin typeface="Arial"/>
                <a:cs typeface="Arial"/>
              </a:rPr>
              <a:t>Employees are </a:t>
            </a:r>
            <a:r>
              <a:rPr sz="4800" b="1" spc="70" dirty="0">
                <a:solidFill>
                  <a:srgbClr val="CB01FB"/>
                </a:solidFill>
                <a:latin typeface="Arial"/>
                <a:cs typeface="Arial"/>
              </a:rPr>
              <a:t>Female</a:t>
            </a:r>
            <a:endParaRPr sz="1600" b="1" dirty="0">
              <a:solidFill>
                <a:srgbClr val="CB01FB"/>
              </a:solidFill>
              <a:latin typeface="Arial"/>
              <a:cs typeface="Arial"/>
            </a:endParaRPr>
          </a:p>
        </p:txBody>
      </p:sp>
      <p:sp>
        <p:nvSpPr>
          <p:cNvPr id="4" name="TextBox 3">
            <a:extLst>
              <a:ext uri="{FF2B5EF4-FFF2-40B4-BE49-F238E27FC236}">
                <a16:creationId xmlns:a16="http://schemas.microsoft.com/office/drawing/2014/main" id="{594237BB-3560-4AD9-AA5E-792E3B794E03}"/>
              </a:ext>
            </a:extLst>
          </p:cNvPr>
          <p:cNvSpPr txBox="1"/>
          <p:nvPr/>
        </p:nvSpPr>
        <p:spPr>
          <a:xfrm>
            <a:off x="1524000" y="5181600"/>
            <a:ext cx="8228343" cy="369332"/>
          </a:xfrm>
          <a:prstGeom prst="rect">
            <a:avLst/>
          </a:prstGeom>
          <a:noFill/>
        </p:spPr>
        <p:txBody>
          <a:bodyPr wrap="none" rtlCol="0">
            <a:spAutoFit/>
          </a:bodyPr>
          <a:lstStyle/>
          <a:p>
            <a:r>
              <a:rPr lang="en-DE" dirty="0"/>
              <a:t>Implying </a:t>
            </a:r>
            <a:r>
              <a:rPr lang="en-DE" dirty="0">
                <a:solidFill>
                  <a:srgbClr val="CB01FB"/>
                </a:solidFill>
              </a:rPr>
              <a:t>women</a:t>
            </a:r>
            <a:r>
              <a:rPr lang="en-DE" dirty="0"/>
              <a:t> account only for a </a:t>
            </a:r>
            <a:r>
              <a:rPr lang="en-DE" b="1" dirty="0">
                <a:solidFill>
                  <a:srgbClr val="CB01FB"/>
                </a:solidFill>
              </a:rPr>
              <a:t>THIRD</a:t>
            </a:r>
            <a:r>
              <a:rPr lang="en-DE" dirty="0"/>
              <a:t> of the </a:t>
            </a:r>
            <a:r>
              <a:rPr lang="en-DE" dirty="0">
                <a:solidFill>
                  <a:srgbClr val="CB01FB"/>
                </a:solidFill>
              </a:rPr>
              <a:t>350k</a:t>
            </a:r>
            <a:r>
              <a:rPr lang="en-DE" dirty="0"/>
              <a:t> employees in the silicon valley. </a:t>
            </a:r>
          </a:p>
        </p:txBody>
      </p:sp>
    </p:spTree>
    <p:extLst>
      <p:ext uri="{BB962C8B-B14F-4D97-AF65-F5344CB8AC3E}">
        <p14:creationId xmlns:p14="http://schemas.microsoft.com/office/powerpoint/2010/main" val="406033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1486</Words>
  <Application>Microsoft Office PowerPoint</Application>
  <PresentationFormat>Widescreen</PresentationFormat>
  <Paragraphs>258</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Wingdings</vt:lpstr>
      <vt:lpstr>Office Theme</vt:lpstr>
      <vt:lpstr>DIVERSITY IN THE SILICON VALLEY.</vt:lpstr>
      <vt:lpstr>THE QUESTION: IS SILICON VALLEY DIVERSE?</vt:lpstr>
      <vt:lpstr>APPROACH</vt:lpstr>
      <vt:lpstr>PowerPoint Presentation</vt:lpstr>
      <vt:lpstr>PowerPoint Presentation</vt:lpstr>
      <vt:lpstr>PowerPoint Presentation</vt:lpstr>
      <vt:lpstr>PowerPoint Presentation</vt:lpstr>
      <vt:lpstr>FOCUS ON: </vt:lpstr>
      <vt:lpstr>OVERVIEW OF GENDER DIVERSITY IN SILICON VALLEY</vt:lpstr>
      <vt:lpstr>OVERVIEW AT A COMPANY LEVEL.</vt:lpstr>
      <vt:lpstr>PowerPoint Presentation</vt:lpstr>
      <vt:lpstr>PowerPoint Presentation</vt:lpstr>
      <vt:lpstr>FOCUS ON: </vt:lpstr>
      <vt:lpstr>PowerPoint Presentation</vt:lpstr>
      <vt:lpstr>PowerPoint Presentation</vt:lpstr>
      <vt:lpstr>PowerPoint Presentation</vt:lpstr>
      <vt:lpstr>FOCUS ON:</vt:lpstr>
      <vt:lpstr>PowerPoint Presentation</vt:lpstr>
      <vt:lpstr>FOCUS 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Niamh Foran</dc:creator>
  <cp:lastModifiedBy>Paramveer Singh</cp:lastModifiedBy>
  <cp:revision>6</cp:revision>
  <dcterms:created xsi:type="dcterms:W3CDTF">2022-07-13T08:12:46Z</dcterms:created>
  <dcterms:modified xsi:type="dcterms:W3CDTF">2022-07-14T08:35:26Z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2019-09-17T00:00:00Z</vt:filetime>
  </property>
  <property fmtid="{D5CDD505-2E9C-101B-9397-08002B2CF9AE}" pid="3" name="Creator">
    <vt:lpwstr>Microsoft® PowerPoint® for Office 365</vt:lpwstr>
  </property>
  <property fmtid="{D5CDD505-2E9C-101B-9397-08002B2CF9AE}" pid="4" name="LastSaved">
    <vt:filetime>2022-07-13T00:00:00Z</vt:filetime>
  </property>
</Properties>
</file>