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441110" y="2130085"/>
            <a:ext cx="7881978" cy="6026830"/>
          </a:xfrm>
          <a:prstGeom prst="rect">
            <a:avLst/>
          </a:prstGeom>
        </p:spPr>
      </p:pic>
      <p:grpSp>
        <p:nvGrpSpPr>
          <p:cNvPr name="Group 3" id="3"/>
          <p:cNvGrpSpPr/>
          <p:nvPr/>
        </p:nvGrpSpPr>
        <p:grpSpPr>
          <a:xfrm rot="0">
            <a:off x="1028700" y="3533457"/>
            <a:ext cx="7412410" cy="3220085"/>
            <a:chOff x="0" y="0"/>
            <a:chExt cx="9883213" cy="4293447"/>
          </a:xfrm>
        </p:grpSpPr>
        <p:sp>
          <p:nvSpPr>
            <p:cNvPr name="TextBox 4" id="4"/>
            <p:cNvSpPr txBox="true"/>
            <p:nvPr/>
          </p:nvSpPr>
          <p:spPr>
            <a:xfrm rot="0">
              <a:off x="0" y="3408891"/>
              <a:ext cx="9883213" cy="884556"/>
            </a:xfrm>
            <a:prstGeom prst="rect">
              <a:avLst/>
            </a:prstGeom>
          </p:spPr>
          <p:txBody>
            <a:bodyPr anchor="t" rtlCol="false" tIns="0" lIns="0" bIns="0" rIns="0">
              <a:spAutoFit/>
            </a:bodyPr>
            <a:lstStyle/>
            <a:p>
              <a:pPr>
                <a:lnSpc>
                  <a:spcPts val="5849"/>
                </a:lnSpc>
              </a:pPr>
              <a:r>
                <a:rPr lang="en-US" sz="3899">
                  <a:solidFill>
                    <a:srgbClr val="FF66C4"/>
                  </a:solidFill>
                  <a:latin typeface="DM Sans"/>
                </a:rPr>
                <a:t>Sardorbek Zokirov</a:t>
              </a:r>
            </a:p>
          </p:txBody>
        </p:sp>
        <p:sp>
          <p:nvSpPr>
            <p:cNvPr name="TextBox 5" id="5"/>
            <p:cNvSpPr txBox="true"/>
            <p:nvPr/>
          </p:nvSpPr>
          <p:spPr>
            <a:xfrm rot="0">
              <a:off x="0" y="228600"/>
              <a:ext cx="9883213" cy="3221566"/>
            </a:xfrm>
            <a:prstGeom prst="rect">
              <a:avLst/>
            </a:prstGeom>
          </p:spPr>
          <p:txBody>
            <a:bodyPr anchor="t" rtlCol="false" tIns="0" lIns="0" bIns="0" rIns="0">
              <a:spAutoFit/>
            </a:bodyPr>
            <a:lstStyle/>
            <a:p>
              <a:pPr>
                <a:lnSpc>
                  <a:spcPts val="9024"/>
                </a:lnSpc>
              </a:pPr>
              <a:r>
                <a:rPr lang="en-US" spc="-474" sz="9499">
                  <a:solidFill>
                    <a:srgbClr val="000000"/>
                  </a:solidFill>
                  <a:latin typeface="DM Sans Bold"/>
                </a:rPr>
                <a:t>Random Forests</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F2F2F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6186311" cy="3479800"/>
          </a:xfrm>
        </p:grpSpPr>
        <p:sp>
          <p:nvSpPr>
            <p:cNvPr name="Freeform 3" id="3"/>
            <p:cNvSpPr/>
            <p:nvPr/>
          </p:nvSpPr>
          <p:spPr>
            <a:xfrm>
              <a:off x="0" y="0"/>
              <a:ext cx="6186311" cy="3479800"/>
            </a:xfrm>
            <a:custGeom>
              <a:avLst/>
              <a:gdLst/>
              <a:ahLst/>
              <a:cxnLst/>
              <a:rect r="r" b="b" t="t" l="l"/>
              <a:pathLst>
                <a:path h="3479800" w="6186311">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sp>
        <p:nvSpPr>
          <p:cNvPr name="TextBox 4" id="4"/>
          <p:cNvSpPr txBox="true"/>
          <p:nvPr/>
        </p:nvSpPr>
        <p:spPr>
          <a:xfrm rot="0">
            <a:off x="1028700" y="4600600"/>
            <a:ext cx="4712543" cy="1152476"/>
          </a:xfrm>
          <a:prstGeom prst="rect">
            <a:avLst/>
          </a:prstGeom>
        </p:spPr>
        <p:txBody>
          <a:bodyPr anchor="t" rtlCol="false" tIns="0" lIns="0" bIns="0" rIns="0">
            <a:spAutoFit/>
          </a:bodyPr>
          <a:lstStyle/>
          <a:p>
            <a:pPr>
              <a:lnSpc>
                <a:spcPts val="8800"/>
              </a:lnSpc>
            </a:pPr>
            <a:r>
              <a:rPr lang="en-US" spc="-400" sz="8000">
                <a:solidFill>
                  <a:srgbClr val="000000"/>
                </a:solidFill>
                <a:latin typeface="DM Sans Bold"/>
              </a:rPr>
              <a:t>Agenda</a:t>
            </a:r>
          </a:p>
        </p:txBody>
      </p:sp>
      <p:sp>
        <p:nvSpPr>
          <p:cNvPr name="TextBox 5" id="5"/>
          <p:cNvSpPr txBox="true"/>
          <p:nvPr/>
        </p:nvSpPr>
        <p:spPr>
          <a:xfrm rot="0">
            <a:off x="15875034" y="9216415"/>
            <a:ext cx="1384266" cy="287664"/>
          </a:xfrm>
          <a:prstGeom prst="rect">
            <a:avLst/>
          </a:prstGeom>
        </p:spPr>
        <p:txBody>
          <a:bodyPr anchor="t" rtlCol="false" tIns="0" lIns="0" bIns="0" rIns="0">
            <a:spAutoFit/>
          </a:bodyPr>
          <a:lstStyle/>
          <a:p>
            <a:pPr algn="r" marL="0" indent="0" lvl="0">
              <a:lnSpc>
                <a:spcPts val="2380"/>
              </a:lnSpc>
              <a:spcBef>
                <a:spcPct val="0"/>
              </a:spcBef>
            </a:pPr>
            <a:r>
              <a:rPr lang="en-US" spc="85" u="none" sz="1700">
                <a:solidFill>
                  <a:srgbClr val="FF66C4"/>
                </a:solidFill>
                <a:latin typeface="DM Sans Bold"/>
              </a:rPr>
              <a:t>NEXT</a:t>
            </a:r>
          </a:p>
        </p:txBody>
      </p:sp>
      <p:grpSp>
        <p:nvGrpSpPr>
          <p:cNvPr name="Group 6" id="6"/>
          <p:cNvGrpSpPr/>
          <p:nvPr/>
        </p:nvGrpSpPr>
        <p:grpSpPr>
          <a:xfrm rot="0">
            <a:off x="6239854" y="3065532"/>
            <a:ext cx="2904146" cy="2875528"/>
            <a:chOff x="0" y="0"/>
            <a:chExt cx="3872195" cy="3834037"/>
          </a:xfrm>
        </p:grpSpPr>
        <p:sp>
          <p:nvSpPr>
            <p:cNvPr name="TextBox 7" id="7"/>
            <p:cNvSpPr txBox="true"/>
            <p:nvPr/>
          </p:nvSpPr>
          <p:spPr>
            <a:xfrm rot="0">
              <a:off x="0" y="-190500"/>
              <a:ext cx="2656918" cy="2222368"/>
            </a:xfrm>
            <a:prstGeom prst="rect">
              <a:avLst/>
            </a:prstGeom>
          </p:spPr>
          <p:txBody>
            <a:bodyPr anchor="t" rtlCol="false" tIns="0" lIns="0" bIns="0" rIns="0">
              <a:spAutoFit/>
            </a:bodyPr>
            <a:lstStyle/>
            <a:p>
              <a:pPr algn="just">
                <a:lnSpc>
                  <a:spcPts val="13999"/>
                </a:lnSpc>
              </a:pPr>
              <a:r>
                <a:rPr lang="en-US" spc="499" sz="9999">
                  <a:solidFill>
                    <a:srgbClr val="FF66C4"/>
                  </a:solidFill>
                  <a:latin typeface="DM Sans"/>
                </a:rPr>
                <a:t>01</a:t>
              </a:r>
            </a:p>
          </p:txBody>
        </p:sp>
        <p:sp>
          <p:nvSpPr>
            <p:cNvPr name="TextBox 8" id="8"/>
            <p:cNvSpPr txBox="true"/>
            <p:nvPr/>
          </p:nvSpPr>
          <p:spPr>
            <a:xfrm rot="0">
              <a:off x="0" y="1990196"/>
              <a:ext cx="3872195" cy="503131"/>
            </a:xfrm>
            <a:prstGeom prst="rect">
              <a:avLst/>
            </a:prstGeom>
          </p:spPr>
          <p:txBody>
            <a:bodyPr anchor="t" rtlCol="false" tIns="0" lIns="0" bIns="0" rIns="0">
              <a:spAutoFit/>
            </a:bodyPr>
            <a:lstStyle/>
            <a:p>
              <a:pPr>
                <a:lnSpc>
                  <a:spcPts val="3220"/>
                </a:lnSpc>
              </a:pPr>
              <a:r>
                <a:rPr lang="en-US" spc="-46" sz="2300">
                  <a:solidFill>
                    <a:srgbClr val="000000"/>
                  </a:solidFill>
                  <a:latin typeface="DM Sans Bold"/>
                </a:rPr>
                <a:t>Introduction</a:t>
              </a:r>
            </a:p>
          </p:txBody>
        </p:sp>
        <p:sp>
          <p:nvSpPr>
            <p:cNvPr name="TextBox 9" id="9"/>
            <p:cNvSpPr txBox="true"/>
            <p:nvPr/>
          </p:nvSpPr>
          <p:spPr>
            <a:xfrm rot="0">
              <a:off x="0" y="2659499"/>
              <a:ext cx="3872195" cy="1174539"/>
            </a:xfrm>
            <a:prstGeom prst="rect">
              <a:avLst/>
            </a:prstGeom>
          </p:spPr>
          <p:txBody>
            <a:bodyPr anchor="t" rtlCol="false" tIns="0" lIns="0" bIns="0" rIns="0">
              <a:spAutoFit/>
            </a:bodyPr>
            <a:lstStyle/>
            <a:p>
              <a:pPr>
                <a:lnSpc>
                  <a:spcPts val="3679"/>
                </a:lnSpc>
              </a:pPr>
              <a:r>
                <a:rPr lang="en-US" sz="2299">
                  <a:solidFill>
                    <a:srgbClr val="737373"/>
                  </a:solidFill>
                  <a:latin typeface="DM Sans"/>
                </a:rPr>
                <a:t>What is Random Forest? </a:t>
              </a:r>
            </a:p>
          </p:txBody>
        </p:sp>
      </p:grpSp>
      <p:grpSp>
        <p:nvGrpSpPr>
          <p:cNvPr name="Group 10" id="10"/>
          <p:cNvGrpSpPr/>
          <p:nvPr/>
        </p:nvGrpSpPr>
        <p:grpSpPr>
          <a:xfrm rot="0">
            <a:off x="10385051" y="3071783"/>
            <a:ext cx="2904146" cy="2402552"/>
            <a:chOff x="0" y="0"/>
            <a:chExt cx="3872195" cy="3203403"/>
          </a:xfrm>
        </p:grpSpPr>
        <p:sp>
          <p:nvSpPr>
            <p:cNvPr name="TextBox 11" id="11"/>
            <p:cNvSpPr txBox="true"/>
            <p:nvPr/>
          </p:nvSpPr>
          <p:spPr>
            <a:xfrm rot="0">
              <a:off x="0" y="-190500"/>
              <a:ext cx="2656918" cy="2214033"/>
            </a:xfrm>
            <a:prstGeom prst="rect">
              <a:avLst/>
            </a:prstGeom>
          </p:spPr>
          <p:txBody>
            <a:bodyPr anchor="t" rtlCol="false" tIns="0" lIns="0" bIns="0" rIns="0">
              <a:spAutoFit/>
            </a:bodyPr>
            <a:lstStyle/>
            <a:p>
              <a:pPr algn="just">
                <a:lnSpc>
                  <a:spcPts val="13999"/>
                </a:lnSpc>
              </a:pPr>
              <a:r>
                <a:rPr lang="en-US" spc="499" sz="9999">
                  <a:solidFill>
                    <a:srgbClr val="FF66C4"/>
                  </a:solidFill>
                  <a:latin typeface="DM Sans"/>
                </a:rPr>
                <a:t>02</a:t>
              </a:r>
            </a:p>
          </p:txBody>
        </p:sp>
        <p:sp>
          <p:nvSpPr>
            <p:cNvPr name="TextBox 12" id="12"/>
            <p:cNvSpPr txBox="true"/>
            <p:nvPr/>
          </p:nvSpPr>
          <p:spPr>
            <a:xfrm rot="0">
              <a:off x="0" y="1981862"/>
              <a:ext cx="3872195" cy="503131"/>
            </a:xfrm>
            <a:prstGeom prst="rect">
              <a:avLst/>
            </a:prstGeom>
          </p:spPr>
          <p:txBody>
            <a:bodyPr anchor="t" rtlCol="false" tIns="0" lIns="0" bIns="0" rIns="0">
              <a:spAutoFit/>
            </a:bodyPr>
            <a:lstStyle/>
            <a:p>
              <a:pPr>
                <a:lnSpc>
                  <a:spcPts val="3220"/>
                </a:lnSpc>
              </a:pPr>
              <a:r>
                <a:rPr lang="en-US" spc="-46" sz="2300">
                  <a:solidFill>
                    <a:srgbClr val="000000"/>
                  </a:solidFill>
                  <a:latin typeface="DM Sans Bold"/>
                </a:rPr>
                <a:t>Information</a:t>
              </a:r>
            </a:p>
          </p:txBody>
        </p:sp>
        <p:sp>
          <p:nvSpPr>
            <p:cNvPr name="TextBox 13" id="13"/>
            <p:cNvSpPr txBox="true"/>
            <p:nvPr/>
          </p:nvSpPr>
          <p:spPr>
            <a:xfrm rot="0">
              <a:off x="0" y="2651164"/>
              <a:ext cx="3872195" cy="552239"/>
            </a:xfrm>
            <a:prstGeom prst="rect">
              <a:avLst/>
            </a:prstGeom>
          </p:spPr>
          <p:txBody>
            <a:bodyPr anchor="t" rtlCol="false" tIns="0" lIns="0" bIns="0" rIns="0">
              <a:spAutoFit/>
            </a:bodyPr>
            <a:lstStyle/>
            <a:p>
              <a:pPr>
                <a:lnSpc>
                  <a:spcPts val="3679"/>
                </a:lnSpc>
              </a:pPr>
              <a:r>
                <a:rPr lang="en-US" sz="2299">
                  <a:solidFill>
                    <a:srgbClr val="737373"/>
                  </a:solidFill>
                  <a:latin typeface="DM Sans"/>
                </a:rPr>
                <a:t>How it is performed? </a:t>
              </a:r>
            </a:p>
          </p:txBody>
        </p:sp>
      </p:grpSp>
      <p:grpSp>
        <p:nvGrpSpPr>
          <p:cNvPr name="Group 14" id="14"/>
          <p:cNvGrpSpPr/>
          <p:nvPr/>
        </p:nvGrpSpPr>
        <p:grpSpPr>
          <a:xfrm rot="0">
            <a:off x="14355154" y="3065532"/>
            <a:ext cx="2904146" cy="3342253"/>
            <a:chOff x="0" y="0"/>
            <a:chExt cx="3872195" cy="4456337"/>
          </a:xfrm>
        </p:grpSpPr>
        <p:sp>
          <p:nvSpPr>
            <p:cNvPr name="TextBox 15" id="15"/>
            <p:cNvSpPr txBox="true"/>
            <p:nvPr/>
          </p:nvSpPr>
          <p:spPr>
            <a:xfrm rot="0">
              <a:off x="0" y="-190500"/>
              <a:ext cx="2656918" cy="2222368"/>
            </a:xfrm>
            <a:prstGeom prst="rect">
              <a:avLst/>
            </a:prstGeom>
          </p:spPr>
          <p:txBody>
            <a:bodyPr anchor="t" rtlCol="false" tIns="0" lIns="0" bIns="0" rIns="0">
              <a:spAutoFit/>
            </a:bodyPr>
            <a:lstStyle/>
            <a:p>
              <a:pPr algn="just">
                <a:lnSpc>
                  <a:spcPts val="13999"/>
                </a:lnSpc>
              </a:pPr>
              <a:r>
                <a:rPr lang="en-US" spc="499" sz="9999">
                  <a:solidFill>
                    <a:srgbClr val="FF66C4"/>
                  </a:solidFill>
                  <a:latin typeface="DM Sans"/>
                </a:rPr>
                <a:t>03</a:t>
              </a:r>
            </a:p>
          </p:txBody>
        </p:sp>
        <p:sp>
          <p:nvSpPr>
            <p:cNvPr name="TextBox 16" id="16"/>
            <p:cNvSpPr txBox="true"/>
            <p:nvPr/>
          </p:nvSpPr>
          <p:spPr>
            <a:xfrm rot="0">
              <a:off x="0" y="1984243"/>
              <a:ext cx="3872195" cy="503131"/>
            </a:xfrm>
            <a:prstGeom prst="rect">
              <a:avLst/>
            </a:prstGeom>
          </p:spPr>
          <p:txBody>
            <a:bodyPr anchor="t" rtlCol="false" tIns="0" lIns="0" bIns="0" rIns="0">
              <a:spAutoFit/>
            </a:bodyPr>
            <a:lstStyle/>
            <a:p>
              <a:pPr>
                <a:lnSpc>
                  <a:spcPts val="3220"/>
                </a:lnSpc>
              </a:pPr>
              <a:r>
                <a:rPr lang="en-US" spc="-46" sz="2300">
                  <a:solidFill>
                    <a:srgbClr val="000000"/>
                  </a:solidFill>
                  <a:latin typeface="DM Sans Bold"/>
                </a:rPr>
                <a:t>Detailed information</a:t>
              </a:r>
            </a:p>
          </p:txBody>
        </p:sp>
        <p:sp>
          <p:nvSpPr>
            <p:cNvPr name="TextBox 17" id="17"/>
            <p:cNvSpPr txBox="true"/>
            <p:nvPr/>
          </p:nvSpPr>
          <p:spPr>
            <a:xfrm rot="0">
              <a:off x="0" y="2659499"/>
              <a:ext cx="3872195" cy="1796839"/>
            </a:xfrm>
            <a:prstGeom prst="rect">
              <a:avLst/>
            </a:prstGeom>
          </p:spPr>
          <p:txBody>
            <a:bodyPr anchor="t" rtlCol="false" tIns="0" lIns="0" bIns="0" rIns="0">
              <a:spAutoFit/>
            </a:bodyPr>
            <a:lstStyle/>
            <a:p>
              <a:pPr>
                <a:lnSpc>
                  <a:spcPts val="3679"/>
                </a:lnSpc>
              </a:pPr>
              <a:r>
                <a:rPr lang="en-US" sz="2299">
                  <a:solidFill>
                    <a:srgbClr val="737373"/>
                  </a:solidFill>
                  <a:latin typeface="DM Sans"/>
                </a:rPr>
                <a:t>Strengths and Weaknesses of the model</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6186311" cy="3479800"/>
          </a:xfrm>
        </p:grpSpPr>
        <p:sp>
          <p:nvSpPr>
            <p:cNvPr name="Freeform 3" id="3"/>
            <p:cNvSpPr/>
            <p:nvPr/>
          </p:nvSpPr>
          <p:spPr>
            <a:xfrm>
              <a:off x="0" y="0"/>
              <a:ext cx="6186311" cy="3479800"/>
            </a:xfrm>
            <a:custGeom>
              <a:avLst/>
              <a:gdLst/>
              <a:ahLst/>
              <a:cxnLst/>
              <a:rect r="r" b="b" t="t" l="l"/>
              <a:pathLst>
                <a:path h="3479800" w="6186311">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pic>
        <p:nvPicPr>
          <p:cNvPr name="Picture 4" id="4"/>
          <p:cNvPicPr>
            <a:picLocks noChangeAspect="true"/>
          </p:cNvPicPr>
          <p:nvPr/>
        </p:nvPicPr>
        <p:blipFill>
          <a:blip r:embed="rId2"/>
          <a:srcRect l="0" t="0" r="0" b="0"/>
          <a:stretch>
            <a:fillRect/>
          </a:stretch>
        </p:blipFill>
        <p:spPr>
          <a:xfrm flipH="false" flipV="false" rot="0">
            <a:off x="9334500" y="6957576"/>
            <a:ext cx="6953903" cy="2924985"/>
          </a:xfrm>
          <a:prstGeom prst="rect">
            <a:avLst/>
          </a:prstGeom>
        </p:spPr>
      </p:pic>
      <p:grpSp>
        <p:nvGrpSpPr>
          <p:cNvPr name="Group 5" id="5"/>
          <p:cNvGrpSpPr/>
          <p:nvPr/>
        </p:nvGrpSpPr>
        <p:grpSpPr>
          <a:xfrm rot="0">
            <a:off x="1028700" y="3856430"/>
            <a:ext cx="4712543" cy="2574885"/>
            <a:chOff x="0" y="0"/>
            <a:chExt cx="6283390" cy="3433179"/>
          </a:xfrm>
        </p:grpSpPr>
        <p:sp>
          <p:nvSpPr>
            <p:cNvPr name="TextBox 6" id="6"/>
            <p:cNvSpPr txBox="true"/>
            <p:nvPr/>
          </p:nvSpPr>
          <p:spPr>
            <a:xfrm rot="0">
              <a:off x="0" y="392587"/>
              <a:ext cx="6283390" cy="3040592"/>
            </a:xfrm>
            <a:prstGeom prst="rect">
              <a:avLst/>
            </a:prstGeom>
          </p:spPr>
          <p:txBody>
            <a:bodyPr anchor="t" rtlCol="false" tIns="0" lIns="0" bIns="0" rIns="0">
              <a:spAutoFit/>
            </a:bodyPr>
            <a:lstStyle/>
            <a:p>
              <a:pPr>
                <a:lnSpc>
                  <a:spcPts val="8800"/>
                </a:lnSpc>
              </a:pPr>
              <a:r>
                <a:rPr lang="en-US" spc="-400" sz="8000">
                  <a:solidFill>
                    <a:srgbClr val="000000"/>
                  </a:solidFill>
                  <a:latin typeface="DM Sans Bold"/>
                </a:rPr>
                <a:t>Random Forests</a:t>
              </a:r>
            </a:p>
          </p:txBody>
        </p:sp>
        <p:sp>
          <p:nvSpPr>
            <p:cNvPr name="TextBox 7" id="7"/>
            <p:cNvSpPr txBox="true"/>
            <p:nvPr/>
          </p:nvSpPr>
          <p:spPr>
            <a:xfrm rot="0">
              <a:off x="0" y="-28575"/>
              <a:ext cx="6283390" cy="364700"/>
            </a:xfrm>
            <a:prstGeom prst="rect">
              <a:avLst/>
            </a:prstGeom>
          </p:spPr>
          <p:txBody>
            <a:bodyPr anchor="t" rtlCol="false" tIns="0" lIns="0" bIns="0" rIns="0">
              <a:spAutoFit/>
            </a:bodyPr>
            <a:lstStyle/>
            <a:p>
              <a:pPr algn="just">
                <a:lnSpc>
                  <a:spcPts val="2380"/>
                </a:lnSpc>
              </a:pPr>
            </a:p>
          </p:txBody>
        </p:sp>
      </p:grpSp>
      <p:grpSp>
        <p:nvGrpSpPr>
          <p:cNvPr name="Group 8" id="8"/>
          <p:cNvGrpSpPr/>
          <p:nvPr/>
        </p:nvGrpSpPr>
        <p:grpSpPr>
          <a:xfrm rot="0">
            <a:off x="7754279" y="2791976"/>
            <a:ext cx="4908900" cy="4622800"/>
            <a:chOff x="0" y="0"/>
            <a:chExt cx="6545200" cy="6163734"/>
          </a:xfrm>
        </p:grpSpPr>
        <p:sp>
          <p:nvSpPr>
            <p:cNvPr name="TextBox 9" id="9"/>
            <p:cNvSpPr txBox="true"/>
            <p:nvPr/>
          </p:nvSpPr>
          <p:spPr>
            <a:xfrm rot="0">
              <a:off x="0" y="-57150"/>
              <a:ext cx="6545200" cy="5230282"/>
            </a:xfrm>
            <a:prstGeom prst="rect">
              <a:avLst/>
            </a:prstGeom>
          </p:spPr>
          <p:txBody>
            <a:bodyPr anchor="t" rtlCol="false" tIns="0" lIns="0" bIns="0" rIns="0">
              <a:spAutoFit/>
            </a:bodyPr>
            <a:lstStyle/>
            <a:p>
              <a:pPr>
                <a:lnSpc>
                  <a:spcPts val="3500"/>
                </a:lnSpc>
              </a:pPr>
              <a:r>
                <a:rPr lang="en-US" spc="-50" sz="2500">
                  <a:solidFill>
                    <a:srgbClr val="000000"/>
                  </a:solidFill>
                  <a:latin typeface="DM Sans"/>
                </a:rPr>
                <a:t>Random Forest is a supervised machine learning algorithm that consists of a large number of individual decision trees that operate as an ensemble. Each individual tree in the random forest gives a prediction and the model prediction is chosen based on this information.</a:t>
              </a:r>
            </a:p>
          </p:txBody>
        </p:sp>
        <p:sp>
          <p:nvSpPr>
            <p:cNvPr name="TextBox 10" id="10"/>
            <p:cNvSpPr txBox="true"/>
            <p:nvPr/>
          </p:nvSpPr>
          <p:spPr>
            <a:xfrm rot="0">
              <a:off x="0" y="5691929"/>
              <a:ext cx="6545200" cy="471805"/>
            </a:xfrm>
            <a:prstGeom prst="rect">
              <a:avLst/>
            </a:prstGeom>
          </p:spPr>
          <p:txBody>
            <a:bodyPr anchor="t" rtlCol="false" tIns="0" lIns="0" bIns="0" rIns="0">
              <a:spAutoFit/>
            </a:bodyPr>
            <a:lstStyle/>
            <a:p>
              <a:pPr>
                <a:lnSpc>
                  <a:spcPts val="2940"/>
                </a:lnSpc>
              </a:pPr>
            </a:p>
          </p:txBody>
        </p:sp>
      </p:grpSp>
      <p:sp>
        <p:nvSpPr>
          <p:cNvPr name="TextBox 11" id="11"/>
          <p:cNvSpPr txBox="true"/>
          <p:nvPr/>
        </p:nvSpPr>
        <p:spPr>
          <a:xfrm rot="0">
            <a:off x="15875034" y="9216415"/>
            <a:ext cx="1384266" cy="287664"/>
          </a:xfrm>
          <a:prstGeom prst="rect">
            <a:avLst/>
          </a:prstGeom>
        </p:spPr>
        <p:txBody>
          <a:bodyPr anchor="t" rtlCol="false" tIns="0" lIns="0" bIns="0" rIns="0">
            <a:spAutoFit/>
          </a:bodyPr>
          <a:lstStyle/>
          <a:p>
            <a:pPr algn="r" marL="0" indent="0" lvl="0">
              <a:lnSpc>
                <a:spcPts val="2380"/>
              </a:lnSpc>
              <a:spcBef>
                <a:spcPct val="0"/>
              </a:spcBef>
            </a:pPr>
            <a:r>
              <a:rPr lang="en-US" spc="85" u="none" sz="1700">
                <a:solidFill>
                  <a:srgbClr val="FF66C4"/>
                </a:solidFill>
                <a:latin typeface="DM Sans Bold"/>
              </a:rPr>
              <a:t>NEXT</a:t>
            </a:r>
          </a:p>
        </p:txBody>
      </p:sp>
      <p:sp>
        <p:nvSpPr>
          <p:cNvPr name="TextBox 12" id="12"/>
          <p:cNvSpPr txBox="true"/>
          <p:nvPr/>
        </p:nvSpPr>
        <p:spPr>
          <a:xfrm rot="0">
            <a:off x="12663179" y="2744351"/>
            <a:ext cx="4845958" cy="3709035"/>
          </a:xfrm>
          <a:prstGeom prst="rect">
            <a:avLst/>
          </a:prstGeom>
        </p:spPr>
        <p:txBody>
          <a:bodyPr anchor="t" rtlCol="false" tIns="0" lIns="0" bIns="0" rIns="0">
            <a:spAutoFit/>
          </a:bodyPr>
          <a:lstStyle/>
          <a:p>
            <a:pPr marL="453390" indent="-226695" lvl="1">
              <a:lnSpc>
                <a:spcPts val="2940"/>
              </a:lnSpc>
              <a:buFont typeface="Arial"/>
              <a:buChar char="•"/>
            </a:pPr>
            <a:r>
              <a:rPr lang="en-US" sz="2100">
                <a:solidFill>
                  <a:srgbClr val="000000"/>
                </a:solidFill>
                <a:latin typeface="DM Sans"/>
              </a:rPr>
              <a:t>In the case of classification problems, each individual tree’s result is considered and the result with the majority of the votes becomes the model’s prediction.</a:t>
            </a:r>
          </a:p>
          <a:p>
            <a:pPr marL="453390" indent="-226695" lvl="1">
              <a:lnSpc>
                <a:spcPts val="2940"/>
              </a:lnSpc>
              <a:buFont typeface="Arial"/>
              <a:buChar char="•"/>
            </a:pPr>
            <a:r>
              <a:rPr lang="en-US" sz="2100">
                <a:solidFill>
                  <a:srgbClr val="000000"/>
                </a:solidFill>
                <a:latin typeface="DM Sans"/>
              </a:rPr>
              <a:t>When we are doing regression problems, the model chooses the mean or mode of prediction of individual trees.</a:t>
            </a:r>
          </a:p>
          <a:p>
            <a:pPr>
              <a:lnSpc>
                <a:spcPts val="29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2F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6186311" cy="3479800"/>
          </a:xfrm>
        </p:grpSpPr>
        <p:sp>
          <p:nvSpPr>
            <p:cNvPr name="Freeform 3" id="3"/>
            <p:cNvSpPr/>
            <p:nvPr/>
          </p:nvSpPr>
          <p:spPr>
            <a:xfrm>
              <a:off x="0" y="0"/>
              <a:ext cx="6186311" cy="3479800"/>
            </a:xfrm>
            <a:custGeom>
              <a:avLst/>
              <a:gdLst/>
              <a:ahLst/>
              <a:cxnLst/>
              <a:rect r="r" b="b" t="t" l="l"/>
              <a:pathLst>
                <a:path h="3479800" w="6186311">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pic>
        <p:nvPicPr>
          <p:cNvPr name="Picture 4" id="4"/>
          <p:cNvPicPr>
            <a:picLocks noChangeAspect="true"/>
          </p:cNvPicPr>
          <p:nvPr/>
        </p:nvPicPr>
        <p:blipFill>
          <a:blip r:embed="rId2"/>
          <a:srcRect l="0" t="0" r="0" b="0"/>
          <a:stretch>
            <a:fillRect/>
          </a:stretch>
        </p:blipFill>
        <p:spPr>
          <a:xfrm flipH="false" flipV="false" rot="0">
            <a:off x="5962933" y="4545291"/>
            <a:ext cx="5771857" cy="2885929"/>
          </a:xfrm>
          <a:prstGeom prst="rect">
            <a:avLst/>
          </a:prstGeom>
        </p:spPr>
      </p:pic>
      <p:sp>
        <p:nvSpPr>
          <p:cNvPr name="TextBox 5" id="5"/>
          <p:cNvSpPr txBox="true"/>
          <p:nvPr/>
        </p:nvSpPr>
        <p:spPr>
          <a:xfrm rot="0">
            <a:off x="1028700" y="4497666"/>
            <a:ext cx="4934233" cy="3709035"/>
          </a:xfrm>
          <a:prstGeom prst="rect">
            <a:avLst/>
          </a:prstGeom>
        </p:spPr>
        <p:txBody>
          <a:bodyPr anchor="t" rtlCol="false" tIns="0" lIns="0" bIns="0" rIns="0">
            <a:spAutoFit/>
          </a:bodyPr>
          <a:lstStyle/>
          <a:p>
            <a:pPr>
              <a:lnSpc>
                <a:spcPts val="2940"/>
              </a:lnSpc>
            </a:pPr>
            <a:r>
              <a:rPr lang="en-US" sz="2100">
                <a:solidFill>
                  <a:srgbClr val="737373"/>
                </a:solidFill>
                <a:latin typeface="DM Sans Bold"/>
              </a:rPr>
              <a:t>Bootstrapping </a:t>
            </a:r>
            <a:r>
              <a:rPr lang="en-US" sz="2100">
                <a:solidFill>
                  <a:srgbClr val="737373"/>
                </a:solidFill>
                <a:latin typeface="DM Sans"/>
              </a:rPr>
              <a:t>is picking random samples from the original dataset with replacement. Bootstrapped data may have some duplicated data and may not include all the samples from the original dataset. It usually includes 60% of the original data. The size of bootstrapped data may be different from the dataset, but all bootstrapped sets need to have the same length.</a:t>
            </a:r>
          </a:p>
        </p:txBody>
      </p:sp>
      <p:grpSp>
        <p:nvGrpSpPr>
          <p:cNvPr name="Group 6" id="6"/>
          <p:cNvGrpSpPr/>
          <p:nvPr/>
        </p:nvGrpSpPr>
        <p:grpSpPr>
          <a:xfrm rot="0">
            <a:off x="1028700" y="1560713"/>
            <a:ext cx="6758087" cy="1468119"/>
            <a:chOff x="0" y="0"/>
            <a:chExt cx="9010783" cy="1957492"/>
          </a:xfrm>
        </p:grpSpPr>
        <p:sp>
          <p:nvSpPr>
            <p:cNvPr name="TextBox 7" id="7"/>
            <p:cNvSpPr txBox="true"/>
            <p:nvPr/>
          </p:nvSpPr>
          <p:spPr>
            <a:xfrm rot="0">
              <a:off x="0" y="402800"/>
              <a:ext cx="9010783" cy="1554692"/>
            </a:xfrm>
            <a:prstGeom prst="rect">
              <a:avLst/>
            </a:prstGeom>
          </p:spPr>
          <p:txBody>
            <a:bodyPr anchor="t" rtlCol="false" tIns="0" lIns="0" bIns="0" rIns="0">
              <a:spAutoFit/>
            </a:bodyPr>
            <a:lstStyle/>
            <a:p>
              <a:pPr>
                <a:lnSpc>
                  <a:spcPts val="8800"/>
                </a:lnSpc>
              </a:pPr>
              <a:r>
                <a:rPr lang="en-US" spc="-400" sz="8000">
                  <a:solidFill>
                    <a:srgbClr val="000000"/>
                  </a:solidFill>
                  <a:latin typeface="DM Sans Bold"/>
                </a:rPr>
                <a:t>Bootstrapping</a:t>
              </a:r>
            </a:p>
          </p:txBody>
        </p:sp>
        <p:sp>
          <p:nvSpPr>
            <p:cNvPr name="TextBox 8" id="8"/>
            <p:cNvSpPr txBox="true"/>
            <p:nvPr/>
          </p:nvSpPr>
          <p:spPr>
            <a:xfrm rot="0">
              <a:off x="0" y="-28575"/>
              <a:ext cx="9010783" cy="364700"/>
            </a:xfrm>
            <a:prstGeom prst="rect">
              <a:avLst/>
            </a:prstGeom>
          </p:spPr>
          <p:txBody>
            <a:bodyPr anchor="t" rtlCol="false" tIns="0" lIns="0" bIns="0" rIns="0">
              <a:spAutoFit/>
            </a:bodyPr>
            <a:lstStyle/>
            <a:p>
              <a:pPr algn="just">
                <a:lnSpc>
                  <a:spcPts val="2380"/>
                </a:lnSpc>
              </a:pPr>
            </a:p>
          </p:txBody>
        </p:sp>
      </p:grpSp>
      <p:sp>
        <p:nvSpPr>
          <p:cNvPr name="TextBox 9" id="9"/>
          <p:cNvSpPr txBox="true"/>
          <p:nvPr/>
        </p:nvSpPr>
        <p:spPr>
          <a:xfrm rot="0">
            <a:off x="7786787" y="1905617"/>
            <a:ext cx="9472513" cy="1108710"/>
          </a:xfrm>
          <a:prstGeom prst="rect">
            <a:avLst/>
          </a:prstGeom>
        </p:spPr>
        <p:txBody>
          <a:bodyPr anchor="t" rtlCol="false" tIns="0" lIns="0" bIns="0" rIns="0">
            <a:spAutoFit/>
          </a:bodyPr>
          <a:lstStyle/>
          <a:p>
            <a:pPr>
              <a:lnSpc>
                <a:spcPts val="2940"/>
              </a:lnSpc>
            </a:pPr>
            <a:r>
              <a:rPr lang="en-US" sz="2100">
                <a:solidFill>
                  <a:srgbClr val="000000"/>
                </a:solidFill>
                <a:latin typeface="DM Sans"/>
              </a:rPr>
              <a:t>Random forests consist of many individual trees that are formed simultaneously and independently from each other. The reason why this is possible is that Random forests use bootstrapped data for each tree.</a:t>
            </a:r>
          </a:p>
        </p:txBody>
      </p:sp>
      <p:sp>
        <p:nvSpPr>
          <p:cNvPr name="TextBox 10" id="10"/>
          <p:cNvSpPr txBox="true"/>
          <p:nvPr/>
        </p:nvSpPr>
        <p:spPr>
          <a:xfrm rot="0">
            <a:off x="12325067" y="4497666"/>
            <a:ext cx="4934233" cy="2594610"/>
          </a:xfrm>
          <a:prstGeom prst="rect">
            <a:avLst/>
          </a:prstGeom>
        </p:spPr>
        <p:txBody>
          <a:bodyPr anchor="t" rtlCol="false" tIns="0" lIns="0" bIns="0" rIns="0">
            <a:spAutoFit/>
          </a:bodyPr>
          <a:lstStyle/>
          <a:p>
            <a:pPr>
              <a:lnSpc>
                <a:spcPts val="2940"/>
              </a:lnSpc>
            </a:pPr>
            <a:r>
              <a:rPr lang="en-US" sz="2100">
                <a:solidFill>
                  <a:srgbClr val="737373"/>
                </a:solidFill>
                <a:latin typeface="DM Sans"/>
              </a:rPr>
              <a:t>Bootstrapping the data and using the aggregate to make a decision tree is called bagging. Random forests allow each individual tree to randomly sample from the dataset with replacement and results in different trees.</a:t>
            </a:r>
          </a:p>
        </p:txBody>
      </p:sp>
      <p:sp>
        <p:nvSpPr>
          <p:cNvPr name="TextBox 11" id="11"/>
          <p:cNvSpPr txBox="true"/>
          <p:nvPr/>
        </p:nvSpPr>
        <p:spPr>
          <a:xfrm rot="0">
            <a:off x="15875034" y="9216415"/>
            <a:ext cx="1384266" cy="287664"/>
          </a:xfrm>
          <a:prstGeom prst="rect">
            <a:avLst/>
          </a:prstGeom>
        </p:spPr>
        <p:txBody>
          <a:bodyPr anchor="t" rtlCol="false" tIns="0" lIns="0" bIns="0" rIns="0">
            <a:spAutoFit/>
          </a:bodyPr>
          <a:lstStyle/>
          <a:p>
            <a:pPr algn="r" marL="0" indent="0" lvl="0">
              <a:lnSpc>
                <a:spcPts val="2380"/>
              </a:lnSpc>
              <a:spcBef>
                <a:spcPct val="0"/>
              </a:spcBef>
            </a:pPr>
            <a:r>
              <a:rPr lang="en-US" spc="85" u="none" sz="1700">
                <a:solidFill>
                  <a:srgbClr val="FF66C4"/>
                </a:solidFill>
                <a:latin typeface="DM Sans Bold"/>
              </a:rPr>
              <a:t>NEXT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6186311" cy="3479800"/>
          </a:xfrm>
        </p:grpSpPr>
        <p:sp>
          <p:nvSpPr>
            <p:cNvPr name="Freeform 3" id="3"/>
            <p:cNvSpPr/>
            <p:nvPr/>
          </p:nvSpPr>
          <p:spPr>
            <a:xfrm>
              <a:off x="0" y="0"/>
              <a:ext cx="6186311" cy="3479800"/>
            </a:xfrm>
            <a:custGeom>
              <a:avLst/>
              <a:gdLst/>
              <a:ahLst/>
              <a:cxnLst/>
              <a:rect r="r" b="b" t="t" l="l"/>
              <a:pathLst>
                <a:path h="3479800" w="6186311">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pic>
        <p:nvPicPr>
          <p:cNvPr name="Picture 4" id="4"/>
          <p:cNvPicPr>
            <a:picLocks noChangeAspect="true"/>
          </p:cNvPicPr>
          <p:nvPr/>
        </p:nvPicPr>
        <p:blipFill>
          <a:blip r:embed="rId2"/>
          <a:srcRect l="0" t="0" r="0" b="0"/>
          <a:stretch>
            <a:fillRect/>
          </a:stretch>
        </p:blipFill>
        <p:spPr>
          <a:xfrm flipH="false" flipV="false" rot="0">
            <a:off x="6004032" y="4943981"/>
            <a:ext cx="6519012" cy="3319264"/>
          </a:xfrm>
          <a:prstGeom prst="rect">
            <a:avLst/>
          </a:prstGeom>
        </p:spPr>
      </p:pic>
      <p:sp>
        <p:nvSpPr>
          <p:cNvPr name="TextBox 5" id="5"/>
          <p:cNvSpPr txBox="true"/>
          <p:nvPr/>
        </p:nvSpPr>
        <p:spPr>
          <a:xfrm rot="0">
            <a:off x="1028700" y="4173880"/>
            <a:ext cx="4934233" cy="5688965"/>
          </a:xfrm>
          <a:prstGeom prst="rect">
            <a:avLst/>
          </a:prstGeom>
        </p:spPr>
        <p:txBody>
          <a:bodyPr anchor="t" rtlCol="false" tIns="0" lIns="0" bIns="0" rIns="0">
            <a:spAutoFit/>
          </a:bodyPr>
          <a:lstStyle/>
          <a:p>
            <a:pPr>
              <a:lnSpc>
                <a:spcPts val="3079"/>
              </a:lnSpc>
            </a:pPr>
            <a:r>
              <a:rPr lang="en-US" sz="2199">
                <a:solidFill>
                  <a:srgbClr val="000000"/>
                </a:solidFill>
                <a:latin typeface="DM Sans Bold"/>
              </a:rPr>
              <a:t>Strengths of Random forests:</a:t>
            </a:r>
          </a:p>
          <a:p>
            <a:pPr marL="431801" indent="-215900" lvl="1">
              <a:lnSpc>
                <a:spcPts val="2800"/>
              </a:lnSpc>
              <a:buFont typeface="Arial"/>
              <a:buChar char="•"/>
            </a:pPr>
            <a:r>
              <a:rPr lang="en-US" sz="2000">
                <a:solidFill>
                  <a:srgbClr val="000000"/>
                </a:solidFill>
                <a:latin typeface="DM Sans"/>
              </a:rPr>
              <a:t>An all-purpose model that performs well - both classification and regression;</a:t>
            </a:r>
          </a:p>
          <a:p>
            <a:pPr marL="431801" indent="-215900" lvl="1">
              <a:lnSpc>
                <a:spcPts val="2800"/>
              </a:lnSpc>
              <a:buFont typeface="Arial"/>
              <a:buChar char="•"/>
            </a:pPr>
            <a:r>
              <a:rPr lang="en-US" sz="2000">
                <a:solidFill>
                  <a:srgbClr val="000000"/>
                </a:solidFill>
                <a:latin typeface="DM Sans"/>
              </a:rPr>
              <a:t>It can handle noisy and missing data;</a:t>
            </a:r>
          </a:p>
          <a:p>
            <a:pPr marL="431801" indent="-215900" lvl="1">
              <a:lnSpc>
                <a:spcPts val="2800"/>
              </a:lnSpc>
              <a:buFont typeface="Arial"/>
              <a:buChar char="•"/>
            </a:pPr>
            <a:r>
              <a:rPr lang="en-US" sz="2000">
                <a:solidFill>
                  <a:srgbClr val="000000"/>
                </a:solidFill>
                <a:latin typeface="DM Sans"/>
              </a:rPr>
              <a:t>It can select only the most important features;</a:t>
            </a:r>
          </a:p>
          <a:p>
            <a:pPr marL="431801" indent="-215900" lvl="1">
              <a:lnSpc>
                <a:spcPts val="2800"/>
              </a:lnSpc>
              <a:buFont typeface="Arial"/>
              <a:buChar char="•"/>
            </a:pPr>
            <a:r>
              <a:rPr lang="en-US" sz="2000">
                <a:solidFill>
                  <a:srgbClr val="000000"/>
                </a:solidFill>
                <a:latin typeface="DM Sans"/>
              </a:rPr>
              <a:t>It model can be used efficiently with big datasets;</a:t>
            </a:r>
          </a:p>
          <a:p>
            <a:pPr marL="431801" indent="-215900" lvl="1">
              <a:lnSpc>
                <a:spcPts val="2800"/>
              </a:lnSpc>
              <a:buFont typeface="Arial"/>
              <a:buChar char="•"/>
            </a:pPr>
            <a:r>
              <a:rPr lang="en-US" sz="2000">
                <a:solidFill>
                  <a:srgbClr val="000000"/>
                </a:solidFill>
                <a:latin typeface="DM Sans"/>
              </a:rPr>
              <a:t>No feature scaling required: No feature scaling (standardization and normalization) required in case of Random Forest as it uses rule based approach instead of distance calculation.</a:t>
            </a:r>
          </a:p>
          <a:p>
            <a:pPr>
              <a:lnSpc>
                <a:spcPts val="2940"/>
              </a:lnSpc>
            </a:pPr>
          </a:p>
        </p:txBody>
      </p:sp>
      <p:grpSp>
        <p:nvGrpSpPr>
          <p:cNvPr name="Group 6" id="6"/>
          <p:cNvGrpSpPr/>
          <p:nvPr/>
        </p:nvGrpSpPr>
        <p:grpSpPr>
          <a:xfrm rot="0">
            <a:off x="1028700" y="1560713"/>
            <a:ext cx="6758087" cy="1332866"/>
            <a:chOff x="0" y="0"/>
            <a:chExt cx="9010783" cy="1777155"/>
          </a:xfrm>
        </p:grpSpPr>
        <p:sp>
          <p:nvSpPr>
            <p:cNvPr name="TextBox 7" id="7"/>
            <p:cNvSpPr txBox="true"/>
            <p:nvPr/>
          </p:nvSpPr>
          <p:spPr>
            <a:xfrm rot="0">
              <a:off x="0" y="402800"/>
              <a:ext cx="9010783" cy="1374354"/>
            </a:xfrm>
            <a:prstGeom prst="rect">
              <a:avLst/>
            </a:prstGeom>
          </p:spPr>
          <p:txBody>
            <a:bodyPr anchor="t" rtlCol="false" tIns="0" lIns="0" bIns="0" rIns="0">
              <a:spAutoFit/>
            </a:bodyPr>
            <a:lstStyle/>
            <a:p>
              <a:pPr>
                <a:lnSpc>
                  <a:spcPts val="7810"/>
                </a:lnSpc>
              </a:pPr>
              <a:r>
                <a:rPr lang="en-US" spc="-355" sz="7100">
                  <a:solidFill>
                    <a:srgbClr val="000000"/>
                  </a:solidFill>
                  <a:latin typeface="DM Sans Bold"/>
                </a:rPr>
                <a:t>Random forests</a:t>
              </a:r>
            </a:p>
          </p:txBody>
        </p:sp>
        <p:sp>
          <p:nvSpPr>
            <p:cNvPr name="TextBox 8" id="8"/>
            <p:cNvSpPr txBox="true"/>
            <p:nvPr/>
          </p:nvSpPr>
          <p:spPr>
            <a:xfrm rot="0">
              <a:off x="0" y="-28575"/>
              <a:ext cx="9010783" cy="364700"/>
            </a:xfrm>
            <a:prstGeom prst="rect">
              <a:avLst/>
            </a:prstGeom>
          </p:spPr>
          <p:txBody>
            <a:bodyPr anchor="t" rtlCol="false" tIns="0" lIns="0" bIns="0" rIns="0">
              <a:spAutoFit/>
            </a:bodyPr>
            <a:lstStyle/>
            <a:p>
              <a:pPr algn="just">
                <a:lnSpc>
                  <a:spcPts val="2380"/>
                </a:lnSpc>
              </a:pPr>
            </a:p>
          </p:txBody>
        </p:sp>
      </p:grpSp>
      <p:sp>
        <p:nvSpPr>
          <p:cNvPr name="TextBox 9" id="9"/>
          <p:cNvSpPr txBox="true"/>
          <p:nvPr/>
        </p:nvSpPr>
        <p:spPr>
          <a:xfrm rot="0">
            <a:off x="7786787" y="1829417"/>
            <a:ext cx="9472513" cy="1851660"/>
          </a:xfrm>
          <a:prstGeom prst="rect">
            <a:avLst/>
          </a:prstGeom>
        </p:spPr>
        <p:txBody>
          <a:bodyPr anchor="t" rtlCol="false" tIns="0" lIns="0" bIns="0" rIns="0">
            <a:spAutoFit/>
          </a:bodyPr>
          <a:lstStyle/>
          <a:p>
            <a:pPr>
              <a:lnSpc>
                <a:spcPts val="2940"/>
              </a:lnSpc>
            </a:pPr>
            <a:r>
              <a:rPr lang="en-US" sz="2100">
                <a:solidFill>
                  <a:srgbClr val="000000"/>
                </a:solidFill>
                <a:latin typeface="DM Sans"/>
              </a:rPr>
              <a:t>is a very good and efficient model for working with large datasets. It is not prone to overfitting, mainly because a large number of relatively uncorrelated trees operating as a committee will work on making sure that predictions are accurate. The trees protect each other from their individual errors. </a:t>
            </a:r>
          </a:p>
        </p:txBody>
      </p:sp>
      <p:sp>
        <p:nvSpPr>
          <p:cNvPr name="TextBox 10" id="10"/>
          <p:cNvSpPr txBox="true"/>
          <p:nvPr/>
        </p:nvSpPr>
        <p:spPr>
          <a:xfrm rot="0">
            <a:off x="12523044" y="4173880"/>
            <a:ext cx="4934233" cy="4690110"/>
          </a:xfrm>
          <a:prstGeom prst="rect">
            <a:avLst/>
          </a:prstGeom>
        </p:spPr>
        <p:txBody>
          <a:bodyPr anchor="t" rtlCol="false" tIns="0" lIns="0" bIns="0" rIns="0">
            <a:spAutoFit/>
          </a:bodyPr>
          <a:lstStyle/>
          <a:p>
            <a:pPr>
              <a:lnSpc>
                <a:spcPts val="2940"/>
              </a:lnSpc>
            </a:pPr>
            <a:r>
              <a:rPr lang="en-US" sz="2100">
                <a:solidFill>
                  <a:srgbClr val="000000"/>
                </a:solidFill>
                <a:latin typeface="DM Sans Bold"/>
              </a:rPr>
              <a:t>Weaknesses:</a:t>
            </a:r>
          </a:p>
          <a:p>
            <a:pPr marL="453390" indent="-226695" lvl="1">
              <a:lnSpc>
                <a:spcPts val="2940"/>
              </a:lnSpc>
              <a:buFont typeface="Arial"/>
              <a:buChar char="•"/>
            </a:pPr>
            <a:r>
              <a:rPr lang="en-US" sz="2100">
                <a:solidFill>
                  <a:srgbClr val="000000"/>
                </a:solidFill>
                <a:latin typeface="DM Sans"/>
              </a:rPr>
              <a:t>It can be hard to interpret;</a:t>
            </a:r>
          </a:p>
          <a:p>
            <a:pPr marL="453390" indent="-226695" lvl="1">
              <a:lnSpc>
                <a:spcPts val="2940"/>
              </a:lnSpc>
              <a:buFont typeface="Arial"/>
              <a:buChar char="•"/>
            </a:pPr>
            <a:r>
              <a:rPr lang="en-US" sz="2100">
                <a:solidFill>
                  <a:srgbClr val="000000"/>
                </a:solidFill>
                <a:latin typeface="DM Sans"/>
              </a:rPr>
              <a:t>Requires the model to be tuned for the data with Cross-validation, GridSearchCV, etc;</a:t>
            </a:r>
          </a:p>
          <a:p>
            <a:pPr marL="431801" indent="-215900" lvl="1">
              <a:lnSpc>
                <a:spcPts val="2800"/>
              </a:lnSpc>
              <a:buFont typeface="Arial"/>
              <a:buChar char="•"/>
            </a:pPr>
            <a:r>
              <a:rPr lang="en-US" sz="2000">
                <a:solidFill>
                  <a:srgbClr val="000000"/>
                </a:solidFill>
                <a:latin typeface="DM Sans"/>
              </a:rPr>
              <a:t>Longer Training Period: Random Forest require much more time to train as compared to decision trees as it generates a lot of trees (instead of one tree in case of decision tree) and makes decision on the majority of votes.</a:t>
            </a:r>
          </a:p>
          <a:p>
            <a:pPr>
              <a:lnSpc>
                <a:spcPts val="2940"/>
              </a:lnSpc>
            </a:pPr>
          </a:p>
        </p:txBody>
      </p:sp>
      <p:sp>
        <p:nvSpPr>
          <p:cNvPr name="TextBox 11" id="11"/>
          <p:cNvSpPr txBox="true"/>
          <p:nvPr/>
        </p:nvSpPr>
        <p:spPr>
          <a:xfrm rot="0">
            <a:off x="15875034" y="9216415"/>
            <a:ext cx="1384266" cy="287664"/>
          </a:xfrm>
          <a:prstGeom prst="rect">
            <a:avLst/>
          </a:prstGeom>
        </p:spPr>
        <p:txBody>
          <a:bodyPr anchor="t" rtlCol="false" tIns="0" lIns="0" bIns="0" rIns="0">
            <a:spAutoFit/>
          </a:bodyPr>
          <a:lstStyle/>
          <a:p>
            <a:pPr algn="r" marL="0" indent="0" lvl="0">
              <a:lnSpc>
                <a:spcPts val="2380"/>
              </a:lnSpc>
              <a:spcBef>
                <a:spcPct val="0"/>
              </a:spcBef>
            </a:pPr>
            <a:r>
              <a:rPr lang="en-US" spc="85" u="none" sz="1700">
                <a:solidFill>
                  <a:srgbClr val="FF66C4"/>
                </a:solidFill>
                <a:latin typeface="DM Sans Bold"/>
              </a:rPr>
              <a:t>NEXT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2F2F0"/>
        </a:solidFill>
      </p:bgPr>
    </p:bg>
    <p:spTree>
      <p:nvGrpSpPr>
        <p:cNvPr id="1" name=""/>
        <p:cNvGrpSpPr/>
        <p:nvPr/>
      </p:nvGrpSpPr>
      <p:grpSpPr>
        <a:xfrm>
          <a:off x="0" y="0"/>
          <a:ext cx="0" cy="0"/>
          <a:chOff x="0" y="0"/>
          <a:chExt cx="0" cy="0"/>
        </a:xfrm>
      </p:grpSpPr>
      <p:sp>
        <p:nvSpPr>
          <p:cNvPr name="TextBox 2" id="2"/>
          <p:cNvSpPr txBox="true"/>
          <p:nvPr/>
        </p:nvSpPr>
        <p:spPr>
          <a:xfrm rot="0">
            <a:off x="638175" y="3495675"/>
            <a:ext cx="17011650" cy="31337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Thank you for your attention!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DAE_LWDFaAs</dc:identifier>
  <dcterms:modified xsi:type="dcterms:W3CDTF">2011-08-01T06:04:30Z</dcterms:modified>
  <cp:revision>1</cp:revision>
  <dc:title>Random Forests</dc:title>
</cp:coreProperties>
</file>