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4"/>
  </p:notesMasterIdLst>
  <p:sldIdLst>
    <p:sldId id="256" r:id="rId2"/>
    <p:sldId id="260" r:id="rId3"/>
    <p:sldId id="257" r:id="rId4"/>
    <p:sldId id="258" r:id="rId5"/>
    <p:sldId id="262" r:id="rId6"/>
    <p:sldId id="268" r:id="rId7"/>
    <p:sldId id="261" r:id="rId8"/>
    <p:sldId id="269" r:id="rId9"/>
    <p:sldId id="270" r:id="rId10"/>
    <p:sldId id="271" r:id="rId11"/>
    <p:sldId id="272" r:id="rId12"/>
    <p:sldId id="263" r:id="rId13"/>
    <p:sldId id="264" r:id="rId14"/>
    <p:sldId id="265"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1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82226" autoAdjust="0"/>
  </p:normalViewPr>
  <p:slideViewPr>
    <p:cSldViewPr snapToGrid="0">
      <p:cViewPr varScale="1">
        <p:scale>
          <a:sx n="61" d="100"/>
          <a:sy n="61"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63666-1F9B-4267-A2A1-DC21650B011D}"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FC1CAB62-5822-4B6C-94A3-F33F0762C9C1}">
      <dgm:prSet phldrT="[Text]"/>
      <dgm:spPr>
        <a:solidFill>
          <a:srgbClr val="7030A0"/>
        </a:solidFill>
      </dgm:spPr>
      <dgm:t>
        <a:bodyPr/>
        <a:lstStyle/>
        <a:p>
          <a:r>
            <a:rPr lang="fa-IR" dirty="0" smtClean="0"/>
            <a:t>مقدمه </a:t>
          </a:r>
          <a:endParaRPr lang="en-US" dirty="0"/>
        </a:p>
      </dgm:t>
    </dgm:pt>
    <dgm:pt modelId="{91FE6898-D2E7-4096-9E01-010F2526984F}" type="parTrans" cxnId="{0704F7A7-7118-4F6B-AF59-F121906AC830}">
      <dgm:prSet/>
      <dgm:spPr/>
      <dgm:t>
        <a:bodyPr/>
        <a:lstStyle/>
        <a:p>
          <a:endParaRPr lang="en-US"/>
        </a:p>
      </dgm:t>
    </dgm:pt>
    <dgm:pt modelId="{B4B0908F-6790-4613-A092-1E8592892CDD}" type="sibTrans" cxnId="{0704F7A7-7118-4F6B-AF59-F121906AC830}">
      <dgm:prSet/>
      <dgm:spPr/>
      <dgm:t>
        <a:bodyPr/>
        <a:lstStyle/>
        <a:p>
          <a:endParaRPr lang="en-US"/>
        </a:p>
      </dgm:t>
    </dgm:pt>
    <dgm:pt modelId="{2E66695C-3AE4-41A8-92BF-EB72F38504C6}">
      <dgm:prSet phldrT="[Text]"/>
      <dgm:spPr>
        <a:solidFill>
          <a:schemeClr val="accent5">
            <a:lumMod val="75000"/>
          </a:schemeClr>
        </a:solidFill>
      </dgm:spPr>
      <dgm:t>
        <a:bodyPr/>
        <a:lstStyle/>
        <a:p>
          <a:pPr rtl="1"/>
          <a:r>
            <a:rPr lang="fa-IR" dirty="0" smtClean="0"/>
            <a:t>پیشینه و کارهای مرتبط</a:t>
          </a:r>
          <a:endParaRPr lang="en-US" dirty="0"/>
        </a:p>
      </dgm:t>
    </dgm:pt>
    <dgm:pt modelId="{BB256FA3-8116-4E09-A7B5-3F643F199AD3}" type="parTrans" cxnId="{7396E4A2-9023-4F6D-BF1C-63470632DD1F}">
      <dgm:prSet/>
      <dgm:spPr/>
      <dgm:t>
        <a:bodyPr/>
        <a:lstStyle/>
        <a:p>
          <a:endParaRPr lang="en-US"/>
        </a:p>
      </dgm:t>
    </dgm:pt>
    <dgm:pt modelId="{0B07FDAF-A918-4316-93B4-6610527DA991}" type="sibTrans" cxnId="{7396E4A2-9023-4F6D-BF1C-63470632DD1F}">
      <dgm:prSet/>
      <dgm:spPr/>
      <dgm:t>
        <a:bodyPr/>
        <a:lstStyle/>
        <a:p>
          <a:endParaRPr lang="en-US"/>
        </a:p>
      </dgm:t>
    </dgm:pt>
    <dgm:pt modelId="{7B2E2E1A-5538-4408-9E79-0419FFF2E47F}">
      <dgm:prSet phldrT="[Text]"/>
      <dgm:spPr>
        <a:solidFill>
          <a:srgbClr val="0070C0"/>
        </a:solidFill>
      </dgm:spPr>
      <dgm:t>
        <a:bodyPr/>
        <a:lstStyle/>
        <a:p>
          <a:pPr rtl="1"/>
          <a:r>
            <a:rPr lang="fa-IR" dirty="0" smtClean="0"/>
            <a:t>فریم ورک </a:t>
          </a:r>
          <a:r>
            <a:rPr lang="en-US" dirty="0" smtClean="0"/>
            <a:t>MOEA</a:t>
          </a:r>
          <a:r>
            <a:rPr lang="fa-IR" dirty="0" smtClean="0"/>
            <a:t> برای حفظ تنوع جست وجوی موضوعی</a:t>
          </a:r>
          <a:endParaRPr lang="en-US" dirty="0"/>
        </a:p>
      </dgm:t>
    </dgm:pt>
    <dgm:pt modelId="{CA46E112-1CE3-4689-BC51-B084D707969B}" type="parTrans" cxnId="{2631D269-6838-40B7-8734-311C2A8563B6}">
      <dgm:prSet/>
      <dgm:spPr/>
      <dgm:t>
        <a:bodyPr/>
        <a:lstStyle/>
        <a:p>
          <a:endParaRPr lang="en-US"/>
        </a:p>
      </dgm:t>
    </dgm:pt>
    <dgm:pt modelId="{393DEDEE-ADE1-46CF-909C-AD6E0AF41A08}" type="sibTrans" cxnId="{2631D269-6838-40B7-8734-311C2A8563B6}">
      <dgm:prSet/>
      <dgm:spPr/>
      <dgm:t>
        <a:bodyPr/>
        <a:lstStyle/>
        <a:p>
          <a:endParaRPr lang="en-US"/>
        </a:p>
      </dgm:t>
    </dgm:pt>
    <dgm:pt modelId="{60A65CC5-7257-4998-A79B-4F5D0812B240}">
      <dgm:prSet phldrT="[Text]"/>
      <dgm:spPr>
        <a:solidFill>
          <a:srgbClr val="00B0F0"/>
        </a:solidFill>
        <a:ln>
          <a:solidFill>
            <a:srgbClr val="00B0F0"/>
          </a:solidFill>
        </a:ln>
      </dgm:spPr>
      <dgm:t>
        <a:bodyPr/>
        <a:lstStyle/>
        <a:p>
          <a:pPr rtl="1"/>
          <a:r>
            <a:rPr lang="fa-IR" dirty="0" smtClean="0"/>
            <a:t>ارزیابی استراتژی های حفظ تنوع</a:t>
          </a:r>
          <a:endParaRPr lang="en-US" dirty="0"/>
        </a:p>
      </dgm:t>
    </dgm:pt>
    <dgm:pt modelId="{61DE83D2-899C-4DEF-8922-A410EF5D1D2F}" type="parTrans" cxnId="{499D9230-A907-464B-BF7A-28E295C30A3C}">
      <dgm:prSet/>
      <dgm:spPr/>
      <dgm:t>
        <a:bodyPr/>
        <a:lstStyle/>
        <a:p>
          <a:endParaRPr lang="en-US"/>
        </a:p>
      </dgm:t>
    </dgm:pt>
    <dgm:pt modelId="{A0E68ECC-AFFC-4256-B437-228EEB93C1AA}" type="sibTrans" cxnId="{499D9230-A907-464B-BF7A-28E295C30A3C}">
      <dgm:prSet/>
      <dgm:spPr/>
      <dgm:t>
        <a:bodyPr/>
        <a:lstStyle/>
        <a:p>
          <a:endParaRPr lang="en-US"/>
        </a:p>
      </dgm:t>
    </dgm:pt>
    <dgm:pt modelId="{EB1CD0FC-2E84-4D1F-9C60-8B3A61B4C45E}">
      <dgm:prSet phldrT="[Text]"/>
      <dgm:spPr>
        <a:solidFill>
          <a:srgbClr val="00B050"/>
        </a:solidFill>
      </dgm:spPr>
      <dgm:t>
        <a:bodyPr/>
        <a:lstStyle/>
        <a:p>
          <a:pPr rtl="1"/>
          <a:r>
            <a:rPr lang="fa-IR" dirty="0" smtClean="0"/>
            <a:t>نتیجه گیری</a:t>
          </a:r>
          <a:endParaRPr lang="en-US" dirty="0"/>
        </a:p>
      </dgm:t>
    </dgm:pt>
    <dgm:pt modelId="{3BB28544-1E7C-4349-8D7E-24E14042B631}" type="parTrans" cxnId="{980D7147-1F9F-419D-A20A-7E3C587966AA}">
      <dgm:prSet/>
      <dgm:spPr/>
      <dgm:t>
        <a:bodyPr/>
        <a:lstStyle/>
        <a:p>
          <a:endParaRPr lang="en-US"/>
        </a:p>
      </dgm:t>
    </dgm:pt>
    <dgm:pt modelId="{BC9DD3A4-3227-47D6-B6EB-11F704C84453}" type="sibTrans" cxnId="{980D7147-1F9F-419D-A20A-7E3C587966AA}">
      <dgm:prSet/>
      <dgm:spPr/>
      <dgm:t>
        <a:bodyPr/>
        <a:lstStyle/>
        <a:p>
          <a:endParaRPr lang="en-US"/>
        </a:p>
      </dgm:t>
    </dgm:pt>
    <dgm:pt modelId="{65FEF191-0B7C-4BF2-815B-26C4AC51D19E}" type="pres">
      <dgm:prSet presAssocID="{E2663666-1F9B-4267-A2A1-DC21650B011D}" presName="Name0" presStyleCnt="0">
        <dgm:presLayoutVars>
          <dgm:chMax val="7"/>
          <dgm:chPref val="7"/>
          <dgm:dir/>
        </dgm:presLayoutVars>
      </dgm:prSet>
      <dgm:spPr/>
      <dgm:t>
        <a:bodyPr/>
        <a:lstStyle/>
        <a:p>
          <a:endParaRPr lang="en-US"/>
        </a:p>
      </dgm:t>
    </dgm:pt>
    <dgm:pt modelId="{C58114D2-83F5-4676-9230-4660FBDA831A}" type="pres">
      <dgm:prSet presAssocID="{E2663666-1F9B-4267-A2A1-DC21650B011D}" presName="Name1" presStyleCnt="0"/>
      <dgm:spPr/>
    </dgm:pt>
    <dgm:pt modelId="{15C9E238-B0CB-4F08-82DE-17F725AED485}" type="pres">
      <dgm:prSet presAssocID="{E2663666-1F9B-4267-A2A1-DC21650B011D}" presName="cycle" presStyleCnt="0"/>
      <dgm:spPr/>
    </dgm:pt>
    <dgm:pt modelId="{C0558969-AEC9-4909-8F2A-4543DCF52EB0}" type="pres">
      <dgm:prSet presAssocID="{E2663666-1F9B-4267-A2A1-DC21650B011D}" presName="srcNode" presStyleLbl="node1" presStyleIdx="0" presStyleCnt="5"/>
      <dgm:spPr/>
    </dgm:pt>
    <dgm:pt modelId="{C7DDCAB9-D5BB-4507-9436-A55B88D50678}" type="pres">
      <dgm:prSet presAssocID="{E2663666-1F9B-4267-A2A1-DC21650B011D}" presName="conn" presStyleLbl="parChTrans1D2" presStyleIdx="0" presStyleCnt="1"/>
      <dgm:spPr/>
      <dgm:t>
        <a:bodyPr/>
        <a:lstStyle/>
        <a:p>
          <a:endParaRPr lang="en-US"/>
        </a:p>
      </dgm:t>
    </dgm:pt>
    <dgm:pt modelId="{2AF8A242-12FC-447F-95B2-9E4C5649DB54}" type="pres">
      <dgm:prSet presAssocID="{E2663666-1F9B-4267-A2A1-DC21650B011D}" presName="extraNode" presStyleLbl="node1" presStyleIdx="0" presStyleCnt="5"/>
      <dgm:spPr/>
    </dgm:pt>
    <dgm:pt modelId="{9669B29A-973D-459C-B6A2-027BBD8113A5}" type="pres">
      <dgm:prSet presAssocID="{E2663666-1F9B-4267-A2A1-DC21650B011D}" presName="dstNode" presStyleLbl="node1" presStyleIdx="0" presStyleCnt="5"/>
      <dgm:spPr/>
    </dgm:pt>
    <dgm:pt modelId="{25A7701B-30EF-4D29-9303-BCED733DE459}" type="pres">
      <dgm:prSet presAssocID="{FC1CAB62-5822-4B6C-94A3-F33F0762C9C1}" presName="text_1" presStyleLbl="node1" presStyleIdx="0" presStyleCnt="5">
        <dgm:presLayoutVars>
          <dgm:bulletEnabled val="1"/>
        </dgm:presLayoutVars>
      </dgm:prSet>
      <dgm:spPr/>
      <dgm:t>
        <a:bodyPr/>
        <a:lstStyle/>
        <a:p>
          <a:endParaRPr lang="en-US"/>
        </a:p>
      </dgm:t>
    </dgm:pt>
    <dgm:pt modelId="{EEC73295-18BC-486F-B449-E0071C9C43F5}" type="pres">
      <dgm:prSet presAssocID="{FC1CAB62-5822-4B6C-94A3-F33F0762C9C1}" presName="accent_1" presStyleCnt="0"/>
      <dgm:spPr/>
    </dgm:pt>
    <dgm:pt modelId="{5FC10379-50EF-4FB5-947D-D15F83F68289}" type="pres">
      <dgm:prSet presAssocID="{FC1CAB62-5822-4B6C-94A3-F33F0762C9C1}" presName="accentRepeatNode" presStyleLbl="solidFgAcc1" presStyleIdx="0" presStyleCnt="5"/>
      <dgm:spPr/>
    </dgm:pt>
    <dgm:pt modelId="{89453F68-F4F3-4C34-92A9-5B743D770E6D}" type="pres">
      <dgm:prSet presAssocID="{2E66695C-3AE4-41A8-92BF-EB72F38504C6}" presName="text_2" presStyleLbl="node1" presStyleIdx="1" presStyleCnt="5">
        <dgm:presLayoutVars>
          <dgm:bulletEnabled val="1"/>
        </dgm:presLayoutVars>
      </dgm:prSet>
      <dgm:spPr/>
      <dgm:t>
        <a:bodyPr/>
        <a:lstStyle/>
        <a:p>
          <a:endParaRPr lang="en-US"/>
        </a:p>
      </dgm:t>
    </dgm:pt>
    <dgm:pt modelId="{E83ECCCD-7D1D-4D70-A077-6D8ACFF291C5}" type="pres">
      <dgm:prSet presAssocID="{2E66695C-3AE4-41A8-92BF-EB72F38504C6}" presName="accent_2" presStyleCnt="0"/>
      <dgm:spPr/>
    </dgm:pt>
    <dgm:pt modelId="{6185A78F-7B7D-4916-9935-552EB43B4948}" type="pres">
      <dgm:prSet presAssocID="{2E66695C-3AE4-41A8-92BF-EB72F38504C6}" presName="accentRepeatNode" presStyleLbl="solidFgAcc1" presStyleIdx="1" presStyleCnt="5"/>
      <dgm:spPr/>
    </dgm:pt>
    <dgm:pt modelId="{99863131-8C61-48A3-814B-2A23BF4BAD64}" type="pres">
      <dgm:prSet presAssocID="{7B2E2E1A-5538-4408-9E79-0419FFF2E47F}" presName="text_3" presStyleLbl="node1" presStyleIdx="2" presStyleCnt="5">
        <dgm:presLayoutVars>
          <dgm:bulletEnabled val="1"/>
        </dgm:presLayoutVars>
      </dgm:prSet>
      <dgm:spPr/>
      <dgm:t>
        <a:bodyPr/>
        <a:lstStyle/>
        <a:p>
          <a:endParaRPr lang="en-US"/>
        </a:p>
      </dgm:t>
    </dgm:pt>
    <dgm:pt modelId="{3693B3CB-9037-4EDF-A20D-A2EB0EFE8794}" type="pres">
      <dgm:prSet presAssocID="{7B2E2E1A-5538-4408-9E79-0419FFF2E47F}" presName="accent_3" presStyleCnt="0"/>
      <dgm:spPr/>
    </dgm:pt>
    <dgm:pt modelId="{FE814A8C-C25C-4E11-BFFE-04348B586004}" type="pres">
      <dgm:prSet presAssocID="{7B2E2E1A-5538-4408-9E79-0419FFF2E47F}" presName="accentRepeatNode" presStyleLbl="solidFgAcc1" presStyleIdx="2" presStyleCnt="5"/>
      <dgm:spPr/>
    </dgm:pt>
    <dgm:pt modelId="{4B1C62D2-F5D1-4727-B8BB-76003195BD19}" type="pres">
      <dgm:prSet presAssocID="{60A65CC5-7257-4998-A79B-4F5D0812B240}" presName="text_4" presStyleLbl="node1" presStyleIdx="3" presStyleCnt="5">
        <dgm:presLayoutVars>
          <dgm:bulletEnabled val="1"/>
        </dgm:presLayoutVars>
      </dgm:prSet>
      <dgm:spPr/>
      <dgm:t>
        <a:bodyPr/>
        <a:lstStyle/>
        <a:p>
          <a:endParaRPr lang="en-US"/>
        </a:p>
      </dgm:t>
    </dgm:pt>
    <dgm:pt modelId="{170A8F19-7C16-4BAF-93B9-C662953E9A58}" type="pres">
      <dgm:prSet presAssocID="{60A65CC5-7257-4998-A79B-4F5D0812B240}" presName="accent_4" presStyleCnt="0"/>
      <dgm:spPr/>
    </dgm:pt>
    <dgm:pt modelId="{EFBFAC2C-5F9B-4806-9A24-CE10F2589A08}" type="pres">
      <dgm:prSet presAssocID="{60A65CC5-7257-4998-A79B-4F5D0812B240}" presName="accentRepeatNode" presStyleLbl="solidFgAcc1" presStyleIdx="3" presStyleCnt="5"/>
      <dgm:spPr/>
    </dgm:pt>
    <dgm:pt modelId="{3289A432-FCF0-4167-87C3-86382C76DDAE}" type="pres">
      <dgm:prSet presAssocID="{EB1CD0FC-2E84-4D1F-9C60-8B3A61B4C45E}" presName="text_5" presStyleLbl="node1" presStyleIdx="4" presStyleCnt="5">
        <dgm:presLayoutVars>
          <dgm:bulletEnabled val="1"/>
        </dgm:presLayoutVars>
      </dgm:prSet>
      <dgm:spPr/>
      <dgm:t>
        <a:bodyPr/>
        <a:lstStyle/>
        <a:p>
          <a:endParaRPr lang="en-US"/>
        </a:p>
      </dgm:t>
    </dgm:pt>
    <dgm:pt modelId="{CBDDA20E-B095-492B-A203-DD96DB999272}" type="pres">
      <dgm:prSet presAssocID="{EB1CD0FC-2E84-4D1F-9C60-8B3A61B4C45E}" presName="accent_5" presStyleCnt="0"/>
      <dgm:spPr/>
    </dgm:pt>
    <dgm:pt modelId="{4C285209-BD45-472E-ACF4-8A660DB37AB6}" type="pres">
      <dgm:prSet presAssocID="{EB1CD0FC-2E84-4D1F-9C60-8B3A61B4C45E}" presName="accentRepeatNode" presStyleLbl="solidFgAcc1" presStyleIdx="4" presStyleCnt="5"/>
      <dgm:spPr/>
    </dgm:pt>
  </dgm:ptLst>
  <dgm:cxnLst>
    <dgm:cxn modelId="{0704F7A7-7118-4F6B-AF59-F121906AC830}" srcId="{E2663666-1F9B-4267-A2A1-DC21650B011D}" destId="{FC1CAB62-5822-4B6C-94A3-F33F0762C9C1}" srcOrd="0" destOrd="0" parTransId="{91FE6898-D2E7-4096-9E01-010F2526984F}" sibTransId="{B4B0908F-6790-4613-A092-1E8592892CDD}"/>
    <dgm:cxn modelId="{980D7147-1F9F-419D-A20A-7E3C587966AA}" srcId="{E2663666-1F9B-4267-A2A1-DC21650B011D}" destId="{EB1CD0FC-2E84-4D1F-9C60-8B3A61B4C45E}" srcOrd="4" destOrd="0" parTransId="{3BB28544-1E7C-4349-8D7E-24E14042B631}" sibTransId="{BC9DD3A4-3227-47D6-B6EB-11F704C84453}"/>
    <dgm:cxn modelId="{92B5A002-AE68-426F-B73E-D6C5D3F16233}" type="presOf" srcId="{2E66695C-3AE4-41A8-92BF-EB72F38504C6}" destId="{89453F68-F4F3-4C34-92A9-5B743D770E6D}" srcOrd="0" destOrd="0" presId="urn:microsoft.com/office/officeart/2008/layout/VerticalCurvedList"/>
    <dgm:cxn modelId="{2631D269-6838-40B7-8734-311C2A8563B6}" srcId="{E2663666-1F9B-4267-A2A1-DC21650B011D}" destId="{7B2E2E1A-5538-4408-9E79-0419FFF2E47F}" srcOrd="2" destOrd="0" parTransId="{CA46E112-1CE3-4689-BC51-B084D707969B}" sibTransId="{393DEDEE-ADE1-46CF-909C-AD6E0AF41A08}"/>
    <dgm:cxn modelId="{4DD6850A-0E3F-4937-9B5F-EAF230F8EA41}" type="presOf" srcId="{FC1CAB62-5822-4B6C-94A3-F33F0762C9C1}" destId="{25A7701B-30EF-4D29-9303-BCED733DE459}" srcOrd="0" destOrd="0" presId="urn:microsoft.com/office/officeart/2008/layout/VerticalCurvedList"/>
    <dgm:cxn modelId="{697FF125-6FDF-4B88-B949-D223EC681CA0}" type="presOf" srcId="{EB1CD0FC-2E84-4D1F-9C60-8B3A61B4C45E}" destId="{3289A432-FCF0-4167-87C3-86382C76DDAE}" srcOrd="0" destOrd="0" presId="urn:microsoft.com/office/officeart/2008/layout/VerticalCurvedList"/>
    <dgm:cxn modelId="{249936DC-8894-44E8-B8DA-034982751DA4}" type="presOf" srcId="{E2663666-1F9B-4267-A2A1-DC21650B011D}" destId="{65FEF191-0B7C-4BF2-815B-26C4AC51D19E}" srcOrd="0" destOrd="0" presId="urn:microsoft.com/office/officeart/2008/layout/VerticalCurvedList"/>
    <dgm:cxn modelId="{25B6718A-93E7-4DBD-9028-2ABF36B33741}" type="presOf" srcId="{B4B0908F-6790-4613-A092-1E8592892CDD}" destId="{C7DDCAB9-D5BB-4507-9436-A55B88D50678}" srcOrd="0" destOrd="0" presId="urn:microsoft.com/office/officeart/2008/layout/VerticalCurvedList"/>
    <dgm:cxn modelId="{B5068312-7554-4C7F-B201-27F5E20185C2}" type="presOf" srcId="{60A65CC5-7257-4998-A79B-4F5D0812B240}" destId="{4B1C62D2-F5D1-4727-B8BB-76003195BD19}" srcOrd="0" destOrd="0" presId="urn:microsoft.com/office/officeart/2008/layout/VerticalCurvedList"/>
    <dgm:cxn modelId="{7396E4A2-9023-4F6D-BF1C-63470632DD1F}" srcId="{E2663666-1F9B-4267-A2A1-DC21650B011D}" destId="{2E66695C-3AE4-41A8-92BF-EB72F38504C6}" srcOrd="1" destOrd="0" parTransId="{BB256FA3-8116-4E09-A7B5-3F643F199AD3}" sibTransId="{0B07FDAF-A918-4316-93B4-6610527DA991}"/>
    <dgm:cxn modelId="{203A5EE9-7CB9-4260-81CF-00622E993AF1}" type="presOf" srcId="{7B2E2E1A-5538-4408-9E79-0419FFF2E47F}" destId="{99863131-8C61-48A3-814B-2A23BF4BAD64}" srcOrd="0" destOrd="0" presId="urn:microsoft.com/office/officeart/2008/layout/VerticalCurvedList"/>
    <dgm:cxn modelId="{499D9230-A907-464B-BF7A-28E295C30A3C}" srcId="{E2663666-1F9B-4267-A2A1-DC21650B011D}" destId="{60A65CC5-7257-4998-A79B-4F5D0812B240}" srcOrd="3" destOrd="0" parTransId="{61DE83D2-899C-4DEF-8922-A410EF5D1D2F}" sibTransId="{A0E68ECC-AFFC-4256-B437-228EEB93C1AA}"/>
    <dgm:cxn modelId="{91E4D9F0-F350-408A-91CF-881487D7D5C4}" type="presParOf" srcId="{65FEF191-0B7C-4BF2-815B-26C4AC51D19E}" destId="{C58114D2-83F5-4676-9230-4660FBDA831A}" srcOrd="0" destOrd="0" presId="urn:microsoft.com/office/officeart/2008/layout/VerticalCurvedList"/>
    <dgm:cxn modelId="{14250F0A-43F8-4212-9239-0D39DBB6691A}" type="presParOf" srcId="{C58114D2-83F5-4676-9230-4660FBDA831A}" destId="{15C9E238-B0CB-4F08-82DE-17F725AED485}" srcOrd="0" destOrd="0" presId="urn:microsoft.com/office/officeart/2008/layout/VerticalCurvedList"/>
    <dgm:cxn modelId="{A791BA8B-ABCA-4E21-8E0F-8F46DC911F29}" type="presParOf" srcId="{15C9E238-B0CB-4F08-82DE-17F725AED485}" destId="{C0558969-AEC9-4909-8F2A-4543DCF52EB0}" srcOrd="0" destOrd="0" presId="urn:microsoft.com/office/officeart/2008/layout/VerticalCurvedList"/>
    <dgm:cxn modelId="{0CD41952-FA8D-40B9-BCE0-7FD69E03A234}" type="presParOf" srcId="{15C9E238-B0CB-4F08-82DE-17F725AED485}" destId="{C7DDCAB9-D5BB-4507-9436-A55B88D50678}" srcOrd="1" destOrd="0" presId="urn:microsoft.com/office/officeart/2008/layout/VerticalCurvedList"/>
    <dgm:cxn modelId="{DF579C5B-DFD5-433B-ADCD-B3E523569B6A}" type="presParOf" srcId="{15C9E238-B0CB-4F08-82DE-17F725AED485}" destId="{2AF8A242-12FC-447F-95B2-9E4C5649DB54}" srcOrd="2" destOrd="0" presId="urn:microsoft.com/office/officeart/2008/layout/VerticalCurvedList"/>
    <dgm:cxn modelId="{70400AB9-2B71-4B70-B036-A73CDBB1ABEB}" type="presParOf" srcId="{15C9E238-B0CB-4F08-82DE-17F725AED485}" destId="{9669B29A-973D-459C-B6A2-027BBD8113A5}" srcOrd="3" destOrd="0" presId="urn:microsoft.com/office/officeart/2008/layout/VerticalCurvedList"/>
    <dgm:cxn modelId="{CF4FC12E-A747-488A-93FF-54DD928CEBA9}" type="presParOf" srcId="{C58114D2-83F5-4676-9230-4660FBDA831A}" destId="{25A7701B-30EF-4D29-9303-BCED733DE459}" srcOrd="1" destOrd="0" presId="urn:microsoft.com/office/officeart/2008/layout/VerticalCurvedList"/>
    <dgm:cxn modelId="{CF97DC7B-4C34-4D64-A13A-5062D4366979}" type="presParOf" srcId="{C58114D2-83F5-4676-9230-4660FBDA831A}" destId="{EEC73295-18BC-486F-B449-E0071C9C43F5}" srcOrd="2" destOrd="0" presId="urn:microsoft.com/office/officeart/2008/layout/VerticalCurvedList"/>
    <dgm:cxn modelId="{34B16219-8A74-47F5-A30B-F92C3E076C57}" type="presParOf" srcId="{EEC73295-18BC-486F-B449-E0071C9C43F5}" destId="{5FC10379-50EF-4FB5-947D-D15F83F68289}" srcOrd="0" destOrd="0" presId="urn:microsoft.com/office/officeart/2008/layout/VerticalCurvedList"/>
    <dgm:cxn modelId="{0D451855-B8AD-4918-B66F-FA385F149EFC}" type="presParOf" srcId="{C58114D2-83F5-4676-9230-4660FBDA831A}" destId="{89453F68-F4F3-4C34-92A9-5B743D770E6D}" srcOrd="3" destOrd="0" presId="urn:microsoft.com/office/officeart/2008/layout/VerticalCurvedList"/>
    <dgm:cxn modelId="{82BB01D3-EAD9-46F4-9295-0D0E437F7817}" type="presParOf" srcId="{C58114D2-83F5-4676-9230-4660FBDA831A}" destId="{E83ECCCD-7D1D-4D70-A077-6D8ACFF291C5}" srcOrd="4" destOrd="0" presId="urn:microsoft.com/office/officeart/2008/layout/VerticalCurvedList"/>
    <dgm:cxn modelId="{F863E36B-51F2-485F-AA85-12EB7B2ED56A}" type="presParOf" srcId="{E83ECCCD-7D1D-4D70-A077-6D8ACFF291C5}" destId="{6185A78F-7B7D-4916-9935-552EB43B4948}" srcOrd="0" destOrd="0" presId="urn:microsoft.com/office/officeart/2008/layout/VerticalCurvedList"/>
    <dgm:cxn modelId="{30902FD2-DE64-40B2-8420-53D299F53CD4}" type="presParOf" srcId="{C58114D2-83F5-4676-9230-4660FBDA831A}" destId="{99863131-8C61-48A3-814B-2A23BF4BAD64}" srcOrd="5" destOrd="0" presId="urn:microsoft.com/office/officeart/2008/layout/VerticalCurvedList"/>
    <dgm:cxn modelId="{0B48B5EA-3283-4171-A4DF-912331639B9F}" type="presParOf" srcId="{C58114D2-83F5-4676-9230-4660FBDA831A}" destId="{3693B3CB-9037-4EDF-A20D-A2EB0EFE8794}" srcOrd="6" destOrd="0" presId="urn:microsoft.com/office/officeart/2008/layout/VerticalCurvedList"/>
    <dgm:cxn modelId="{503C35AE-03B4-4D13-9592-49B547CB7374}" type="presParOf" srcId="{3693B3CB-9037-4EDF-A20D-A2EB0EFE8794}" destId="{FE814A8C-C25C-4E11-BFFE-04348B586004}" srcOrd="0" destOrd="0" presId="urn:microsoft.com/office/officeart/2008/layout/VerticalCurvedList"/>
    <dgm:cxn modelId="{BFE6DB4F-95DB-453A-87CF-874009F84799}" type="presParOf" srcId="{C58114D2-83F5-4676-9230-4660FBDA831A}" destId="{4B1C62D2-F5D1-4727-B8BB-76003195BD19}" srcOrd="7" destOrd="0" presId="urn:microsoft.com/office/officeart/2008/layout/VerticalCurvedList"/>
    <dgm:cxn modelId="{E14942A7-87A9-41DA-B16F-1D942C7E0441}" type="presParOf" srcId="{C58114D2-83F5-4676-9230-4660FBDA831A}" destId="{170A8F19-7C16-4BAF-93B9-C662953E9A58}" srcOrd="8" destOrd="0" presId="urn:microsoft.com/office/officeart/2008/layout/VerticalCurvedList"/>
    <dgm:cxn modelId="{D00EC6B4-B867-44F6-BB60-4AACBF62C172}" type="presParOf" srcId="{170A8F19-7C16-4BAF-93B9-C662953E9A58}" destId="{EFBFAC2C-5F9B-4806-9A24-CE10F2589A08}" srcOrd="0" destOrd="0" presId="urn:microsoft.com/office/officeart/2008/layout/VerticalCurvedList"/>
    <dgm:cxn modelId="{7A87E43A-0839-472C-8863-031689C0BF1E}" type="presParOf" srcId="{C58114D2-83F5-4676-9230-4660FBDA831A}" destId="{3289A432-FCF0-4167-87C3-86382C76DDAE}" srcOrd="9" destOrd="0" presId="urn:microsoft.com/office/officeart/2008/layout/VerticalCurvedList"/>
    <dgm:cxn modelId="{EF3C2F1A-B7E4-49A4-8349-598A2D7B16E9}" type="presParOf" srcId="{C58114D2-83F5-4676-9230-4660FBDA831A}" destId="{CBDDA20E-B095-492B-A203-DD96DB999272}" srcOrd="10" destOrd="0" presId="urn:microsoft.com/office/officeart/2008/layout/VerticalCurvedList"/>
    <dgm:cxn modelId="{37D9D095-F9B4-4F36-A0E0-4309614F493B}" type="presParOf" srcId="{CBDDA20E-B095-492B-A203-DD96DB999272}" destId="{4C285209-BD45-472E-ACF4-8A660DB37AB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DCAB9-D5BB-4507-9436-A55B88D5067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A7701B-30EF-4D29-9303-BCED733DE459}">
      <dsp:nvSpPr>
        <dsp:cNvPr id="0" name=""/>
        <dsp:cNvSpPr/>
      </dsp:nvSpPr>
      <dsp:spPr>
        <a:xfrm>
          <a:off x="509717" y="338558"/>
          <a:ext cx="7541700" cy="677550"/>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a:lnSpc>
              <a:spcPct val="90000"/>
            </a:lnSpc>
            <a:spcBef>
              <a:spcPct val="0"/>
            </a:spcBef>
            <a:spcAft>
              <a:spcPct val="35000"/>
            </a:spcAft>
          </a:pPr>
          <a:r>
            <a:rPr lang="fa-IR" sz="2500" kern="1200" dirty="0" smtClean="0"/>
            <a:t>مقدمه </a:t>
          </a:r>
          <a:endParaRPr lang="en-US" sz="2500" kern="1200" dirty="0"/>
        </a:p>
      </dsp:txBody>
      <dsp:txXfrm>
        <a:off x="509717" y="338558"/>
        <a:ext cx="7541700" cy="677550"/>
      </dsp:txXfrm>
    </dsp:sp>
    <dsp:sp modelId="{5FC10379-50EF-4FB5-947D-D15F83F68289}">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453F68-F4F3-4C34-92A9-5B743D770E6D}">
      <dsp:nvSpPr>
        <dsp:cNvPr id="0" name=""/>
        <dsp:cNvSpPr/>
      </dsp:nvSpPr>
      <dsp:spPr>
        <a:xfrm>
          <a:off x="995230" y="1354558"/>
          <a:ext cx="7056187" cy="677550"/>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rtl="1">
            <a:lnSpc>
              <a:spcPct val="90000"/>
            </a:lnSpc>
            <a:spcBef>
              <a:spcPct val="0"/>
            </a:spcBef>
            <a:spcAft>
              <a:spcPct val="35000"/>
            </a:spcAft>
          </a:pPr>
          <a:r>
            <a:rPr lang="fa-IR" sz="2500" kern="1200" dirty="0" smtClean="0"/>
            <a:t>پیشینه و کارهای مرتبط</a:t>
          </a:r>
          <a:endParaRPr lang="en-US" sz="2500" kern="1200" dirty="0"/>
        </a:p>
      </dsp:txBody>
      <dsp:txXfrm>
        <a:off x="995230" y="1354558"/>
        <a:ext cx="7056187" cy="677550"/>
      </dsp:txXfrm>
    </dsp:sp>
    <dsp:sp modelId="{6185A78F-7B7D-4916-9935-552EB43B494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63131-8C61-48A3-814B-2A23BF4BAD64}">
      <dsp:nvSpPr>
        <dsp:cNvPr id="0" name=""/>
        <dsp:cNvSpPr/>
      </dsp:nvSpPr>
      <dsp:spPr>
        <a:xfrm>
          <a:off x="1144243" y="2370558"/>
          <a:ext cx="6907174" cy="677550"/>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rtl="1">
            <a:lnSpc>
              <a:spcPct val="90000"/>
            </a:lnSpc>
            <a:spcBef>
              <a:spcPct val="0"/>
            </a:spcBef>
            <a:spcAft>
              <a:spcPct val="35000"/>
            </a:spcAft>
          </a:pPr>
          <a:r>
            <a:rPr lang="fa-IR" sz="2500" kern="1200" dirty="0" smtClean="0"/>
            <a:t>فریم ورک </a:t>
          </a:r>
          <a:r>
            <a:rPr lang="en-US" sz="2500" kern="1200" dirty="0" smtClean="0"/>
            <a:t>MOEA</a:t>
          </a:r>
          <a:r>
            <a:rPr lang="fa-IR" sz="2500" kern="1200" dirty="0" smtClean="0"/>
            <a:t> برای حفظ تنوع جست وجوی موضوعی</a:t>
          </a:r>
          <a:endParaRPr lang="en-US" sz="2500" kern="1200" dirty="0"/>
        </a:p>
      </dsp:txBody>
      <dsp:txXfrm>
        <a:off x="1144243" y="2370558"/>
        <a:ext cx="6907174" cy="677550"/>
      </dsp:txXfrm>
    </dsp:sp>
    <dsp:sp modelId="{FE814A8C-C25C-4E11-BFFE-04348B586004}">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C62D2-F5D1-4727-B8BB-76003195BD19}">
      <dsp:nvSpPr>
        <dsp:cNvPr id="0" name=""/>
        <dsp:cNvSpPr/>
      </dsp:nvSpPr>
      <dsp:spPr>
        <a:xfrm>
          <a:off x="995230" y="3386558"/>
          <a:ext cx="7056187" cy="677550"/>
        </a:xfrm>
        <a:prstGeom prst="rect">
          <a:avLst/>
        </a:prstGeom>
        <a:solidFill>
          <a:srgbClr val="00B0F0"/>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rtl="1">
            <a:lnSpc>
              <a:spcPct val="90000"/>
            </a:lnSpc>
            <a:spcBef>
              <a:spcPct val="0"/>
            </a:spcBef>
            <a:spcAft>
              <a:spcPct val="35000"/>
            </a:spcAft>
          </a:pPr>
          <a:r>
            <a:rPr lang="fa-IR" sz="2500" kern="1200" dirty="0" smtClean="0"/>
            <a:t>ارزیابی استراتژی های حفظ تنوع</a:t>
          </a:r>
          <a:endParaRPr lang="en-US" sz="2500" kern="1200" dirty="0"/>
        </a:p>
      </dsp:txBody>
      <dsp:txXfrm>
        <a:off x="995230" y="3386558"/>
        <a:ext cx="7056187" cy="677550"/>
      </dsp:txXfrm>
    </dsp:sp>
    <dsp:sp modelId="{EFBFAC2C-5F9B-4806-9A24-CE10F2589A08}">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89A432-FCF0-4167-87C3-86382C76DDAE}">
      <dsp:nvSpPr>
        <dsp:cNvPr id="0" name=""/>
        <dsp:cNvSpPr/>
      </dsp:nvSpPr>
      <dsp:spPr>
        <a:xfrm>
          <a:off x="509717" y="4402558"/>
          <a:ext cx="7541700" cy="67755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3500" rIns="63500" bIns="63500" numCol="1" spcCol="1270" anchor="ctr" anchorCtr="0">
          <a:noAutofit/>
        </a:bodyPr>
        <a:lstStyle/>
        <a:p>
          <a:pPr lvl="0" algn="l" defTabSz="1111250" rtl="1">
            <a:lnSpc>
              <a:spcPct val="90000"/>
            </a:lnSpc>
            <a:spcBef>
              <a:spcPct val="0"/>
            </a:spcBef>
            <a:spcAft>
              <a:spcPct val="35000"/>
            </a:spcAft>
          </a:pPr>
          <a:r>
            <a:rPr lang="fa-IR" sz="2500" kern="1200" dirty="0" smtClean="0"/>
            <a:t>نتیجه گیری</a:t>
          </a:r>
          <a:endParaRPr lang="en-US" sz="2500" kern="1200" dirty="0"/>
        </a:p>
      </dsp:txBody>
      <dsp:txXfrm>
        <a:off x="509717" y="4402558"/>
        <a:ext cx="7541700" cy="677550"/>
      </dsp:txXfrm>
    </dsp:sp>
    <dsp:sp modelId="{4C285209-BD45-472E-ACF4-8A660DB37AB6}">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CFF5-4AA7-41ED-87D1-E383A956CE84}"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92313-05F5-460D-A00A-BBAD665B7AEB}" type="slidenum">
              <a:rPr lang="en-US" smtClean="0"/>
              <a:t>‹#›</a:t>
            </a:fld>
            <a:endParaRPr lang="en-US"/>
          </a:p>
        </p:txBody>
      </p:sp>
    </p:spTree>
    <p:extLst>
      <p:ext uri="{BB962C8B-B14F-4D97-AF65-F5344CB8AC3E}">
        <p14:creationId xmlns:p14="http://schemas.microsoft.com/office/powerpoint/2010/main" val="77423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E92313-05F5-460D-A00A-BBAD665B7AEB}" type="slidenum">
              <a:rPr lang="en-US" smtClean="0"/>
              <a:t>3</a:t>
            </a:fld>
            <a:endParaRPr lang="en-US"/>
          </a:p>
        </p:txBody>
      </p:sp>
    </p:spTree>
    <p:extLst>
      <p:ext uri="{BB962C8B-B14F-4D97-AF65-F5344CB8AC3E}">
        <p14:creationId xmlns:p14="http://schemas.microsoft.com/office/powerpoint/2010/main" val="2903021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13</a:t>
            </a:fld>
            <a:endParaRPr lang="en-US"/>
          </a:p>
        </p:txBody>
      </p:sp>
    </p:spTree>
    <p:extLst>
      <p:ext uri="{BB962C8B-B14F-4D97-AF65-F5344CB8AC3E}">
        <p14:creationId xmlns:p14="http://schemas.microsoft.com/office/powerpoint/2010/main" val="357221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14</a:t>
            </a:fld>
            <a:endParaRPr lang="en-US"/>
          </a:p>
        </p:txBody>
      </p:sp>
    </p:spTree>
    <p:extLst>
      <p:ext uri="{BB962C8B-B14F-4D97-AF65-F5344CB8AC3E}">
        <p14:creationId xmlns:p14="http://schemas.microsoft.com/office/powerpoint/2010/main" val="1670788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15</a:t>
            </a:fld>
            <a:endParaRPr lang="en-US"/>
          </a:p>
        </p:txBody>
      </p:sp>
    </p:spTree>
    <p:extLst>
      <p:ext uri="{BB962C8B-B14F-4D97-AF65-F5344CB8AC3E}">
        <p14:creationId xmlns:p14="http://schemas.microsoft.com/office/powerpoint/2010/main" val="208324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16</a:t>
            </a:fld>
            <a:endParaRPr lang="en-US"/>
          </a:p>
        </p:txBody>
      </p:sp>
    </p:spTree>
    <p:extLst>
      <p:ext uri="{BB962C8B-B14F-4D97-AF65-F5344CB8AC3E}">
        <p14:creationId xmlns:p14="http://schemas.microsoft.com/office/powerpoint/2010/main" val="45431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Terrier framework [84] was used to index these pages and to</a:t>
            </a:r>
          </a:p>
          <a:p>
            <a:r>
              <a:rPr lang="en-US" sz="1200" b="0" i="0" u="none" strike="noStrike" kern="1200" baseline="0" dirty="0" smtClean="0">
                <a:solidFill>
                  <a:schemeClr val="tx1"/>
                </a:solidFill>
                <a:latin typeface="+mn-lt"/>
                <a:ea typeface="+mn-ea"/>
                <a:cs typeface="+mn-cs"/>
              </a:rPr>
              <a:t>run our experiments. We used the </a:t>
            </a:r>
            <a:r>
              <a:rPr lang="en-US" sz="1200" b="0" i="0" u="none" strike="noStrike" kern="1200" baseline="0" dirty="0" err="1" smtClean="0">
                <a:solidFill>
                  <a:schemeClr val="tx1"/>
                </a:solidFill>
                <a:latin typeface="+mn-lt"/>
                <a:ea typeface="+mn-ea"/>
                <a:cs typeface="+mn-cs"/>
              </a:rPr>
              <a:t>stopword</a:t>
            </a:r>
            <a:r>
              <a:rPr lang="en-US" sz="1200" b="0" i="0" u="none" strike="noStrike" kern="1200" baseline="0" dirty="0" smtClean="0">
                <a:solidFill>
                  <a:schemeClr val="tx1"/>
                </a:solidFill>
                <a:latin typeface="+mn-lt"/>
                <a:ea typeface="+mn-ea"/>
                <a:cs typeface="+mn-cs"/>
              </a:rPr>
              <a:t> list provided by Terrier and Porter</a:t>
            </a:r>
          </a:p>
          <a:p>
            <a:r>
              <a:rPr lang="en-US" sz="1200" b="0" i="0" u="none" strike="noStrike" kern="1200" baseline="0" dirty="0" smtClean="0">
                <a:solidFill>
                  <a:schemeClr val="tx1"/>
                </a:solidFill>
                <a:latin typeface="+mn-lt"/>
                <a:ea typeface="+mn-ea"/>
                <a:cs typeface="+mn-cs"/>
              </a:rPr>
              <a:t>stemming was performed on all terms. We divided each topic in such a way that</a:t>
            </a:r>
          </a:p>
          <a:p>
            <a:r>
              <a:rPr lang="en-US" sz="1200" b="0" i="0" u="none" strike="noStrike" kern="1200" baseline="0" dirty="0" smtClean="0">
                <a:solidFill>
                  <a:schemeClr val="tx1"/>
                </a:solidFill>
                <a:latin typeface="+mn-lt"/>
                <a:ea typeface="+mn-ea"/>
                <a:cs typeface="+mn-cs"/>
              </a:rPr>
              <a:t>two-thirds of its pages were used to create a training index and the remaining</a:t>
            </a:r>
          </a:p>
          <a:p>
            <a:r>
              <a:rPr lang="en-US" sz="1200" b="0" i="0" u="none" strike="noStrike" kern="1200" baseline="0" dirty="0" smtClean="0">
                <a:solidFill>
                  <a:schemeClr val="tx1"/>
                </a:solidFill>
                <a:latin typeface="+mn-lt"/>
                <a:ea typeface="+mn-ea"/>
                <a:cs typeface="+mn-cs"/>
              </a:rPr>
              <a:t>one-third of the corpus was used for testing.</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17</a:t>
            </a:fld>
            <a:endParaRPr lang="en-US"/>
          </a:p>
        </p:txBody>
      </p:sp>
    </p:spTree>
    <p:extLst>
      <p:ext uri="{BB962C8B-B14F-4D97-AF65-F5344CB8AC3E}">
        <p14:creationId xmlns:p14="http://schemas.microsoft.com/office/powerpoint/2010/main" val="1079991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18</a:t>
            </a:fld>
            <a:endParaRPr lang="en-US"/>
          </a:p>
        </p:txBody>
      </p:sp>
    </p:spTree>
    <p:extLst>
      <p:ext uri="{BB962C8B-B14F-4D97-AF65-F5344CB8AC3E}">
        <p14:creationId xmlns:p14="http://schemas.microsoft.com/office/powerpoint/2010/main" val="3401755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19</a:t>
            </a:fld>
            <a:endParaRPr lang="en-US"/>
          </a:p>
        </p:txBody>
      </p:sp>
    </p:spTree>
    <p:extLst>
      <p:ext uri="{BB962C8B-B14F-4D97-AF65-F5344CB8AC3E}">
        <p14:creationId xmlns:p14="http://schemas.microsoft.com/office/powerpoint/2010/main" val="322797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ar-SA" sz="1200" kern="1200" dirty="0" smtClean="0">
                <a:solidFill>
                  <a:schemeClr val="tx1"/>
                </a:solidFill>
                <a:effectLst/>
                <a:latin typeface="+mn-lt"/>
                <a:ea typeface="+mn-ea"/>
                <a:cs typeface="+mn-cs"/>
              </a:rPr>
              <a:t>شکل 2 و 3 تکامل داده های </a:t>
            </a:r>
            <a:r>
              <a:rPr lang="en-US" sz="1200" kern="1200" dirty="0" smtClean="0">
                <a:solidFill>
                  <a:schemeClr val="tx1"/>
                </a:solidFill>
                <a:effectLst/>
                <a:latin typeface="+mn-lt"/>
                <a:ea typeface="+mn-ea"/>
                <a:cs typeface="+mn-cs"/>
              </a:rPr>
              <a:t>Precision @ </a:t>
            </a:r>
            <a:r>
              <a:rPr lang="ar-SA" sz="1200" kern="1200" dirty="0" smtClean="0">
                <a:solidFill>
                  <a:schemeClr val="tx1"/>
                </a:solidFill>
                <a:effectLst/>
                <a:latin typeface="+mn-lt"/>
                <a:ea typeface="+mn-ea"/>
                <a:cs typeface="+mn-cs"/>
              </a:rPr>
              <a:t>10 و </a:t>
            </a:r>
            <a:r>
              <a:rPr lang="en-US" sz="1200" kern="1200" dirty="0" smtClean="0">
                <a:solidFill>
                  <a:schemeClr val="tx1"/>
                </a:solidFill>
                <a:effectLst/>
                <a:latin typeface="+mn-lt"/>
                <a:ea typeface="+mn-ea"/>
                <a:cs typeface="+mn-cs"/>
              </a:rPr>
              <a:t>Recall</a:t>
            </a:r>
            <a:r>
              <a:rPr lang="ar-SA" sz="1200" kern="1200" dirty="0" smtClean="0">
                <a:solidFill>
                  <a:schemeClr val="tx1"/>
                </a:solidFill>
                <a:effectLst/>
                <a:latin typeface="+mn-lt"/>
                <a:ea typeface="+mn-ea"/>
                <a:cs typeface="+mn-cs"/>
              </a:rPr>
              <a:t> در طول فرایند آموزش نشان داده شده است. در هر دو مورد، تنظیمات با </a:t>
            </a:r>
            <a:r>
              <a:rPr lang="en-US" sz="1200" kern="1200" dirty="0" err="1" smtClean="0">
                <a:solidFill>
                  <a:schemeClr val="tx1"/>
                </a:solidFill>
                <a:effectLst/>
                <a:latin typeface="+mn-lt"/>
                <a:ea typeface="+mn-ea"/>
                <a:cs typeface="+mn-cs"/>
              </a:rPr>
              <a:t>hypermutation</a:t>
            </a:r>
            <a:r>
              <a:rPr lang="ar-SA" sz="1200" kern="1200" dirty="0" smtClean="0">
                <a:solidFill>
                  <a:schemeClr val="tx1"/>
                </a:solidFill>
                <a:effectLst/>
                <a:latin typeface="+mn-lt"/>
                <a:ea typeface="+mn-ea"/>
                <a:cs typeface="+mn-cs"/>
              </a:rPr>
              <a:t> بر پارامترهای دیگر غلبه کرده است. با توجه به عملکرد توابع </a:t>
            </a:r>
            <a:r>
              <a:rPr lang="en-US" sz="1200" kern="1200" dirty="0" smtClean="0">
                <a:solidFill>
                  <a:schemeClr val="tx1"/>
                </a:solidFill>
                <a:effectLst/>
                <a:latin typeface="+mn-lt"/>
                <a:ea typeface="+mn-ea"/>
                <a:cs typeface="+mn-cs"/>
              </a:rPr>
              <a:t>fitness</a:t>
            </a:r>
            <a:r>
              <a:rPr lang="ar-SA" sz="1200" kern="1200" dirty="0" smtClean="0">
                <a:solidFill>
                  <a:schemeClr val="tx1"/>
                </a:solidFill>
                <a:effectLst/>
                <a:latin typeface="+mn-lt"/>
                <a:ea typeface="+mn-ea"/>
                <a:cs typeface="+mn-cs"/>
              </a:rPr>
              <a:t> جایگزین، استفاده از ارزیابی گذشته نگر (</a:t>
            </a:r>
            <a:r>
              <a:rPr lang="en-US" sz="1200" kern="1200" dirty="0" smtClean="0">
                <a:solidFill>
                  <a:schemeClr val="tx1"/>
                </a:solidFill>
                <a:effectLst/>
                <a:latin typeface="+mn-lt"/>
                <a:ea typeface="+mn-ea"/>
                <a:cs typeface="+mn-cs"/>
              </a:rPr>
              <a:t>Co</a:t>
            </a:r>
            <a:r>
              <a:rPr lang="ar-SA" sz="1200" kern="1200" dirty="0" smtClean="0">
                <a:solidFill>
                  <a:schemeClr val="tx1"/>
                </a:solidFill>
                <a:effectLst/>
                <a:latin typeface="+mn-lt"/>
                <a:ea typeface="+mn-ea"/>
                <a:cs typeface="+mn-cs"/>
              </a:rPr>
              <a:t>2 و </a:t>
            </a:r>
            <a:r>
              <a:rPr lang="en-US" sz="1200" kern="1200" dirty="0" smtClean="0">
                <a:solidFill>
                  <a:schemeClr val="tx1"/>
                </a:solidFill>
                <a:effectLst/>
                <a:latin typeface="+mn-lt"/>
                <a:ea typeface="+mn-ea"/>
                <a:cs typeface="+mn-cs"/>
              </a:rPr>
              <a:t>Co</a:t>
            </a:r>
            <a:r>
              <a:rPr lang="ar-SA" sz="1200" kern="1200" dirty="0" smtClean="0">
                <a:solidFill>
                  <a:schemeClr val="tx1"/>
                </a:solidFill>
                <a:effectLst/>
                <a:latin typeface="+mn-lt"/>
                <a:ea typeface="+mn-ea"/>
                <a:cs typeface="+mn-cs"/>
              </a:rPr>
              <a:t>3) بهترین عملکرد را از لحاظ دقت @ 10 به دست می آورد، اما رویکرد کلاسیک (</a:t>
            </a:r>
            <a:r>
              <a:rPr lang="en-US" sz="1200" kern="1200" dirty="0" smtClean="0">
                <a:solidFill>
                  <a:schemeClr val="tx1"/>
                </a:solidFill>
                <a:effectLst/>
                <a:latin typeface="+mn-lt"/>
                <a:ea typeface="+mn-ea"/>
                <a:cs typeface="+mn-cs"/>
              </a:rPr>
              <a:t>Co</a:t>
            </a:r>
            <a:r>
              <a:rPr lang="ar-SA" sz="1200" kern="1200" dirty="0" smtClean="0">
                <a:solidFill>
                  <a:schemeClr val="tx1"/>
                </a:solidFill>
                <a:effectLst/>
                <a:latin typeface="+mn-lt"/>
                <a:ea typeface="+mn-ea"/>
                <a:cs typeface="+mn-cs"/>
              </a:rPr>
              <a:t>1) بهترین نتیجه را از نظر یادآوری بدست می آورد. با این وجود، معیارهای گذشته نگر به لحاظ آماری در مورد میزان فراخوانی آنها در حضور نرخ های جهش بالا کاملا پیشرفت می کنند. در مقابل، </a:t>
            </a:r>
            <a:r>
              <a:rPr lang="en-US" sz="1200" kern="1200" dirty="0" smtClean="0">
                <a:solidFill>
                  <a:schemeClr val="tx1"/>
                </a:solidFill>
                <a:effectLst/>
                <a:latin typeface="+mn-lt"/>
                <a:ea typeface="+mn-ea"/>
                <a:cs typeface="+mn-cs"/>
              </a:rPr>
              <a:t>Co</a:t>
            </a:r>
            <a:r>
              <a:rPr lang="ar-SA" sz="1200" kern="1200" dirty="0" smtClean="0">
                <a:solidFill>
                  <a:schemeClr val="tx1"/>
                </a:solidFill>
                <a:effectLst/>
                <a:latin typeface="+mn-lt"/>
                <a:ea typeface="+mn-ea"/>
                <a:cs typeface="+mn-cs"/>
              </a:rPr>
              <a:t>1 یک رفتار بی ثبات برای مقادیر </a:t>
            </a:r>
            <a:r>
              <a:rPr lang="en-US" sz="1200" kern="1200" dirty="0" smtClean="0">
                <a:solidFill>
                  <a:schemeClr val="tx1"/>
                </a:solidFill>
                <a:effectLst/>
                <a:latin typeface="+mn-lt"/>
                <a:ea typeface="+mn-ea"/>
                <a:cs typeface="+mn-cs"/>
              </a:rPr>
              <a:t>Precision @ </a:t>
            </a:r>
            <a:r>
              <a:rPr lang="ar-SA" sz="1200" kern="1200" dirty="0" smtClean="0">
                <a:solidFill>
                  <a:schemeClr val="tx1"/>
                </a:solidFill>
                <a:effectLst/>
                <a:latin typeface="+mn-lt"/>
                <a:ea typeface="+mn-ea"/>
                <a:cs typeface="+mn-cs"/>
              </a:rPr>
              <a:t>10 است که بعد از رسیدن به نسل 50 کاهش می یابد. بنابراین، از یک دید کلی، معیارهای گذشته نگر بیش از آن دسته از کلاسیک ها ترجیح داده می شوند.</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E92313-05F5-460D-A00A-BBAD665B7AEB}" type="slidenum">
              <a:rPr lang="en-US" smtClean="0"/>
              <a:t>20</a:t>
            </a:fld>
            <a:endParaRPr lang="en-US"/>
          </a:p>
        </p:txBody>
      </p:sp>
    </p:spTree>
    <p:extLst>
      <p:ext uri="{BB962C8B-B14F-4D97-AF65-F5344CB8AC3E}">
        <p14:creationId xmlns:p14="http://schemas.microsoft.com/office/powerpoint/2010/main" val="124645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21</a:t>
            </a:fld>
            <a:endParaRPr lang="en-US"/>
          </a:p>
        </p:txBody>
      </p:sp>
    </p:spTree>
    <p:extLst>
      <p:ext uri="{BB962C8B-B14F-4D97-AF65-F5344CB8AC3E}">
        <p14:creationId xmlns:p14="http://schemas.microsoft.com/office/powerpoint/2010/main" val="3035362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22</a:t>
            </a:fld>
            <a:endParaRPr lang="en-US"/>
          </a:p>
        </p:txBody>
      </p:sp>
    </p:spTree>
    <p:extLst>
      <p:ext uri="{BB962C8B-B14F-4D97-AF65-F5344CB8AC3E}">
        <p14:creationId xmlns:p14="http://schemas.microsoft.com/office/powerpoint/2010/main" val="278520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buClr>
                <a:srgbClr val="7030A0"/>
              </a:buClr>
              <a:buFont typeface="Wingdings" panose="05000000000000000000" pitchFamily="2" charset="2"/>
              <a:buChar char="v"/>
            </a:pPr>
            <a:r>
              <a:rPr lang="fa-IR" sz="1200" dirty="0" smtClean="0">
                <a:latin typeface="B Nazanin"/>
              </a:rPr>
              <a:t>بازیابی اطلاعات موثر از مجموعه داده های بسیار بزرگ به طور فزاینده ای اهمیت یافته است، زیرا تکنولوژی توانایی انتشار اطلاعات را به سرعت و حجم زیادی از اطلاعات را برای بازیابی در دسترس می کند. </a:t>
            </a:r>
            <a:endParaRPr lang="en-US" sz="1200" dirty="0" smtClean="0">
              <a:latin typeface="B Nazanin"/>
            </a:endParaRPr>
          </a:p>
        </p:txBody>
      </p:sp>
      <p:sp>
        <p:nvSpPr>
          <p:cNvPr id="4" name="Slide Number Placeholder 3"/>
          <p:cNvSpPr>
            <a:spLocks noGrp="1"/>
          </p:cNvSpPr>
          <p:nvPr>
            <p:ph type="sldNum" sz="quarter" idx="10"/>
          </p:nvPr>
        </p:nvSpPr>
        <p:spPr/>
        <p:txBody>
          <a:bodyPr/>
          <a:lstStyle/>
          <a:p>
            <a:fld id="{EDE92313-05F5-460D-A00A-BBAD665B7AEB}" type="slidenum">
              <a:rPr lang="en-US" smtClean="0"/>
              <a:t>5</a:t>
            </a:fld>
            <a:endParaRPr lang="en-US"/>
          </a:p>
        </p:txBody>
      </p:sp>
    </p:spTree>
    <p:extLst>
      <p:ext uri="{BB962C8B-B14F-4D97-AF65-F5344CB8AC3E}">
        <p14:creationId xmlns:p14="http://schemas.microsoft.com/office/powerpoint/2010/main" val="1827728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23</a:t>
            </a:fld>
            <a:endParaRPr lang="en-US"/>
          </a:p>
        </p:txBody>
      </p:sp>
    </p:spTree>
    <p:extLst>
      <p:ext uri="{BB962C8B-B14F-4D97-AF65-F5344CB8AC3E}">
        <p14:creationId xmlns:p14="http://schemas.microsoft.com/office/powerpoint/2010/main" val="1893539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24</a:t>
            </a:fld>
            <a:endParaRPr lang="en-US"/>
          </a:p>
        </p:txBody>
      </p:sp>
    </p:spTree>
    <p:extLst>
      <p:ext uri="{BB962C8B-B14F-4D97-AF65-F5344CB8AC3E}">
        <p14:creationId xmlns:p14="http://schemas.microsoft.com/office/powerpoint/2010/main" val="3005988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25</a:t>
            </a:fld>
            <a:endParaRPr lang="en-US"/>
          </a:p>
        </p:txBody>
      </p:sp>
    </p:spTree>
    <p:extLst>
      <p:ext uri="{BB962C8B-B14F-4D97-AF65-F5344CB8AC3E}">
        <p14:creationId xmlns:p14="http://schemas.microsoft.com/office/powerpoint/2010/main" val="2537174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26</a:t>
            </a:fld>
            <a:endParaRPr lang="en-US"/>
          </a:p>
        </p:txBody>
      </p:sp>
    </p:spTree>
    <p:extLst>
      <p:ext uri="{BB962C8B-B14F-4D97-AF65-F5344CB8AC3E}">
        <p14:creationId xmlns:p14="http://schemas.microsoft.com/office/powerpoint/2010/main" val="1817913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en-US" sz="1200" b="0" i="0" u="none" strike="noStrike" kern="1200" baseline="0" dirty="0" smtClean="0">
                <a:solidFill>
                  <a:schemeClr val="tx1"/>
                </a:solidFill>
                <a:latin typeface="+mn-lt"/>
                <a:ea typeface="+mn-ea"/>
                <a:cs typeface="+mn-cs"/>
              </a:rPr>
              <a:t>the best PFs are obtained with high levels of mutation (</a:t>
            </a:r>
            <a:r>
              <a:rPr lang="en-US" sz="1200" b="0" i="0" u="none" strike="noStrike" kern="1200" baseline="0" dirty="0" err="1" smtClean="0">
                <a:solidFill>
                  <a:schemeClr val="tx1"/>
                </a:solidFill>
                <a:latin typeface="+mn-lt"/>
                <a:ea typeface="+mn-ea"/>
                <a:cs typeface="+mn-cs"/>
              </a:rPr>
              <a:t>HyperM</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27</a:t>
            </a:fld>
            <a:endParaRPr lang="en-US"/>
          </a:p>
        </p:txBody>
      </p:sp>
    </p:spTree>
    <p:extLst>
      <p:ext uri="{BB962C8B-B14F-4D97-AF65-F5344CB8AC3E}">
        <p14:creationId xmlns:p14="http://schemas.microsoft.com/office/powerpoint/2010/main" val="2686050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en-US" sz="1200" b="0" i="0" u="none" strike="noStrike" kern="1200" baseline="0" dirty="0" smtClean="0">
                <a:solidFill>
                  <a:schemeClr val="tx1"/>
                </a:solidFill>
                <a:latin typeface="+mn-lt"/>
                <a:ea typeface="+mn-ea"/>
                <a:cs typeface="+mn-cs"/>
              </a:rPr>
              <a:t>the best PFs are obtained with high levels of mutation (</a:t>
            </a:r>
            <a:r>
              <a:rPr lang="en-US" sz="1200" b="0" i="0" u="none" strike="noStrike" kern="1200" baseline="0" dirty="0" err="1" smtClean="0">
                <a:solidFill>
                  <a:schemeClr val="tx1"/>
                </a:solidFill>
                <a:latin typeface="+mn-lt"/>
                <a:ea typeface="+mn-ea"/>
                <a:cs typeface="+mn-cs"/>
              </a:rPr>
              <a:t>HyperM</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28</a:t>
            </a:fld>
            <a:endParaRPr lang="en-US"/>
          </a:p>
        </p:txBody>
      </p:sp>
    </p:spTree>
    <p:extLst>
      <p:ext uri="{BB962C8B-B14F-4D97-AF65-F5344CB8AC3E}">
        <p14:creationId xmlns:p14="http://schemas.microsoft.com/office/powerpoint/2010/main" val="634647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en-US" sz="1200" b="0" i="0" u="none" strike="noStrike" kern="1200" baseline="0" dirty="0" smtClean="0">
                <a:solidFill>
                  <a:schemeClr val="tx1"/>
                </a:solidFill>
                <a:latin typeface="+mn-lt"/>
                <a:ea typeface="+mn-ea"/>
                <a:cs typeface="+mn-cs"/>
              </a:rPr>
              <a:t>the best PFs are obtained with high levels of mutation (</a:t>
            </a:r>
            <a:r>
              <a:rPr lang="en-US" sz="1200" b="0" i="0" u="none" strike="noStrike" kern="1200" baseline="0" dirty="0" err="1" smtClean="0">
                <a:solidFill>
                  <a:schemeClr val="tx1"/>
                </a:solidFill>
                <a:latin typeface="+mn-lt"/>
                <a:ea typeface="+mn-ea"/>
                <a:cs typeface="+mn-cs"/>
              </a:rPr>
              <a:t>HyperM</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29</a:t>
            </a:fld>
            <a:endParaRPr lang="en-US"/>
          </a:p>
        </p:txBody>
      </p:sp>
    </p:spTree>
    <p:extLst>
      <p:ext uri="{BB962C8B-B14F-4D97-AF65-F5344CB8AC3E}">
        <p14:creationId xmlns:p14="http://schemas.microsoft.com/office/powerpoint/2010/main" val="502407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en-US" sz="1200" b="0" i="0" u="none" strike="noStrike" kern="1200" baseline="0" dirty="0" smtClean="0">
                <a:solidFill>
                  <a:schemeClr val="tx1"/>
                </a:solidFill>
                <a:latin typeface="+mn-lt"/>
                <a:ea typeface="+mn-ea"/>
                <a:cs typeface="+mn-cs"/>
              </a:rPr>
              <a:t>the best PFs are obtained with high levels of mutation (</a:t>
            </a:r>
            <a:r>
              <a:rPr lang="en-US" sz="1200" b="0" i="0" u="none" strike="noStrike" kern="1200" baseline="0" dirty="0" err="1" smtClean="0">
                <a:solidFill>
                  <a:schemeClr val="tx1"/>
                </a:solidFill>
                <a:latin typeface="+mn-lt"/>
                <a:ea typeface="+mn-ea"/>
                <a:cs typeface="+mn-cs"/>
              </a:rPr>
              <a:t>HyperM</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30</a:t>
            </a:fld>
            <a:endParaRPr lang="en-US"/>
          </a:p>
        </p:txBody>
      </p:sp>
    </p:spTree>
    <p:extLst>
      <p:ext uri="{BB962C8B-B14F-4D97-AF65-F5344CB8AC3E}">
        <p14:creationId xmlns:p14="http://schemas.microsoft.com/office/powerpoint/2010/main" val="1228297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en-US" sz="1200" b="0" i="0" u="none" strike="noStrike" kern="1200" baseline="0" dirty="0" smtClean="0">
                <a:solidFill>
                  <a:schemeClr val="tx1"/>
                </a:solidFill>
                <a:latin typeface="+mn-lt"/>
                <a:ea typeface="+mn-ea"/>
                <a:cs typeface="+mn-cs"/>
              </a:rPr>
              <a:t>the best PFs are obtained with high levels of mutation (</a:t>
            </a:r>
            <a:r>
              <a:rPr lang="en-US" sz="1200" b="0" i="0" u="none" strike="noStrike" kern="1200" baseline="0" dirty="0" err="1" smtClean="0">
                <a:solidFill>
                  <a:schemeClr val="tx1"/>
                </a:solidFill>
                <a:latin typeface="+mn-lt"/>
                <a:ea typeface="+mn-ea"/>
                <a:cs typeface="+mn-cs"/>
              </a:rPr>
              <a:t>HyperM</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31</a:t>
            </a:fld>
            <a:endParaRPr lang="en-US"/>
          </a:p>
        </p:txBody>
      </p:sp>
    </p:spTree>
    <p:extLst>
      <p:ext uri="{BB962C8B-B14F-4D97-AF65-F5344CB8AC3E}">
        <p14:creationId xmlns:p14="http://schemas.microsoft.com/office/powerpoint/2010/main" val="2026054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pPr algn="r" rtl="1"/>
            <a:endParaRPr lang="fa-IR"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6</a:t>
            </a:fld>
            <a:endParaRPr lang="en-US"/>
          </a:p>
        </p:txBody>
      </p:sp>
    </p:spTree>
    <p:extLst>
      <p:ext uri="{BB962C8B-B14F-4D97-AF65-F5344CB8AC3E}">
        <p14:creationId xmlns:p14="http://schemas.microsoft.com/office/powerpoint/2010/main" val="29879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7</a:t>
            </a:fld>
            <a:endParaRPr lang="en-US"/>
          </a:p>
        </p:txBody>
      </p:sp>
    </p:spTree>
    <p:extLst>
      <p:ext uri="{BB962C8B-B14F-4D97-AF65-F5344CB8AC3E}">
        <p14:creationId xmlns:p14="http://schemas.microsoft.com/office/powerpoint/2010/main" val="73037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8</a:t>
            </a:fld>
            <a:endParaRPr lang="en-US"/>
          </a:p>
        </p:txBody>
      </p:sp>
    </p:spTree>
    <p:extLst>
      <p:ext uri="{BB962C8B-B14F-4D97-AF65-F5344CB8AC3E}">
        <p14:creationId xmlns:p14="http://schemas.microsoft.com/office/powerpoint/2010/main" val="137437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9</a:t>
            </a:fld>
            <a:endParaRPr lang="en-US"/>
          </a:p>
        </p:txBody>
      </p:sp>
    </p:spTree>
    <p:extLst>
      <p:ext uri="{BB962C8B-B14F-4D97-AF65-F5344CB8AC3E}">
        <p14:creationId xmlns:p14="http://schemas.microsoft.com/office/powerpoint/2010/main" val="3137170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10</a:t>
            </a:fld>
            <a:endParaRPr lang="en-US"/>
          </a:p>
        </p:txBody>
      </p:sp>
    </p:spTree>
    <p:extLst>
      <p:ext uri="{BB962C8B-B14F-4D97-AF65-F5344CB8AC3E}">
        <p14:creationId xmlns:p14="http://schemas.microsoft.com/office/powerpoint/2010/main" val="334032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11</a:t>
            </a:fld>
            <a:endParaRPr lang="en-US"/>
          </a:p>
        </p:txBody>
      </p:sp>
    </p:spTree>
    <p:extLst>
      <p:ext uri="{BB962C8B-B14F-4D97-AF65-F5344CB8AC3E}">
        <p14:creationId xmlns:p14="http://schemas.microsoft.com/office/powerpoint/2010/main" val="52675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kern="1200" dirty="0" smtClean="0">
                <a:solidFill>
                  <a:schemeClr val="tx1"/>
                </a:solidFill>
                <a:effectLst/>
                <a:latin typeface="+mn-lt"/>
                <a:ea typeface="+mn-ea"/>
                <a:cs typeface="+mn-cs"/>
              </a:rPr>
              <a:t>سرچ موضوعی می تواند برای پشتیبانی از سرچ اطلاعات مبتنی بر </a:t>
            </a:r>
            <a:r>
              <a:rPr lang="en-US" sz="1200" kern="1200" dirty="0" smtClean="0">
                <a:solidFill>
                  <a:schemeClr val="tx1"/>
                </a:solidFill>
                <a:effectLst/>
                <a:latin typeface="+mn-lt"/>
                <a:ea typeface="+mn-ea"/>
                <a:cs typeface="+mn-cs"/>
              </a:rPr>
              <a:t>task</a:t>
            </a:r>
            <a:r>
              <a:rPr lang="fa-IR" sz="1200" kern="1200" dirty="0" smtClean="0">
                <a:solidFill>
                  <a:schemeClr val="tx1"/>
                </a:solidFill>
                <a:effectLst/>
                <a:latin typeface="+mn-lt"/>
                <a:ea typeface="+mn-ea"/>
                <a:cs typeface="+mn-cs"/>
              </a:rPr>
              <a:t> استفاده شود که یک دستیار هوشمند فعالیت کاربران را مانیتور می کند و اطالعات را با محاسبه اطلاعات مورد نیاز کاربر بازیابی می کند.</a:t>
            </a:r>
            <a:endParaRPr lang="en-US" sz="1200" kern="1200" dirty="0" smtClean="0">
              <a:solidFill>
                <a:schemeClr val="tx1"/>
              </a:solidFill>
              <a:effectLst/>
              <a:latin typeface="+mn-lt"/>
              <a:ea typeface="+mn-ea"/>
              <a:cs typeface="+mn-cs"/>
            </a:endParaRPr>
          </a:p>
          <a:p>
            <a:r>
              <a:rPr lang="fa-IR" sz="1200" kern="1200" dirty="0" smtClean="0">
                <a:solidFill>
                  <a:schemeClr val="tx1"/>
                </a:solidFill>
                <a:effectLst/>
                <a:latin typeface="+mn-lt"/>
                <a:ea typeface="+mn-ea"/>
                <a:cs typeface="+mn-cs"/>
              </a:rPr>
              <a:t>2- دسترسی عمیق وب: برنامه دیگری که در آن جستجوی موضعی می تواند مورد استفاده قرار گیرد، دسترسی عمیق به وب است که در آن پرسش ها به منظور جمع آوری منابع وب عمیق صورت می گیرد.</a:t>
            </a:r>
          </a:p>
          <a:p>
            <a:endParaRPr lang="fa-IR" sz="1200" kern="1200" dirty="0" smtClean="0">
              <a:solidFill>
                <a:schemeClr val="tx1"/>
              </a:solidFill>
              <a:effectLst/>
              <a:latin typeface="+mn-lt"/>
              <a:ea typeface="+mn-ea"/>
              <a:cs typeface="+mn-cs"/>
            </a:endParaRPr>
          </a:p>
          <a:p>
            <a:r>
              <a:rPr lang="ar-SA" sz="1200" kern="1200" dirty="0" smtClean="0">
                <a:solidFill>
                  <a:schemeClr val="tx1"/>
                </a:solidFill>
                <a:effectLst/>
                <a:latin typeface="+mn-lt"/>
                <a:ea typeface="+mn-ea"/>
                <a:cs typeface="+mn-cs"/>
              </a:rPr>
              <a:t>در حوزه نظرکاوی، که در آن جستجوی موضوعی در رسانه های اجتماعی برای جمع آوری نظرات در مورد موضوعات خاص مورد استفاده قرار می گیرد [9، 10]. محتوای وب اجتماعی که اخیرا بازدید شده است، اسناد ویرایش شده یا ایمیل نوشته شده اند </a:t>
            </a:r>
            <a:endParaRPr lang="en-US" dirty="0"/>
          </a:p>
        </p:txBody>
      </p:sp>
      <p:sp>
        <p:nvSpPr>
          <p:cNvPr id="4" name="Slide Number Placeholder 3"/>
          <p:cNvSpPr>
            <a:spLocks noGrp="1"/>
          </p:cNvSpPr>
          <p:nvPr>
            <p:ph type="sldNum" sz="quarter" idx="10"/>
          </p:nvPr>
        </p:nvSpPr>
        <p:spPr/>
        <p:txBody>
          <a:bodyPr/>
          <a:lstStyle/>
          <a:p>
            <a:fld id="{EDE92313-05F5-460D-A00A-BBAD665B7AEB}" type="slidenum">
              <a:rPr lang="en-US" smtClean="0"/>
              <a:t>12</a:t>
            </a:fld>
            <a:endParaRPr lang="en-US"/>
          </a:p>
        </p:txBody>
      </p:sp>
    </p:spTree>
    <p:extLst>
      <p:ext uri="{BB962C8B-B14F-4D97-AF65-F5344CB8AC3E}">
        <p14:creationId xmlns:p14="http://schemas.microsoft.com/office/powerpoint/2010/main" val="207213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A4FC86-A5C8-4F78-A885-38D4DBC492B3}"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371631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BD5FA-C9BA-464F-9DD5-C6F4850477BD}"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34941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8934E-0E18-42D5-8BE1-D1B0C825AAB3}"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330217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3BA84-E1C7-43A6-A640-DF6D862CE336}"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275997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B3C42-F13C-496E-8FCC-53E14441B7F5}"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30846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1EBAF-6A39-410B-9288-9A13430A6160}" type="datetime1">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242517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8F52B6-864A-4C5E-877B-1E76110C4161}" type="datetime1">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256180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EAA10-2CE5-48DB-A673-0F912CFC64A3}" type="datetime1">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85092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107C7-9FD4-44B2-B807-39DE12D13533}" type="datetime1">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157189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1F9304-3F25-49D7-A36F-9F3E331B3045}" type="datetime1">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37498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655C3-53FE-4716-ABC5-19041649DCDB}" type="datetime1">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97073-FA99-4C36-A43A-1E4D855BCD96}" type="slidenum">
              <a:rPr lang="en-US" smtClean="0"/>
              <a:t>‹#›</a:t>
            </a:fld>
            <a:endParaRPr lang="en-US"/>
          </a:p>
        </p:txBody>
      </p:sp>
    </p:spTree>
    <p:extLst>
      <p:ext uri="{BB962C8B-B14F-4D97-AF65-F5344CB8AC3E}">
        <p14:creationId xmlns:p14="http://schemas.microsoft.com/office/powerpoint/2010/main" val="314842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45A71-CB3E-476D-BC1D-ECCFADFDBA8F}" type="datetime1">
              <a:rPr lang="en-US" smtClean="0"/>
              <a:t>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97073-FA99-4C36-A43A-1E4D855BCD96}" type="slidenum">
              <a:rPr lang="en-US" smtClean="0"/>
              <a:t>‹#›</a:t>
            </a:fld>
            <a:endParaRPr lang="en-US"/>
          </a:p>
        </p:txBody>
      </p:sp>
    </p:spTree>
    <p:extLst>
      <p:ext uri="{BB962C8B-B14F-4D97-AF65-F5344CB8AC3E}">
        <p14:creationId xmlns:p14="http://schemas.microsoft.com/office/powerpoint/2010/main" val="253405927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moz.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cap="none" dirty="0" smtClean="0">
                <a:solidFill>
                  <a:srgbClr val="9E17A1"/>
                </a:solidFill>
                <a:latin typeface="Times New Roman" panose="02020603050405020304" pitchFamily="18" charset="0"/>
                <a:cs typeface="Times New Roman" panose="02020603050405020304" pitchFamily="18" charset="0"/>
              </a:rPr>
              <a:t>Topic Relevance And Diversity In Information Retrieval From Large Datasets:</a:t>
            </a:r>
            <a:br>
              <a:rPr lang="en-US" sz="3200" b="1" cap="none" dirty="0" smtClean="0">
                <a:solidFill>
                  <a:srgbClr val="9E17A1"/>
                </a:solidFill>
                <a:latin typeface="Times New Roman" panose="02020603050405020304" pitchFamily="18" charset="0"/>
                <a:cs typeface="Times New Roman" panose="02020603050405020304" pitchFamily="18" charset="0"/>
              </a:rPr>
            </a:br>
            <a:r>
              <a:rPr lang="en-US" sz="3200" b="1" cap="none" dirty="0" smtClean="0">
                <a:solidFill>
                  <a:srgbClr val="9E17A1"/>
                </a:solidFill>
                <a:latin typeface="Times New Roman" panose="02020603050405020304" pitchFamily="18" charset="0"/>
                <a:cs typeface="Times New Roman" panose="02020603050405020304" pitchFamily="18" charset="0"/>
              </a:rPr>
              <a:t>A Multi-objective Evolutionary Algorithm Approach</a:t>
            </a:r>
            <a:endParaRPr lang="en-US" sz="3200" cap="none" dirty="0">
              <a:solidFill>
                <a:srgbClr val="9E17A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fa-IR" dirty="0" smtClean="0">
                <a:solidFill>
                  <a:schemeClr val="accent1">
                    <a:lumMod val="75000"/>
                  </a:schemeClr>
                </a:solidFill>
                <a:cs typeface="B Mah" panose="00000400000000000000" pitchFamily="2" charset="-78"/>
              </a:rPr>
              <a:t>ارایه دهنده: مرضیه باباپور</a:t>
            </a:r>
          </a:p>
          <a:p>
            <a:r>
              <a:rPr lang="fa-IR" dirty="0">
                <a:solidFill>
                  <a:schemeClr val="accent1">
                    <a:lumMod val="75000"/>
                  </a:schemeClr>
                </a:solidFill>
                <a:cs typeface="B Mah" panose="00000400000000000000" pitchFamily="2" charset="-78"/>
              </a:rPr>
              <a:t>نام درس: رایانش </a:t>
            </a:r>
            <a:r>
              <a:rPr lang="fa-IR" dirty="0" smtClean="0">
                <a:solidFill>
                  <a:schemeClr val="accent1">
                    <a:lumMod val="75000"/>
                  </a:schemeClr>
                </a:solidFill>
                <a:cs typeface="B Mah" panose="00000400000000000000" pitchFamily="2" charset="-78"/>
              </a:rPr>
              <a:t>تکاملی</a:t>
            </a:r>
          </a:p>
          <a:p>
            <a:r>
              <a:rPr lang="fa-IR" dirty="0" smtClean="0">
                <a:solidFill>
                  <a:schemeClr val="accent1">
                    <a:lumMod val="75000"/>
                  </a:schemeClr>
                </a:solidFill>
                <a:cs typeface="B Mah" panose="00000400000000000000" pitchFamily="2" charset="-78"/>
              </a:rPr>
              <a:t>استاد درس: جناب آقای دکترروحانی</a:t>
            </a:r>
          </a:p>
        </p:txBody>
      </p:sp>
      <p:sp>
        <p:nvSpPr>
          <p:cNvPr id="5" name="Slide Number Placeholder 4"/>
          <p:cNvSpPr>
            <a:spLocks noGrp="1"/>
          </p:cNvSpPr>
          <p:nvPr>
            <p:ph type="sldNum" sz="quarter" idx="12"/>
          </p:nvPr>
        </p:nvSpPr>
        <p:spPr/>
        <p:txBody>
          <a:bodyPr/>
          <a:lstStyle/>
          <a:p>
            <a:fld id="{F5F97073-FA99-4C36-A43A-1E4D855BCD96}" type="slidenum">
              <a:rPr lang="en-US" smtClean="0"/>
              <a:t>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0" y="226145"/>
            <a:ext cx="871757" cy="111584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226145"/>
            <a:ext cx="1315097" cy="1273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760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80" y="145257"/>
            <a:ext cx="10515600" cy="1325563"/>
          </a:xfrm>
        </p:spPr>
        <p:txBody>
          <a:bodyPr>
            <a:normAutofit/>
          </a:bodyPr>
          <a:lstStyle/>
          <a:p>
            <a:pPr algn="ctr"/>
            <a:r>
              <a:rPr lang="fa-IR" dirty="0" smtClean="0"/>
              <a:t>حفظ تنوع در الگوریتم های تکاملی</a:t>
            </a:r>
            <a:endParaRPr lang="en-US" dirty="0"/>
          </a:p>
        </p:txBody>
      </p:sp>
      <p:sp>
        <p:nvSpPr>
          <p:cNvPr id="3" name="Content Placeholder 2"/>
          <p:cNvSpPr>
            <a:spLocks noGrp="1"/>
          </p:cNvSpPr>
          <p:nvPr>
            <p:ph idx="1"/>
          </p:nvPr>
        </p:nvSpPr>
        <p:spPr>
          <a:xfrm>
            <a:off x="838180" y="1919289"/>
            <a:ext cx="10515600" cy="4802186"/>
          </a:xfrm>
        </p:spPr>
        <p:txBody>
          <a:bodyPr>
            <a:normAutofit/>
          </a:bodyPr>
          <a:lstStyle/>
          <a:p>
            <a:pPr lvl="1" algn="r" rtl="1">
              <a:buClr>
                <a:srgbClr val="7030A0"/>
              </a:buClr>
              <a:buFont typeface="Wingdings" panose="05000000000000000000" pitchFamily="2" charset="2"/>
              <a:buChar char="v"/>
            </a:pPr>
            <a:r>
              <a:rPr lang="fa-IR" sz="2000" dirty="0" smtClean="0">
                <a:latin typeface="Arial" panose="020B0604020202020204" pitchFamily="34" charset="0"/>
              </a:rPr>
              <a:t>اهداف مسائل چند هدفه مبتنی بر پرتو:</a:t>
            </a:r>
          </a:p>
          <a:p>
            <a:pPr lvl="2" algn="r" rtl="1">
              <a:buClr>
                <a:srgbClr val="7030A0"/>
              </a:buClr>
              <a:buFont typeface="Wingdings" panose="05000000000000000000" pitchFamily="2" charset="2"/>
              <a:buChar char="v"/>
            </a:pPr>
            <a:r>
              <a:rPr lang="fa-IR" sz="1800" dirty="0" smtClean="0">
                <a:latin typeface="Arial" panose="020B0604020202020204" pitchFamily="34" charset="0"/>
              </a:rPr>
              <a:t>کشف راه حل ها در نزدیکی راه حل های بهینه پرتو</a:t>
            </a:r>
          </a:p>
          <a:p>
            <a:pPr lvl="2" algn="r" rtl="1">
              <a:buClr>
                <a:srgbClr val="7030A0"/>
              </a:buClr>
              <a:buFont typeface="Wingdings" panose="05000000000000000000" pitchFamily="2" charset="2"/>
              <a:buChar char="v"/>
            </a:pPr>
            <a:r>
              <a:rPr lang="fa-IR" sz="1800" dirty="0" smtClean="0">
                <a:latin typeface="Arial" panose="020B0604020202020204" pitchFamily="34" charset="0"/>
              </a:rPr>
              <a:t>راه حل ها در جبهه غالب باید تا جای ممکن، گوناگون باشند.</a:t>
            </a:r>
          </a:p>
          <a:p>
            <a:pPr lvl="1" algn="r" rtl="1">
              <a:buClr>
                <a:srgbClr val="7030A0"/>
              </a:buClr>
              <a:buFont typeface="Wingdings" panose="05000000000000000000" pitchFamily="2" charset="2"/>
              <a:buChar char="v"/>
            </a:pPr>
            <a:r>
              <a:rPr lang="fa-IR" sz="2000" dirty="0" smtClean="0">
                <a:latin typeface="Arial" panose="020B0604020202020204" pitchFamily="34" charset="0"/>
              </a:rPr>
              <a:t>جنبه های مختلف گوناگونی راه حل ها:</a:t>
            </a:r>
          </a:p>
          <a:p>
            <a:pPr lvl="2" algn="r" rtl="1">
              <a:buClr>
                <a:srgbClr val="7030A0"/>
              </a:buClr>
              <a:buFont typeface="Wingdings" panose="05000000000000000000" pitchFamily="2" charset="2"/>
              <a:buChar char="v"/>
            </a:pPr>
            <a:r>
              <a:rPr lang="fa-IR" sz="1800" dirty="0" smtClean="0">
                <a:latin typeface="Arial" panose="020B0604020202020204" pitchFamily="34" charset="0"/>
              </a:rPr>
              <a:t>میزان یا گسترش راه حل ها </a:t>
            </a:r>
          </a:p>
          <a:p>
            <a:pPr lvl="2" algn="r" rtl="1">
              <a:buClr>
                <a:srgbClr val="7030A0"/>
              </a:buClr>
              <a:buFont typeface="Wingdings" panose="05000000000000000000" pitchFamily="2" charset="2"/>
              <a:buChar char="v"/>
            </a:pPr>
            <a:r>
              <a:rPr lang="fa-IR" sz="1800" dirty="0" smtClean="0">
                <a:latin typeface="Arial" panose="020B0604020202020204" pitchFamily="34" charset="0"/>
              </a:rPr>
              <a:t>توزیع یا فاصله نسبی میان راه حل ها</a:t>
            </a:r>
          </a:p>
          <a:p>
            <a:pPr lvl="1" algn="r" rtl="1">
              <a:buClr>
                <a:srgbClr val="7030A0"/>
              </a:buClr>
              <a:buFont typeface="Wingdings" panose="05000000000000000000" pitchFamily="2" charset="2"/>
              <a:buChar char="v"/>
            </a:pPr>
            <a:r>
              <a:rPr lang="fa-IR" sz="2000" dirty="0" smtClean="0">
                <a:latin typeface="Arial" panose="020B0604020202020204" pitchFamily="34" charset="0"/>
              </a:rPr>
              <a:t>معیارهای ارزیابی گوناگونی راه حل ها </a:t>
            </a:r>
          </a:p>
          <a:p>
            <a:pPr lvl="2" algn="r" rtl="1">
              <a:buClr>
                <a:srgbClr val="7030A0"/>
              </a:buClr>
              <a:buFont typeface="Wingdings" panose="05000000000000000000" pitchFamily="2" charset="2"/>
              <a:buChar char="v"/>
            </a:pPr>
            <a:r>
              <a:rPr lang="en-US" sz="1800" dirty="0"/>
              <a:t>Max-Sum </a:t>
            </a:r>
            <a:r>
              <a:rPr lang="en-US" sz="1800" dirty="0" smtClean="0"/>
              <a:t>Diversity</a:t>
            </a:r>
            <a:endParaRPr lang="fa-IR" sz="1800" dirty="0" smtClean="0"/>
          </a:p>
          <a:p>
            <a:pPr lvl="2" algn="r" rtl="1">
              <a:buClr>
                <a:srgbClr val="7030A0"/>
              </a:buClr>
              <a:buFont typeface="Wingdings" panose="05000000000000000000" pitchFamily="2" charset="2"/>
              <a:buChar char="v"/>
            </a:pPr>
            <a:r>
              <a:rPr lang="en-US" sz="1800" dirty="0"/>
              <a:t>Max-min </a:t>
            </a:r>
            <a:r>
              <a:rPr lang="en-US" sz="1800" dirty="0" smtClean="0"/>
              <a:t>diversity</a:t>
            </a:r>
            <a:endParaRPr lang="fa-IR" sz="1800" dirty="0" smtClean="0"/>
          </a:p>
          <a:p>
            <a:pPr lvl="2" algn="r" rtl="1">
              <a:buClr>
                <a:srgbClr val="7030A0"/>
              </a:buClr>
              <a:buFont typeface="Wingdings" panose="05000000000000000000" pitchFamily="2" charset="2"/>
              <a:buChar char="v"/>
            </a:pPr>
            <a:r>
              <a:rPr lang="en-US" sz="1800" dirty="0"/>
              <a:t>Min-p-center </a:t>
            </a:r>
            <a:r>
              <a:rPr lang="en-US" sz="1800" dirty="0" smtClean="0"/>
              <a:t>diversity</a:t>
            </a:r>
            <a:endParaRPr lang="fa-IR" sz="1800" dirty="0" smtClean="0"/>
          </a:p>
          <a:p>
            <a:pPr lvl="2" algn="r" rtl="1">
              <a:buClr>
                <a:srgbClr val="7030A0"/>
              </a:buClr>
              <a:buFont typeface="Wingdings" panose="05000000000000000000" pitchFamily="2" charset="2"/>
              <a:buChar char="v"/>
            </a:pPr>
            <a:r>
              <a:rPr lang="en-US" sz="1800" dirty="0"/>
              <a:t>Max-mean </a:t>
            </a:r>
            <a:r>
              <a:rPr lang="en-US" sz="1800" dirty="0" smtClean="0"/>
              <a:t>diversity</a:t>
            </a:r>
            <a:endParaRPr lang="fa-IR" sz="1800" dirty="0" smtClean="0"/>
          </a:p>
          <a:p>
            <a:pPr lvl="1" algn="r" rtl="1">
              <a:buClr>
                <a:srgbClr val="7030A0"/>
              </a:buClr>
              <a:buFont typeface="Wingdings" panose="05000000000000000000" pitchFamily="2" charset="2"/>
              <a:buChar char="v"/>
            </a:pPr>
            <a:r>
              <a:rPr lang="fa-IR" sz="2000" dirty="0" smtClean="0"/>
              <a:t>دامنه مقاله مورد بحث برای محاسبه گوناگونی با در نظر گرفتن نمایش </a:t>
            </a:r>
            <a:r>
              <a:rPr lang="en-US" sz="2000" dirty="0" smtClean="0"/>
              <a:t>phenotype</a:t>
            </a:r>
            <a:r>
              <a:rPr lang="fa-IR" sz="2000" dirty="0" smtClean="0"/>
              <a:t> و </a:t>
            </a:r>
            <a:r>
              <a:rPr lang="en-US" sz="2000" dirty="0" smtClean="0"/>
              <a:t>genotype</a:t>
            </a:r>
            <a:r>
              <a:rPr lang="fa-IR" sz="2000" dirty="0" smtClean="0"/>
              <a:t> راه حل ها مناسب است.</a:t>
            </a:r>
          </a:p>
          <a:p>
            <a:pPr lvl="1" algn="r" rtl="1">
              <a:buClr>
                <a:srgbClr val="7030A0"/>
              </a:buClr>
              <a:buFont typeface="Wingdings" panose="05000000000000000000" pitchFamily="2" charset="2"/>
              <a:buChar char="v"/>
            </a:pPr>
            <a:endParaRPr lang="fa-IR" sz="2000" dirty="0" smtClean="0"/>
          </a:p>
        </p:txBody>
      </p:sp>
      <p:sp>
        <p:nvSpPr>
          <p:cNvPr id="4" name="Slide Number Placeholder 3"/>
          <p:cNvSpPr>
            <a:spLocks noGrp="1"/>
          </p:cNvSpPr>
          <p:nvPr>
            <p:ph type="sldNum" sz="quarter" idx="12"/>
          </p:nvPr>
        </p:nvSpPr>
        <p:spPr/>
        <p:txBody>
          <a:bodyPr/>
          <a:lstStyle/>
          <a:p>
            <a:fld id="{F5F97073-FA99-4C36-A43A-1E4D855BCD96}" type="slidenum">
              <a:rPr lang="en-US" smtClean="0"/>
              <a:t>10</a:t>
            </a:fld>
            <a:endParaRPr lang="en-US"/>
          </a:p>
        </p:txBody>
      </p:sp>
      <p:grpSp>
        <p:nvGrpSpPr>
          <p:cNvPr id="7" name="Group 180"/>
          <p:cNvGrpSpPr>
            <a:grpSpLocks/>
          </p:cNvGrpSpPr>
          <p:nvPr/>
        </p:nvGrpSpPr>
        <p:grpSpPr bwMode="auto">
          <a:xfrm>
            <a:off x="530712" y="893763"/>
            <a:ext cx="11015294" cy="947738"/>
            <a:chOff x="-66" y="1525"/>
            <a:chExt cx="5845" cy="597"/>
          </a:xfrm>
        </p:grpSpPr>
        <p:grpSp>
          <p:nvGrpSpPr>
            <p:cNvPr id="8" name="Group 59"/>
            <p:cNvGrpSpPr>
              <a:grpSpLocks/>
            </p:cNvGrpSpPr>
            <p:nvPr/>
          </p:nvGrpSpPr>
          <p:grpSpPr bwMode="auto">
            <a:xfrm>
              <a:off x="-66" y="1674"/>
              <a:ext cx="969" cy="331"/>
              <a:chOff x="-66" y="1268"/>
              <a:chExt cx="969" cy="331"/>
            </a:xfrm>
          </p:grpSpPr>
          <p:sp>
            <p:nvSpPr>
              <p:cNvPr id="27" name="AutoShape 60"/>
              <p:cNvSpPr>
                <a:spLocks noChangeArrowheads="1"/>
              </p:cNvSpPr>
              <p:nvPr/>
            </p:nvSpPr>
            <p:spPr bwMode="auto">
              <a:xfrm>
                <a:off x="-66" y="1268"/>
                <a:ext cx="969" cy="331"/>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249" y="1330"/>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sp>
          <p:nvSpPr>
            <p:cNvPr id="25" name="AutoShape 63"/>
            <p:cNvSpPr>
              <a:spLocks noChangeArrowheads="1"/>
            </p:cNvSpPr>
            <p:nvPr/>
          </p:nvSpPr>
          <p:spPr bwMode="auto">
            <a:xfrm>
              <a:off x="650" y="1525"/>
              <a:ext cx="1076" cy="597"/>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2000" dirty="0"/>
          </a:p>
        </p:txBody>
      </p:sp>
      <p:sp>
        <p:nvSpPr>
          <p:cNvPr id="31" name="Text Box 61"/>
          <p:cNvSpPr txBox="1">
            <a:spLocks noChangeArrowheads="1"/>
          </p:cNvSpPr>
          <p:nvPr/>
        </p:nvSpPr>
        <p:spPr bwMode="auto">
          <a:xfrm>
            <a:off x="2287398" y="1013689"/>
            <a:ext cx="13789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پیشینه و </a:t>
            </a:r>
          </a:p>
          <a:p>
            <a:pPr algn="ctr" rtl="1"/>
            <a:r>
              <a:rPr lang="fa-IR" sz="2000" dirty="0" smtClean="0">
                <a:solidFill>
                  <a:schemeClr val="bg1"/>
                </a:solidFill>
              </a:rPr>
              <a:t>کارهای مرتبط</a:t>
            </a:r>
            <a:endParaRPr lang="en-US" sz="1400" dirty="0">
              <a:solidFill>
                <a:schemeClr val="bg1"/>
              </a:solidFill>
            </a:endParaRPr>
          </a:p>
        </p:txBody>
      </p:sp>
    </p:spTree>
    <p:extLst>
      <p:ext uri="{BB962C8B-B14F-4D97-AF65-F5344CB8AC3E}">
        <p14:creationId xmlns:p14="http://schemas.microsoft.com/office/powerpoint/2010/main" val="174819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80" y="42069"/>
            <a:ext cx="10515600" cy="1325563"/>
          </a:xfrm>
        </p:spPr>
        <p:txBody>
          <a:bodyPr>
            <a:normAutofit/>
          </a:bodyPr>
          <a:lstStyle/>
          <a:p>
            <a:pPr algn="ctr"/>
            <a:r>
              <a:rPr lang="fa-IR" dirty="0" smtClean="0"/>
              <a:t>حفظ تنوع در الگوریتم های تکاملی</a:t>
            </a:r>
            <a:endParaRPr lang="en-US" dirty="0"/>
          </a:p>
        </p:txBody>
      </p:sp>
      <p:sp>
        <p:nvSpPr>
          <p:cNvPr id="3" name="Content Placeholder 2"/>
          <p:cNvSpPr>
            <a:spLocks noGrp="1"/>
          </p:cNvSpPr>
          <p:nvPr>
            <p:ph idx="1"/>
          </p:nvPr>
        </p:nvSpPr>
        <p:spPr>
          <a:xfrm>
            <a:off x="838180" y="1919289"/>
            <a:ext cx="10515600" cy="4802186"/>
          </a:xfrm>
        </p:spPr>
        <p:txBody>
          <a:bodyPr>
            <a:normAutofit/>
          </a:bodyPr>
          <a:lstStyle/>
          <a:p>
            <a:pPr lvl="1" algn="r" rtl="1">
              <a:buClr>
                <a:srgbClr val="7030A0"/>
              </a:buClr>
              <a:buFont typeface="Wingdings" panose="05000000000000000000" pitchFamily="2" charset="2"/>
              <a:buChar char="v"/>
            </a:pPr>
            <a:r>
              <a:rPr lang="fa-IR" sz="2800" dirty="0" smtClean="0"/>
              <a:t>روش های مختلف برای بهبود گوناگونی راه حل ها:</a:t>
            </a:r>
          </a:p>
          <a:p>
            <a:pPr lvl="2" algn="r" rtl="1">
              <a:buClr>
                <a:srgbClr val="7030A0"/>
              </a:buClr>
              <a:buFont typeface="Wingdings" panose="05000000000000000000" pitchFamily="2" charset="2"/>
              <a:buChar char="v"/>
            </a:pPr>
            <a:r>
              <a:rPr lang="fa-IR" dirty="0" smtClean="0"/>
              <a:t>پوشش یکنواخت ناحیه بهینه پرتو</a:t>
            </a:r>
          </a:p>
          <a:p>
            <a:pPr lvl="2" algn="r" rtl="1">
              <a:buClr>
                <a:srgbClr val="7030A0"/>
              </a:buClr>
              <a:buFont typeface="Wingdings" panose="05000000000000000000" pitchFamily="2" charset="2"/>
              <a:buChar char="v"/>
            </a:pPr>
            <a:r>
              <a:rPr lang="en-US" dirty="0" smtClean="0"/>
              <a:t>Crowding</a:t>
            </a:r>
          </a:p>
          <a:p>
            <a:pPr lvl="3" algn="r" rtl="1">
              <a:buClr>
                <a:srgbClr val="7030A0"/>
              </a:buClr>
              <a:buFont typeface="Wingdings" panose="05000000000000000000" pitchFamily="2" charset="2"/>
              <a:buChar char="v"/>
            </a:pPr>
            <a:r>
              <a:rPr lang="fa-IR" dirty="0" smtClean="0"/>
              <a:t>راه حل ها در ناحیه خلوت ترجیح داده می شوند.</a:t>
            </a:r>
            <a:endParaRPr lang="en-US" dirty="0" smtClean="0"/>
          </a:p>
          <a:p>
            <a:pPr lvl="2" algn="r" rtl="1">
              <a:buClr>
                <a:srgbClr val="7030A0"/>
              </a:buClr>
              <a:buFont typeface="Wingdings" panose="05000000000000000000" pitchFamily="2" charset="2"/>
              <a:buChar char="v"/>
            </a:pPr>
            <a:r>
              <a:rPr lang="en-US" dirty="0" smtClean="0"/>
              <a:t>Fitness sharing</a:t>
            </a:r>
          </a:p>
          <a:p>
            <a:pPr lvl="3" algn="r" rtl="1">
              <a:buClr>
                <a:srgbClr val="7030A0"/>
              </a:buClr>
              <a:buFont typeface="Wingdings" panose="05000000000000000000" pitchFamily="2" charset="2"/>
              <a:buChar char="v"/>
            </a:pPr>
            <a:r>
              <a:rPr lang="fa-IR" dirty="0" smtClean="0"/>
              <a:t>کارایی فرد </a:t>
            </a:r>
            <a:r>
              <a:rPr lang="fa-IR" dirty="0"/>
              <a:t>با مقدار تقریبا برابر با تعداد افراد مشابه در جمعیت کاهش می یابد</a:t>
            </a:r>
            <a:endParaRPr lang="en-US" dirty="0" smtClean="0"/>
          </a:p>
          <a:p>
            <a:pPr lvl="2" algn="r" rtl="1">
              <a:buClr>
                <a:srgbClr val="7030A0"/>
              </a:buClr>
              <a:buFont typeface="Wingdings" panose="05000000000000000000" pitchFamily="2" charset="2"/>
              <a:buChar char="v"/>
            </a:pPr>
            <a:r>
              <a:rPr lang="en-US" dirty="0" smtClean="0"/>
              <a:t>Local selection</a:t>
            </a:r>
          </a:p>
          <a:p>
            <a:pPr lvl="2" algn="r" rtl="1">
              <a:buClr>
                <a:srgbClr val="7030A0"/>
              </a:buClr>
              <a:buFont typeface="Wingdings" panose="05000000000000000000" pitchFamily="2" charset="2"/>
              <a:buChar char="v"/>
            </a:pPr>
            <a:r>
              <a:rPr lang="fa-IR" dirty="0" smtClean="0"/>
              <a:t>کارایی جمعیت (</a:t>
            </a:r>
            <a:r>
              <a:rPr lang="en-US" dirty="0" smtClean="0"/>
              <a:t>population fitness</a:t>
            </a:r>
            <a:r>
              <a:rPr lang="fa-IR" dirty="0" smtClean="0"/>
              <a:t>)</a:t>
            </a:r>
          </a:p>
          <a:p>
            <a:pPr lvl="3" algn="r" rtl="1">
              <a:buClr>
                <a:srgbClr val="7030A0"/>
              </a:buClr>
              <a:buFont typeface="Wingdings" panose="05000000000000000000" pitchFamily="2" charset="2"/>
              <a:buChar char="v"/>
            </a:pPr>
            <a:r>
              <a:rPr lang="fa-IR" dirty="0" smtClean="0"/>
              <a:t>راه حل سراسری با ترکیب اطلاعات فراهم شده از چندین عضو جمعیت که کارایی های فردی آن ها توسط </a:t>
            </a:r>
            <a:r>
              <a:rPr lang="en-US" dirty="0" smtClean="0"/>
              <a:t>local fitness</a:t>
            </a:r>
            <a:r>
              <a:rPr lang="fa-IR" dirty="0" smtClean="0"/>
              <a:t> ارزیابی شده است.</a:t>
            </a:r>
          </a:p>
          <a:p>
            <a:pPr lvl="3" algn="r" rtl="1">
              <a:buClr>
                <a:srgbClr val="7030A0"/>
              </a:buClr>
              <a:buFont typeface="Wingdings" panose="05000000000000000000" pitchFamily="2" charset="2"/>
              <a:buChar char="v"/>
            </a:pPr>
            <a:r>
              <a:rPr lang="fa-IR" dirty="0" smtClean="0"/>
              <a:t>محاسبه </a:t>
            </a:r>
            <a:r>
              <a:rPr lang="en-US" dirty="0" smtClean="0"/>
              <a:t>global recall </a:t>
            </a:r>
            <a:r>
              <a:rPr lang="fa-IR" dirty="0" smtClean="0"/>
              <a:t> ، </a:t>
            </a:r>
            <a:r>
              <a:rPr lang="en-US" dirty="0" smtClean="0"/>
              <a:t>global </a:t>
            </a:r>
            <a:r>
              <a:rPr lang="en-US" dirty="0" err="1" smtClean="0"/>
              <a:t>percision</a:t>
            </a:r>
            <a:r>
              <a:rPr lang="fa-IR" dirty="0" smtClean="0"/>
              <a:t> و </a:t>
            </a:r>
            <a:r>
              <a:rPr lang="en-US" dirty="0" smtClean="0"/>
              <a:t>global f-measure</a:t>
            </a:r>
            <a:r>
              <a:rPr lang="fa-IR" dirty="0" smtClean="0"/>
              <a:t> </a:t>
            </a:r>
            <a:r>
              <a:rPr lang="en-US" dirty="0" smtClean="0"/>
              <a:t> </a:t>
            </a:r>
            <a:r>
              <a:rPr lang="fa-IR" dirty="0" smtClean="0"/>
              <a:t> </a:t>
            </a:r>
            <a:endParaRPr lang="en-US" dirty="0" smtClean="0"/>
          </a:p>
          <a:p>
            <a:pPr lvl="2" algn="r" rtl="1">
              <a:buClr>
                <a:srgbClr val="7030A0"/>
              </a:buClr>
              <a:buFont typeface="Wingdings" panose="05000000000000000000" pitchFamily="2" charset="2"/>
              <a:buChar char="v"/>
            </a:pPr>
            <a:r>
              <a:rPr lang="fa-IR" dirty="0" smtClean="0"/>
              <a:t>جمعیت های چندگانه</a:t>
            </a:r>
          </a:p>
          <a:p>
            <a:pPr lvl="3" algn="r" rtl="1">
              <a:buClr>
                <a:srgbClr val="7030A0"/>
              </a:buClr>
              <a:buFont typeface="Wingdings" panose="05000000000000000000" pitchFamily="2" charset="2"/>
              <a:buChar char="v"/>
            </a:pPr>
            <a:r>
              <a:rPr lang="en-US" dirty="0" err="1" smtClean="0"/>
              <a:t>Coevolutionary</a:t>
            </a:r>
            <a:endParaRPr lang="fa-IR" dirty="0" smtClean="0"/>
          </a:p>
          <a:p>
            <a:pPr lvl="3" algn="r" rtl="1">
              <a:buClr>
                <a:srgbClr val="7030A0"/>
              </a:buClr>
              <a:buFont typeface="Wingdings" panose="05000000000000000000" pitchFamily="2" charset="2"/>
              <a:buChar char="v"/>
            </a:pPr>
            <a:r>
              <a:rPr lang="en-US" dirty="0" smtClean="0"/>
              <a:t>isolated</a:t>
            </a:r>
            <a:endParaRPr lang="fa-IR" dirty="0" smtClean="0"/>
          </a:p>
          <a:p>
            <a:pPr lvl="2" algn="r" rtl="1">
              <a:buClr>
                <a:srgbClr val="7030A0"/>
              </a:buClr>
              <a:buFont typeface="Wingdings" panose="05000000000000000000" pitchFamily="2" charset="2"/>
              <a:buChar char="v"/>
            </a:pPr>
            <a:endParaRPr lang="fa-IR" dirty="0" smtClean="0"/>
          </a:p>
        </p:txBody>
      </p:sp>
      <p:sp>
        <p:nvSpPr>
          <p:cNvPr id="4" name="Slide Number Placeholder 3"/>
          <p:cNvSpPr>
            <a:spLocks noGrp="1"/>
          </p:cNvSpPr>
          <p:nvPr>
            <p:ph type="sldNum" sz="quarter" idx="12"/>
          </p:nvPr>
        </p:nvSpPr>
        <p:spPr/>
        <p:txBody>
          <a:bodyPr/>
          <a:lstStyle/>
          <a:p>
            <a:fld id="{F5F97073-FA99-4C36-A43A-1E4D855BCD96}" type="slidenum">
              <a:rPr lang="en-US" smtClean="0"/>
              <a:t>11</a:t>
            </a:fld>
            <a:endParaRPr lang="en-US"/>
          </a:p>
        </p:txBody>
      </p:sp>
      <p:grpSp>
        <p:nvGrpSpPr>
          <p:cNvPr id="7" name="Group 180"/>
          <p:cNvGrpSpPr>
            <a:grpSpLocks/>
          </p:cNvGrpSpPr>
          <p:nvPr/>
        </p:nvGrpSpPr>
        <p:grpSpPr bwMode="auto">
          <a:xfrm>
            <a:off x="530712" y="893763"/>
            <a:ext cx="11015294" cy="947738"/>
            <a:chOff x="-66" y="1525"/>
            <a:chExt cx="5845" cy="597"/>
          </a:xfrm>
        </p:grpSpPr>
        <p:grpSp>
          <p:nvGrpSpPr>
            <p:cNvPr id="8" name="Group 59"/>
            <p:cNvGrpSpPr>
              <a:grpSpLocks/>
            </p:cNvGrpSpPr>
            <p:nvPr/>
          </p:nvGrpSpPr>
          <p:grpSpPr bwMode="auto">
            <a:xfrm>
              <a:off x="-66" y="1674"/>
              <a:ext cx="969" cy="331"/>
              <a:chOff x="-66" y="1268"/>
              <a:chExt cx="969" cy="331"/>
            </a:xfrm>
          </p:grpSpPr>
          <p:sp>
            <p:nvSpPr>
              <p:cNvPr id="27" name="AutoShape 60"/>
              <p:cNvSpPr>
                <a:spLocks noChangeArrowheads="1"/>
              </p:cNvSpPr>
              <p:nvPr/>
            </p:nvSpPr>
            <p:spPr bwMode="auto">
              <a:xfrm>
                <a:off x="-66" y="1268"/>
                <a:ext cx="969" cy="331"/>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249" y="1330"/>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sp>
          <p:nvSpPr>
            <p:cNvPr id="25" name="AutoShape 63"/>
            <p:cNvSpPr>
              <a:spLocks noChangeArrowheads="1"/>
            </p:cNvSpPr>
            <p:nvPr/>
          </p:nvSpPr>
          <p:spPr bwMode="auto">
            <a:xfrm>
              <a:off x="650" y="1525"/>
              <a:ext cx="1076" cy="597"/>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2000" dirty="0"/>
          </a:p>
        </p:txBody>
      </p:sp>
      <p:sp>
        <p:nvSpPr>
          <p:cNvPr id="31" name="Text Box 61"/>
          <p:cNvSpPr txBox="1">
            <a:spLocks noChangeArrowheads="1"/>
          </p:cNvSpPr>
          <p:nvPr/>
        </p:nvSpPr>
        <p:spPr bwMode="auto">
          <a:xfrm>
            <a:off x="2287398" y="1013689"/>
            <a:ext cx="13789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پیشینه و </a:t>
            </a:r>
          </a:p>
          <a:p>
            <a:pPr algn="ctr" rtl="1"/>
            <a:r>
              <a:rPr lang="fa-IR" sz="2000" dirty="0" smtClean="0">
                <a:solidFill>
                  <a:schemeClr val="bg1"/>
                </a:solidFill>
              </a:rPr>
              <a:t>کارهای مرتبط</a:t>
            </a:r>
            <a:endParaRPr lang="en-US" sz="1400" dirty="0">
              <a:solidFill>
                <a:schemeClr val="bg1"/>
              </a:solidFill>
            </a:endParaRPr>
          </a:p>
        </p:txBody>
      </p:sp>
    </p:spTree>
    <p:extLst>
      <p:ext uri="{BB962C8B-B14F-4D97-AF65-F5344CB8AC3E}">
        <p14:creationId xmlns:p14="http://schemas.microsoft.com/office/powerpoint/2010/main" val="107545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a:r>
              <a:rPr lang="fa-IR" dirty="0" smtClean="0"/>
              <a:t>کار اصلی انجام شده</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12</a:t>
            </a:fld>
            <a:endParaRPr lang="en-US"/>
          </a:p>
        </p:txBody>
      </p:sp>
      <p:grpSp>
        <p:nvGrpSpPr>
          <p:cNvPr id="7" name="Group 180"/>
          <p:cNvGrpSpPr>
            <a:grpSpLocks/>
          </p:cNvGrpSpPr>
          <p:nvPr/>
        </p:nvGrpSpPr>
        <p:grpSpPr bwMode="auto">
          <a:xfrm>
            <a:off x="655094" y="987425"/>
            <a:ext cx="10890912" cy="838200"/>
            <a:chOff x="0" y="1584"/>
            <a:chExt cx="5779" cy="528"/>
          </a:xfrm>
        </p:grpSpPr>
        <p:grpSp>
          <p:nvGrpSpPr>
            <p:cNvPr id="8" name="Group 59"/>
            <p:cNvGrpSpPr>
              <a:grpSpLocks/>
            </p:cNvGrpSpPr>
            <p:nvPr/>
          </p:nvGrpSpPr>
          <p:grpSpPr bwMode="auto">
            <a:xfrm>
              <a:off x="0" y="1584"/>
              <a:ext cx="969" cy="528"/>
              <a:chOff x="0" y="1178"/>
              <a:chExt cx="969" cy="528"/>
            </a:xfrm>
          </p:grpSpPr>
          <p:sp>
            <p:nvSpPr>
              <p:cNvPr id="27" name="AutoShape 60"/>
              <p:cNvSpPr>
                <a:spLocks noChangeArrowheads="1"/>
              </p:cNvSpPr>
              <p:nvPr/>
            </p:nvSpPr>
            <p:spPr bwMode="auto">
              <a:xfrm>
                <a:off x="0" y="1178"/>
                <a:ext cx="969" cy="52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r>
              <a:rPr lang="fa-IR" sz="2200" dirty="0"/>
              <a:t>تعریف تابع تناسب ویژه، که در آن عملکرد پرس و جو نه تنها به نتایج بازیابی شده توسط یک پرس و جو بستگی دارد، بلکه به نتایج حاصل از پرس وجوهای دیگر در همان جمعیت نیز بستگی دارد.</a:t>
            </a:r>
          </a:p>
          <a:p>
            <a:pPr lvl="1" algn="r" rtl="1">
              <a:buClr>
                <a:srgbClr val="7030A0"/>
              </a:buClr>
              <a:buFont typeface="Wingdings" panose="05000000000000000000" pitchFamily="2" charset="2"/>
              <a:buChar char="v"/>
            </a:pPr>
            <a:r>
              <a:rPr lang="fa-IR" sz="1800" dirty="0" smtClean="0"/>
              <a:t>در نظر گرفتن معیار های </a:t>
            </a:r>
            <a:r>
              <a:rPr lang="en-US" sz="1800" dirty="0" err="1" smtClean="0"/>
              <a:t>Percison</a:t>
            </a:r>
            <a:r>
              <a:rPr lang="en-US" sz="1800" dirty="0" smtClean="0"/>
              <a:t> </a:t>
            </a:r>
            <a:r>
              <a:rPr lang="fa-IR" sz="1800" dirty="0" smtClean="0"/>
              <a:t> و </a:t>
            </a:r>
            <a:r>
              <a:rPr lang="en-US" sz="1800" dirty="0" smtClean="0"/>
              <a:t>recall</a:t>
            </a:r>
            <a:r>
              <a:rPr lang="fa-IR" sz="1800" dirty="0" smtClean="0"/>
              <a:t> </a:t>
            </a:r>
          </a:p>
          <a:p>
            <a:pPr lvl="1" algn="r" rtl="1">
              <a:buClr>
                <a:srgbClr val="7030A0"/>
              </a:buClr>
              <a:buFont typeface="Wingdings" panose="05000000000000000000" pitchFamily="2" charset="2"/>
              <a:buChar char="v"/>
            </a:pPr>
            <a:r>
              <a:rPr lang="fa-IR" sz="1800" dirty="0" smtClean="0"/>
              <a:t>در نظر گرفتن معیارهای </a:t>
            </a:r>
            <a:r>
              <a:rPr lang="en-US" sz="1800" dirty="0"/>
              <a:t>retrospective </a:t>
            </a:r>
            <a:r>
              <a:rPr lang="en-US" sz="1800" dirty="0" smtClean="0"/>
              <a:t>precision</a:t>
            </a:r>
            <a:r>
              <a:rPr lang="fa-IR" sz="1800" dirty="0" smtClean="0"/>
              <a:t> و </a:t>
            </a:r>
            <a:r>
              <a:rPr lang="en-US" sz="1800" dirty="0"/>
              <a:t>retrospective </a:t>
            </a:r>
            <a:r>
              <a:rPr lang="en-US" sz="1800" dirty="0" smtClean="0"/>
              <a:t>recall</a:t>
            </a:r>
            <a:r>
              <a:rPr lang="fa-IR" sz="1800" dirty="0" smtClean="0"/>
              <a:t> </a:t>
            </a:r>
          </a:p>
          <a:p>
            <a:pPr lvl="2" algn="r" rtl="1">
              <a:buClr>
                <a:srgbClr val="7030A0"/>
              </a:buClr>
              <a:buFont typeface="Wingdings" panose="05000000000000000000" pitchFamily="2" charset="2"/>
              <a:buChar char="v"/>
            </a:pPr>
            <a:r>
              <a:rPr lang="fa-IR" sz="1600" dirty="0"/>
              <a:t>برای کمک به دستیابی به تنوع، </a:t>
            </a:r>
            <a:r>
              <a:rPr lang="fa-IR" sz="1600" dirty="0" smtClean="0"/>
              <a:t>این معیارها، پرس </a:t>
            </a:r>
            <a:r>
              <a:rPr lang="fa-IR" sz="1600" dirty="0"/>
              <a:t>و جوهایی که نتایج </a:t>
            </a:r>
            <a:r>
              <a:rPr lang="fa-IR" sz="1600" dirty="0" smtClean="0"/>
              <a:t>برگدانده شده توسط آن ها مشابه نتایج پرس وجوهای قبلی می باشد، جریمه می شود. </a:t>
            </a:r>
          </a:p>
          <a:p>
            <a:pPr algn="r" rtl="1">
              <a:buClr>
                <a:srgbClr val="7030A0"/>
              </a:buClr>
              <a:buFont typeface="Wingdings" panose="05000000000000000000" pitchFamily="2" charset="2"/>
              <a:buChar char="v"/>
            </a:pPr>
            <a:r>
              <a:rPr lang="fa-IR" sz="2200" dirty="0" smtClean="0"/>
              <a:t>استفاده از نرخ های جهش و تقاطع متفاوت</a:t>
            </a:r>
          </a:p>
          <a:p>
            <a:pPr lvl="1" algn="r" rtl="1">
              <a:buClr>
                <a:srgbClr val="7030A0"/>
              </a:buClr>
              <a:buFont typeface="Wingdings" panose="05000000000000000000" pitchFamily="2" charset="2"/>
              <a:buChar char="v"/>
            </a:pPr>
            <a:r>
              <a:rPr lang="en-US" sz="1800" dirty="0" smtClean="0"/>
              <a:t>hypo-crossover</a:t>
            </a:r>
            <a:r>
              <a:rPr lang="fa-IR" sz="1800" dirty="0" smtClean="0"/>
              <a:t> (احتمال پایین تقاطع)</a:t>
            </a:r>
          </a:p>
          <a:p>
            <a:pPr lvl="1" algn="r" rtl="1">
              <a:buClr>
                <a:srgbClr val="7030A0"/>
              </a:buClr>
              <a:buFont typeface="Wingdings" panose="05000000000000000000" pitchFamily="2" charset="2"/>
              <a:buChar char="v"/>
            </a:pPr>
            <a:r>
              <a:rPr lang="en-US" sz="1800" dirty="0" smtClean="0"/>
              <a:t>Super-mutation</a:t>
            </a:r>
            <a:r>
              <a:rPr lang="fa-IR" sz="1800" dirty="0" smtClean="0"/>
              <a:t>(احتمال بالای جهش)</a:t>
            </a:r>
          </a:p>
          <a:p>
            <a:pPr lvl="1" algn="r" rtl="1">
              <a:buClr>
                <a:srgbClr val="7030A0"/>
              </a:buClr>
              <a:buFont typeface="Wingdings" panose="05000000000000000000" pitchFamily="2" charset="2"/>
              <a:buChar char="v"/>
            </a:pPr>
            <a:r>
              <a:rPr lang="en-US" sz="1800" dirty="0" smtClean="0"/>
              <a:t>hyper-mutation</a:t>
            </a:r>
            <a:r>
              <a:rPr lang="fa-IR" sz="1800" dirty="0" smtClean="0"/>
              <a:t> (احتمال بسیار بالای جهش)</a:t>
            </a:r>
          </a:p>
          <a:p>
            <a:pPr algn="r" rtl="1">
              <a:buClr>
                <a:srgbClr val="7030A0"/>
              </a:buClr>
              <a:buFont typeface="Wingdings" panose="05000000000000000000" pitchFamily="2" charset="2"/>
              <a:buChar char="v"/>
            </a:pPr>
            <a:r>
              <a:rPr lang="fa-IR" sz="2200" dirty="0" smtClean="0"/>
              <a:t>استفاده از چندین جمعیت از پرس وجو ها برای غلبه بر مشکل همگرایی جمعیت واحد از پرس وجو ها به مجموعه کلمات یکسان</a:t>
            </a:r>
          </a:p>
          <a:p>
            <a:pPr marL="457200" lvl="1" indent="0" algn="r" rtl="1">
              <a:buClr>
                <a:srgbClr val="7030A0"/>
              </a:buClr>
              <a:buNone/>
            </a:pPr>
            <a:endParaRPr lang="en-US" sz="1600" dirty="0"/>
          </a:p>
        </p:txBody>
      </p:sp>
    </p:spTree>
    <p:extLst>
      <p:ext uri="{BB962C8B-B14F-4D97-AF65-F5344CB8AC3E}">
        <p14:creationId xmlns:p14="http://schemas.microsoft.com/office/powerpoint/2010/main" val="59322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fontScale="90000"/>
          </a:bodyPr>
          <a:lstStyle/>
          <a:p>
            <a:pPr algn="ctr" rtl="1"/>
            <a:r>
              <a:rPr lang="fa-IR" dirty="0" smtClean="0"/>
              <a:t>فریم ورک </a:t>
            </a:r>
            <a:r>
              <a:rPr lang="en-US" dirty="0" smtClean="0"/>
              <a:t>MOEA</a:t>
            </a:r>
            <a:r>
              <a:rPr lang="fa-IR" dirty="0" smtClean="0"/>
              <a:t> برای حفظ تنوع جست وجوی موصوعی</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13</a:t>
            </a:fld>
            <a:endParaRPr lang="en-US"/>
          </a:p>
        </p:txBody>
      </p:sp>
      <p:grpSp>
        <p:nvGrpSpPr>
          <p:cNvPr id="7" name="Group 180"/>
          <p:cNvGrpSpPr>
            <a:grpSpLocks/>
          </p:cNvGrpSpPr>
          <p:nvPr/>
        </p:nvGrpSpPr>
        <p:grpSpPr bwMode="auto">
          <a:xfrm>
            <a:off x="706891" y="893545"/>
            <a:ext cx="10887143" cy="931864"/>
            <a:chOff x="2" y="1531"/>
            <a:chExt cx="5777" cy="587"/>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531"/>
              <a:ext cx="1920" cy="587"/>
              <a:chOff x="1614" y="1125"/>
              <a:chExt cx="1920" cy="587"/>
            </a:xfrm>
          </p:grpSpPr>
          <p:sp>
            <p:nvSpPr>
              <p:cNvPr id="23" name="AutoShape 66"/>
              <p:cNvSpPr>
                <a:spLocks noChangeArrowheads="1"/>
              </p:cNvSpPr>
              <p:nvPr/>
            </p:nvSpPr>
            <p:spPr bwMode="auto">
              <a:xfrm>
                <a:off x="1614" y="1125"/>
                <a:ext cx="1920" cy="587"/>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r>
              <a:rPr lang="fa-IR" sz="1600" dirty="0"/>
              <a:t> </a:t>
            </a:r>
            <a:r>
              <a:rPr lang="fa-IR" sz="2000" dirty="0" smtClean="0"/>
              <a:t>نویسندگان پیشنهاد می کنند که دو روش </a:t>
            </a:r>
            <a:r>
              <a:rPr lang="en-US" sz="2000" dirty="0" smtClean="0"/>
              <a:t>MOEA</a:t>
            </a:r>
            <a:r>
              <a:rPr lang="fa-IR" sz="2000" dirty="0" smtClean="0"/>
              <a:t>  به مساله بازیابی اسناد بر اساس یک موضوع خاص اختصاص دهند:</a:t>
            </a:r>
          </a:p>
          <a:p>
            <a:pPr lvl="2" algn="r" rtl="1">
              <a:buClr>
                <a:srgbClr val="7030A0"/>
              </a:buClr>
              <a:buFont typeface="Wingdings" panose="05000000000000000000" pitchFamily="2" charset="2"/>
              <a:buChar char="v"/>
            </a:pPr>
            <a:r>
              <a:rPr lang="fa-IR" sz="1600" dirty="0"/>
              <a:t>اولین </a:t>
            </a:r>
            <a:r>
              <a:rPr lang="en-US" sz="1600" dirty="0"/>
              <a:t>MOEA</a:t>
            </a:r>
            <a:r>
              <a:rPr lang="fa-IR" sz="1600" dirty="0"/>
              <a:t> از </a:t>
            </a:r>
            <a:r>
              <a:rPr lang="en-US" sz="1600" b="1" dirty="0">
                <a:solidFill>
                  <a:srgbClr val="FF0000"/>
                </a:solidFill>
              </a:rPr>
              <a:t>NSGA-II</a:t>
            </a:r>
            <a:r>
              <a:rPr lang="fa-IR" sz="1600" dirty="0">
                <a:solidFill>
                  <a:srgbClr val="FF0000"/>
                </a:solidFill>
              </a:rPr>
              <a:t> </a:t>
            </a:r>
            <a:r>
              <a:rPr lang="fa-IR" sz="1600" dirty="0"/>
              <a:t>برای تکامل جمعیتی پرس و جو با </a:t>
            </a:r>
            <a:r>
              <a:rPr lang="fa-IR" sz="1600" dirty="0" smtClean="0"/>
              <a:t>دو </a:t>
            </a:r>
            <a:r>
              <a:rPr lang="fa-IR" sz="1600" dirty="0"/>
              <a:t>هدف استفاده می کند</a:t>
            </a:r>
            <a:r>
              <a:rPr lang="fa-IR" sz="1600" dirty="0" smtClean="0"/>
              <a:t>:</a:t>
            </a:r>
          </a:p>
          <a:p>
            <a:pPr lvl="3" algn="r" rtl="1">
              <a:buClr>
                <a:srgbClr val="7030A0"/>
              </a:buClr>
              <a:buFont typeface="Wingdings" panose="05000000000000000000" pitchFamily="2" charset="2"/>
              <a:buChar char="v"/>
            </a:pPr>
            <a:r>
              <a:rPr lang="fa-IR" sz="1400" dirty="0" smtClean="0"/>
              <a:t>برای </a:t>
            </a:r>
            <a:r>
              <a:rPr lang="fa-IR" sz="1400" dirty="0"/>
              <a:t>دستیابی به دقت پرس و جو بالا و </a:t>
            </a:r>
            <a:endParaRPr lang="fa-IR" sz="1400" dirty="0" smtClean="0"/>
          </a:p>
          <a:p>
            <a:pPr lvl="3" algn="r" rtl="1">
              <a:buClr>
                <a:srgbClr val="7030A0"/>
              </a:buClr>
              <a:buFont typeface="Wingdings" panose="05000000000000000000" pitchFamily="2" charset="2"/>
              <a:buChar char="v"/>
            </a:pPr>
            <a:r>
              <a:rPr lang="fa-IR" sz="1400" dirty="0" smtClean="0"/>
              <a:t>برای </a:t>
            </a:r>
            <a:r>
              <a:rPr lang="fa-IR" sz="1400" dirty="0"/>
              <a:t>به دست آوردن فراخوان </a:t>
            </a:r>
            <a:r>
              <a:rPr lang="fa-IR" sz="1400" dirty="0" smtClean="0"/>
              <a:t> بالای پرس </a:t>
            </a:r>
            <a:r>
              <a:rPr lang="fa-IR" sz="1400" dirty="0"/>
              <a:t>و جو. </a:t>
            </a:r>
            <a:endParaRPr lang="fa-IR" sz="1400" dirty="0" smtClean="0"/>
          </a:p>
          <a:p>
            <a:pPr lvl="2" algn="r" rtl="1">
              <a:buClr>
                <a:srgbClr val="7030A0"/>
              </a:buClr>
              <a:buFont typeface="Wingdings" panose="05000000000000000000" pitchFamily="2" charset="2"/>
              <a:buChar char="v"/>
            </a:pPr>
            <a:r>
              <a:rPr lang="fa-IR" sz="1600" dirty="0" smtClean="0"/>
              <a:t>دوم </a:t>
            </a:r>
            <a:r>
              <a:rPr lang="en-US" sz="1600" dirty="0"/>
              <a:t>MOEA </a:t>
            </a:r>
            <a:r>
              <a:rPr lang="fa-IR" sz="1600" dirty="0"/>
              <a:t>یک </a:t>
            </a:r>
            <a:r>
              <a:rPr lang="fa-IR" sz="1600" dirty="0">
                <a:solidFill>
                  <a:srgbClr val="FF0000"/>
                </a:solidFill>
              </a:rPr>
              <a:t>الگوریتم جمع کننده ای غیر خطی </a:t>
            </a:r>
            <a:r>
              <a:rPr lang="fa-IR" sz="1600" dirty="0"/>
              <a:t>است که </a:t>
            </a:r>
            <a:r>
              <a:rPr lang="fa-IR" sz="1600" dirty="0" smtClean="0"/>
              <a:t>با </a:t>
            </a:r>
            <a:r>
              <a:rPr lang="fa-IR" sz="1600" dirty="0"/>
              <a:t>دقت و فراخوانی هدایت می شود. </a:t>
            </a:r>
            <a:endParaRPr lang="fa-IR" sz="1600" dirty="0" smtClean="0"/>
          </a:p>
          <a:p>
            <a:pPr lvl="1" algn="r" rtl="1">
              <a:buClr>
                <a:srgbClr val="7030A0"/>
              </a:buClr>
              <a:buFont typeface="Wingdings" panose="05000000000000000000" pitchFamily="2" charset="2"/>
              <a:buChar char="v"/>
            </a:pPr>
            <a:r>
              <a:rPr lang="fa-IR" dirty="0" smtClean="0"/>
              <a:t>روش های تولید پرس وجوی غیر </a:t>
            </a:r>
            <a:r>
              <a:rPr lang="fa-IR" dirty="0"/>
              <a:t>تکاملی برای تعیین اینکه آیا </a:t>
            </a:r>
            <a:r>
              <a:rPr lang="en-US" dirty="0" smtClean="0"/>
              <a:t>MOEA</a:t>
            </a:r>
            <a:r>
              <a:rPr lang="fa-IR" dirty="0" smtClean="0"/>
              <a:t>ها به نسبت  </a:t>
            </a:r>
            <a:r>
              <a:rPr lang="fa-IR" dirty="0"/>
              <a:t>روش های غیر تکاملی </a:t>
            </a:r>
            <a:r>
              <a:rPr lang="fa-IR" dirty="0" smtClean="0"/>
              <a:t>بهبود داشته اند یا نه، مورد آزمایش قرار گرفت.</a:t>
            </a:r>
          </a:p>
          <a:p>
            <a:pPr lvl="2" algn="r" rtl="1">
              <a:buClr>
                <a:srgbClr val="7030A0"/>
              </a:buClr>
              <a:buFont typeface="Wingdings" panose="05000000000000000000" pitchFamily="2" charset="2"/>
              <a:buChar char="v"/>
            </a:pPr>
            <a:r>
              <a:rPr lang="fa-IR" dirty="0"/>
              <a:t>ارزیابی </a:t>
            </a:r>
            <a:r>
              <a:rPr lang="fa-IR" dirty="0" smtClean="0"/>
              <a:t>ها نشان </a:t>
            </a:r>
            <a:r>
              <a:rPr lang="fa-IR" dirty="0"/>
              <a:t>داد که پرسش های تکامل یافته توسط دو </a:t>
            </a:r>
            <a:r>
              <a:rPr lang="en-US" dirty="0"/>
              <a:t>MOEA </a:t>
            </a:r>
            <a:r>
              <a:rPr lang="fa-IR" dirty="0"/>
              <a:t>به دقت بالاتر و </a:t>
            </a:r>
            <a:r>
              <a:rPr lang="fa-IR" dirty="0" smtClean="0"/>
              <a:t>فراخوانی بالاتری نسبت </a:t>
            </a:r>
            <a:r>
              <a:rPr lang="fa-IR" dirty="0"/>
              <a:t>به </a:t>
            </a:r>
            <a:r>
              <a:rPr lang="fa-IR" dirty="0" smtClean="0"/>
              <a:t>پرس و جوهای </a:t>
            </a:r>
            <a:r>
              <a:rPr lang="fa-IR" dirty="0"/>
              <a:t>تولید شده با استفاده از تکنیک های غیر تکاملی می رسند.</a:t>
            </a:r>
            <a:endParaRPr lang="en-US" dirty="0"/>
          </a:p>
        </p:txBody>
      </p:sp>
    </p:spTree>
    <p:extLst>
      <p:ext uri="{BB962C8B-B14F-4D97-AF65-F5344CB8AC3E}">
        <p14:creationId xmlns:p14="http://schemas.microsoft.com/office/powerpoint/2010/main" val="214084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rtl="1"/>
            <a:r>
              <a:rPr lang="fa-IR" dirty="0" smtClean="0"/>
              <a:t>جمعیت و نمایش کروموزوم ها</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14</a:t>
            </a:fld>
            <a:endParaRPr lang="en-US"/>
          </a:p>
        </p:txBody>
      </p:sp>
      <p:grpSp>
        <p:nvGrpSpPr>
          <p:cNvPr id="7" name="Group 180"/>
          <p:cNvGrpSpPr>
            <a:grpSpLocks/>
          </p:cNvGrpSpPr>
          <p:nvPr/>
        </p:nvGrpSpPr>
        <p:grpSpPr bwMode="auto">
          <a:xfrm>
            <a:off x="706891" y="893545"/>
            <a:ext cx="10887143" cy="931864"/>
            <a:chOff x="2" y="1531"/>
            <a:chExt cx="5777" cy="587"/>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531"/>
              <a:ext cx="1920" cy="587"/>
              <a:chOff x="1614" y="1125"/>
              <a:chExt cx="1920" cy="587"/>
            </a:xfrm>
          </p:grpSpPr>
          <p:sp>
            <p:nvSpPr>
              <p:cNvPr id="23" name="AutoShape 66"/>
              <p:cNvSpPr>
                <a:spLocks noChangeArrowheads="1"/>
              </p:cNvSpPr>
              <p:nvPr/>
            </p:nvSpPr>
            <p:spPr bwMode="auto">
              <a:xfrm>
                <a:off x="1614" y="1125"/>
                <a:ext cx="1920" cy="587"/>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r>
              <a:rPr lang="fa-IR" sz="1400" dirty="0"/>
              <a:t> </a:t>
            </a:r>
            <a:r>
              <a:rPr lang="fa-IR" sz="2000" dirty="0">
                <a:solidFill>
                  <a:srgbClr val="00B0F0"/>
                </a:solidFill>
              </a:rPr>
              <a:t>فضای متغیر </a:t>
            </a:r>
            <a:r>
              <a:rPr lang="fa-IR" sz="2000" dirty="0" smtClean="0">
                <a:solidFill>
                  <a:srgbClr val="00B0F0"/>
                </a:solidFill>
              </a:rPr>
              <a:t>تصمیم </a:t>
            </a:r>
            <a:r>
              <a:rPr lang="en-US" sz="2000" dirty="0" smtClean="0">
                <a:solidFill>
                  <a:srgbClr val="00B0F0"/>
                </a:solidFill>
              </a:rPr>
              <a:t>Q</a:t>
            </a:r>
            <a:r>
              <a:rPr lang="fa-IR" sz="2000" dirty="0" smtClean="0">
                <a:solidFill>
                  <a:srgbClr val="00B0F0"/>
                </a:solidFill>
              </a:rPr>
              <a:t> </a:t>
            </a:r>
            <a:r>
              <a:rPr lang="fa-IR" sz="2000" dirty="0"/>
              <a:t>شامل تمام پرس و جوهای احتمالی است که می توان به یک رابط جستجو فرموله کرد. </a:t>
            </a:r>
            <a:endParaRPr lang="fa-IR" sz="2000" dirty="0" smtClean="0"/>
          </a:p>
          <a:p>
            <a:pPr lvl="1" algn="r" rtl="1">
              <a:buClr>
                <a:srgbClr val="7030A0"/>
              </a:buClr>
              <a:buFont typeface="Wingdings" panose="05000000000000000000" pitchFamily="2" charset="2"/>
              <a:buChar char="v"/>
            </a:pPr>
            <a:r>
              <a:rPr lang="fa-IR" sz="2000" dirty="0" smtClean="0"/>
              <a:t>جمعیت کروموزوم ها  </a:t>
            </a:r>
            <a:r>
              <a:rPr lang="fa-IR" sz="2000" dirty="0"/>
              <a:t>یک چندمجموعه از پرسش وجو است (توجه داشته باشید که تکرارها ممکن است). </a:t>
            </a:r>
            <a:endParaRPr lang="fa-IR" sz="2000" dirty="0" smtClean="0"/>
          </a:p>
          <a:p>
            <a:pPr lvl="1" algn="r" rtl="1">
              <a:buClr>
                <a:srgbClr val="7030A0"/>
              </a:buClr>
              <a:buFont typeface="Wingdings" panose="05000000000000000000" pitchFamily="2" charset="2"/>
              <a:buChar char="v"/>
            </a:pPr>
            <a:r>
              <a:rPr lang="fa-IR" sz="2000" dirty="0" smtClean="0"/>
              <a:t>هر </a:t>
            </a:r>
            <a:r>
              <a:rPr lang="fa-IR" sz="2000" dirty="0"/>
              <a:t>کروموزوم به عنوان یک لیست از </a:t>
            </a:r>
            <a:r>
              <a:rPr lang="fa-IR" sz="2000" dirty="0" smtClean="0">
                <a:solidFill>
                  <a:srgbClr val="00B0F0"/>
                </a:solidFill>
              </a:rPr>
              <a:t>کلمات (</a:t>
            </a:r>
            <a:r>
              <a:rPr lang="en-US" sz="2000" dirty="0" smtClean="0">
                <a:solidFill>
                  <a:srgbClr val="00B0F0"/>
                </a:solidFill>
              </a:rPr>
              <a:t>terms</a:t>
            </a:r>
            <a:r>
              <a:rPr lang="fa-IR" sz="2000" dirty="0" smtClean="0">
                <a:solidFill>
                  <a:srgbClr val="00B0F0"/>
                </a:solidFill>
              </a:rPr>
              <a:t>)</a:t>
            </a:r>
            <a:r>
              <a:rPr lang="en-US" sz="2000" dirty="0">
                <a:solidFill>
                  <a:srgbClr val="00B0F0"/>
                </a:solidFill>
              </a:rPr>
              <a:t> </a:t>
            </a:r>
            <a:r>
              <a:rPr lang="fa-IR" sz="2000" dirty="0" smtClean="0">
                <a:solidFill>
                  <a:srgbClr val="00B0F0"/>
                </a:solidFill>
              </a:rPr>
              <a:t> </a:t>
            </a:r>
            <a:r>
              <a:rPr lang="fa-IR" sz="2000" dirty="0" smtClean="0"/>
              <a:t>است . جایی </a:t>
            </a:r>
            <a:r>
              <a:rPr lang="fa-IR" sz="2000" dirty="0"/>
              <a:t>که هر </a:t>
            </a:r>
            <a:r>
              <a:rPr lang="fa-IR" sz="2000" dirty="0" smtClean="0"/>
              <a:t>کلمه (</a:t>
            </a:r>
            <a:r>
              <a:rPr lang="en-US" sz="2000" dirty="0" smtClean="0"/>
              <a:t>term</a:t>
            </a:r>
            <a:r>
              <a:rPr lang="fa-IR" sz="2000" dirty="0" smtClean="0"/>
              <a:t>)</a:t>
            </a:r>
            <a:r>
              <a:rPr lang="en-US" sz="2000" dirty="0" smtClean="0"/>
              <a:t> </a:t>
            </a:r>
            <a:r>
              <a:rPr lang="fa-IR" sz="2000" dirty="0" smtClean="0"/>
              <a:t>به </a:t>
            </a:r>
            <a:r>
              <a:rPr lang="fa-IR" sz="2000" dirty="0"/>
              <a:t>یک ژن مرتبط است که توسط اپراتورهای ژنتیک دستکاری می شود</a:t>
            </a:r>
            <a:r>
              <a:rPr lang="fa-IR" sz="2000" dirty="0" smtClean="0"/>
              <a:t>.</a:t>
            </a:r>
          </a:p>
          <a:p>
            <a:pPr lvl="1" algn="r" rtl="1">
              <a:buClr>
                <a:srgbClr val="7030A0"/>
              </a:buClr>
              <a:buFont typeface="Wingdings" panose="05000000000000000000" pitchFamily="2" charset="2"/>
              <a:buChar char="v"/>
            </a:pPr>
            <a:r>
              <a:rPr lang="fa-IR" sz="2000" dirty="0" smtClean="0"/>
              <a:t> </a:t>
            </a:r>
            <a:r>
              <a:rPr lang="fa-IR" sz="2000" dirty="0"/>
              <a:t>جمعيت با تعداد ثابتي از پرس وجوها به صورت تصادفي با اصطلاحات توصيف موضوع تعيين مي شود. </a:t>
            </a:r>
          </a:p>
          <a:p>
            <a:pPr lvl="1" algn="r" rtl="1">
              <a:buClr>
                <a:srgbClr val="7030A0"/>
              </a:buClr>
              <a:buFont typeface="Wingdings" panose="05000000000000000000" pitchFamily="2" charset="2"/>
              <a:buChar char="v"/>
            </a:pPr>
            <a:r>
              <a:rPr lang="fa-IR" sz="2000" dirty="0" smtClean="0"/>
              <a:t> کلمات اولیه </a:t>
            </a:r>
            <a:r>
              <a:rPr lang="fa-IR" sz="2000" dirty="0"/>
              <a:t>به صورت تصادفی برای ایجاد پرس وجو انتخاب می شوند، مکانیزم انتخاب استراتژی های تکاملی پیاده سازی شده، موثرترین </a:t>
            </a:r>
            <a:r>
              <a:rPr lang="en-US" sz="2000" dirty="0"/>
              <a:t>term</a:t>
            </a:r>
            <a:r>
              <a:rPr lang="fa-IR" sz="2000" dirty="0"/>
              <a:t> ها را در نسل های بعد ترجیح می دهد</a:t>
            </a:r>
            <a:r>
              <a:rPr lang="fa-IR" sz="2000" dirty="0" smtClean="0"/>
              <a:t>.</a:t>
            </a:r>
          </a:p>
          <a:p>
            <a:pPr lvl="1" algn="r" rtl="1">
              <a:buClr>
                <a:srgbClr val="7030A0"/>
              </a:buClr>
              <a:buFont typeface="Wingdings" panose="05000000000000000000" pitchFamily="2" charset="2"/>
              <a:buChar char="v"/>
            </a:pPr>
            <a:r>
              <a:rPr lang="fa-IR" sz="2000" dirty="0" smtClean="0"/>
              <a:t> </a:t>
            </a:r>
            <a:r>
              <a:rPr lang="fa-IR" sz="2000" dirty="0"/>
              <a:t>تعداد </a:t>
            </a:r>
            <a:r>
              <a:rPr lang="fa-IR" sz="2000" dirty="0" smtClean="0"/>
              <a:t>کلمات در </a:t>
            </a:r>
            <a:r>
              <a:rPr lang="fa-IR" sz="2000" dirty="0"/>
              <a:t>هر یک از پرس و جوهای اولیه، تصادفی خواهد بود</a:t>
            </a:r>
            <a:r>
              <a:rPr lang="fa-IR" sz="2000" dirty="0" smtClean="0"/>
              <a:t>، اما نباید از یک حد ثابتی بیشتر شود.</a:t>
            </a:r>
          </a:p>
          <a:p>
            <a:pPr lvl="2" algn="r" rtl="1">
              <a:buClr>
                <a:srgbClr val="7030A0"/>
              </a:buClr>
              <a:buFont typeface="Wingdings" panose="05000000000000000000" pitchFamily="2" charset="2"/>
              <a:buChar char="v"/>
            </a:pPr>
            <a:r>
              <a:rPr lang="fa-IR" sz="1800" dirty="0" smtClean="0"/>
              <a:t>اندازه برخی پرس و جو ها در نسل های بعدی می تواند به دلیل اعمال عملگرهایی مانند تقاطع، از این حد تجاوز پیدا کند.</a:t>
            </a:r>
          </a:p>
          <a:p>
            <a:pPr lvl="1" algn="r" rtl="1">
              <a:buClr>
                <a:srgbClr val="7030A0"/>
              </a:buClr>
              <a:buFont typeface="Wingdings" panose="05000000000000000000" pitchFamily="2" charset="2"/>
              <a:buChar char="v"/>
            </a:pPr>
            <a:r>
              <a:rPr lang="fa-IR" sz="2200" dirty="0" smtClean="0"/>
              <a:t>کلمات تشکیل دهنده هر پرس وجو مرتب نیستند و ممکن است دارای تکرار باشند.</a:t>
            </a:r>
          </a:p>
          <a:p>
            <a:pPr lvl="2" algn="r" rtl="1">
              <a:buClr>
                <a:srgbClr val="7030A0"/>
              </a:buClr>
              <a:buFont typeface="Wingdings" panose="05000000000000000000" pitchFamily="2" charset="2"/>
              <a:buChar char="v"/>
            </a:pPr>
            <a:r>
              <a:rPr lang="fa-IR" sz="1800" dirty="0" smtClean="0"/>
              <a:t>تکرار می تواند بر رتبه بندی اسناد و در نتیجه توابع هدف مانند </a:t>
            </a:r>
            <a:r>
              <a:rPr lang="en-US" sz="1800" dirty="0" err="1" smtClean="0">
                <a:solidFill>
                  <a:srgbClr val="FF0000"/>
                </a:solidFill>
              </a:rPr>
              <a:t>Percision@k</a:t>
            </a:r>
            <a:r>
              <a:rPr lang="fa-IR" sz="1800" dirty="0" smtClean="0"/>
              <a:t> تاثیر بگذارد.</a:t>
            </a:r>
          </a:p>
          <a:p>
            <a:pPr lvl="1" algn="r" rtl="1">
              <a:buClr>
                <a:srgbClr val="7030A0"/>
              </a:buClr>
              <a:buFont typeface="Wingdings" panose="05000000000000000000" pitchFamily="2" charset="2"/>
              <a:buChar char="v"/>
            </a:pPr>
            <a:r>
              <a:rPr lang="fa-IR" sz="2200" dirty="0" smtClean="0"/>
              <a:t>منبع کلمات پرس وجو</a:t>
            </a:r>
          </a:p>
          <a:p>
            <a:pPr lvl="2" algn="r" rtl="1">
              <a:buClr>
                <a:srgbClr val="7030A0"/>
              </a:buClr>
              <a:buFont typeface="Wingdings" panose="05000000000000000000" pitchFamily="2" charset="2"/>
              <a:buChar char="v"/>
            </a:pPr>
            <a:r>
              <a:rPr lang="fa-IR" sz="1800" dirty="0" smtClean="0"/>
              <a:t>کلمات پرس و جوهای اولیه از توصیفات موضوع استخراج می شوند.</a:t>
            </a:r>
          </a:p>
          <a:p>
            <a:pPr lvl="2" algn="r" rtl="1">
              <a:buClr>
                <a:srgbClr val="7030A0"/>
              </a:buClr>
              <a:buFont typeface="Wingdings" panose="05000000000000000000" pitchFamily="2" charset="2"/>
              <a:buChar char="v"/>
            </a:pPr>
            <a:r>
              <a:rPr lang="fa-IR" sz="1800" dirty="0" smtClean="0"/>
              <a:t>کلمات پرس وجوها در نسل های بعد از </a:t>
            </a:r>
            <a:r>
              <a:rPr lang="fa-IR" sz="1800" dirty="0" smtClean="0">
                <a:solidFill>
                  <a:srgbClr val="FF0000"/>
                </a:solidFill>
              </a:rPr>
              <a:t>استخر جهش </a:t>
            </a:r>
            <a:r>
              <a:rPr lang="fa-IR" sz="1800" dirty="0" smtClean="0"/>
              <a:t>به دست می آیند.</a:t>
            </a:r>
            <a:endParaRPr lang="en-US" sz="1800" dirty="0"/>
          </a:p>
        </p:txBody>
      </p:sp>
    </p:spTree>
    <p:extLst>
      <p:ext uri="{BB962C8B-B14F-4D97-AF65-F5344CB8AC3E}">
        <p14:creationId xmlns:p14="http://schemas.microsoft.com/office/powerpoint/2010/main" val="118008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rtl="1"/>
            <a:r>
              <a:rPr lang="fa-IR" dirty="0" smtClean="0"/>
              <a:t>توابع تناسب</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15</a:t>
            </a:fld>
            <a:endParaRPr lang="en-US"/>
          </a:p>
        </p:txBody>
      </p:sp>
      <p:grpSp>
        <p:nvGrpSpPr>
          <p:cNvPr id="7" name="Group 180"/>
          <p:cNvGrpSpPr>
            <a:grpSpLocks/>
          </p:cNvGrpSpPr>
          <p:nvPr/>
        </p:nvGrpSpPr>
        <p:grpSpPr bwMode="auto">
          <a:xfrm>
            <a:off x="706891" y="893545"/>
            <a:ext cx="10887143" cy="931864"/>
            <a:chOff x="2" y="1531"/>
            <a:chExt cx="5777" cy="587"/>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531"/>
              <a:ext cx="1920" cy="587"/>
              <a:chOff x="1614" y="1125"/>
              <a:chExt cx="1920" cy="587"/>
            </a:xfrm>
          </p:grpSpPr>
          <p:sp>
            <p:nvSpPr>
              <p:cNvPr id="23" name="AutoShape 66"/>
              <p:cNvSpPr>
                <a:spLocks noChangeArrowheads="1"/>
              </p:cNvSpPr>
              <p:nvPr/>
            </p:nvSpPr>
            <p:spPr bwMode="auto">
              <a:xfrm>
                <a:off x="1614" y="1125"/>
                <a:ext cx="1920" cy="587"/>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r>
              <a:rPr lang="fa-IR" sz="1800" dirty="0"/>
              <a:t> </a:t>
            </a:r>
            <a:r>
              <a:rPr lang="fa-IR" sz="1800" dirty="0" smtClean="0"/>
              <a:t>یک تابع تناسب (</a:t>
            </a:r>
            <a:r>
              <a:rPr lang="en-US" sz="1800" dirty="0" smtClean="0"/>
              <a:t>fitness</a:t>
            </a:r>
            <a:r>
              <a:rPr lang="fa-IR" sz="1800" dirty="0" smtClean="0"/>
              <a:t>) معیار ارزیابی کیفیت پرس وجو را تعیین می کند.</a:t>
            </a:r>
          </a:p>
          <a:p>
            <a:pPr lvl="1" algn="r" rtl="1">
              <a:buClr>
                <a:srgbClr val="7030A0"/>
              </a:buClr>
              <a:buFont typeface="Wingdings" panose="05000000000000000000" pitchFamily="2" charset="2"/>
              <a:buChar char="v"/>
            </a:pPr>
            <a:r>
              <a:rPr lang="fa-IR" sz="1800" dirty="0" smtClean="0"/>
              <a:t>توابع تناسب </a:t>
            </a:r>
          </a:p>
          <a:p>
            <a:pPr lvl="1" algn="r" rtl="1">
              <a:buClr>
                <a:srgbClr val="7030A0"/>
              </a:buClr>
              <a:buFont typeface="Wingdings" panose="05000000000000000000" pitchFamily="2" charset="2"/>
              <a:buChar char="v"/>
            </a:pPr>
            <a:r>
              <a:rPr lang="fa-IR" sz="1800" dirty="0" smtClean="0"/>
              <a:t>توابع تناسب برای ارزیابی کیفیت یک پرس و جو</a:t>
            </a:r>
          </a:p>
          <a:p>
            <a:pPr lvl="2" algn="r" rtl="1">
              <a:buClr>
                <a:srgbClr val="7030A0"/>
              </a:buClr>
              <a:buFont typeface="Wingdings" panose="05000000000000000000" pitchFamily="2" charset="2"/>
              <a:buChar char="v"/>
            </a:pPr>
            <a:r>
              <a:rPr lang="en-US" sz="1400" dirty="0" smtClean="0"/>
              <a:t>Precision</a:t>
            </a:r>
            <a:r>
              <a:rPr lang="fa-IR" sz="1400" dirty="0" smtClean="0"/>
              <a:t> :کسر اسناد بازیابی شده  مرتبط با پرس وجو از میان تعداد اسناد برگردانده شده</a:t>
            </a:r>
          </a:p>
          <a:p>
            <a:pPr lvl="2" algn="r" rtl="1">
              <a:buClr>
                <a:srgbClr val="7030A0"/>
              </a:buClr>
              <a:buFont typeface="Wingdings" panose="05000000000000000000" pitchFamily="2" charset="2"/>
              <a:buChar char="v"/>
            </a:pPr>
            <a:r>
              <a:rPr lang="en-US" sz="1400" dirty="0" smtClean="0"/>
              <a:t>Percision@10</a:t>
            </a:r>
            <a:r>
              <a:rPr lang="fa-IR" sz="1400" dirty="0" smtClean="0"/>
              <a:t> : تعداد اسناد مرتبط  با پرس وجو از میان 10 سند برتر برگردانده شده </a:t>
            </a:r>
            <a:endParaRPr lang="en-US" sz="1400" dirty="0" smtClean="0"/>
          </a:p>
          <a:p>
            <a:pPr lvl="2" algn="r" rtl="1">
              <a:buClr>
                <a:srgbClr val="7030A0"/>
              </a:buClr>
              <a:buFont typeface="Wingdings" panose="05000000000000000000" pitchFamily="2" charset="2"/>
              <a:buChar char="v"/>
            </a:pPr>
            <a:r>
              <a:rPr lang="en-US" sz="1400" dirty="0" smtClean="0"/>
              <a:t>Recall</a:t>
            </a:r>
            <a:r>
              <a:rPr lang="fa-IR" sz="1400" dirty="0" smtClean="0"/>
              <a:t>: کسر اسناد بازیابی شده مرتبط با پرس وجو از میان تعداد کل اسناد مرتبط با پرس وجو</a:t>
            </a:r>
          </a:p>
          <a:p>
            <a:pPr lvl="2" algn="r" rtl="1">
              <a:buClr>
                <a:srgbClr val="7030A0"/>
              </a:buClr>
              <a:buFont typeface="Wingdings" panose="05000000000000000000" pitchFamily="2" charset="2"/>
              <a:buChar char="v"/>
            </a:pPr>
            <a:r>
              <a:rPr lang="en-US" sz="1400" dirty="0" smtClean="0"/>
              <a:t>F-measure</a:t>
            </a:r>
            <a:r>
              <a:rPr lang="fa-IR" sz="1400" dirty="0" smtClean="0"/>
              <a:t>: میانگین</a:t>
            </a:r>
            <a:r>
              <a:rPr lang="en-US" sz="1400" dirty="0" smtClean="0"/>
              <a:t> </a:t>
            </a:r>
            <a:r>
              <a:rPr lang="fa-IR" sz="1400" dirty="0" smtClean="0"/>
              <a:t> هارمونیک دقت و فراخوانی</a:t>
            </a:r>
          </a:p>
          <a:p>
            <a:pPr lvl="1" algn="r" rtl="1">
              <a:buClr>
                <a:srgbClr val="7030A0"/>
              </a:buClr>
              <a:buFont typeface="Wingdings" panose="05000000000000000000" pitchFamily="2" charset="2"/>
              <a:buChar char="v"/>
            </a:pPr>
            <a:r>
              <a:rPr lang="fa-IR" sz="1800" dirty="0"/>
              <a:t>توابع تناسب برای دستیابی به </a:t>
            </a:r>
            <a:r>
              <a:rPr lang="fa-IR" sz="1800" dirty="0" smtClean="0"/>
              <a:t>تنوع</a:t>
            </a:r>
          </a:p>
          <a:p>
            <a:pPr lvl="2" algn="r" rtl="1">
              <a:buClr>
                <a:srgbClr val="7030A0"/>
              </a:buClr>
              <a:buFont typeface="Wingdings" panose="05000000000000000000" pitchFamily="2" charset="2"/>
              <a:buChar char="v"/>
            </a:pPr>
            <a:r>
              <a:rPr lang="en-US" sz="1400" dirty="0"/>
              <a:t>retrospective precision at </a:t>
            </a:r>
            <a:r>
              <a:rPr lang="en-US" sz="1400" dirty="0" smtClean="0"/>
              <a:t>rank 10 </a:t>
            </a:r>
            <a:r>
              <a:rPr lang="fa-IR" sz="1400" dirty="0" smtClean="0"/>
              <a:t> :</a:t>
            </a:r>
          </a:p>
          <a:p>
            <a:pPr lvl="2" algn="r" rtl="1">
              <a:buClr>
                <a:srgbClr val="7030A0"/>
              </a:buClr>
              <a:buFont typeface="Wingdings" panose="05000000000000000000" pitchFamily="2" charset="2"/>
              <a:buChar char="v"/>
            </a:pPr>
            <a:r>
              <a:rPr lang="en-US" sz="1400" dirty="0"/>
              <a:t>retrospective </a:t>
            </a:r>
            <a:r>
              <a:rPr lang="en-US" sz="1400" dirty="0" smtClean="0"/>
              <a:t>recall</a:t>
            </a:r>
            <a:r>
              <a:rPr lang="fa-IR" sz="1400" dirty="0" smtClean="0"/>
              <a:t>: </a:t>
            </a:r>
          </a:p>
          <a:p>
            <a:pPr lvl="1" algn="r" rtl="1">
              <a:buClr>
                <a:srgbClr val="7030A0"/>
              </a:buClr>
              <a:buFont typeface="Wingdings" panose="05000000000000000000" pitchFamily="2" charset="2"/>
              <a:buChar char="v"/>
            </a:pPr>
            <a:r>
              <a:rPr lang="fa-IR" sz="1800" dirty="0" smtClean="0">
                <a:solidFill>
                  <a:srgbClr val="00B0F0"/>
                </a:solidFill>
              </a:rPr>
              <a:t>هدف ماکزیمم کردن توابع تناسب ذکر شده است</a:t>
            </a:r>
            <a:endParaRPr lang="fa-IR" sz="1800" dirty="0">
              <a:solidFill>
                <a:srgbClr val="00B0F0"/>
              </a:solidFill>
            </a:endParaRPr>
          </a:p>
          <a:p>
            <a:pPr lvl="1" algn="r" rtl="1">
              <a:buClr>
                <a:srgbClr val="7030A0"/>
              </a:buClr>
              <a:buFont typeface="Wingdings" panose="05000000000000000000" pitchFamily="2" charset="2"/>
              <a:buChar char="v"/>
            </a:pPr>
            <a:endParaRPr lang="fa-IR" sz="1400" dirty="0" smtClean="0"/>
          </a:p>
          <a:p>
            <a:pPr lvl="1" algn="r" rtl="1">
              <a:buClr>
                <a:srgbClr val="7030A0"/>
              </a:buClr>
              <a:buFont typeface="Wingdings" panose="05000000000000000000" pitchFamily="2" charset="2"/>
              <a:buChar char="v"/>
            </a:pPr>
            <a:endParaRPr lang="fa-IR" sz="1400" dirty="0" smtClean="0"/>
          </a:p>
          <a:p>
            <a:pPr lvl="1" algn="r" rtl="1">
              <a:buClr>
                <a:srgbClr val="7030A0"/>
              </a:buClr>
              <a:buFont typeface="Wingdings" panose="05000000000000000000" pitchFamily="2" charset="2"/>
              <a:buChar char="v"/>
            </a:pPr>
            <a:endParaRPr lang="fa-IR" sz="1400" dirty="0" smtClean="0"/>
          </a:p>
          <a:p>
            <a:pPr marL="914400" lvl="2" indent="0" algn="r" rtl="1">
              <a:buClr>
                <a:srgbClr val="7030A0"/>
              </a:buClr>
              <a:buNone/>
            </a:pPr>
            <a:r>
              <a:rPr lang="en-US" sz="1000" dirty="0" smtClean="0"/>
              <a:t> </a:t>
            </a:r>
            <a:endParaRPr lang="en-US" sz="1400" dirty="0"/>
          </a:p>
        </p:txBody>
      </p:sp>
      <p:pic>
        <p:nvPicPr>
          <p:cNvPr id="3" name="Picture 2"/>
          <p:cNvPicPr>
            <a:picLocks noChangeAspect="1"/>
          </p:cNvPicPr>
          <p:nvPr/>
        </p:nvPicPr>
        <p:blipFill>
          <a:blip r:embed="rId3"/>
          <a:stretch>
            <a:fillRect/>
          </a:stretch>
        </p:blipFill>
        <p:spPr>
          <a:xfrm>
            <a:off x="825587" y="2114537"/>
            <a:ext cx="3177411" cy="744574"/>
          </a:xfrm>
          <a:prstGeom prst="rect">
            <a:avLst/>
          </a:prstGeom>
        </p:spPr>
      </p:pic>
      <p:pic>
        <p:nvPicPr>
          <p:cNvPr id="5" name="Picture 4"/>
          <p:cNvPicPr>
            <a:picLocks noChangeAspect="1"/>
          </p:cNvPicPr>
          <p:nvPr/>
        </p:nvPicPr>
        <p:blipFill>
          <a:blip r:embed="rId4"/>
          <a:stretch>
            <a:fillRect/>
          </a:stretch>
        </p:blipFill>
        <p:spPr>
          <a:xfrm>
            <a:off x="703572" y="2859112"/>
            <a:ext cx="3127479" cy="812530"/>
          </a:xfrm>
          <a:prstGeom prst="rect">
            <a:avLst/>
          </a:prstGeom>
        </p:spPr>
      </p:pic>
      <p:pic>
        <p:nvPicPr>
          <p:cNvPr id="6" name="Picture 5"/>
          <p:cNvPicPr>
            <a:picLocks noChangeAspect="1"/>
          </p:cNvPicPr>
          <p:nvPr/>
        </p:nvPicPr>
        <p:blipFill>
          <a:blip r:embed="rId5"/>
          <a:stretch>
            <a:fillRect/>
          </a:stretch>
        </p:blipFill>
        <p:spPr>
          <a:xfrm>
            <a:off x="1238623" y="3841720"/>
            <a:ext cx="2306139" cy="769800"/>
          </a:xfrm>
          <a:prstGeom prst="rect">
            <a:avLst/>
          </a:prstGeom>
        </p:spPr>
      </p:pic>
      <p:pic>
        <p:nvPicPr>
          <p:cNvPr id="13" name="Picture 12"/>
          <p:cNvPicPr>
            <a:picLocks noChangeAspect="1"/>
          </p:cNvPicPr>
          <p:nvPr/>
        </p:nvPicPr>
        <p:blipFill>
          <a:blip r:embed="rId6"/>
          <a:stretch>
            <a:fillRect/>
          </a:stretch>
        </p:blipFill>
        <p:spPr>
          <a:xfrm>
            <a:off x="6054680" y="5465655"/>
            <a:ext cx="3609975" cy="571500"/>
          </a:xfrm>
          <a:prstGeom prst="rect">
            <a:avLst/>
          </a:prstGeom>
        </p:spPr>
      </p:pic>
      <p:pic>
        <p:nvPicPr>
          <p:cNvPr id="14" name="Picture 13"/>
          <p:cNvPicPr>
            <a:picLocks noChangeAspect="1"/>
          </p:cNvPicPr>
          <p:nvPr/>
        </p:nvPicPr>
        <p:blipFill>
          <a:blip r:embed="rId7"/>
          <a:stretch>
            <a:fillRect/>
          </a:stretch>
        </p:blipFill>
        <p:spPr>
          <a:xfrm>
            <a:off x="1223413" y="5531106"/>
            <a:ext cx="3000375" cy="552450"/>
          </a:xfrm>
          <a:prstGeom prst="rect">
            <a:avLst/>
          </a:prstGeom>
        </p:spPr>
      </p:pic>
      <p:pic>
        <p:nvPicPr>
          <p:cNvPr id="15" name="Picture 14"/>
          <p:cNvPicPr>
            <a:picLocks noChangeAspect="1"/>
          </p:cNvPicPr>
          <p:nvPr/>
        </p:nvPicPr>
        <p:blipFill>
          <a:blip r:embed="rId8"/>
          <a:stretch>
            <a:fillRect/>
          </a:stretch>
        </p:blipFill>
        <p:spPr>
          <a:xfrm>
            <a:off x="741362" y="4591228"/>
            <a:ext cx="3638550" cy="542925"/>
          </a:xfrm>
          <a:prstGeom prst="rect">
            <a:avLst/>
          </a:prstGeom>
        </p:spPr>
      </p:pic>
    </p:spTree>
    <p:extLst>
      <p:ext uri="{BB962C8B-B14F-4D97-AF65-F5344CB8AC3E}">
        <p14:creationId xmlns:p14="http://schemas.microsoft.com/office/powerpoint/2010/main" val="75187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rtl="1"/>
            <a:r>
              <a:rPr lang="fa-IR" dirty="0" smtClean="0"/>
              <a:t>عملگرهای ژنتیک</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16</a:t>
            </a:fld>
            <a:endParaRPr lang="en-US"/>
          </a:p>
        </p:txBody>
      </p:sp>
      <p:grpSp>
        <p:nvGrpSpPr>
          <p:cNvPr id="7" name="Group 180"/>
          <p:cNvGrpSpPr>
            <a:grpSpLocks/>
          </p:cNvGrpSpPr>
          <p:nvPr/>
        </p:nvGrpSpPr>
        <p:grpSpPr bwMode="auto">
          <a:xfrm>
            <a:off x="706891" y="893545"/>
            <a:ext cx="10887143" cy="931864"/>
            <a:chOff x="2" y="1531"/>
            <a:chExt cx="5777" cy="587"/>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531"/>
              <a:ext cx="1920" cy="587"/>
              <a:chOff x="1614" y="1125"/>
              <a:chExt cx="1920" cy="587"/>
            </a:xfrm>
          </p:grpSpPr>
          <p:sp>
            <p:nvSpPr>
              <p:cNvPr id="23" name="AutoShape 66"/>
              <p:cNvSpPr>
                <a:spLocks noChangeArrowheads="1"/>
              </p:cNvSpPr>
              <p:nvPr/>
            </p:nvSpPr>
            <p:spPr bwMode="auto">
              <a:xfrm>
                <a:off x="1614" y="1125"/>
                <a:ext cx="1920" cy="587"/>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r>
              <a:rPr lang="fa-IR" sz="2000" dirty="0"/>
              <a:t> </a:t>
            </a:r>
            <a:r>
              <a:rPr lang="fa-IR" sz="2000" dirty="0" smtClean="0"/>
              <a:t>انتخاب (</a:t>
            </a:r>
            <a:r>
              <a:rPr lang="en-US" sz="2000" dirty="0" smtClean="0"/>
              <a:t>Selection</a:t>
            </a:r>
            <a:r>
              <a:rPr lang="fa-IR" sz="2000" dirty="0" smtClean="0"/>
              <a:t>):</a:t>
            </a:r>
          </a:p>
          <a:p>
            <a:pPr lvl="2" algn="r" rtl="1">
              <a:buFont typeface="Wingdings" panose="05000000000000000000" pitchFamily="2" charset="2"/>
              <a:buChar char="v"/>
            </a:pPr>
            <a:r>
              <a:rPr lang="en-US" sz="1800" dirty="0" smtClean="0"/>
              <a:t>diversity-preserving binary</a:t>
            </a:r>
            <a:r>
              <a:rPr lang="en-US" sz="1800" dirty="0"/>
              <a:t> tournament selection operator based on crowding </a:t>
            </a:r>
            <a:r>
              <a:rPr lang="en-US" sz="1800" dirty="0" smtClean="0"/>
              <a:t>distances</a:t>
            </a:r>
            <a:endParaRPr lang="fa-IR" sz="1800" dirty="0" smtClean="0"/>
          </a:p>
          <a:p>
            <a:pPr lvl="2" algn="r" rtl="1">
              <a:buFont typeface="Wingdings" panose="05000000000000000000" pitchFamily="2" charset="2"/>
              <a:buChar char="v"/>
            </a:pPr>
            <a:r>
              <a:rPr lang="fa-IR" sz="1600" dirty="0" smtClean="0"/>
              <a:t>راه حلی  (پرس وجو) </a:t>
            </a:r>
            <a:r>
              <a:rPr lang="en-US" sz="1600" dirty="0" smtClean="0"/>
              <a:t>xi</a:t>
            </a:r>
            <a:r>
              <a:rPr lang="fa-IR" sz="1600" dirty="0" smtClean="0"/>
              <a:t> در برابر </a:t>
            </a:r>
            <a:r>
              <a:rPr lang="en-US" sz="1600" dirty="0" err="1" smtClean="0"/>
              <a:t>xj</a:t>
            </a:r>
            <a:r>
              <a:rPr lang="fa-IR" sz="1600" dirty="0" smtClean="0"/>
              <a:t> برنده خواهد شد اگر رتبه بهتر(کم تر) داشته باشد. در صورت رتبه های مساوی، راه حل در منطقه خلوت تر ترجیح داده می شود.</a:t>
            </a:r>
            <a:endParaRPr lang="en-US" dirty="0"/>
          </a:p>
          <a:p>
            <a:pPr lvl="1" algn="r" rtl="1">
              <a:buClr>
                <a:srgbClr val="7030A0"/>
              </a:buClr>
              <a:buFont typeface="Wingdings" panose="05000000000000000000" pitchFamily="2" charset="2"/>
              <a:buChar char="v"/>
            </a:pPr>
            <a:r>
              <a:rPr lang="fa-IR" sz="1600" dirty="0" smtClean="0"/>
              <a:t>تقاطع (</a:t>
            </a:r>
            <a:r>
              <a:rPr lang="en-US" sz="1600" dirty="0" smtClean="0"/>
              <a:t>Crossover</a:t>
            </a:r>
            <a:r>
              <a:rPr lang="fa-IR" sz="1600" dirty="0" smtClean="0"/>
              <a:t>)</a:t>
            </a:r>
          </a:p>
          <a:p>
            <a:pPr lvl="2" algn="r" rtl="1">
              <a:buClr>
                <a:srgbClr val="7030A0"/>
              </a:buClr>
              <a:buFont typeface="Wingdings" panose="05000000000000000000" pitchFamily="2" charset="2"/>
              <a:buChar char="v"/>
            </a:pPr>
            <a:r>
              <a:rPr lang="fa-IR" sz="1600" dirty="0" smtClean="0"/>
              <a:t>استفاده از تقاطع تک نقطه ای</a:t>
            </a:r>
          </a:p>
          <a:p>
            <a:pPr lvl="2" algn="r" rtl="1">
              <a:buClr>
                <a:srgbClr val="7030A0"/>
              </a:buClr>
              <a:buFont typeface="Wingdings" panose="05000000000000000000" pitchFamily="2" charset="2"/>
              <a:buChar char="v"/>
            </a:pPr>
            <a:r>
              <a:rPr lang="fa-IR" sz="1600" dirty="0" smtClean="0"/>
              <a:t>پرس وجو های جدید، </a:t>
            </a:r>
            <a:r>
              <a:rPr lang="en-US" sz="1600" dirty="0" smtClean="0"/>
              <a:t>n</a:t>
            </a:r>
            <a:r>
              <a:rPr lang="fa-IR" sz="1600" dirty="0" smtClean="0"/>
              <a:t> کلمه اول خود را از یک والد و بقیه کلمات را از والد دوم به ارث می برند.</a:t>
            </a:r>
          </a:p>
          <a:p>
            <a:pPr lvl="2" algn="r" rtl="1">
              <a:buClr>
                <a:srgbClr val="7030A0"/>
              </a:buClr>
              <a:buFont typeface="Wingdings" panose="05000000000000000000" pitchFamily="2" charset="2"/>
              <a:buChar char="v"/>
            </a:pPr>
            <a:r>
              <a:rPr lang="fa-IR" sz="1600" dirty="0" smtClean="0"/>
              <a:t>احتمال تقاطع 0.7 و </a:t>
            </a:r>
            <a:r>
              <a:rPr lang="en-US" sz="1600" dirty="0" smtClean="0"/>
              <a:t>0.35</a:t>
            </a:r>
            <a:r>
              <a:rPr lang="fa-IR" sz="1600" dirty="0" smtClean="0"/>
              <a:t> در نظر گرفته شده است.</a:t>
            </a:r>
          </a:p>
          <a:p>
            <a:pPr lvl="1" algn="r" rtl="1">
              <a:buClr>
                <a:srgbClr val="7030A0"/>
              </a:buClr>
              <a:buFont typeface="Wingdings" panose="05000000000000000000" pitchFamily="2" charset="2"/>
              <a:buChar char="v"/>
            </a:pPr>
            <a:r>
              <a:rPr lang="fa-IR" sz="1600" dirty="0" smtClean="0"/>
              <a:t>جهش (</a:t>
            </a:r>
            <a:r>
              <a:rPr lang="en-US" sz="1600" dirty="0" smtClean="0"/>
              <a:t>mutation</a:t>
            </a:r>
            <a:r>
              <a:rPr lang="fa-IR" sz="1600" dirty="0" smtClean="0"/>
              <a:t>)</a:t>
            </a:r>
          </a:p>
          <a:p>
            <a:pPr lvl="2" algn="r" rtl="1">
              <a:buClr>
                <a:srgbClr val="7030A0"/>
              </a:buClr>
              <a:buFont typeface="Wingdings" panose="05000000000000000000" pitchFamily="2" charset="2"/>
              <a:buChar char="v"/>
            </a:pPr>
            <a:r>
              <a:rPr lang="fa-IR" sz="1600" dirty="0"/>
              <a:t>جایگزین کردن تصادفی یک کلمه پرس وجو با  یک کلمه دیگر که از استخر جهش به دست می اید</a:t>
            </a:r>
            <a:r>
              <a:rPr lang="fa-IR" sz="1600" dirty="0" smtClean="0"/>
              <a:t>.</a:t>
            </a:r>
          </a:p>
          <a:p>
            <a:pPr lvl="2" algn="r" rtl="1">
              <a:buClr>
                <a:srgbClr val="7030A0"/>
              </a:buClr>
              <a:buFont typeface="Wingdings" panose="05000000000000000000" pitchFamily="2" charset="2"/>
              <a:buChar char="v"/>
            </a:pPr>
            <a:r>
              <a:rPr lang="fa-IR" sz="1600" dirty="0" smtClean="0"/>
              <a:t>نرخ های جهش </a:t>
            </a:r>
            <a:r>
              <a:rPr lang="en-US" sz="1600" dirty="0" smtClean="0"/>
              <a:t>0.03</a:t>
            </a:r>
            <a:r>
              <a:rPr lang="fa-IR" sz="1600" dirty="0" smtClean="0"/>
              <a:t> ، </a:t>
            </a:r>
            <a:r>
              <a:rPr lang="en-US" sz="1600" dirty="0" smtClean="0"/>
              <a:t>0.3</a:t>
            </a:r>
            <a:r>
              <a:rPr lang="fa-IR" sz="1600" dirty="0" smtClean="0"/>
              <a:t> و </a:t>
            </a:r>
            <a:r>
              <a:rPr lang="en-US" sz="1600" dirty="0" smtClean="0"/>
              <a:t>0.7</a:t>
            </a:r>
            <a:r>
              <a:rPr lang="fa-IR" sz="1600" dirty="0" smtClean="0"/>
              <a:t> در نظر گرفته شده است.</a:t>
            </a:r>
          </a:p>
          <a:p>
            <a:pPr lvl="1" algn="r" rtl="1">
              <a:buClr>
                <a:srgbClr val="7030A0"/>
              </a:buClr>
              <a:buFont typeface="Wingdings" panose="05000000000000000000" pitchFamily="2" charset="2"/>
              <a:buChar char="v"/>
            </a:pPr>
            <a:r>
              <a:rPr lang="fa-IR" sz="2000" dirty="0" smtClean="0"/>
              <a:t>استخر جهش (</a:t>
            </a:r>
            <a:r>
              <a:rPr lang="en-US" sz="2000" dirty="0" smtClean="0"/>
              <a:t>mutation pool</a:t>
            </a:r>
            <a:r>
              <a:rPr lang="fa-IR" sz="2000" dirty="0" smtClean="0"/>
              <a:t>)</a:t>
            </a:r>
            <a:endParaRPr lang="en-US" sz="2000" dirty="0" smtClean="0"/>
          </a:p>
          <a:p>
            <a:pPr lvl="2" algn="r" rtl="1">
              <a:buClr>
                <a:srgbClr val="7030A0"/>
              </a:buClr>
              <a:buFont typeface="Wingdings" panose="05000000000000000000" pitchFamily="2" charset="2"/>
              <a:buChar char="v"/>
            </a:pPr>
            <a:r>
              <a:rPr lang="fa-IR" sz="1600" dirty="0" smtClean="0"/>
              <a:t>شامل تمام کلمات استخراج شده از توصیفات موضوع در دست تحلیل می باشد.</a:t>
            </a:r>
          </a:p>
          <a:p>
            <a:pPr lvl="2" algn="r" rtl="1">
              <a:buClr>
                <a:srgbClr val="7030A0"/>
              </a:buClr>
              <a:buFont typeface="Wingdings" panose="05000000000000000000" pitchFamily="2" charset="2"/>
              <a:buChar char="v"/>
            </a:pPr>
            <a:r>
              <a:rPr lang="fa-IR" sz="1600" dirty="0" smtClean="0"/>
              <a:t>همان طور که سیستم شروع به جمع آوری محتوای مرتبط می کند، استخر جهش با کلمات غیر </a:t>
            </a:r>
            <a:r>
              <a:rPr lang="en-US" sz="1600" dirty="0" err="1" smtClean="0"/>
              <a:t>stopword</a:t>
            </a:r>
            <a:r>
              <a:rPr lang="fa-IR" sz="1600" dirty="0" smtClean="0"/>
              <a:t> پیدا شده در اسناد مرتبط ، بروز می شود.</a:t>
            </a:r>
            <a:endParaRPr lang="fa-IR" sz="1600" dirty="0"/>
          </a:p>
          <a:p>
            <a:pPr lvl="1" algn="r" rtl="1">
              <a:buClr>
                <a:srgbClr val="7030A0"/>
              </a:buClr>
              <a:buFont typeface="Wingdings" panose="05000000000000000000" pitchFamily="2" charset="2"/>
              <a:buChar char="v"/>
            </a:pPr>
            <a:endParaRPr lang="fa-IR" sz="1600" dirty="0" smtClean="0"/>
          </a:p>
          <a:p>
            <a:pPr lvl="1" algn="r" rtl="1">
              <a:buClr>
                <a:srgbClr val="7030A0"/>
              </a:buClr>
              <a:buFont typeface="Wingdings" panose="05000000000000000000" pitchFamily="2" charset="2"/>
              <a:buChar char="v"/>
            </a:pPr>
            <a:endParaRPr lang="fa-IR" sz="1600" dirty="0" smtClean="0"/>
          </a:p>
          <a:p>
            <a:pPr marL="914400" lvl="2" indent="0" algn="r" rtl="1">
              <a:buClr>
                <a:srgbClr val="7030A0"/>
              </a:buClr>
              <a:buNone/>
            </a:pPr>
            <a:r>
              <a:rPr lang="en-US" sz="1050" dirty="0" smtClean="0"/>
              <a:t> </a:t>
            </a:r>
            <a:endParaRPr lang="en-US" sz="1600" dirty="0"/>
          </a:p>
        </p:txBody>
      </p:sp>
    </p:spTree>
    <p:extLst>
      <p:ext uri="{BB962C8B-B14F-4D97-AF65-F5344CB8AC3E}">
        <p14:creationId xmlns:p14="http://schemas.microsoft.com/office/powerpoint/2010/main" val="296087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96"/>
            <a:ext cx="10515600" cy="1325563"/>
          </a:xfrm>
        </p:spPr>
        <p:txBody>
          <a:bodyPr>
            <a:normAutofit/>
          </a:bodyPr>
          <a:lstStyle/>
          <a:p>
            <a:pPr algn="ctr" rtl="1"/>
            <a:r>
              <a:rPr lang="fa-IR" dirty="0" smtClean="0"/>
              <a:t>جمع آوری داده و تنظیمات آزمایشی</a:t>
            </a:r>
            <a:endParaRPr lang="en-US" dirty="0"/>
          </a:p>
        </p:txBody>
      </p:sp>
      <p:sp>
        <p:nvSpPr>
          <p:cNvPr id="3" name="Content Placeholder 2"/>
          <p:cNvSpPr>
            <a:spLocks noGrp="1"/>
          </p:cNvSpPr>
          <p:nvPr>
            <p:ph idx="1"/>
          </p:nvPr>
        </p:nvSpPr>
        <p:spPr>
          <a:xfrm>
            <a:off x="886208" y="2059555"/>
            <a:ext cx="10515600" cy="4351338"/>
          </a:xfrm>
        </p:spPr>
        <p:txBody>
          <a:bodyPr>
            <a:noAutofit/>
          </a:bodyPr>
          <a:lstStyle/>
          <a:p>
            <a:pPr algn="r" rtl="1">
              <a:buClr>
                <a:srgbClr val="7030A0"/>
              </a:buClr>
              <a:buFont typeface="Wingdings" panose="05000000000000000000" pitchFamily="2" charset="2"/>
              <a:buChar char="v"/>
            </a:pPr>
            <a:r>
              <a:rPr lang="fa-IR" sz="2000" dirty="0" smtClean="0"/>
              <a:t>جمع آوری </a:t>
            </a:r>
            <a:r>
              <a:rPr lang="en-US" sz="2000" dirty="0" smtClean="0"/>
              <a:t>URL</a:t>
            </a:r>
            <a:r>
              <a:rPr lang="fa-IR" sz="2000" dirty="0" smtClean="0"/>
              <a:t> های مرتبط با </a:t>
            </a:r>
            <a:r>
              <a:rPr lang="en-US" sz="2000" dirty="0" smtClean="0"/>
              <a:t>448</a:t>
            </a:r>
            <a:r>
              <a:rPr lang="fa-IR" sz="2000" dirty="0" smtClean="0"/>
              <a:t> موضوع از</a:t>
            </a:r>
            <a:r>
              <a:rPr lang="en-US" sz="2000" dirty="0" smtClean="0"/>
              <a:t> open directory project</a:t>
            </a:r>
            <a:r>
              <a:rPr lang="fa-IR" sz="2000" dirty="0" smtClean="0"/>
              <a:t> (</a:t>
            </a:r>
            <a:r>
              <a:rPr lang="en-US" sz="2000" dirty="0" smtClean="0"/>
              <a:t>ODP - </a:t>
            </a:r>
            <a:r>
              <a:rPr lang="en-US" sz="2000" dirty="0">
                <a:hlinkClick r:id="rId3"/>
              </a:rPr>
              <a:t>http://</a:t>
            </a:r>
            <a:r>
              <a:rPr lang="en-US" sz="2000" dirty="0" smtClean="0">
                <a:hlinkClick r:id="rId3"/>
              </a:rPr>
              <a:t>dmoz.org</a:t>
            </a:r>
            <a:r>
              <a:rPr lang="fa-IR" sz="2000" dirty="0" smtClean="0"/>
              <a:t>)</a:t>
            </a:r>
            <a:endParaRPr lang="en-US" sz="2000" dirty="0" smtClean="0"/>
          </a:p>
          <a:p>
            <a:pPr algn="r" rtl="1">
              <a:buClr>
                <a:srgbClr val="7030A0"/>
              </a:buClr>
              <a:buFont typeface="Wingdings" panose="05000000000000000000" pitchFamily="2" charset="2"/>
              <a:buChar char="v"/>
            </a:pPr>
            <a:r>
              <a:rPr lang="fa-IR" sz="2000" dirty="0" smtClean="0"/>
              <a:t>حداقل اندازه هر موضوع انتخاب شده ، 100 </a:t>
            </a:r>
            <a:r>
              <a:rPr lang="en-US" sz="2000" dirty="0" err="1" smtClean="0"/>
              <a:t>url</a:t>
            </a:r>
            <a:r>
              <a:rPr lang="fa-IR" sz="2000" dirty="0" smtClean="0"/>
              <a:t>  و زبان انگلیسی می باشد.</a:t>
            </a:r>
          </a:p>
          <a:p>
            <a:pPr algn="r" rtl="1">
              <a:buClr>
                <a:srgbClr val="7030A0"/>
              </a:buClr>
              <a:buFont typeface="Wingdings" panose="05000000000000000000" pitchFamily="2" charset="2"/>
              <a:buChar char="v"/>
            </a:pPr>
            <a:r>
              <a:rPr lang="fa-IR" sz="2000" dirty="0" smtClean="0"/>
              <a:t>استفاده از فریم ورک </a:t>
            </a:r>
            <a:r>
              <a:rPr lang="en-US" sz="2000" dirty="0" smtClean="0"/>
              <a:t>Terrier</a:t>
            </a:r>
            <a:r>
              <a:rPr lang="fa-IR" sz="2000" dirty="0" smtClean="0"/>
              <a:t> برای ایندکس کردن صفحات</a:t>
            </a:r>
          </a:p>
          <a:p>
            <a:pPr algn="r" rtl="1">
              <a:buClr>
                <a:srgbClr val="7030A0"/>
              </a:buClr>
              <a:buFont typeface="Wingdings" panose="05000000000000000000" pitchFamily="2" charset="2"/>
              <a:buChar char="v"/>
            </a:pPr>
            <a:r>
              <a:rPr lang="fa-IR" sz="2000" dirty="0" smtClean="0"/>
              <a:t>استفاده از </a:t>
            </a:r>
            <a:r>
              <a:rPr lang="en-US" sz="2000" dirty="0" smtClean="0"/>
              <a:t>porter stemming</a:t>
            </a:r>
            <a:r>
              <a:rPr lang="fa-IR" sz="2000" dirty="0" smtClean="0"/>
              <a:t> </a:t>
            </a:r>
          </a:p>
          <a:p>
            <a:pPr algn="r" rtl="1">
              <a:buClr>
                <a:srgbClr val="7030A0"/>
              </a:buClr>
              <a:buFont typeface="Wingdings" panose="05000000000000000000" pitchFamily="2" charset="2"/>
              <a:buChar char="v"/>
            </a:pPr>
            <a:r>
              <a:rPr lang="fa-IR" sz="2000" dirty="0" smtClean="0"/>
              <a:t>2/3 از صفحات هر موضوع برای ساخت مجموعه آموشی و 1/3 باقیمانده برای ساخت مجموعه تست استفاده شده است.</a:t>
            </a:r>
          </a:p>
          <a:p>
            <a:pPr algn="r" rtl="1">
              <a:buClr>
                <a:srgbClr val="7030A0"/>
              </a:buClr>
              <a:buFont typeface="Wingdings" panose="05000000000000000000" pitchFamily="2" charset="2"/>
              <a:buChar char="v"/>
            </a:pPr>
            <a:r>
              <a:rPr lang="fa-IR" sz="2000" dirty="0" smtClean="0"/>
              <a:t>برای فاز ارزیابی ، موضوعات </a:t>
            </a:r>
            <a:r>
              <a:rPr lang="en-US" sz="2000" dirty="0"/>
              <a:t>Body Painting </a:t>
            </a:r>
            <a:r>
              <a:rPr lang="fa-IR" sz="2000" dirty="0" smtClean="0"/>
              <a:t>و </a:t>
            </a:r>
            <a:r>
              <a:rPr lang="en-US" sz="2000" dirty="0" smtClean="0"/>
              <a:t>Bioinformatics</a:t>
            </a:r>
            <a:r>
              <a:rPr lang="fa-IR" sz="2000" dirty="0" smtClean="0"/>
              <a:t> به طور تصادفی انتخاب شدند.</a:t>
            </a:r>
          </a:p>
          <a:p>
            <a:pPr lvl="1" algn="r" rtl="1">
              <a:buClr>
                <a:srgbClr val="7030A0"/>
              </a:buClr>
              <a:buFont typeface="Wingdings" panose="05000000000000000000" pitchFamily="2" charset="2"/>
              <a:buChar char="v"/>
            </a:pPr>
            <a:r>
              <a:rPr lang="fa-IR" sz="1600" dirty="0" smtClean="0"/>
              <a:t>تعداد اجرای </a:t>
            </a:r>
            <a:r>
              <a:rPr lang="en-US" sz="1600" dirty="0" smtClean="0"/>
              <a:t>MOEA</a:t>
            </a:r>
            <a:r>
              <a:rPr lang="fa-IR" sz="1600" dirty="0" smtClean="0"/>
              <a:t> ها : 50</a:t>
            </a:r>
          </a:p>
          <a:p>
            <a:pPr lvl="1" algn="r" rtl="1">
              <a:buClr>
                <a:srgbClr val="7030A0"/>
              </a:buClr>
              <a:buFont typeface="Wingdings" panose="05000000000000000000" pitchFamily="2" charset="2"/>
              <a:buChar char="v"/>
            </a:pPr>
            <a:r>
              <a:rPr lang="fa-IR" sz="1600" dirty="0" smtClean="0"/>
              <a:t>تعداد نسل ها برای هر اجرا: 166</a:t>
            </a:r>
          </a:p>
          <a:p>
            <a:pPr lvl="1" algn="r" rtl="1">
              <a:buClr>
                <a:srgbClr val="7030A0"/>
              </a:buClr>
              <a:buFont typeface="Wingdings" panose="05000000000000000000" pitchFamily="2" charset="2"/>
              <a:buChar char="v"/>
            </a:pPr>
            <a:r>
              <a:rPr lang="fa-IR" sz="1600" dirty="0" smtClean="0"/>
              <a:t>تعداد افراد جمعیت : 100</a:t>
            </a:r>
            <a:endParaRPr lang="en-US" sz="1600" dirty="0" smtClean="0"/>
          </a:p>
          <a:p>
            <a:pPr lvl="1" algn="r" rtl="1">
              <a:buClr>
                <a:srgbClr val="7030A0"/>
              </a:buClr>
              <a:buFont typeface="Wingdings" panose="05000000000000000000" pitchFamily="2" charset="2"/>
              <a:buChar char="v"/>
            </a:pPr>
            <a:r>
              <a:rPr lang="fa-IR" sz="1600" dirty="0" smtClean="0"/>
              <a:t>افزایش تعداد نسل ها و یا افراد جمعیت، تاثیر قابل توجهی بر نتایج ندارند.</a:t>
            </a:r>
          </a:p>
          <a:p>
            <a:pPr algn="r" rtl="1">
              <a:buClr>
                <a:srgbClr val="7030A0"/>
              </a:buClr>
              <a:buFont typeface="Wingdings" panose="05000000000000000000" pitchFamily="2" charset="2"/>
              <a:buChar char="v"/>
            </a:pPr>
            <a:r>
              <a:rPr lang="fa-IR" sz="2000" dirty="0" smtClean="0"/>
              <a:t>اندازه هر پرس وجو یک عدد تصادفی بین 1 تا 32 است.</a:t>
            </a:r>
          </a:p>
          <a:p>
            <a:pPr algn="r" rtl="1">
              <a:buClr>
                <a:srgbClr val="7030A0"/>
              </a:buClr>
              <a:buFont typeface="Wingdings" panose="05000000000000000000" pitchFamily="2" charset="2"/>
              <a:buChar char="v"/>
            </a:pPr>
            <a:endParaRPr lang="fa-IR" sz="2000" dirty="0" smtClean="0"/>
          </a:p>
          <a:p>
            <a:pPr algn="r" rtl="1">
              <a:buClr>
                <a:srgbClr val="7030A0"/>
              </a:buClr>
              <a:buFont typeface="Wingdings" panose="05000000000000000000" pitchFamily="2" charset="2"/>
              <a:buChar char="v"/>
            </a:pPr>
            <a:endParaRPr lang="fa-IR" sz="2000" dirty="0" smtClean="0"/>
          </a:p>
          <a:p>
            <a:pPr algn="r" rtl="1">
              <a:buClr>
                <a:srgbClr val="7030A0"/>
              </a:buClr>
              <a:buFont typeface="Wingdings" panose="05000000000000000000" pitchFamily="2" charset="2"/>
              <a:buChar char="v"/>
            </a:pPr>
            <a:endParaRPr lang="en-US" sz="2000" dirty="0"/>
          </a:p>
        </p:txBody>
      </p:sp>
      <p:sp>
        <p:nvSpPr>
          <p:cNvPr id="4" name="Slide Number Placeholder 3"/>
          <p:cNvSpPr>
            <a:spLocks noGrp="1"/>
          </p:cNvSpPr>
          <p:nvPr>
            <p:ph type="sldNum" sz="quarter" idx="12"/>
          </p:nvPr>
        </p:nvSpPr>
        <p:spPr/>
        <p:txBody>
          <a:bodyPr/>
          <a:lstStyle/>
          <a:p>
            <a:fld id="{F5F97073-FA99-4C36-A43A-1E4D855BCD96}" type="slidenum">
              <a:rPr lang="en-US" smtClean="0"/>
              <a:t>17</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spTree>
    <p:extLst>
      <p:ext uri="{BB962C8B-B14F-4D97-AF65-F5344CB8AC3E}">
        <p14:creationId xmlns:p14="http://schemas.microsoft.com/office/powerpoint/2010/main" val="4274156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891" y="-120227"/>
            <a:ext cx="10515600" cy="1325563"/>
          </a:xfrm>
        </p:spPr>
        <p:txBody>
          <a:bodyPr>
            <a:normAutofit/>
          </a:bodyPr>
          <a:lstStyle/>
          <a:p>
            <a:pPr algn="ctr" rtl="1"/>
            <a:r>
              <a:rPr lang="fa-IR" dirty="0" smtClean="0"/>
              <a:t>جمع آوری داده و تنظیمات آزمایشی</a:t>
            </a:r>
            <a:endParaRPr lang="en-US" dirty="0"/>
          </a:p>
        </p:txBody>
      </p:sp>
      <p:sp>
        <p:nvSpPr>
          <p:cNvPr id="3" name="Content Placeholder 2"/>
          <p:cNvSpPr>
            <a:spLocks noGrp="1"/>
          </p:cNvSpPr>
          <p:nvPr>
            <p:ph idx="1"/>
          </p:nvPr>
        </p:nvSpPr>
        <p:spPr>
          <a:xfrm>
            <a:off x="886208" y="2069198"/>
            <a:ext cx="10515600" cy="4534282"/>
          </a:xfrm>
        </p:spPr>
        <p:txBody>
          <a:bodyPr>
            <a:normAutofit fontScale="92500" lnSpcReduction="20000"/>
          </a:bodyPr>
          <a:lstStyle/>
          <a:p>
            <a:pPr algn="r" rtl="1">
              <a:buClr>
                <a:srgbClr val="7030A0"/>
              </a:buClr>
              <a:buFont typeface="Wingdings" panose="05000000000000000000" pitchFamily="2" charset="2"/>
              <a:buChar char="v"/>
            </a:pPr>
            <a:r>
              <a:rPr lang="fa-IR" dirty="0" smtClean="0"/>
              <a:t>ترکیبات مختلفی از توابع هدف برای بهینه کردن دقت و فراخوانی استفاده شده است:</a:t>
            </a:r>
          </a:p>
          <a:p>
            <a:pPr lvl="1" algn="r" rtl="1">
              <a:buClr>
                <a:srgbClr val="7030A0"/>
              </a:buClr>
              <a:buFont typeface="Wingdings" panose="05000000000000000000" pitchFamily="2" charset="2"/>
              <a:buChar char="v"/>
            </a:pPr>
            <a:r>
              <a:rPr lang="en-US" dirty="0"/>
              <a:t>Co1: Precision@10 and </a:t>
            </a:r>
            <a:r>
              <a:rPr lang="en-US" dirty="0" smtClean="0"/>
              <a:t>Recall</a:t>
            </a:r>
            <a:endParaRPr lang="fa-IR" dirty="0"/>
          </a:p>
          <a:p>
            <a:pPr lvl="1" algn="r" rtl="1">
              <a:buClr>
                <a:srgbClr val="7030A0"/>
              </a:buClr>
              <a:buFont typeface="Wingdings" panose="05000000000000000000" pitchFamily="2" charset="2"/>
              <a:buChar char="v"/>
            </a:pPr>
            <a:r>
              <a:rPr lang="en-US" dirty="0"/>
              <a:t>Co2: Precision@10 and Retro-Recall </a:t>
            </a:r>
            <a:r>
              <a:rPr lang="fa-IR" dirty="0" smtClean="0"/>
              <a:t> </a:t>
            </a:r>
          </a:p>
          <a:p>
            <a:pPr lvl="1" algn="r" rtl="1">
              <a:buClr>
                <a:srgbClr val="7030A0"/>
              </a:buClr>
              <a:buFont typeface="Wingdings" panose="05000000000000000000" pitchFamily="2" charset="2"/>
              <a:buChar char="v"/>
            </a:pPr>
            <a:r>
              <a:rPr lang="en-US" dirty="0" smtClean="0"/>
              <a:t>Co3: Retro-Precision@10 </a:t>
            </a:r>
            <a:r>
              <a:rPr lang="en-US" dirty="0"/>
              <a:t>and Retro-Recall </a:t>
            </a:r>
            <a:endParaRPr lang="fa-IR" dirty="0" smtClean="0"/>
          </a:p>
          <a:p>
            <a:pPr algn="r" rtl="1">
              <a:buClr>
                <a:srgbClr val="7030A0"/>
              </a:buClr>
              <a:buFont typeface="Wingdings" panose="05000000000000000000" pitchFamily="2" charset="2"/>
              <a:buChar char="v"/>
            </a:pPr>
            <a:r>
              <a:rPr lang="fa-IR" dirty="0" smtClean="0"/>
              <a:t>تنظیمات نرخ های جهش و تقاطع:</a:t>
            </a:r>
          </a:p>
          <a:p>
            <a:pPr lvl="1" algn="r" rtl="1">
              <a:buClr>
                <a:srgbClr val="7030A0"/>
              </a:buClr>
              <a:buFont typeface="Wingdings" panose="05000000000000000000" pitchFamily="2" charset="2"/>
              <a:buChar char="v"/>
            </a:pPr>
            <a:r>
              <a:rPr lang="en-US" dirty="0" smtClean="0"/>
              <a:t>Normal</a:t>
            </a:r>
            <a:r>
              <a:rPr lang="fa-IR" dirty="0" smtClean="0"/>
              <a:t> : احتمال تقاطع </a:t>
            </a:r>
            <a:r>
              <a:rPr lang="en-US" dirty="0" smtClean="0"/>
              <a:t>0.7</a:t>
            </a:r>
            <a:r>
              <a:rPr lang="fa-IR" dirty="0" smtClean="0"/>
              <a:t> و احتمال جهش </a:t>
            </a:r>
            <a:r>
              <a:rPr lang="en-US" dirty="0" smtClean="0"/>
              <a:t>0.03</a:t>
            </a:r>
            <a:endParaRPr lang="fa-IR" dirty="0" smtClean="0"/>
          </a:p>
          <a:p>
            <a:pPr lvl="1" algn="r" rtl="1">
              <a:buClr>
                <a:srgbClr val="7030A0"/>
              </a:buClr>
              <a:buFont typeface="Wingdings" panose="05000000000000000000" pitchFamily="2" charset="2"/>
              <a:buChar char="v"/>
            </a:pPr>
            <a:r>
              <a:rPr lang="en-US" dirty="0" err="1" smtClean="0"/>
              <a:t>HypoC</a:t>
            </a:r>
            <a:r>
              <a:rPr lang="fa-IR" dirty="0" smtClean="0"/>
              <a:t>: احتمال تقاطع </a:t>
            </a:r>
            <a:r>
              <a:rPr lang="en-US" dirty="0" smtClean="0"/>
              <a:t>0.35</a:t>
            </a:r>
            <a:r>
              <a:rPr lang="fa-IR" dirty="0" smtClean="0"/>
              <a:t> و احتمال جهش </a:t>
            </a:r>
            <a:r>
              <a:rPr lang="en-US" dirty="0" smtClean="0"/>
              <a:t>0.03</a:t>
            </a:r>
          </a:p>
          <a:p>
            <a:pPr lvl="1" algn="r" rtl="1">
              <a:buClr>
                <a:srgbClr val="7030A0"/>
              </a:buClr>
              <a:buFont typeface="Wingdings" panose="05000000000000000000" pitchFamily="2" charset="2"/>
              <a:buChar char="v"/>
            </a:pPr>
            <a:r>
              <a:rPr lang="en-US" dirty="0" err="1" smtClean="0"/>
              <a:t>SuperM</a:t>
            </a:r>
            <a:r>
              <a:rPr lang="fa-IR" dirty="0" smtClean="0"/>
              <a:t>: احتمال تقاطع </a:t>
            </a:r>
            <a:r>
              <a:rPr lang="en-US" dirty="0" smtClean="0"/>
              <a:t>0.7</a:t>
            </a:r>
            <a:r>
              <a:rPr lang="fa-IR" dirty="0" smtClean="0"/>
              <a:t> و احتمال جهش </a:t>
            </a:r>
            <a:r>
              <a:rPr lang="en-US" dirty="0" smtClean="0"/>
              <a:t>0.3</a:t>
            </a:r>
            <a:endParaRPr lang="fa-IR" dirty="0" smtClean="0"/>
          </a:p>
          <a:p>
            <a:pPr lvl="1" algn="r" rtl="1">
              <a:buClr>
                <a:srgbClr val="7030A0"/>
              </a:buClr>
              <a:buFont typeface="Wingdings" panose="05000000000000000000" pitchFamily="2" charset="2"/>
              <a:buChar char="v"/>
            </a:pPr>
            <a:r>
              <a:rPr lang="en-US" dirty="0" err="1" smtClean="0"/>
              <a:t>HyperM</a:t>
            </a:r>
            <a:r>
              <a:rPr lang="fa-IR" dirty="0" smtClean="0"/>
              <a:t>: احتمال تقاطع </a:t>
            </a:r>
            <a:r>
              <a:rPr lang="en-US" dirty="0" smtClean="0"/>
              <a:t>0.7</a:t>
            </a:r>
            <a:r>
              <a:rPr lang="fa-IR" dirty="0" smtClean="0"/>
              <a:t> و احتمال جهش </a:t>
            </a:r>
            <a:r>
              <a:rPr lang="en-US" dirty="0" smtClean="0"/>
              <a:t>0.7</a:t>
            </a:r>
            <a:endParaRPr lang="fa-IR" dirty="0" smtClean="0"/>
          </a:p>
          <a:p>
            <a:pPr lvl="1" algn="r" rtl="1">
              <a:buClr>
                <a:srgbClr val="7030A0"/>
              </a:buClr>
              <a:buFont typeface="Wingdings" panose="05000000000000000000" pitchFamily="2" charset="2"/>
              <a:buChar char="v"/>
            </a:pPr>
            <a:r>
              <a:rPr lang="en-US" dirty="0" err="1" smtClean="0"/>
              <a:t>HypoC</a:t>
            </a:r>
            <a:r>
              <a:rPr lang="fa-IR" dirty="0" smtClean="0"/>
              <a:t>+</a:t>
            </a:r>
            <a:r>
              <a:rPr lang="en-US" dirty="0" err="1" smtClean="0"/>
              <a:t>SuperM</a:t>
            </a:r>
            <a:r>
              <a:rPr lang="fa-IR" dirty="0" smtClean="0"/>
              <a:t>: احتمال تقاطع </a:t>
            </a:r>
            <a:r>
              <a:rPr lang="en-US" dirty="0" smtClean="0"/>
              <a:t>0.35</a:t>
            </a:r>
            <a:r>
              <a:rPr lang="fa-IR" dirty="0" smtClean="0"/>
              <a:t> و احتمال جهش </a:t>
            </a:r>
            <a:r>
              <a:rPr lang="en-US" dirty="0" smtClean="0"/>
              <a:t>0.3</a:t>
            </a:r>
          </a:p>
          <a:p>
            <a:pPr algn="r" rtl="1">
              <a:buClr>
                <a:srgbClr val="7030A0"/>
              </a:buClr>
              <a:buFont typeface="Wingdings" panose="05000000000000000000" pitchFamily="2" charset="2"/>
              <a:buChar char="v"/>
            </a:pPr>
            <a:r>
              <a:rPr lang="fa-IR" dirty="0" smtClean="0"/>
              <a:t>توابع هدف چندگانه با تنظیمات مختلف نرخهای جهش و تقاطع به صورت:</a:t>
            </a:r>
          </a:p>
          <a:p>
            <a:pPr lvl="1" algn="r" rtl="1">
              <a:buClr>
                <a:srgbClr val="7030A0"/>
              </a:buClr>
              <a:buFont typeface="Wingdings" panose="05000000000000000000" pitchFamily="2" charset="2"/>
              <a:buChar char="v"/>
            </a:pPr>
            <a:r>
              <a:rPr lang="en-US" dirty="0"/>
              <a:t>single-population </a:t>
            </a:r>
            <a:r>
              <a:rPr lang="en-US" dirty="0" smtClean="0"/>
              <a:t>MOEAs</a:t>
            </a:r>
            <a:r>
              <a:rPr lang="fa-IR" dirty="0" smtClean="0"/>
              <a:t> با 100 فرد در جمعیت</a:t>
            </a:r>
          </a:p>
          <a:p>
            <a:pPr lvl="1" algn="r" rtl="1">
              <a:buClr>
                <a:srgbClr val="7030A0"/>
              </a:buClr>
              <a:buFont typeface="Wingdings" panose="05000000000000000000" pitchFamily="2" charset="2"/>
              <a:buChar char="v"/>
            </a:pPr>
            <a:r>
              <a:rPr lang="en-US" dirty="0" smtClean="0"/>
              <a:t>multi-population</a:t>
            </a:r>
            <a:r>
              <a:rPr lang="fa-IR" dirty="0" smtClean="0"/>
              <a:t> با 10 جمعیت مستقل که هر کدام شامل 10 فرد می باشند.</a:t>
            </a:r>
          </a:p>
          <a:p>
            <a:pPr marL="457200" lvl="1" indent="0" algn="r" rtl="1">
              <a:buClr>
                <a:srgbClr val="7030A0"/>
              </a:buClr>
              <a:buNone/>
            </a:pPr>
            <a:endParaRPr lang="fa-IR" dirty="0" smtClean="0"/>
          </a:p>
          <a:p>
            <a:pPr lvl="1" algn="r" rtl="1">
              <a:buClr>
                <a:srgbClr val="7030A0"/>
              </a:buClr>
              <a:buFont typeface="Wingdings" panose="05000000000000000000" pitchFamily="2" charset="2"/>
              <a:buChar char="v"/>
            </a:pP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18</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spTree>
    <p:extLst>
      <p:ext uri="{BB962C8B-B14F-4D97-AF65-F5344CB8AC3E}">
        <p14:creationId xmlns:p14="http://schemas.microsoft.com/office/powerpoint/2010/main" val="278399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dirty="0" smtClean="0"/>
              <a:t>جمع آوری داده و تنظیمات آزمایشی</a:t>
            </a:r>
            <a:endParaRPr lang="en-US" dirty="0"/>
          </a:p>
        </p:txBody>
      </p:sp>
      <p:sp>
        <p:nvSpPr>
          <p:cNvPr id="3" name="Content Placeholder 2"/>
          <p:cNvSpPr>
            <a:spLocks noGrp="1"/>
          </p:cNvSpPr>
          <p:nvPr>
            <p:ph idx="1"/>
          </p:nvPr>
        </p:nvSpPr>
        <p:spPr/>
        <p:txBody>
          <a:bodyPr>
            <a:normAutofit/>
          </a:bodyPr>
          <a:lstStyle/>
          <a:p>
            <a:pPr algn="r" rtl="1">
              <a:buClr>
                <a:srgbClr val="7030A0"/>
              </a:buClr>
              <a:buFont typeface="Wingdings" panose="05000000000000000000" pitchFamily="2" charset="2"/>
              <a:buChar char="v"/>
            </a:pPr>
            <a:r>
              <a:rPr lang="fa-IR" sz="2400" dirty="0" smtClean="0"/>
              <a:t>استفاده از معیار شباهت بین تمام پرس وجوهای یک جمعیت برای تحلیل میزان تنوع جمعیت:</a:t>
            </a:r>
            <a:endParaRPr lang="en-US" sz="2400" dirty="0" smtClean="0"/>
          </a:p>
          <a:p>
            <a:pPr algn="r" rtl="1">
              <a:buClr>
                <a:srgbClr val="7030A0"/>
              </a:buClr>
              <a:buFont typeface="Wingdings" panose="05000000000000000000" pitchFamily="2" charset="2"/>
              <a:buChar char="v"/>
            </a:pPr>
            <a:endParaRPr lang="en-US" sz="2400" dirty="0"/>
          </a:p>
          <a:p>
            <a:pPr algn="r" rtl="1">
              <a:buClr>
                <a:srgbClr val="7030A0"/>
              </a:buClr>
              <a:buFont typeface="Wingdings" panose="05000000000000000000" pitchFamily="2" charset="2"/>
              <a:buChar char="v"/>
            </a:pPr>
            <a:endParaRPr lang="en-US" sz="2400" dirty="0" smtClean="0"/>
          </a:p>
          <a:p>
            <a:pPr algn="r" rtl="1">
              <a:buClr>
                <a:srgbClr val="7030A0"/>
              </a:buClr>
              <a:buFont typeface="Wingdings" panose="05000000000000000000" pitchFamily="2" charset="2"/>
              <a:buChar char="v"/>
            </a:pPr>
            <a:endParaRPr lang="en-US" sz="2400" dirty="0"/>
          </a:p>
          <a:p>
            <a:pPr algn="r" rtl="1">
              <a:buClr>
                <a:srgbClr val="7030A0"/>
              </a:buClr>
              <a:buFont typeface="Wingdings" panose="05000000000000000000" pitchFamily="2" charset="2"/>
              <a:buChar char="v"/>
            </a:pPr>
            <a:r>
              <a:rPr lang="fa-IR" sz="2400" dirty="0" smtClean="0"/>
              <a:t>استفاده از معیارهای </a:t>
            </a:r>
            <a:r>
              <a:rPr lang="en-US" sz="2400" dirty="0" smtClean="0"/>
              <a:t>Global-Recall</a:t>
            </a:r>
            <a:r>
              <a:rPr lang="fa-IR" sz="2400" dirty="0" smtClean="0"/>
              <a:t> و </a:t>
            </a:r>
            <a:r>
              <a:rPr lang="en-US" sz="2400" dirty="0" smtClean="0"/>
              <a:t>Global-F-measure</a:t>
            </a:r>
            <a:r>
              <a:rPr lang="fa-IR" sz="2400" dirty="0" smtClean="0"/>
              <a:t> برای تحلیل کارایی کل جمعیت در سطح جهانی:</a:t>
            </a:r>
          </a:p>
          <a:p>
            <a:pPr lvl="1" algn="r" rtl="1">
              <a:buClr>
                <a:srgbClr val="7030A0"/>
              </a:buClr>
              <a:buFont typeface="Wingdings" panose="05000000000000000000" pitchFamily="2" charset="2"/>
              <a:buChar char="v"/>
            </a:pPr>
            <a:endParaRPr lang="fa-IR" sz="1600" dirty="0" smtClean="0"/>
          </a:p>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19</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577006" y="2417545"/>
            <a:ext cx="3824729" cy="1035103"/>
          </a:xfrm>
          <a:prstGeom prst="rect">
            <a:avLst/>
          </a:prstGeom>
        </p:spPr>
      </p:pic>
      <p:pic>
        <p:nvPicPr>
          <p:cNvPr id="6" name="Picture 5"/>
          <p:cNvPicPr>
            <a:picLocks noChangeAspect="1"/>
          </p:cNvPicPr>
          <p:nvPr/>
        </p:nvPicPr>
        <p:blipFill>
          <a:blip r:embed="rId4"/>
          <a:stretch>
            <a:fillRect/>
          </a:stretch>
        </p:blipFill>
        <p:spPr>
          <a:xfrm>
            <a:off x="915830" y="4297389"/>
            <a:ext cx="3356625" cy="763342"/>
          </a:xfrm>
          <a:prstGeom prst="rect">
            <a:avLst/>
          </a:prstGeom>
        </p:spPr>
      </p:pic>
      <p:pic>
        <p:nvPicPr>
          <p:cNvPr id="10" name="Picture 9"/>
          <p:cNvPicPr>
            <a:picLocks noChangeAspect="1"/>
          </p:cNvPicPr>
          <p:nvPr/>
        </p:nvPicPr>
        <p:blipFill>
          <a:blip r:embed="rId5"/>
          <a:stretch>
            <a:fillRect/>
          </a:stretch>
        </p:blipFill>
        <p:spPr>
          <a:xfrm>
            <a:off x="6482714" y="4260522"/>
            <a:ext cx="2938177" cy="747576"/>
          </a:xfrm>
          <a:prstGeom prst="rect">
            <a:avLst/>
          </a:prstGeom>
        </p:spPr>
      </p:pic>
      <p:pic>
        <p:nvPicPr>
          <p:cNvPr id="13" name="Picture 12"/>
          <p:cNvPicPr>
            <a:picLocks noChangeAspect="1"/>
          </p:cNvPicPr>
          <p:nvPr/>
        </p:nvPicPr>
        <p:blipFill>
          <a:blip r:embed="rId6"/>
          <a:stretch>
            <a:fillRect/>
          </a:stretch>
        </p:blipFill>
        <p:spPr>
          <a:xfrm>
            <a:off x="838200" y="4934608"/>
            <a:ext cx="5320861" cy="1421742"/>
          </a:xfrm>
          <a:prstGeom prst="rect">
            <a:avLst/>
          </a:prstGeom>
        </p:spPr>
      </p:pic>
      <p:pic>
        <p:nvPicPr>
          <p:cNvPr id="14" name="Picture 13"/>
          <p:cNvPicPr>
            <a:picLocks noChangeAspect="1"/>
          </p:cNvPicPr>
          <p:nvPr/>
        </p:nvPicPr>
        <p:blipFill>
          <a:blip r:embed="rId7"/>
          <a:stretch>
            <a:fillRect/>
          </a:stretch>
        </p:blipFill>
        <p:spPr>
          <a:xfrm>
            <a:off x="6463861" y="5303372"/>
            <a:ext cx="4208619" cy="938452"/>
          </a:xfrm>
          <a:prstGeom prst="rect">
            <a:avLst/>
          </a:prstGeom>
        </p:spPr>
      </p:pic>
    </p:spTree>
    <p:extLst>
      <p:ext uri="{BB962C8B-B14F-4D97-AF65-F5344CB8AC3E}">
        <p14:creationId xmlns:p14="http://schemas.microsoft.com/office/powerpoint/2010/main" val="145845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F97073-FA99-4C36-A43A-1E4D855BCD96}" type="slidenum">
              <a:rPr lang="en-US" smtClean="0"/>
              <a:t>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23966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rtl="1"/>
            <a:r>
              <a:rPr lang="fa-IR" dirty="0" smtClean="0"/>
              <a:t>تحلیل نتایج</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20</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49280" y="2184399"/>
            <a:ext cx="10404519" cy="4211638"/>
          </a:xfrm>
          <a:prstGeom prst="rect">
            <a:avLst/>
          </a:prstGeom>
        </p:spPr>
      </p:pic>
    </p:spTree>
    <p:extLst>
      <p:ext uri="{BB962C8B-B14F-4D97-AF65-F5344CB8AC3E}">
        <p14:creationId xmlns:p14="http://schemas.microsoft.com/office/powerpoint/2010/main" val="235110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rtl="1"/>
            <a:r>
              <a:rPr lang="fa-IR" dirty="0" smtClean="0"/>
              <a:t>تحلیل نتایج</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21</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755561" y="2207777"/>
            <a:ext cx="10437956" cy="3898434"/>
          </a:xfrm>
          <a:prstGeom prst="rect">
            <a:avLst/>
          </a:prstGeom>
        </p:spPr>
      </p:pic>
    </p:spTree>
    <p:extLst>
      <p:ext uri="{BB962C8B-B14F-4D97-AF65-F5344CB8AC3E}">
        <p14:creationId xmlns:p14="http://schemas.microsoft.com/office/powerpoint/2010/main" val="122986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a:bodyPr>
          <a:lstStyle/>
          <a:p>
            <a:pPr algn="ctr" rtl="1"/>
            <a:r>
              <a:rPr lang="fa-IR" dirty="0" smtClean="0"/>
              <a:t>تحلیل نتایج</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22</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1577836" y="2123339"/>
            <a:ext cx="8630765" cy="4387224"/>
          </a:xfrm>
          <a:prstGeom prst="rect">
            <a:avLst/>
          </a:prstGeom>
        </p:spPr>
      </p:pic>
    </p:spTree>
    <p:extLst>
      <p:ext uri="{BB962C8B-B14F-4D97-AF65-F5344CB8AC3E}">
        <p14:creationId xmlns:p14="http://schemas.microsoft.com/office/powerpoint/2010/main" val="185219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نتایج</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r>
              <a:rPr lang="ar-SA" sz="2400" dirty="0"/>
              <a:t>توابع تناسب </a:t>
            </a:r>
            <a:r>
              <a:rPr lang="en-US" sz="2400" dirty="0" smtClean="0"/>
              <a:t>retrospective</a:t>
            </a:r>
            <a:r>
              <a:rPr lang="fa-IR" sz="2400" dirty="0" smtClean="0"/>
              <a:t> </a:t>
            </a:r>
            <a:r>
              <a:rPr lang="ar-SA" sz="2400" dirty="0" smtClean="0"/>
              <a:t>و </a:t>
            </a:r>
            <a:r>
              <a:rPr lang="ar-SA" sz="2400" dirty="0"/>
              <a:t>همچنین سطح بالایی جهش در </a:t>
            </a:r>
            <a:r>
              <a:rPr lang="fa-IR" sz="2400" dirty="0" smtClean="0"/>
              <a:t>تکامل </a:t>
            </a:r>
            <a:r>
              <a:rPr lang="ar-SA" sz="2400" dirty="0" smtClean="0"/>
              <a:t>الگوریتم </a:t>
            </a:r>
            <a:r>
              <a:rPr lang="ar-SA" sz="2400" dirty="0"/>
              <a:t>ژنتیک از نظر معیارهای کلاسیک مورد استفاده در بازیابی اطلاعات (</a:t>
            </a:r>
            <a:r>
              <a:rPr lang="en-US" sz="2400" dirty="0"/>
              <a:t>Precision @ </a:t>
            </a:r>
            <a:r>
              <a:rPr lang="ar-SA" sz="2400" dirty="0"/>
              <a:t>10 و </a:t>
            </a:r>
            <a:r>
              <a:rPr lang="en-US" sz="2400" dirty="0"/>
              <a:t>Recall</a:t>
            </a:r>
            <a:r>
              <a:rPr lang="ar-SA" sz="2400" dirty="0"/>
              <a:t>) </a:t>
            </a:r>
            <a:r>
              <a:rPr lang="fa-IR" sz="2400" dirty="0" smtClean="0"/>
              <a:t>بهتر </a:t>
            </a:r>
            <a:r>
              <a:rPr lang="ar-SA" sz="2400" dirty="0" smtClean="0"/>
              <a:t>کمک </a:t>
            </a:r>
            <a:r>
              <a:rPr lang="ar-SA" sz="2400" dirty="0"/>
              <a:t>می </a:t>
            </a:r>
            <a:r>
              <a:rPr lang="ar-SA" sz="2400" dirty="0" smtClean="0"/>
              <a:t>کن</a:t>
            </a:r>
            <a:r>
              <a:rPr lang="fa-IR" sz="2400" dirty="0" smtClean="0"/>
              <a:t>ند.</a:t>
            </a:r>
          </a:p>
          <a:p>
            <a:pPr algn="r" rtl="1">
              <a:buClr>
                <a:srgbClr val="7030A0"/>
              </a:buClr>
              <a:buFont typeface="Wingdings" panose="05000000000000000000" pitchFamily="2" charset="2"/>
              <a:buChar char="v"/>
            </a:pPr>
            <a:r>
              <a:rPr lang="ar-SA" sz="2400" dirty="0"/>
              <a:t>مشاهدات </a:t>
            </a:r>
            <a:r>
              <a:rPr lang="ar-SA" sz="2400" dirty="0" smtClean="0"/>
              <a:t>برتری </a:t>
            </a:r>
            <a:r>
              <a:rPr lang="en-US" sz="2400" dirty="0" smtClean="0"/>
              <a:t>precision@10</a:t>
            </a:r>
            <a:r>
              <a:rPr lang="fa-IR" sz="2400" dirty="0" smtClean="0"/>
              <a:t> در </a:t>
            </a:r>
            <a:r>
              <a:rPr lang="en-US" sz="2400" dirty="0" smtClean="0"/>
              <a:t>co2</a:t>
            </a:r>
            <a:r>
              <a:rPr lang="fa-IR" sz="2400" dirty="0" smtClean="0"/>
              <a:t> و </a:t>
            </a:r>
            <a:r>
              <a:rPr lang="en-US" sz="2400" dirty="0" smtClean="0"/>
              <a:t>co3</a:t>
            </a:r>
            <a:r>
              <a:rPr lang="fa-IR" sz="2400" dirty="0" smtClean="0"/>
              <a:t> را به نسبت </a:t>
            </a:r>
            <a:r>
              <a:rPr lang="en-US" sz="2400" dirty="0" smtClean="0"/>
              <a:t>co1</a:t>
            </a:r>
            <a:r>
              <a:rPr lang="fa-IR" sz="2400" dirty="0" smtClean="0"/>
              <a:t> نشان می دهند.</a:t>
            </a:r>
            <a:endParaRPr lang="en-US" sz="2400" dirty="0" smtClean="0"/>
          </a:p>
          <a:p>
            <a:pPr algn="r" rtl="1">
              <a:buClr>
                <a:srgbClr val="7030A0"/>
              </a:buClr>
              <a:buFont typeface="Wingdings" panose="05000000000000000000" pitchFamily="2" charset="2"/>
              <a:buChar char="v"/>
            </a:pPr>
            <a:r>
              <a:rPr lang="fa-IR" sz="2400" dirty="0" smtClean="0"/>
              <a:t>دلیل برتری توابع </a:t>
            </a:r>
            <a:r>
              <a:rPr lang="en-US" sz="2400" dirty="0" smtClean="0"/>
              <a:t>retrospective</a:t>
            </a:r>
            <a:r>
              <a:rPr lang="fa-IR" sz="2400" dirty="0" smtClean="0"/>
              <a:t> به نسبت توابع کلاسیک </a:t>
            </a:r>
          </a:p>
          <a:p>
            <a:pPr lvl="1" algn="r" rtl="1">
              <a:buClr>
                <a:srgbClr val="7030A0"/>
              </a:buClr>
              <a:buFont typeface="Wingdings" panose="05000000000000000000" pitchFamily="2" charset="2"/>
              <a:buChar char="v"/>
            </a:pPr>
            <a:r>
              <a:rPr lang="fa-IR" sz="2000" dirty="0" smtClean="0"/>
              <a:t>دستیابی به گوناگونی بیشتر راه حل های پیدا شده</a:t>
            </a:r>
          </a:p>
          <a:p>
            <a:pPr lvl="1" algn="r" rtl="1">
              <a:buClr>
                <a:srgbClr val="7030A0"/>
              </a:buClr>
              <a:buFont typeface="Wingdings" panose="05000000000000000000" pitchFamily="2" charset="2"/>
              <a:buChar char="v"/>
            </a:pPr>
            <a:r>
              <a:rPr lang="fa-IR" sz="2000" dirty="0" smtClean="0"/>
              <a:t>اکتشاف بیشتر فضای راه حل</a:t>
            </a:r>
          </a:p>
          <a:p>
            <a:pPr lvl="1" algn="r" rtl="1">
              <a:buClr>
                <a:srgbClr val="7030A0"/>
              </a:buClr>
              <a:buFont typeface="Wingdings" panose="05000000000000000000" pitchFamily="2" charset="2"/>
              <a:buChar char="v"/>
            </a:pPr>
            <a:r>
              <a:rPr lang="fa-IR" sz="2000" dirty="0" smtClean="0"/>
              <a:t>اجتناب از همگرایی زود هنگام</a:t>
            </a:r>
          </a:p>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23</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spTree>
    <p:extLst>
      <p:ext uri="{BB962C8B-B14F-4D97-AF65-F5344CB8AC3E}">
        <p14:creationId xmlns:p14="http://schemas.microsoft.com/office/powerpoint/2010/main" val="336876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حفظ تنوع</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24</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1876407" y="2010848"/>
            <a:ext cx="7194187" cy="4193102"/>
          </a:xfrm>
          <a:prstGeom prst="rect">
            <a:avLst/>
          </a:prstGeom>
        </p:spPr>
      </p:pic>
    </p:spTree>
    <p:extLst>
      <p:ext uri="{BB962C8B-B14F-4D97-AF65-F5344CB8AC3E}">
        <p14:creationId xmlns:p14="http://schemas.microsoft.com/office/powerpoint/2010/main" val="4123773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حفظ تنوع</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25</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6" name="Picture 5"/>
          <p:cNvPicPr>
            <a:picLocks noChangeAspect="1"/>
          </p:cNvPicPr>
          <p:nvPr/>
        </p:nvPicPr>
        <p:blipFill>
          <a:blip r:embed="rId3"/>
          <a:stretch>
            <a:fillRect/>
          </a:stretch>
        </p:blipFill>
        <p:spPr>
          <a:xfrm>
            <a:off x="1727200" y="2094984"/>
            <a:ext cx="7959390" cy="3569216"/>
          </a:xfrm>
          <a:prstGeom prst="rect">
            <a:avLst/>
          </a:prstGeom>
        </p:spPr>
      </p:pic>
    </p:spTree>
    <p:extLst>
      <p:ext uri="{BB962C8B-B14F-4D97-AF65-F5344CB8AC3E}">
        <p14:creationId xmlns:p14="http://schemas.microsoft.com/office/powerpoint/2010/main" val="228719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حفظ تنوع</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26</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6" name="Picture 5"/>
          <p:cNvPicPr>
            <a:picLocks noChangeAspect="1"/>
          </p:cNvPicPr>
          <p:nvPr/>
        </p:nvPicPr>
        <p:blipFill>
          <a:blip r:embed="rId3"/>
          <a:stretch>
            <a:fillRect/>
          </a:stretch>
        </p:blipFill>
        <p:spPr>
          <a:xfrm>
            <a:off x="1854200" y="2144712"/>
            <a:ext cx="7832390" cy="3514725"/>
          </a:xfrm>
          <a:prstGeom prst="rect">
            <a:avLst/>
          </a:prstGeom>
        </p:spPr>
      </p:pic>
    </p:spTree>
    <p:extLst>
      <p:ext uri="{BB962C8B-B14F-4D97-AF65-F5344CB8AC3E}">
        <p14:creationId xmlns:p14="http://schemas.microsoft.com/office/powerpoint/2010/main" val="106982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حفظ تنوع</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27</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6" name="Picture 5"/>
          <p:cNvPicPr>
            <a:picLocks noChangeAspect="1"/>
          </p:cNvPicPr>
          <p:nvPr/>
        </p:nvPicPr>
        <p:blipFill>
          <a:blip r:embed="rId3"/>
          <a:stretch>
            <a:fillRect/>
          </a:stretch>
        </p:blipFill>
        <p:spPr>
          <a:xfrm>
            <a:off x="2518983" y="2152134"/>
            <a:ext cx="6134100" cy="3738780"/>
          </a:xfrm>
          <a:prstGeom prst="rect">
            <a:avLst/>
          </a:prstGeom>
        </p:spPr>
      </p:pic>
    </p:spTree>
    <p:extLst>
      <p:ext uri="{BB962C8B-B14F-4D97-AF65-F5344CB8AC3E}">
        <p14:creationId xmlns:p14="http://schemas.microsoft.com/office/powerpoint/2010/main" val="1191432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کارایی کلی</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28</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1752601" y="1977338"/>
            <a:ext cx="8154746" cy="4291700"/>
          </a:xfrm>
          <a:prstGeom prst="rect">
            <a:avLst/>
          </a:prstGeom>
        </p:spPr>
      </p:pic>
    </p:spTree>
    <p:extLst>
      <p:ext uri="{BB962C8B-B14F-4D97-AF65-F5344CB8AC3E}">
        <p14:creationId xmlns:p14="http://schemas.microsoft.com/office/powerpoint/2010/main" val="952464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کارایی کلی</a:t>
            </a:r>
            <a:endParaRPr lang="en-US" dirty="0"/>
          </a:p>
        </p:txBody>
      </p:sp>
      <p:sp>
        <p:nvSpPr>
          <p:cNvPr id="3" name="Content Placeholder 2"/>
          <p:cNvSpPr>
            <a:spLocks noGrp="1"/>
          </p:cNvSpPr>
          <p:nvPr>
            <p:ph idx="1"/>
          </p:nvPr>
        </p:nvSpPr>
        <p:spPr>
          <a:xfrm>
            <a:off x="886208" y="1977338"/>
            <a:ext cx="10515600" cy="4351338"/>
          </a:xfrm>
        </p:spPr>
        <p:txBody>
          <a:bodyPr>
            <a:normAutofit/>
          </a:bodyPr>
          <a:lstStyle/>
          <a:p>
            <a:pPr algn="r" rtl="1">
              <a:buClr>
                <a:srgbClr val="7030A0"/>
              </a:buClr>
              <a:buFont typeface="Wingdings" panose="05000000000000000000" pitchFamily="2" charset="2"/>
              <a:buChar char="v"/>
            </a:pPr>
            <a:endParaRPr lang="en-US" sz="2400" dirty="0"/>
          </a:p>
        </p:txBody>
      </p:sp>
      <p:sp>
        <p:nvSpPr>
          <p:cNvPr id="4" name="Slide Number Placeholder 3"/>
          <p:cNvSpPr>
            <a:spLocks noGrp="1"/>
          </p:cNvSpPr>
          <p:nvPr>
            <p:ph type="sldNum" sz="quarter" idx="12"/>
          </p:nvPr>
        </p:nvSpPr>
        <p:spPr/>
        <p:txBody>
          <a:bodyPr/>
          <a:lstStyle/>
          <a:p>
            <a:fld id="{F5F97073-FA99-4C36-A43A-1E4D855BCD96}" type="slidenum">
              <a:rPr lang="en-US" smtClean="0"/>
              <a:t>29</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6" name="Picture 5"/>
          <p:cNvPicPr>
            <a:picLocks noChangeAspect="1"/>
          </p:cNvPicPr>
          <p:nvPr/>
        </p:nvPicPr>
        <p:blipFill>
          <a:blip r:embed="rId3"/>
          <a:stretch>
            <a:fillRect/>
          </a:stretch>
        </p:blipFill>
        <p:spPr>
          <a:xfrm>
            <a:off x="1778000" y="2039718"/>
            <a:ext cx="7908590" cy="4164232"/>
          </a:xfrm>
          <a:prstGeom prst="rect">
            <a:avLst/>
          </a:prstGeom>
        </p:spPr>
      </p:pic>
    </p:spTree>
    <p:extLst>
      <p:ext uri="{BB962C8B-B14F-4D97-AF65-F5344CB8AC3E}">
        <p14:creationId xmlns:p14="http://schemas.microsoft.com/office/powerpoint/2010/main" val="277214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501253"/>
          </a:xfrm>
        </p:spPr>
        <p:txBody>
          <a:bodyPr>
            <a:noAutofit/>
          </a:bodyPr>
          <a:lstStyle/>
          <a:p>
            <a:endParaRPr lang="en-US" sz="2800" dirty="0"/>
          </a:p>
        </p:txBody>
      </p:sp>
      <p:sp>
        <p:nvSpPr>
          <p:cNvPr id="3" name="Content Placeholder 2"/>
          <p:cNvSpPr>
            <a:spLocks noGrp="1"/>
          </p:cNvSpPr>
          <p:nvPr>
            <p:ph idx="1"/>
          </p:nvPr>
        </p:nvSpPr>
        <p:spPr>
          <a:xfrm>
            <a:off x="913774" y="1692322"/>
            <a:ext cx="10363826" cy="4098877"/>
          </a:xfrm>
        </p:spPr>
        <p:txBody>
          <a:bodyPr/>
          <a:lstStyle/>
          <a:p>
            <a:pPr>
              <a:buFont typeface="Wingdings" panose="05000000000000000000" pitchFamily="2" charset="2"/>
              <a:buChar char="Ø"/>
            </a:pPr>
            <a:r>
              <a:rPr lang="en-US" cap="none" dirty="0" smtClean="0">
                <a:solidFill>
                  <a:schemeClr val="accent1">
                    <a:lumMod val="75000"/>
                  </a:schemeClr>
                </a:solidFill>
              </a:rPr>
              <a:t>AUTHORS</a:t>
            </a:r>
            <a:r>
              <a:rPr lang="en-US" cap="none" dirty="0" smtClean="0"/>
              <a:t> : </a:t>
            </a:r>
          </a:p>
          <a:p>
            <a:pPr lvl="1">
              <a:buFont typeface="Wingdings" panose="05000000000000000000" pitchFamily="2" charset="2"/>
              <a:buChar char="Ø"/>
            </a:pPr>
            <a:r>
              <a:rPr lang="en-US" cap="none" dirty="0" err="1" smtClean="0"/>
              <a:t>Rocío</a:t>
            </a:r>
            <a:r>
              <a:rPr lang="en-US" cap="none" dirty="0" smtClean="0"/>
              <a:t> </a:t>
            </a:r>
            <a:r>
              <a:rPr lang="en-US" cap="none" dirty="0" err="1" smtClean="0"/>
              <a:t>Luján</a:t>
            </a:r>
            <a:r>
              <a:rPr lang="en-US" cap="none" dirty="0" smtClean="0"/>
              <a:t> </a:t>
            </a:r>
            <a:r>
              <a:rPr lang="en-US" cap="none" dirty="0" err="1" smtClean="0"/>
              <a:t>Cecchini</a:t>
            </a:r>
            <a:endParaRPr lang="en-US" cap="none" dirty="0" smtClean="0"/>
          </a:p>
          <a:p>
            <a:pPr lvl="1">
              <a:buFont typeface="Wingdings" panose="05000000000000000000" pitchFamily="2" charset="2"/>
              <a:buChar char="Ø"/>
            </a:pPr>
            <a:r>
              <a:rPr lang="en-US" cap="none" dirty="0" smtClean="0"/>
              <a:t>Carlos Martin Lorenzetti</a:t>
            </a:r>
          </a:p>
          <a:p>
            <a:pPr lvl="1">
              <a:buFont typeface="Wingdings" panose="05000000000000000000" pitchFamily="2" charset="2"/>
              <a:buChar char="Ø"/>
            </a:pPr>
            <a:r>
              <a:rPr lang="en-US" cap="none" dirty="0" smtClean="0"/>
              <a:t>Ana Gabriela </a:t>
            </a:r>
            <a:r>
              <a:rPr lang="en-US" cap="none" dirty="0" err="1" smtClean="0"/>
              <a:t>Maguitman</a:t>
            </a:r>
            <a:endParaRPr lang="en-US" cap="none" dirty="0" smtClean="0"/>
          </a:p>
          <a:p>
            <a:pPr lvl="1">
              <a:buFont typeface="Wingdings" panose="05000000000000000000" pitchFamily="2" charset="2"/>
              <a:buChar char="Ø"/>
            </a:pPr>
            <a:r>
              <a:rPr lang="en-US" cap="none" dirty="0" smtClean="0"/>
              <a:t>Ignacio </a:t>
            </a:r>
            <a:r>
              <a:rPr lang="en-US" cap="none" dirty="0" err="1" smtClean="0"/>
              <a:t>Ponzoni</a:t>
            </a:r>
            <a:endParaRPr lang="en-US" cap="none" dirty="0" smtClean="0"/>
          </a:p>
          <a:p>
            <a:pPr>
              <a:buFont typeface="Wingdings" panose="05000000000000000000" pitchFamily="2" charset="2"/>
              <a:buChar char="Ø"/>
            </a:pPr>
            <a:r>
              <a:rPr lang="en-US" dirty="0" smtClean="0">
                <a:solidFill>
                  <a:schemeClr val="accent1">
                    <a:lumMod val="75000"/>
                  </a:schemeClr>
                </a:solidFill>
              </a:rPr>
              <a:t>Reference</a:t>
            </a:r>
            <a:r>
              <a:rPr lang="en-US" dirty="0"/>
              <a:t>: ASOC </a:t>
            </a:r>
            <a:r>
              <a:rPr lang="en-US" dirty="0" smtClean="0"/>
              <a:t>4560</a:t>
            </a:r>
          </a:p>
          <a:p>
            <a:pPr>
              <a:buFont typeface="Wingdings" panose="05000000000000000000" pitchFamily="2" charset="2"/>
              <a:buChar char="Ø"/>
            </a:pPr>
            <a:r>
              <a:rPr lang="en-US" dirty="0">
                <a:solidFill>
                  <a:schemeClr val="accent1">
                    <a:lumMod val="75000"/>
                  </a:schemeClr>
                </a:solidFill>
              </a:rPr>
              <a:t>Received date</a:t>
            </a:r>
            <a:r>
              <a:rPr lang="en-US" dirty="0"/>
              <a:t>: 30-4-2016</a:t>
            </a:r>
          </a:p>
          <a:p>
            <a:pPr>
              <a:buFont typeface="Wingdings" panose="05000000000000000000" pitchFamily="2" charset="2"/>
              <a:buChar char="Ø"/>
            </a:pPr>
            <a:r>
              <a:rPr lang="en-US" dirty="0">
                <a:solidFill>
                  <a:schemeClr val="accent1">
                    <a:lumMod val="75000"/>
                  </a:schemeClr>
                </a:solidFill>
              </a:rPr>
              <a:t>Revised date</a:t>
            </a:r>
            <a:r>
              <a:rPr lang="en-US" dirty="0"/>
              <a:t>: 24-9-2017</a:t>
            </a:r>
          </a:p>
          <a:p>
            <a:pPr>
              <a:buFont typeface="Wingdings" panose="05000000000000000000" pitchFamily="2" charset="2"/>
              <a:buChar char="Ø"/>
            </a:pPr>
            <a:r>
              <a:rPr lang="en-US" dirty="0">
                <a:solidFill>
                  <a:schemeClr val="accent1">
                    <a:lumMod val="75000"/>
                  </a:schemeClr>
                </a:solidFill>
              </a:rPr>
              <a:t>Accepted date</a:t>
            </a:r>
            <a:r>
              <a:rPr lang="en-US" dirty="0"/>
              <a:t>: 10-11-2017</a:t>
            </a:r>
            <a:endParaRPr lang="en-US" cap="none" dirty="0"/>
          </a:p>
        </p:txBody>
      </p:sp>
      <p:sp>
        <p:nvSpPr>
          <p:cNvPr id="8" name="Slide Number Placeholder 7"/>
          <p:cNvSpPr>
            <a:spLocks noGrp="1"/>
          </p:cNvSpPr>
          <p:nvPr>
            <p:ph type="sldNum" sz="quarter" idx="12"/>
          </p:nvPr>
        </p:nvSpPr>
        <p:spPr>
          <a:xfrm>
            <a:off x="11032626" y="6226222"/>
            <a:ext cx="764215" cy="365125"/>
          </a:xfrm>
        </p:spPr>
        <p:txBody>
          <a:bodyPr/>
          <a:lstStyle/>
          <a:p>
            <a:fld id="{F5F97073-FA99-4C36-A43A-1E4D855BCD96}" type="slidenum">
              <a:rPr lang="en-US" smtClean="0"/>
              <a:t>3</a:t>
            </a:fld>
            <a:endParaRPr lang="en-US"/>
          </a:p>
        </p:txBody>
      </p:sp>
      <p:pic>
        <p:nvPicPr>
          <p:cNvPr id="5" name="Picture 4"/>
          <p:cNvPicPr>
            <a:picLocks noChangeAspect="1"/>
          </p:cNvPicPr>
          <p:nvPr/>
        </p:nvPicPr>
        <p:blipFill>
          <a:blip r:embed="rId3"/>
          <a:stretch>
            <a:fillRect/>
          </a:stretch>
        </p:blipFill>
        <p:spPr>
          <a:xfrm>
            <a:off x="8681880" y="1692322"/>
            <a:ext cx="3448050" cy="4533900"/>
          </a:xfrm>
          <a:prstGeom prst="rect">
            <a:avLst/>
          </a:prstGeom>
        </p:spPr>
      </p:pic>
      <p:pic>
        <p:nvPicPr>
          <p:cNvPr id="6" name="Picture 5"/>
          <p:cNvPicPr>
            <a:picLocks noChangeAspect="1"/>
          </p:cNvPicPr>
          <p:nvPr/>
        </p:nvPicPr>
        <p:blipFill>
          <a:blip r:embed="rId4"/>
          <a:stretch>
            <a:fillRect/>
          </a:stretch>
        </p:blipFill>
        <p:spPr>
          <a:xfrm>
            <a:off x="5243355" y="3343322"/>
            <a:ext cx="3438525" cy="3248025"/>
          </a:xfrm>
          <a:prstGeom prst="rect">
            <a:avLst/>
          </a:prstGeom>
        </p:spPr>
      </p:pic>
      <p:pic>
        <p:nvPicPr>
          <p:cNvPr id="7" name="Picture 6"/>
          <p:cNvPicPr>
            <a:picLocks noChangeAspect="1"/>
          </p:cNvPicPr>
          <p:nvPr/>
        </p:nvPicPr>
        <p:blipFill rotWithShape="1">
          <a:blip r:embed="rId5"/>
          <a:srcRect l="4716" t="2309" r="5069" b="3581"/>
          <a:stretch/>
        </p:blipFill>
        <p:spPr>
          <a:xfrm>
            <a:off x="6095687" y="1675832"/>
            <a:ext cx="1160060" cy="1514901"/>
          </a:xfrm>
          <a:prstGeom prst="rect">
            <a:avLst/>
          </a:prstGeom>
        </p:spPr>
      </p:pic>
      <p:sp>
        <p:nvSpPr>
          <p:cNvPr id="9" name="Title 1"/>
          <p:cNvSpPr txBox="1">
            <a:spLocks/>
          </p:cNvSpPr>
          <p:nvPr/>
        </p:nvSpPr>
        <p:spPr>
          <a:xfrm>
            <a:off x="629294" y="82337"/>
            <a:ext cx="10785439" cy="1531345"/>
          </a:xfrm>
          <a:prstGeom prst="rect">
            <a:avLst/>
          </a:prstGeom>
          <a:solidFill>
            <a:srgbClr val="7030A0"/>
          </a:solid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chemeClr val="bg1"/>
                </a:solidFill>
                <a:latin typeface="Times New Roman" panose="02020603050405020304" pitchFamily="18" charset="0"/>
                <a:cs typeface="Times New Roman" panose="02020603050405020304" pitchFamily="18" charset="0"/>
              </a:rPr>
              <a:t>Topic Relevance And Diversity In Information Retrieval From Large Datasets:</a:t>
            </a:r>
            <a:br>
              <a:rPr lang="en-US" sz="3200" b="1" dirty="0">
                <a:solidFill>
                  <a:schemeClr val="bg1"/>
                </a:solidFill>
                <a:latin typeface="Times New Roman" panose="02020603050405020304" pitchFamily="18" charset="0"/>
                <a:cs typeface="Times New Roman" panose="02020603050405020304" pitchFamily="18" charset="0"/>
              </a:rPr>
            </a:br>
            <a:r>
              <a:rPr lang="en-US" sz="3200" b="1" dirty="0">
                <a:solidFill>
                  <a:schemeClr val="bg1"/>
                </a:solidFill>
                <a:latin typeface="Times New Roman" panose="02020603050405020304" pitchFamily="18" charset="0"/>
                <a:cs typeface="Times New Roman" panose="02020603050405020304" pitchFamily="18" charset="0"/>
              </a:rPr>
              <a:t>A Multi-objective Evolutionary Algorithm Approach</a:t>
            </a:r>
            <a:endParaRPr lang="en-US" sz="32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05448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80" y="-44687"/>
            <a:ext cx="10515600" cy="1325563"/>
          </a:xfrm>
        </p:spPr>
        <p:txBody>
          <a:bodyPr>
            <a:normAutofit/>
          </a:bodyPr>
          <a:lstStyle/>
          <a:p>
            <a:pPr algn="ctr" rtl="1"/>
            <a:r>
              <a:rPr lang="fa-IR" dirty="0" smtClean="0"/>
              <a:t>تحلیل کارایی کلی</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30</a:t>
            </a:fld>
            <a:endParaRPr lang="en-US"/>
          </a:p>
        </p:txBody>
      </p:sp>
      <p:grpSp>
        <p:nvGrpSpPr>
          <p:cNvPr id="7" name="Group 180"/>
          <p:cNvGrpSpPr>
            <a:grpSpLocks/>
          </p:cNvGrpSpPr>
          <p:nvPr/>
        </p:nvGrpSpPr>
        <p:grpSpPr bwMode="auto">
          <a:xfrm>
            <a:off x="706891" y="922119"/>
            <a:ext cx="10757108" cy="1062039"/>
            <a:chOff x="2" y="1549"/>
            <a:chExt cx="5708" cy="66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549"/>
              <a:ext cx="2340" cy="669"/>
              <a:chOff x="2638" y="1143"/>
              <a:chExt cx="2340" cy="669"/>
            </a:xfrm>
          </p:grpSpPr>
          <p:sp>
            <p:nvSpPr>
              <p:cNvPr id="21" name="AutoShape 69"/>
              <p:cNvSpPr>
                <a:spLocks noChangeArrowheads="1"/>
              </p:cNvSpPr>
              <p:nvPr/>
            </p:nvSpPr>
            <p:spPr bwMode="auto">
              <a:xfrm>
                <a:off x="3393" y="1143"/>
                <a:ext cx="1585" cy="669"/>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84" y="1723"/>
              <a:ext cx="826" cy="336"/>
              <a:chOff x="4884" y="1317"/>
              <a:chExt cx="826" cy="336"/>
            </a:xfrm>
          </p:grpSpPr>
          <p:sp>
            <p:nvSpPr>
              <p:cNvPr id="19" name="AutoShape 72"/>
              <p:cNvSpPr>
                <a:spLocks noChangeArrowheads="1"/>
              </p:cNvSpPr>
              <p:nvPr/>
            </p:nvSpPr>
            <p:spPr bwMode="auto">
              <a:xfrm>
                <a:off x="4884" y="131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pic>
        <p:nvPicPr>
          <p:cNvPr id="36" name="Content Placeholder 35"/>
          <p:cNvPicPr>
            <a:picLocks noGrp="1" noChangeAspect="1"/>
          </p:cNvPicPr>
          <p:nvPr>
            <p:ph idx="1"/>
          </p:nvPr>
        </p:nvPicPr>
        <p:blipFill>
          <a:blip r:embed="rId3"/>
          <a:stretch>
            <a:fillRect/>
          </a:stretch>
        </p:blipFill>
        <p:spPr>
          <a:xfrm>
            <a:off x="1663700" y="2260681"/>
            <a:ext cx="7486605" cy="3943269"/>
          </a:xfrm>
          <a:prstGeom prst="rect">
            <a:avLst/>
          </a:prstGeom>
        </p:spPr>
      </p:pic>
    </p:spTree>
    <p:extLst>
      <p:ext uri="{BB962C8B-B14F-4D97-AF65-F5344CB8AC3E}">
        <p14:creationId xmlns:p14="http://schemas.microsoft.com/office/powerpoint/2010/main" val="470181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219"/>
          </a:xfrm>
        </p:spPr>
        <p:txBody>
          <a:bodyPr>
            <a:normAutofit/>
          </a:bodyPr>
          <a:lstStyle/>
          <a:p>
            <a:pPr algn="ctr" rtl="1"/>
            <a:r>
              <a:rPr lang="fa-IR" dirty="0" smtClean="0"/>
              <a:t>نتیجه گیری</a:t>
            </a:r>
            <a:endParaRPr lang="en-US" dirty="0"/>
          </a:p>
        </p:txBody>
      </p:sp>
      <p:sp>
        <p:nvSpPr>
          <p:cNvPr id="10" name="Content Placeholder 9"/>
          <p:cNvSpPr>
            <a:spLocks noGrp="1"/>
          </p:cNvSpPr>
          <p:nvPr>
            <p:ph idx="1"/>
          </p:nvPr>
        </p:nvSpPr>
        <p:spPr>
          <a:xfrm>
            <a:off x="838200" y="2107368"/>
            <a:ext cx="10515600" cy="4351338"/>
          </a:xfrm>
        </p:spPr>
        <p:txBody>
          <a:bodyPr>
            <a:normAutofit/>
          </a:bodyPr>
          <a:lstStyle/>
          <a:p>
            <a:pPr algn="r" rtl="1">
              <a:buClr>
                <a:srgbClr val="7030A0"/>
              </a:buClr>
              <a:buFont typeface="Wingdings" panose="05000000000000000000" pitchFamily="2" charset="2"/>
              <a:buChar char="v"/>
            </a:pPr>
            <a:r>
              <a:rPr lang="fa-IR" sz="2000" dirty="0"/>
              <a:t>بررسی سیستماتیک از استراتژی های محاسباتی مختلف را برای مقابله با مشکل حفظ تنوع در جستجوی مبتنی بر موضوعات فراهم می کند که یک مورد خاص از برنامه داده های بزرگ </a:t>
            </a:r>
            <a:r>
              <a:rPr lang="fa-IR" sz="2000" dirty="0" smtClean="0"/>
              <a:t>است.</a:t>
            </a:r>
          </a:p>
          <a:p>
            <a:pPr algn="r" rtl="1">
              <a:buClr>
                <a:srgbClr val="7030A0"/>
              </a:buClr>
              <a:buFont typeface="Wingdings" panose="05000000000000000000" pitchFamily="2" charset="2"/>
              <a:buChar char="v"/>
            </a:pPr>
            <a:r>
              <a:rPr lang="fa-IR" sz="2000" dirty="0" smtClean="0"/>
              <a:t>مطرح شدن جست و جوی موضوعی به عنوان یک مساله بهینه سازی چند هدفه</a:t>
            </a:r>
          </a:p>
          <a:p>
            <a:pPr algn="r" rtl="1">
              <a:buClr>
                <a:srgbClr val="7030A0"/>
              </a:buClr>
              <a:buFont typeface="Wingdings" panose="05000000000000000000" pitchFamily="2" charset="2"/>
              <a:buChar char="v"/>
            </a:pPr>
            <a:r>
              <a:rPr lang="fa-IR" sz="2000" dirty="0"/>
              <a:t>استفاده از مقادیر پایین تر متقاطع و نرخ جهش بالاتر و نیز استفاده از چند جمعیتی از پرسش ها به عنوان وسیله ای برای دستیابی به تنوع مورد مطالعه قرار گرفته است</a:t>
            </a:r>
            <a:r>
              <a:rPr lang="fa-IR" sz="2000" dirty="0" smtClean="0"/>
              <a:t>.</a:t>
            </a:r>
          </a:p>
          <a:p>
            <a:pPr algn="r" rtl="1">
              <a:buClr>
                <a:srgbClr val="7030A0"/>
              </a:buClr>
              <a:buFont typeface="Wingdings" panose="05000000000000000000" pitchFamily="2" charset="2"/>
              <a:buChar char="v"/>
            </a:pPr>
            <a:r>
              <a:rPr lang="fa-IR" sz="2000" dirty="0"/>
              <a:t>ارزیابی نهایی </a:t>
            </a:r>
            <a:r>
              <a:rPr lang="fa-IR" sz="2000" dirty="0" smtClean="0"/>
              <a:t>نشان </a:t>
            </a:r>
            <a:r>
              <a:rPr lang="fa-IR" sz="2000" dirty="0"/>
              <a:t>می دهد که موثرترین استراتژی </a:t>
            </a:r>
            <a:r>
              <a:rPr lang="fa-IR" sz="2000" dirty="0" smtClean="0"/>
              <a:t>ها ،آن هایی </a:t>
            </a:r>
            <a:r>
              <a:rPr lang="fa-IR" sz="2000" dirty="0"/>
              <a:t>هستند که از توابع تناسب </a:t>
            </a:r>
            <a:r>
              <a:rPr lang="en-US" sz="2000" dirty="0" smtClean="0"/>
              <a:t>retrospective</a:t>
            </a:r>
            <a:r>
              <a:rPr lang="fa-IR" sz="2000" dirty="0" smtClean="0"/>
              <a:t>استفاده </a:t>
            </a:r>
            <a:r>
              <a:rPr lang="fa-IR" sz="2000" dirty="0"/>
              <a:t>می </a:t>
            </a:r>
            <a:r>
              <a:rPr lang="fa-IR" sz="2000" dirty="0" smtClean="0"/>
              <a:t>کنند.</a:t>
            </a:r>
          </a:p>
          <a:p>
            <a:pPr algn="r" rtl="1">
              <a:buClr>
                <a:srgbClr val="7030A0"/>
              </a:buClr>
              <a:buFont typeface="Wingdings" panose="05000000000000000000" pitchFamily="2" charset="2"/>
              <a:buChar char="v"/>
            </a:pPr>
            <a:r>
              <a:rPr lang="fa-IR" sz="2000" dirty="0" smtClean="0"/>
              <a:t>کارهای آینده:</a:t>
            </a:r>
          </a:p>
          <a:p>
            <a:pPr lvl="1" algn="r" rtl="1">
              <a:buClr>
                <a:srgbClr val="7030A0"/>
              </a:buClr>
              <a:buFont typeface="Wingdings" panose="05000000000000000000" pitchFamily="2" charset="2"/>
              <a:buChar char="v"/>
            </a:pPr>
            <a:r>
              <a:rPr lang="fa-IR" sz="1600" dirty="0" smtClean="0"/>
              <a:t>بررسی استراتژی های اضافی مانند جهش های سازگار برای دستیابی به تنوع</a:t>
            </a:r>
          </a:p>
          <a:p>
            <a:pPr lvl="1" algn="r" rtl="1">
              <a:buClr>
                <a:srgbClr val="7030A0"/>
              </a:buClr>
              <a:buFont typeface="Wingdings" panose="05000000000000000000" pitchFamily="2" charset="2"/>
              <a:buChar char="v"/>
            </a:pPr>
            <a:r>
              <a:rPr lang="fa-IR" sz="1600" dirty="0" smtClean="0"/>
              <a:t>بررسی استفاده از شباهت میان پرس وجو ها به عنوان هدفی که باید کمینه شود در کنار سایر توابع تناسب</a:t>
            </a:r>
          </a:p>
          <a:p>
            <a:pPr lvl="1" algn="r" rtl="1">
              <a:buClr>
                <a:srgbClr val="7030A0"/>
              </a:buClr>
              <a:buFont typeface="Wingdings" panose="05000000000000000000" pitchFamily="2" charset="2"/>
              <a:buChar char="v"/>
            </a:pPr>
            <a:r>
              <a:rPr lang="fa-IR" sz="1600" dirty="0" smtClean="0"/>
              <a:t>بررسی استفاده از </a:t>
            </a:r>
            <a:r>
              <a:rPr lang="en-US" sz="1600" dirty="0" smtClean="0"/>
              <a:t>co-evolution</a:t>
            </a:r>
            <a:r>
              <a:rPr lang="fa-IR" sz="1600" dirty="0"/>
              <a:t> </a:t>
            </a:r>
            <a:r>
              <a:rPr lang="fa-IR" sz="1600" dirty="0" smtClean="0"/>
              <a:t>با استفاده از مدل های جزیره</a:t>
            </a:r>
          </a:p>
          <a:p>
            <a:pPr lvl="1" algn="r" rtl="1">
              <a:buClr>
                <a:srgbClr val="7030A0"/>
              </a:buClr>
              <a:buFont typeface="Wingdings" panose="05000000000000000000" pitchFamily="2" charset="2"/>
              <a:buChar char="v"/>
            </a:pPr>
            <a:endParaRPr lang="en-US" sz="1600" dirty="0"/>
          </a:p>
        </p:txBody>
      </p:sp>
      <p:sp>
        <p:nvSpPr>
          <p:cNvPr id="4" name="Slide Number Placeholder 3"/>
          <p:cNvSpPr>
            <a:spLocks noGrp="1"/>
          </p:cNvSpPr>
          <p:nvPr>
            <p:ph type="sldNum" sz="quarter" idx="12"/>
          </p:nvPr>
        </p:nvSpPr>
        <p:spPr/>
        <p:txBody>
          <a:bodyPr/>
          <a:lstStyle/>
          <a:p>
            <a:fld id="{F5F97073-FA99-4C36-A43A-1E4D855BCD96}" type="slidenum">
              <a:rPr lang="en-US" smtClean="0"/>
              <a:t>31</a:t>
            </a:fld>
            <a:endParaRPr lang="en-US"/>
          </a:p>
        </p:txBody>
      </p:sp>
      <p:grpSp>
        <p:nvGrpSpPr>
          <p:cNvPr id="7" name="Group 180"/>
          <p:cNvGrpSpPr>
            <a:grpSpLocks/>
          </p:cNvGrpSpPr>
          <p:nvPr/>
        </p:nvGrpSpPr>
        <p:grpSpPr bwMode="auto">
          <a:xfrm>
            <a:off x="707772" y="934600"/>
            <a:ext cx="10757108" cy="966789"/>
            <a:chOff x="2" y="1533"/>
            <a:chExt cx="5708" cy="609"/>
          </a:xfrm>
        </p:grpSpPr>
        <p:grpSp>
          <p:nvGrpSpPr>
            <p:cNvPr id="8" name="Group 59"/>
            <p:cNvGrpSpPr>
              <a:grpSpLocks/>
            </p:cNvGrpSpPr>
            <p:nvPr/>
          </p:nvGrpSpPr>
          <p:grpSpPr bwMode="auto">
            <a:xfrm>
              <a:off x="2" y="1656"/>
              <a:ext cx="969" cy="378"/>
              <a:chOff x="2" y="1250"/>
              <a:chExt cx="969" cy="378"/>
            </a:xfrm>
          </p:grpSpPr>
          <p:sp>
            <p:nvSpPr>
              <p:cNvPr id="27" name="AutoShape 60"/>
              <p:cNvSpPr>
                <a:spLocks noChangeArrowheads="1"/>
              </p:cNvSpPr>
              <p:nvPr/>
            </p:nvSpPr>
            <p:spPr bwMode="auto">
              <a:xfrm>
                <a:off x="2" y="1250"/>
                <a:ext cx="969" cy="37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1" name="Group 68"/>
            <p:cNvGrpSpPr>
              <a:grpSpLocks/>
            </p:cNvGrpSpPr>
            <p:nvPr/>
          </p:nvGrpSpPr>
          <p:grpSpPr bwMode="auto">
            <a:xfrm>
              <a:off x="2638" y="1680"/>
              <a:ext cx="2340" cy="336"/>
              <a:chOff x="2638" y="1274"/>
              <a:chExt cx="2340" cy="336"/>
            </a:xfrm>
          </p:grpSpPr>
          <p:sp>
            <p:nvSpPr>
              <p:cNvPr id="21" name="AutoShape 69"/>
              <p:cNvSpPr>
                <a:spLocks noChangeArrowheads="1"/>
              </p:cNvSpPr>
              <p:nvPr/>
            </p:nvSpPr>
            <p:spPr bwMode="auto">
              <a:xfrm>
                <a:off x="3393"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863" y="1533"/>
              <a:ext cx="847" cy="609"/>
              <a:chOff x="4863" y="1127"/>
              <a:chExt cx="847" cy="609"/>
            </a:xfrm>
          </p:grpSpPr>
          <p:sp>
            <p:nvSpPr>
              <p:cNvPr id="19" name="AutoShape 72"/>
              <p:cNvSpPr>
                <a:spLocks noChangeArrowheads="1"/>
              </p:cNvSpPr>
              <p:nvPr/>
            </p:nvSpPr>
            <p:spPr bwMode="auto">
              <a:xfrm>
                <a:off x="4863" y="1127"/>
                <a:ext cx="826" cy="609"/>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118" y="1293"/>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401735" y="935118"/>
            <a:ext cx="2541377" cy="923330"/>
          </a:xfrm>
          <a:prstGeom prst="rect">
            <a:avLst/>
          </a:prstGeom>
        </p:spPr>
        <p:txBody>
          <a:bodyPr wrap="squar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793123" y="1160928"/>
            <a:ext cx="1893467" cy="646331"/>
          </a:xfrm>
          <a:prstGeom prst="rect">
            <a:avLst/>
          </a:prstGeom>
        </p:spPr>
        <p:txBody>
          <a:bodyPr wrap="none">
            <a:spAutoFit/>
          </a:bodyPr>
          <a:lstStyle/>
          <a:p>
            <a:pPr lvl="0" rtl="1"/>
            <a:r>
              <a:rPr lang="fa-IR" dirty="0">
                <a:solidFill>
                  <a:schemeClr val="bg1"/>
                </a:solidFill>
              </a:rPr>
              <a:t>ارزیابی استراتژی </a:t>
            </a:r>
            <a:r>
              <a:rPr lang="fa-IR" dirty="0" smtClean="0">
                <a:solidFill>
                  <a:schemeClr val="bg1"/>
                </a:solidFill>
              </a:rPr>
              <a:t>های</a:t>
            </a:r>
          </a:p>
          <a:p>
            <a:pPr lvl="0" rtl="1"/>
            <a:r>
              <a:rPr lang="fa-IR" dirty="0" smtClean="0">
                <a:solidFill>
                  <a:schemeClr val="bg1"/>
                </a:solidFill>
              </a:rPr>
              <a:t> </a:t>
            </a:r>
            <a:r>
              <a:rPr lang="fa-IR" dirty="0">
                <a:solidFill>
                  <a:schemeClr val="bg1"/>
                </a:solidFill>
              </a:rPr>
              <a:t>حفظ تنوع</a:t>
            </a:r>
            <a:endParaRPr lang="en-US" dirty="0">
              <a:solidFill>
                <a:schemeClr val="bg1"/>
              </a:solidFill>
            </a:endParaRPr>
          </a:p>
        </p:txBody>
      </p:sp>
      <p:sp>
        <p:nvSpPr>
          <p:cNvPr id="32" name="Content Placeholder 5"/>
          <p:cNvSpPr txBox="1">
            <a:spLocks/>
          </p:cNvSpPr>
          <p:nvPr/>
        </p:nvSpPr>
        <p:spPr>
          <a:xfrm>
            <a:off x="949280" y="201589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1800" dirty="0"/>
          </a:p>
        </p:txBody>
      </p:sp>
      <p:sp>
        <p:nvSpPr>
          <p:cNvPr id="31" name="Content Placeholder 5"/>
          <p:cNvSpPr txBox="1">
            <a:spLocks/>
          </p:cNvSpPr>
          <p:nvPr/>
        </p:nvSpPr>
        <p:spPr>
          <a:xfrm>
            <a:off x="450761" y="18922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rtl="1">
              <a:buClr>
                <a:srgbClr val="7030A0"/>
              </a:buClr>
              <a:buNone/>
            </a:pPr>
            <a:endParaRPr lang="en-US" sz="1600" dirty="0"/>
          </a:p>
        </p:txBody>
      </p:sp>
      <p:sp>
        <p:nvSpPr>
          <p:cNvPr id="34" name="Content Placeholder 5"/>
          <p:cNvSpPr txBox="1">
            <a:spLocks/>
          </p:cNvSpPr>
          <p:nvPr/>
        </p:nvSpPr>
        <p:spPr>
          <a:xfrm>
            <a:off x="603161" y="2044699"/>
            <a:ext cx="11207839" cy="458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r" rtl="1">
              <a:buClr>
                <a:srgbClr val="7030A0"/>
              </a:buClr>
              <a:buFont typeface="Wingdings" panose="05000000000000000000" pitchFamily="2" charset="2"/>
              <a:buChar char="v"/>
            </a:pPr>
            <a:endParaRPr lang="en-US" sz="1400" dirty="0"/>
          </a:p>
        </p:txBody>
      </p:sp>
      <p:sp>
        <p:nvSpPr>
          <p:cNvPr id="33" name="Rectangle 32"/>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5" name="AutoShape 66"/>
          <p:cNvSpPr>
            <a:spLocks noChangeArrowheads="1"/>
          </p:cNvSpPr>
          <p:nvPr/>
        </p:nvSpPr>
        <p:spPr bwMode="auto">
          <a:xfrm>
            <a:off x="3776849" y="1158655"/>
            <a:ext cx="3618368" cy="533400"/>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rtl="1"/>
            <a:r>
              <a:rPr lang="fa-IR">
                <a:solidFill>
                  <a:schemeClr val="bg1"/>
                </a:solidFill>
              </a:rPr>
              <a:t>فریم ورک </a:t>
            </a:r>
            <a:r>
              <a:rPr lang="en-US">
                <a:solidFill>
                  <a:schemeClr val="bg1"/>
                </a:solidFill>
              </a:rPr>
              <a:t>MOEA</a:t>
            </a:r>
            <a:r>
              <a:rPr lang="fa-IR">
                <a:solidFill>
                  <a:schemeClr val="bg1"/>
                </a:solidFill>
              </a:rPr>
              <a:t> برای حفظ تنوع </a:t>
            </a:r>
          </a:p>
          <a:p>
            <a:pPr lvl="0" rtl="1"/>
            <a:r>
              <a:rPr lang="fa-IR">
                <a:solidFill>
                  <a:schemeClr val="bg1"/>
                </a:solidFill>
              </a:rPr>
              <a:t>جست وجوی موضوعی</a:t>
            </a:r>
            <a:endParaRPr lang="en-US" dirty="0">
              <a:solidFill>
                <a:schemeClr val="bg1"/>
              </a:solidFill>
            </a:endParaRPr>
          </a:p>
        </p:txBody>
      </p:sp>
    </p:spTree>
    <p:extLst>
      <p:ext uri="{BB962C8B-B14F-4D97-AF65-F5344CB8AC3E}">
        <p14:creationId xmlns:p14="http://schemas.microsoft.com/office/powerpoint/2010/main" val="661980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منابع </a:t>
            </a:r>
            <a:endParaRPr lang="en-US" dirty="0"/>
          </a:p>
        </p:txBody>
      </p:sp>
      <p:sp>
        <p:nvSpPr>
          <p:cNvPr id="3" name="Content Placeholder 2"/>
          <p:cNvSpPr>
            <a:spLocks noGrp="1"/>
          </p:cNvSpPr>
          <p:nvPr>
            <p:ph idx="1"/>
          </p:nvPr>
        </p:nvSpPr>
        <p:spPr/>
        <p:txBody>
          <a:bodyPr/>
          <a:lstStyle/>
          <a:p>
            <a:pPr algn="r" rtl="1">
              <a:buClr>
                <a:srgbClr val="7030A0"/>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Topic Relevance And Diversity In Information Retrieval From Large Datasets: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Multi-objective Evolutionary Algorithm </a:t>
            </a:r>
            <a:r>
              <a:rPr lang="en-US" dirty="0" smtClean="0">
                <a:latin typeface="Times New Roman" panose="02020603050405020304" pitchFamily="18" charset="0"/>
                <a:cs typeface="Times New Roman" panose="02020603050405020304" pitchFamily="18" charset="0"/>
              </a:rPr>
              <a:t>Approach</a:t>
            </a:r>
            <a:endParaRPr lang="fa-IR" dirty="0" smtClean="0">
              <a:latin typeface="Times New Roman" panose="02020603050405020304" pitchFamily="18" charset="0"/>
              <a:cs typeface="Times New Roman" panose="02020603050405020304" pitchFamily="18" charset="0"/>
            </a:endParaRPr>
          </a:p>
          <a:p>
            <a:pPr algn="r" rtl="1">
              <a:buClr>
                <a:srgbClr val="7030A0"/>
              </a:buClr>
              <a:buFont typeface="Wingdings" panose="05000000000000000000" pitchFamily="2" charset="2"/>
              <a:buChar char="v"/>
            </a:pPr>
            <a:r>
              <a:rPr lang="fa-IR" dirty="0" smtClean="0">
                <a:latin typeface="Times New Roman" panose="02020603050405020304" pitchFamily="18" charset="0"/>
                <a:cs typeface="Times New Roman" panose="02020603050405020304" pitchFamily="18" charset="0"/>
              </a:rPr>
              <a:t>اسلاید </a:t>
            </a:r>
            <a:r>
              <a:rPr lang="en-US" dirty="0" smtClean="0">
                <a:latin typeface="Times New Roman" panose="02020603050405020304" pitchFamily="18" charset="0"/>
                <a:cs typeface="Times New Roman" panose="02020603050405020304" pitchFamily="18" charset="0"/>
              </a:rPr>
              <a:t> SEWM_3_IR_fa</a:t>
            </a:r>
            <a:r>
              <a:rPr lang="fa-IR" dirty="0" smtClean="0">
                <a:latin typeface="Times New Roman" panose="02020603050405020304" pitchFamily="18" charset="0"/>
                <a:cs typeface="Times New Roman" panose="02020603050405020304" pitchFamily="18" charset="0"/>
              </a:rPr>
              <a:t> از درس موتور های جست وجو و وب کاوی (دکترکاهانی)</a:t>
            </a:r>
          </a:p>
          <a:p>
            <a:pPr algn="r" rtl="1">
              <a:buClr>
                <a:srgbClr val="7030A0"/>
              </a:buClr>
              <a:buFont typeface="Wingdings" panose="05000000000000000000" pitchFamily="2" charset="2"/>
              <a:buChar char="v"/>
            </a:pP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32</a:t>
            </a:fld>
            <a:endParaRPr lang="en-US"/>
          </a:p>
        </p:txBody>
      </p:sp>
      <p:sp>
        <p:nvSpPr>
          <p:cNvPr id="6" name="Rounded Rectangle 5"/>
          <p:cNvSpPr/>
          <p:nvPr/>
        </p:nvSpPr>
        <p:spPr>
          <a:xfrm>
            <a:off x="3051816" y="1389437"/>
            <a:ext cx="8365484" cy="45719"/>
          </a:xfrm>
          <a:prstGeom prst="round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dirty="0"/>
          </a:p>
        </p:txBody>
      </p:sp>
    </p:spTree>
    <p:extLst>
      <p:ext uri="{BB962C8B-B14F-4D97-AF65-F5344CB8AC3E}">
        <p14:creationId xmlns:p14="http://schemas.microsoft.com/office/powerpoint/2010/main" val="405398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49" y="133411"/>
            <a:ext cx="10364451" cy="787201"/>
          </a:xfrm>
        </p:spPr>
        <p:txBody>
          <a:bodyPr/>
          <a:lstStyle/>
          <a:p>
            <a:pPr algn="ctr" rtl="1"/>
            <a:r>
              <a:rPr lang="fa-IR" dirty="0" smtClean="0"/>
              <a:t>فهرست</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4</a:t>
            </a:fld>
            <a:endParaRPr lang="en-US"/>
          </a:p>
        </p:txBody>
      </p:sp>
      <p:sp>
        <p:nvSpPr>
          <p:cNvPr id="5" name="Rounded Rectangle 4"/>
          <p:cNvSpPr/>
          <p:nvPr/>
        </p:nvSpPr>
        <p:spPr>
          <a:xfrm>
            <a:off x="2107574" y="944937"/>
            <a:ext cx="8365484" cy="45719"/>
          </a:xfrm>
          <a:prstGeom prst="round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dirty="0"/>
          </a:p>
        </p:txBody>
      </p:sp>
      <p:graphicFrame>
        <p:nvGraphicFramePr>
          <p:cNvPr id="6" name="Diagram 5"/>
          <p:cNvGraphicFramePr/>
          <p:nvPr>
            <p:extLst>
              <p:ext uri="{D42A27DB-BD31-4B8C-83A1-F6EECF244321}">
                <p14:modId xmlns:p14="http://schemas.microsoft.com/office/powerpoint/2010/main" val="3030172579"/>
              </p:ext>
            </p:extLst>
          </p:nvPr>
        </p:nvGraphicFramePr>
        <p:xfrm>
          <a:off x="2107574" y="13028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445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lstStyle/>
          <a:p>
            <a:pPr algn="ctr"/>
            <a:r>
              <a:rPr lang="fa-IR" dirty="0" smtClean="0"/>
              <a:t>بازیابی اطلاعات</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5</a:t>
            </a:fld>
            <a:endParaRPr lang="en-US"/>
          </a:p>
        </p:txBody>
      </p:sp>
      <p:sp>
        <p:nvSpPr>
          <p:cNvPr id="6" name="Content Placeholder 5"/>
          <p:cNvSpPr>
            <a:spLocks noGrp="1"/>
          </p:cNvSpPr>
          <p:nvPr>
            <p:ph idx="1"/>
          </p:nvPr>
        </p:nvSpPr>
        <p:spPr/>
        <p:txBody>
          <a:bodyPr>
            <a:normAutofit/>
          </a:bodyPr>
          <a:lstStyle/>
          <a:p>
            <a:pPr algn="r" rtl="1">
              <a:buClr>
                <a:srgbClr val="7030A0"/>
              </a:buClr>
              <a:buFont typeface="Wingdings" panose="05000000000000000000" pitchFamily="2" charset="2"/>
              <a:buChar char="v"/>
            </a:pPr>
            <a:r>
              <a:rPr lang="fa-IR" sz="2000" dirty="0" smtClean="0">
                <a:latin typeface="Arial" panose="020B0604020202020204" pitchFamily="34" charset="0"/>
                <a:cs typeface="Arial" panose="020B0604020202020204" pitchFamily="34" charset="0"/>
              </a:rPr>
              <a:t>بازیابی اطلاعات (</a:t>
            </a:r>
            <a:r>
              <a:rPr lang="en-US" sz="2000" dirty="0">
                <a:latin typeface="Arial" panose="020B0604020202020204" pitchFamily="34" charset="0"/>
                <a:cs typeface="Arial" panose="020B0604020202020204" pitchFamily="34" charset="0"/>
              </a:rPr>
              <a:t>IR</a:t>
            </a:r>
            <a:r>
              <a:rPr lang="fa-IR" sz="2000" dirty="0" smtClean="0">
                <a:latin typeface="Arial" panose="020B0604020202020204" pitchFamily="34" charset="0"/>
                <a:cs typeface="Arial" panose="020B0604020202020204" pitchFamily="34" charset="0"/>
              </a:rPr>
              <a:t>) پیدا کردن </a:t>
            </a:r>
            <a:r>
              <a:rPr lang="fa-IR" sz="2000" dirty="0" smtClean="0">
                <a:solidFill>
                  <a:srgbClr val="0070C0"/>
                </a:solidFill>
                <a:latin typeface="Arial" panose="020B0604020202020204" pitchFamily="34" charset="0"/>
                <a:cs typeface="Arial" panose="020B0604020202020204" pitchFamily="34" charset="0"/>
              </a:rPr>
              <a:t>مواد</a:t>
            </a:r>
            <a:r>
              <a:rPr lang="fa-IR" sz="2000" dirty="0" smtClean="0">
                <a:solidFill>
                  <a:srgbClr val="FF0000"/>
                </a:solidFill>
                <a:latin typeface="Arial" panose="020B0604020202020204" pitchFamily="34" charset="0"/>
                <a:cs typeface="Arial" panose="020B0604020202020204" pitchFamily="34" charset="0"/>
              </a:rPr>
              <a:t> </a:t>
            </a:r>
            <a:r>
              <a:rPr lang="fa-IR" sz="2000" dirty="0" smtClean="0">
                <a:latin typeface="Arial" panose="020B0604020202020204" pitchFamily="34" charset="0"/>
                <a:cs typeface="Arial" panose="020B0604020202020204" pitchFamily="34" charset="0"/>
              </a:rPr>
              <a:t>(معمولا اسناد و داکیومنت ها) یک گونه غیرساختیافته (معمولا متن) که یک </a:t>
            </a:r>
            <a:r>
              <a:rPr lang="fa-IR" sz="2000" dirty="0" smtClean="0">
                <a:solidFill>
                  <a:srgbClr val="0070C0"/>
                </a:solidFill>
                <a:latin typeface="Arial" panose="020B0604020202020204" pitchFamily="34" charset="0"/>
                <a:cs typeface="Arial" panose="020B0604020202020204" pitchFamily="34" charset="0"/>
              </a:rPr>
              <a:t>نیاز اطلاعاتی </a:t>
            </a:r>
            <a:r>
              <a:rPr lang="fa-IR" sz="2000" dirty="0" smtClean="0">
                <a:latin typeface="Arial" panose="020B0604020202020204" pitchFamily="34" charset="0"/>
                <a:cs typeface="Arial" panose="020B0604020202020204" pitchFamily="34" charset="0"/>
              </a:rPr>
              <a:t>را از میان </a:t>
            </a:r>
            <a:r>
              <a:rPr lang="fa-IR" sz="2000" dirty="0" smtClean="0">
                <a:solidFill>
                  <a:srgbClr val="0070C0"/>
                </a:solidFill>
                <a:latin typeface="Arial" panose="020B0604020202020204" pitchFamily="34" charset="0"/>
                <a:cs typeface="Arial" panose="020B0604020202020204" pitchFamily="34" charset="0"/>
              </a:rPr>
              <a:t>مجموعه های بزرگی </a:t>
            </a:r>
            <a:r>
              <a:rPr lang="fa-IR" sz="2000" dirty="0" smtClean="0">
                <a:latin typeface="Arial" panose="020B0604020202020204" pitchFamily="34" charset="0"/>
                <a:cs typeface="Arial" panose="020B0604020202020204" pitchFamily="34" charset="0"/>
              </a:rPr>
              <a:t>از داده (که معمولا روی کامپیوترها ذخیره می شوند) تامین می کند.</a:t>
            </a:r>
            <a:endParaRPr lang="en-US" sz="2000" dirty="0" smtClean="0">
              <a:latin typeface="Arial" panose="020B0604020202020204" pitchFamily="34" charset="0"/>
              <a:cs typeface="Arial" panose="020B0604020202020204" pitchFamily="34" charset="0"/>
            </a:endParaRPr>
          </a:p>
          <a:p>
            <a:pPr algn="r" rtl="1">
              <a:buClr>
                <a:srgbClr val="7030A0"/>
              </a:buClr>
              <a:buFont typeface="Wingdings" panose="05000000000000000000" pitchFamily="2" charset="2"/>
              <a:buChar char="v"/>
            </a:pPr>
            <a:r>
              <a:rPr lang="fa-IR" sz="2000" dirty="0" smtClean="0">
                <a:latin typeface="Arial" panose="020B0604020202020204" pitchFamily="34" charset="0"/>
                <a:cs typeface="Arial" panose="020B0604020202020204" pitchFamily="34" charset="0"/>
              </a:rPr>
              <a:t>نیاز اطلاعاتی: « من به دنبال اطلاعاتی می گردم که آیا خوردن قهوه در کاهش ریسک حمله قلبی موثر تر است یا خوردن چای </a:t>
            </a:r>
            <a:r>
              <a:rPr lang="fa-IR" sz="2000" dirty="0">
                <a:latin typeface="Arial" panose="020B0604020202020204" pitchFamily="34" charset="0"/>
              </a:rPr>
              <a:t>»</a:t>
            </a:r>
          </a:p>
          <a:p>
            <a:pPr algn="r" rtl="1">
              <a:buClr>
                <a:srgbClr val="7030A0"/>
              </a:buClr>
              <a:buFont typeface="Wingdings" panose="05000000000000000000" pitchFamily="2" charset="2"/>
              <a:buChar char="v"/>
            </a:pPr>
            <a:r>
              <a:rPr lang="fa-IR" sz="2000" dirty="0" smtClean="0">
                <a:latin typeface="Arial" panose="020B0604020202020204" pitchFamily="34" charset="0"/>
                <a:cs typeface="Arial" panose="020B0604020202020204" pitchFamily="34" charset="0"/>
              </a:rPr>
              <a:t>پرس و جوی</a:t>
            </a:r>
            <a:r>
              <a:rPr lang="en-US" sz="2000" dirty="0" smtClean="0">
                <a:latin typeface="Arial" panose="020B0604020202020204" pitchFamily="34" charset="0"/>
                <a:cs typeface="Arial" panose="020B0604020202020204" pitchFamily="34" charset="0"/>
              </a:rPr>
              <a:t> q</a:t>
            </a:r>
            <a:r>
              <a:rPr lang="fa-IR" sz="2000" dirty="0" smtClean="0">
                <a:latin typeface="Arial" panose="020B0604020202020204" pitchFamily="34" charset="0"/>
                <a:cs typeface="Arial" panose="020B0604020202020204" pitchFamily="34" charset="0"/>
              </a:rPr>
              <a:t>: « قهوه چای حمله قلبی»</a:t>
            </a:r>
          </a:p>
          <a:p>
            <a:pPr algn="r" rtl="1">
              <a:buClr>
                <a:srgbClr val="7030A0"/>
              </a:buClr>
              <a:buFont typeface="Wingdings" panose="05000000000000000000" pitchFamily="2" charset="2"/>
              <a:buChar char="v"/>
            </a:pPr>
            <a:r>
              <a:rPr lang="fa-IR" sz="2000" dirty="0" smtClean="0">
                <a:latin typeface="Arial" panose="020B0604020202020204" pitchFamily="34" charset="0"/>
                <a:cs typeface="Arial" panose="020B0604020202020204" pitchFamily="34" charset="0"/>
              </a:rPr>
              <a:t>پرس وجوی کاربر در قالب مجموعه ای از کلمات (</a:t>
            </a:r>
            <a:r>
              <a:rPr lang="en-US" sz="2000" dirty="0" smtClean="0">
                <a:latin typeface="Arial" panose="020B0604020202020204" pitchFamily="34" charset="0"/>
                <a:cs typeface="Arial" panose="020B0604020202020204" pitchFamily="34" charset="0"/>
              </a:rPr>
              <a:t>term</a:t>
            </a:r>
            <a:r>
              <a:rPr lang="fa-IR" sz="2000" dirty="0" smtClean="0">
                <a:latin typeface="Arial" panose="020B0604020202020204" pitchFamily="34" charset="0"/>
                <a:cs typeface="Arial" panose="020B0604020202020204" pitchFamily="34" charset="0"/>
              </a:rPr>
              <a:t> ) به سیستم بازیابی </a:t>
            </a:r>
          </a:p>
          <a:p>
            <a:pPr marL="0" indent="0" algn="r" rtl="1">
              <a:buClr>
                <a:srgbClr val="7030A0"/>
              </a:buClr>
              <a:buNone/>
            </a:pPr>
            <a:r>
              <a:rPr lang="fa-IR" sz="2000" dirty="0" smtClean="0">
                <a:latin typeface="Arial" panose="020B0604020202020204" pitchFamily="34" charset="0"/>
                <a:cs typeface="Arial" panose="020B0604020202020204" pitchFamily="34" charset="0"/>
              </a:rPr>
              <a:t>اطلاعات داده می شود.</a:t>
            </a:r>
          </a:p>
          <a:p>
            <a:pPr algn="r" rtl="1">
              <a:buClr>
                <a:srgbClr val="7030A0"/>
              </a:buClr>
              <a:buFont typeface="Wingdings" panose="05000000000000000000" pitchFamily="2" charset="2"/>
              <a:buChar char="v"/>
            </a:pPr>
            <a:endParaRPr lang="fa-IR" sz="2000" dirty="0" smtClean="0">
              <a:latin typeface="Arial" panose="020B0604020202020204" pitchFamily="34" charset="0"/>
              <a:cs typeface="Arial" panose="020B0604020202020204" pitchFamily="34" charset="0"/>
            </a:endParaRPr>
          </a:p>
          <a:p>
            <a:pPr algn="r" rtl="1">
              <a:buClr>
                <a:srgbClr val="7030A0"/>
              </a:buClr>
              <a:buFont typeface="Wingdings" panose="05000000000000000000" pitchFamily="2" charset="2"/>
              <a:buChar char="v"/>
            </a:pPr>
            <a:endParaRPr lang="fa-IR" sz="2000" dirty="0" smtClean="0">
              <a:latin typeface="Arial" panose="020B0604020202020204" pitchFamily="34" charset="0"/>
              <a:cs typeface="Arial" panose="020B0604020202020204" pitchFamily="34" charset="0"/>
            </a:endParaRPr>
          </a:p>
          <a:p>
            <a:pPr algn="r" rtl="1">
              <a:buClr>
                <a:srgbClr val="7030A0"/>
              </a:buClr>
              <a:buFont typeface="Wingdings" panose="05000000000000000000" pitchFamily="2" charset="2"/>
              <a:buChar char="v"/>
            </a:pPr>
            <a:endParaRPr lang="en-US" sz="1600" dirty="0">
              <a:latin typeface="Arial" panose="020B0604020202020204" pitchFamily="34" charset="0"/>
              <a:cs typeface="Arial" panose="020B0604020202020204" pitchFamily="34" charset="0"/>
            </a:endParaRPr>
          </a:p>
        </p:txBody>
      </p:sp>
      <p:grpSp>
        <p:nvGrpSpPr>
          <p:cNvPr id="7" name="Group 180"/>
          <p:cNvGrpSpPr>
            <a:grpSpLocks/>
          </p:cNvGrpSpPr>
          <p:nvPr/>
        </p:nvGrpSpPr>
        <p:grpSpPr bwMode="auto">
          <a:xfrm>
            <a:off x="655094" y="987425"/>
            <a:ext cx="10890912" cy="838200"/>
            <a:chOff x="0" y="1584"/>
            <a:chExt cx="5779" cy="528"/>
          </a:xfrm>
        </p:grpSpPr>
        <p:grpSp>
          <p:nvGrpSpPr>
            <p:cNvPr id="8" name="Group 59"/>
            <p:cNvGrpSpPr>
              <a:grpSpLocks/>
            </p:cNvGrpSpPr>
            <p:nvPr/>
          </p:nvGrpSpPr>
          <p:grpSpPr bwMode="auto">
            <a:xfrm>
              <a:off x="0" y="1584"/>
              <a:ext cx="969" cy="528"/>
              <a:chOff x="0" y="1178"/>
              <a:chExt cx="969" cy="528"/>
            </a:xfrm>
          </p:grpSpPr>
          <p:sp>
            <p:nvSpPr>
              <p:cNvPr id="27" name="AutoShape 60"/>
              <p:cNvSpPr>
                <a:spLocks noChangeArrowheads="1"/>
              </p:cNvSpPr>
              <p:nvPr/>
            </p:nvSpPr>
            <p:spPr bwMode="auto">
              <a:xfrm>
                <a:off x="0" y="1178"/>
                <a:ext cx="969" cy="52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pic>
        <p:nvPicPr>
          <p:cNvPr id="32" name="Picture 7" descr="amconfus"/>
          <p:cNvPicPr>
            <a:picLocks noChangeAspect="1" noChangeArrowheads="1"/>
          </p:cNvPicPr>
          <p:nvPr/>
        </p:nvPicPr>
        <p:blipFill>
          <a:blip r:embed="rId3"/>
          <a:srcRect/>
          <a:stretch>
            <a:fillRect/>
          </a:stretch>
        </p:blipFill>
        <p:spPr bwMode="auto">
          <a:xfrm>
            <a:off x="382937" y="5192767"/>
            <a:ext cx="658936" cy="1077858"/>
          </a:xfrm>
          <a:prstGeom prst="rect">
            <a:avLst/>
          </a:prstGeom>
          <a:noFill/>
          <a:ln w="9525">
            <a:noFill/>
            <a:miter lim="800000"/>
            <a:headEnd/>
            <a:tailEnd/>
          </a:ln>
        </p:spPr>
      </p:pic>
      <p:sp>
        <p:nvSpPr>
          <p:cNvPr id="33" name="Rectangle 10"/>
          <p:cNvSpPr>
            <a:spLocks noChangeArrowheads="1"/>
          </p:cNvSpPr>
          <p:nvPr/>
        </p:nvSpPr>
        <p:spPr bwMode="auto">
          <a:xfrm>
            <a:off x="2877062" y="4435167"/>
            <a:ext cx="1454822" cy="573492"/>
          </a:xfrm>
          <a:prstGeom prst="rect">
            <a:avLst/>
          </a:prstGeom>
          <a:solidFill>
            <a:srgbClr val="98ED8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rtl="1"/>
            <a:r>
              <a:rPr lang="fa-IR" sz="2400" dirty="0" smtClean="0">
                <a:cs typeface="B Nazanin" panose="00000400000000000000" pitchFamily="2" charset="-78"/>
              </a:rPr>
              <a:t>سیستم </a:t>
            </a:r>
            <a:r>
              <a:rPr lang="en-US" sz="2400" dirty="0" smtClean="0">
                <a:cs typeface="B Nazanin" panose="00000400000000000000" pitchFamily="2" charset="-78"/>
              </a:rPr>
              <a:t>IR</a:t>
            </a:r>
            <a:endParaRPr lang="en-US" sz="2400" dirty="0">
              <a:cs typeface="B Nazanin" panose="00000400000000000000" pitchFamily="2" charset="-78"/>
            </a:endParaRPr>
          </a:p>
        </p:txBody>
      </p:sp>
      <p:grpSp>
        <p:nvGrpSpPr>
          <p:cNvPr id="34" name="Group 21"/>
          <p:cNvGrpSpPr>
            <a:grpSpLocks/>
          </p:cNvGrpSpPr>
          <p:nvPr/>
        </p:nvGrpSpPr>
        <p:grpSpPr bwMode="auto">
          <a:xfrm>
            <a:off x="167426" y="4322323"/>
            <a:ext cx="2543798" cy="491564"/>
            <a:chOff x="1152" y="2208"/>
            <a:chExt cx="1344" cy="576"/>
          </a:xfrm>
        </p:grpSpPr>
        <p:sp>
          <p:nvSpPr>
            <p:cNvPr id="35" name="AutoShape 8"/>
            <p:cNvSpPr>
              <a:spLocks noChangeArrowheads="1"/>
            </p:cNvSpPr>
            <p:nvPr/>
          </p:nvSpPr>
          <p:spPr bwMode="auto">
            <a:xfrm>
              <a:off x="1152" y="2208"/>
              <a:ext cx="816" cy="576"/>
            </a:xfrm>
            <a:prstGeom prst="wedgeRoundRectCallout">
              <a:avLst>
                <a:gd name="adj1" fmla="val -43750"/>
                <a:gd name="adj2" fmla="val 70000"/>
                <a:gd name="adj3" fmla="val 16667"/>
              </a:avLst>
            </a:prstGeom>
            <a:solidFill>
              <a:srgbClr val="11DBDB"/>
            </a:solidFill>
            <a:ln w="9525">
              <a:solidFill>
                <a:schemeClr val="tx1"/>
              </a:solidFill>
              <a:miter lim="800000"/>
              <a:headEnd/>
              <a:tailEnd/>
            </a:ln>
          </p:spPr>
          <p:txBody>
            <a:bodyPr/>
            <a:lstStyle/>
            <a:p>
              <a:endParaRPr lang="fa-IR">
                <a:cs typeface="B Nazanin" panose="00000400000000000000" pitchFamily="2" charset="-78"/>
              </a:endParaRPr>
            </a:p>
          </p:txBody>
        </p:sp>
        <p:sp>
          <p:nvSpPr>
            <p:cNvPr id="36" name="Rectangle 9"/>
            <p:cNvSpPr>
              <a:spLocks noChangeArrowheads="1"/>
            </p:cNvSpPr>
            <p:nvPr/>
          </p:nvSpPr>
          <p:spPr bwMode="auto">
            <a:xfrm>
              <a:off x="1190" y="2293"/>
              <a:ext cx="740" cy="397"/>
            </a:xfrm>
            <a:prstGeom prst="rect">
              <a:avLst/>
            </a:prstGeom>
            <a:solidFill>
              <a:srgbClr val="11DBDB"/>
            </a:solidFill>
            <a:ln w="9525">
              <a:noFill/>
              <a:miter lim="800000"/>
              <a:headEnd/>
              <a:tailEnd/>
            </a:ln>
          </p:spPr>
          <p:txBody>
            <a:bodyPr wrap="square">
              <a:spAutoFit/>
            </a:bodyPr>
            <a:lstStyle/>
            <a:p>
              <a:pPr algn="ctr" rtl="1">
                <a:spcBef>
                  <a:spcPct val="50000"/>
                </a:spcBef>
              </a:pPr>
              <a:r>
                <a:rPr lang="fa-IR" sz="1600" b="1" dirty="0" smtClean="0">
                  <a:cs typeface="B Nazanin" panose="00000400000000000000" pitchFamily="2" charset="-78"/>
                </a:rPr>
                <a:t>پرس وجوی کاربر</a:t>
              </a:r>
              <a:endParaRPr lang="en-US" sz="1600" b="1" dirty="0">
                <a:cs typeface="B Nazanin" panose="00000400000000000000" pitchFamily="2" charset="-78"/>
              </a:endParaRPr>
            </a:p>
          </p:txBody>
        </p:sp>
        <p:sp>
          <p:nvSpPr>
            <p:cNvPr id="37" name="Line 13"/>
            <p:cNvSpPr>
              <a:spLocks noChangeShapeType="1"/>
            </p:cNvSpPr>
            <p:nvPr/>
          </p:nvSpPr>
          <p:spPr bwMode="auto">
            <a:xfrm>
              <a:off x="1968" y="2496"/>
              <a:ext cx="528" cy="0"/>
            </a:xfrm>
            <a:prstGeom prst="line">
              <a:avLst/>
            </a:prstGeom>
            <a:noFill/>
            <a:ln w="9525">
              <a:solidFill>
                <a:schemeClr val="tx1"/>
              </a:solidFill>
              <a:round/>
              <a:headEnd/>
              <a:tailEnd type="triangle" w="med" len="med"/>
            </a:ln>
          </p:spPr>
          <p:txBody>
            <a:bodyPr wrap="none"/>
            <a:lstStyle/>
            <a:p>
              <a:endParaRPr lang="fa-IR">
                <a:cs typeface="B Nazanin" panose="00000400000000000000" pitchFamily="2" charset="-78"/>
              </a:endParaRPr>
            </a:p>
          </p:txBody>
        </p:sp>
      </p:grpSp>
      <p:grpSp>
        <p:nvGrpSpPr>
          <p:cNvPr id="38" name="Group 23"/>
          <p:cNvGrpSpPr>
            <a:grpSpLocks/>
          </p:cNvGrpSpPr>
          <p:nvPr/>
        </p:nvGrpSpPr>
        <p:grpSpPr bwMode="auto">
          <a:xfrm>
            <a:off x="2754442" y="3587292"/>
            <a:ext cx="1944253" cy="581136"/>
            <a:chOff x="2592" y="1248"/>
            <a:chExt cx="1732" cy="864"/>
          </a:xfrm>
        </p:grpSpPr>
        <p:sp>
          <p:nvSpPr>
            <p:cNvPr id="39" name="Oval 5"/>
            <p:cNvSpPr>
              <a:spLocks noChangeArrowheads="1"/>
            </p:cNvSpPr>
            <p:nvPr/>
          </p:nvSpPr>
          <p:spPr bwMode="auto">
            <a:xfrm>
              <a:off x="2592" y="1248"/>
              <a:ext cx="1056" cy="576"/>
            </a:xfrm>
            <a:prstGeom prst="ellipse">
              <a:avLst/>
            </a:prstGeom>
            <a:solidFill>
              <a:srgbClr val="11DBDB"/>
            </a:solidFill>
            <a:ln w="9525">
              <a:solidFill>
                <a:schemeClr val="tx1"/>
              </a:solidFill>
              <a:round/>
              <a:headEnd/>
              <a:tailEnd/>
            </a:ln>
          </p:spPr>
          <p:txBody>
            <a:bodyPr wrap="none" anchor="ctr"/>
            <a:lstStyle/>
            <a:p>
              <a:pPr algn="ctr" rtl="1"/>
              <a:r>
                <a:rPr lang="fa-IR" sz="2400" dirty="0" smtClean="0">
                  <a:cs typeface="B Nazanin" panose="00000400000000000000" pitchFamily="2" charset="-78"/>
                </a:rPr>
                <a:t>اسناد</a:t>
              </a:r>
              <a:endParaRPr lang="en-US" dirty="0">
                <a:cs typeface="B Nazanin" panose="00000400000000000000" pitchFamily="2" charset="-78"/>
              </a:endParaRPr>
            </a:p>
          </p:txBody>
        </p:sp>
        <p:sp>
          <p:nvSpPr>
            <p:cNvPr id="40" name="Line 12"/>
            <p:cNvSpPr>
              <a:spLocks noChangeShapeType="1"/>
            </p:cNvSpPr>
            <p:nvPr/>
          </p:nvSpPr>
          <p:spPr bwMode="auto">
            <a:xfrm>
              <a:off x="3120" y="1824"/>
              <a:ext cx="0" cy="288"/>
            </a:xfrm>
            <a:prstGeom prst="line">
              <a:avLst/>
            </a:prstGeom>
            <a:noFill/>
            <a:ln w="9525">
              <a:solidFill>
                <a:schemeClr val="tx1"/>
              </a:solidFill>
              <a:round/>
              <a:headEnd/>
              <a:tailEnd type="triangle" w="med" len="med"/>
            </a:ln>
          </p:spPr>
          <p:txBody>
            <a:bodyPr wrap="none"/>
            <a:lstStyle/>
            <a:p>
              <a:endParaRPr lang="fa-IR">
                <a:cs typeface="B Nazanin" panose="00000400000000000000" pitchFamily="2" charset="-78"/>
              </a:endParaRPr>
            </a:p>
          </p:txBody>
        </p:sp>
        <p:pic>
          <p:nvPicPr>
            <p:cNvPr id="41" name="Picture 15" descr="bs00554_"/>
            <p:cNvPicPr>
              <a:picLocks noChangeAspect="1" noChangeArrowheads="1"/>
            </p:cNvPicPr>
            <p:nvPr/>
          </p:nvPicPr>
          <p:blipFill>
            <a:blip r:embed="rId4"/>
            <a:srcRect/>
            <a:stretch>
              <a:fillRect/>
            </a:stretch>
          </p:blipFill>
          <p:spPr bwMode="auto">
            <a:xfrm>
              <a:off x="3696" y="1248"/>
              <a:ext cx="628" cy="548"/>
            </a:xfrm>
            <a:prstGeom prst="rect">
              <a:avLst/>
            </a:prstGeom>
            <a:noFill/>
            <a:ln w="9525">
              <a:noFill/>
              <a:miter lim="800000"/>
              <a:headEnd/>
              <a:tailEnd/>
            </a:ln>
          </p:spPr>
        </p:pic>
      </p:grpSp>
      <p:grpSp>
        <p:nvGrpSpPr>
          <p:cNvPr id="42" name="Group 22"/>
          <p:cNvGrpSpPr>
            <a:grpSpLocks/>
          </p:cNvGrpSpPr>
          <p:nvPr/>
        </p:nvGrpSpPr>
        <p:grpSpPr bwMode="auto">
          <a:xfrm>
            <a:off x="2785113" y="5310997"/>
            <a:ext cx="2530222" cy="942166"/>
            <a:chOff x="2592" y="2784"/>
            <a:chExt cx="2254" cy="1104"/>
          </a:xfrm>
        </p:grpSpPr>
        <p:sp>
          <p:nvSpPr>
            <p:cNvPr id="43" name="Oval 14"/>
            <p:cNvSpPr>
              <a:spLocks noChangeArrowheads="1"/>
            </p:cNvSpPr>
            <p:nvPr/>
          </p:nvSpPr>
          <p:spPr bwMode="auto">
            <a:xfrm>
              <a:off x="2592" y="3216"/>
              <a:ext cx="1104" cy="576"/>
            </a:xfrm>
            <a:prstGeom prst="ellipse">
              <a:avLst/>
            </a:prstGeom>
            <a:solidFill>
              <a:srgbClr val="11DBDB"/>
            </a:solidFill>
            <a:ln w="9525">
              <a:solidFill>
                <a:schemeClr val="tx1"/>
              </a:solidFill>
              <a:round/>
              <a:headEnd/>
              <a:tailEnd/>
            </a:ln>
          </p:spPr>
          <p:txBody>
            <a:bodyPr wrap="none" anchor="ctr"/>
            <a:lstStyle/>
            <a:p>
              <a:pPr algn="ctr" rtl="1"/>
              <a:r>
                <a:rPr lang="fa-IR" b="1" dirty="0" smtClean="0">
                  <a:cs typeface="B Nazanin" panose="00000400000000000000" pitchFamily="2" charset="-78"/>
                </a:rPr>
                <a:t>اسناد رتبه بندی شده</a:t>
              </a:r>
              <a:endParaRPr lang="en-US" b="1" dirty="0">
                <a:cs typeface="B Nazanin" panose="00000400000000000000" pitchFamily="2" charset="-78"/>
              </a:endParaRPr>
            </a:p>
          </p:txBody>
        </p:sp>
        <p:sp>
          <p:nvSpPr>
            <p:cNvPr id="44" name="Line 16"/>
            <p:cNvSpPr>
              <a:spLocks noChangeShapeType="1"/>
            </p:cNvSpPr>
            <p:nvPr/>
          </p:nvSpPr>
          <p:spPr bwMode="auto">
            <a:xfrm>
              <a:off x="3120" y="2784"/>
              <a:ext cx="0" cy="432"/>
            </a:xfrm>
            <a:prstGeom prst="line">
              <a:avLst/>
            </a:prstGeom>
            <a:noFill/>
            <a:ln w="9525">
              <a:solidFill>
                <a:schemeClr val="tx1"/>
              </a:solidFill>
              <a:round/>
              <a:headEnd/>
              <a:tailEnd type="triangle" w="med" len="med"/>
            </a:ln>
          </p:spPr>
          <p:txBody>
            <a:bodyPr wrap="none"/>
            <a:lstStyle/>
            <a:p>
              <a:endParaRPr lang="fa-IR">
                <a:cs typeface="B Nazanin" panose="00000400000000000000" pitchFamily="2" charset="-78"/>
              </a:endParaRPr>
            </a:p>
          </p:txBody>
        </p:sp>
        <p:sp>
          <p:nvSpPr>
            <p:cNvPr id="45" name="Rectangle 18"/>
            <p:cNvSpPr>
              <a:spLocks noChangeArrowheads="1"/>
            </p:cNvSpPr>
            <p:nvPr/>
          </p:nvSpPr>
          <p:spPr bwMode="auto">
            <a:xfrm>
              <a:off x="3984" y="2976"/>
              <a:ext cx="768" cy="912"/>
            </a:xfrm>
            <a:prstGeom prst="rect">
              <a:avLst/>
            </a:prstGeom>
            <a:solidFill>
              <a:schemeClr val="bg1"/>
            </a:solidFill>
            <a:ln w="9525">
              <a:solidFill>
                <a:schemeClr val="tx1"/>
              </a:solidFill>
              <a:miter lim="800000"/>
              <a:headEnd/>
              <a:tailEnd/>
            </a:ln>
          </p:spPr>
          <p:txBody>
            <a:bodyPr wrap="none" anchor="ctr"/>
            <a:lstStyle/>
            <a:p>
              <a:endParaRPr lang="fa-IR">
                <a:cs typeface="B Nazanin" panose="00000400000000000000" pitchFamily="2" charset="-78"/>
              </a:endParaRPr>
            </a:p>
          </p:txBody>
        </p:sp>
        <p:sp>
          <p:nvSpPr>
            <p:cNvPr id="46" name="Text Box 20"/>
            <p:cNvSpPr txBox="1">
              <a:spLocks noChangeArrowheads="1"/>
            </p:cNvSpPr>
            <p:nvPr/>
          </p:nvSpPr>
          <p:spPr bwMode="auto">
            <a:xfrm>
              <a:off x="4148" y="2955"/>
              <a:ext cx="698" cy="931"/>
            </a:xfrm>
            <a:prstGeom prst="rect">
              <a:avLst/>
            </a:prstGeom>
            <a:noFill/>
            <a:ln w="9525">
              <a:noFill/>
              <a:miter lim="800000"/>
              <a:headEnd/>
              <a:tailEnd/>
            </a:ln>
          </p:spPr>
          <p:txBody>
            <a:bodyPr wrap="none">
              <a:spAutoFit/>
            </a:bodyPr>
            <a:lstStyle/>
            <a:p>
              <a:pPr marL="457200" indent="-457200" algn="r" rtl="1">
                <a:buAutoNum type="arabicPeriod"/>
              </a:pPr>
              <a:r>
                <a:rPr lang="fa-IR" dirty="0" smtClean="0">
                  <a:cs typeface="B Nazanin" panose="00000400000000000000" pitchFamily="2" charset="-78"/>
                </a:rPr>
                <a:t>سند 1</a:t>
              </a:r>
            </a:p>
            <a:p>
              <a:pPr marL="457200" indent="-457200" algn="r" rtl="1">
                <a:buAutoNum type="arabicPeriod"/>
              </a:pPr>
              <a:r>
                <a:rPr lang="fa-IR" sz="1800" dirty="0" smtClean="0">
                  <a:cs typeface="B Nazanin" panose="00000400000000000000" pitchFamily="2" charset="-78"/>
                </a:rPr>
                <a:t>سند 2</a:t>
              </a:r>
            </a:p>
            <a:p>
              <a:pPr marL="457200" indent="-457200" algn="r" rtl="1">
                <a:buAutoNum type="arabicPeriod"/>
              </a:pPr>
              <a:r>
                <a:rPr lang="fa-IR" dirty="0" smtClean="0">
                  <a:cs typeface="B Nazanin" panose="00000400000000000000" pitchFamily="2" charset="-78"/>
                </a:rPr>
                <a:t>سند 3</a:t>
              </a:r>
            </a:p>
            <a:p>
              <a:pPr marL="457200" indent="-457200" algn="r" rtl="1">
                <a:buAutoNum type="arabicPeriod"/>
              </a:pPr>
              <a:r>
                <a:rPr lang="fa-IR" sz="1800" dirty="0" smtClean="0">
                  <a:cs typeface="B Nazanin" panose="00000400000000000000" pitchFamily="2" charset="-78"/>
                </a:rPr>
                <a:t>...</a:t>
              </a:r>
            </a:p>
            <a:p>
              <a:pPr marL="457200" indent="-457200" algn="r" rtl="1">
                <a:buAutoNum type="arabicPeriod"/>
              </a:pPr>
              <a:r>
                <a:rPr lang="fa-IR" dirty="0" smtClean="0">
                  <a:cs typeface="B Nazanin" panose="00000400000000000000" pitchFamily="2" charset="-78"/>
                </a:rPr>
                <a:t>...</a:t>
              </a:r>
            </a:p>
          </p:txBody>
        </p:sp>
      </p:grpSp>
    </p:spTree>
    <p:extLst>
      <p:ext uri="{BB962C8B-B14F-4D97-AF65-F5344CB8AC3E}">
        <p14:creationId xmlns:p14="http://schemas.microsoft.com/office/powerpoint/2010/main" val="325715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lstStyle/>
          <a:p>
            <a:pPr algn="ctr"/>
            <a:r>
              <a:rPr lang="fa-IR" dirty="0" smtClean="0"/>
              <a:t>تعریف و موارد کاربرد جست وجوی موضوعی</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6</a:t>
            </a:fld>
            <a:endParaRPr lang="en-US"/>
          </a:p>
        </p:txBody>
      </p:sp>
      <p:sp>
        <p:nvSpPr>
          <p:cNvPr id="6" name="Content Placeholder 5"/>
          <p:cNvSpPr>
            <a:spLocks noGrp="1"/>
          </p:cNvSpPr>
          <p:nvPr>
            <p:ph idx="1"/>
          </p:nvPr>
        </p:nvSpPr>
        <p:spPr>
          <a:xfrm>
            <a:off x="838200" y="1825625"/>
            <a:ext cx="10515600" cy="4895850"/>
          </a:xfrm>
        </p:spPr>
        <p:txBody>
          <a:bodyPr>
            <a:normAutofit/>
          </a:bodyPr>
          <a:lstStyle/>
          <a:p>
            <a:pPr algn="r" rtl="1">
              <a:buClr>
                <a:srgbClr val="7030A0"/>
              </a:buClr>
              <a:buFont typeface="Wingdings" panose="05000000000000000000" pitchFamily="2" charset="2"/>
              <a:buChar char="v"/>
            </a:pPr>
            <a:r>
              <a:rPr lang="fa-IR" sz="2000" dirty="0" smtClean="0"/>
              <a:t>تفاوت </a:t>
            </a:r>
            <a:r>
              <a:rPr lang="fa-IR" sz="2000" dirty="0"/>
              <a:t>های اساسی بین جستجوی اطلاعات برای برآورده شدن نیاز خاص مشاوره و جستجوی منابع برای حمایت از فرآیند جستجوی موضوعی وجود دارد. معمولا، هدف یک مشاوره، یافتن سریع و دقیق پاسخ به یک سوال خاص است. </a:t>
            </a:r>
            <a:r>
              <a:rPr lang="fa-IR" sz="2000" dirty="0" smtClean="0"/>
              <a:t>اما ، </a:t>
            </a:r>
            <a:r>
              <a:rPr lang="fa-IR" sz="2000" dirty="0">
                <a:solidFill>
                  <a:srgbClr val="00B0F0"/>
                </a:solidFill>
              </a:rPr>
              <a:t>هدف جستجوی موضوعی </a:t>
            </a:r>
            <a:r>
              <a:rPr lang="fa-IR" sz="2000" dirty="0"/>
              <a:t>این است که مواد را بر اساس یک موضوع مورد علاقه جستجو کنید</a:t>
            </a:r>
            <a:r>
              <a:rPr lang="fa-IR" sz="2000" dirty="0" smtClean="0"/>
              <a:t>.</a:t>
            </a:r>
          </a:p>
          <a:p>
            <a:pPr algn="r" rtl="1">
              <a:buClr>
                <a:srgbClr val="7030A0"/>
              </a:buClr>
              <a:buFont typeface="Wingdings" panose="05000000000000000000" pitchFamily="2" charset="2"/>
              <a:buChar char="v"/>
            </a:pPr>
            <a:r>
              <a:rPr lang="fa-IR" sz="2000" dirty="0" smtClean="0"/>
              <a:t>در جست وجوی موضوعی، هدف پاسخ دادن با سرعت بالا نیست.</a:t>
            </a:r>
          </a:p>
          <a:p>
            <a:pPr lvl="1" algn="r" rtl="1">
              <a:buClr>
                <a:srgbClr val="7030A0"/>
              </a:buClr>
              <a:buFont typeface="Wingdings" panose="05000000000000000000" pitchFamily="2" charset="2"/>
              <a:buChar char="v"/>
            </a:pPr>
            <a:r>
              <a:rPr lang="fa-IR" sz="1800" dirty="0" smtClean="0"/>
              <a:t>بلکه معیارهای مهم دیگری نظیر </a:t>
            </a:r>
            <a:r>
              <a:rPr lang="fa-IR" sz="1800" dirty="0" smtClean="0">
                <a:solidFill>
                  <a:srgbClr val="00B0F0"/>
                </a:solidFill>
              </a:rPr>
              <a:t>پوشش بالا </a:t>
            </a:r>
            <a:r>
              <a:rPr lang="fa-IR" sz="1800" dirty="0" smtClean="0"/>
              <a:t>و </a:t>
            </a:r>
            <a:r>
              <a:rPr lang="fa-IR" sz="1800" dirty="0" smtClean="0">
                <a:solidFill>
                  <a:srgbClr val="00B0F0"/>
                </a:solidFill>
              </a:rPr>
              <a:t>تنوع نتایج</a:t>
            </a:r>
            <a:r>
              <a:rPr lang="fa-IR" sz="1800" dirty="0" smtClean="0"/>
              <a:t>،</a:t>
            </a:r>
            <a:r>
              <a:rPr lang="fa-IR" sz="1800" dirty="0" smtClean="0">
                <a:solidFill>
                  <a:srgbClr val="00B0F0"/>
                </a:solidFill>
              </a:rPr>
              <a:t> دقت بالا</a:t>
            </a:r>
            <a:r>
              <a:rPr lang="fa-IR" sz="1800" dirty="0" smtClean="0"/>
              <a:t> و </a:t>
            </a:r>
            <a:r>
              <a:rPr lang="fa-IR" sz="1800" dirty="0" smtClean="0">
                <a:solidFill>
                  <a:srgbClr val="00B0F0"/>
                </a:solidFill>
              </a:rPr>
              <a:t>فراخوانی بالا </a:t>
            </a:r>
            <a:r>
              <a:rPr lang="fa-IR" sz="1800" dirty="0" smtClean="0"/>
              <a:t>مهم است.</a:t>
            </a:r>
          </a:p>
          <a:p>
            <a:pPr algn="r" rtl="1">
              <a:buClr>
                <a:srgbClr val="7030A0"/>
              </a:buClr>
              <a:buFont typeface="Wingdings" panose="05000000000000000000" pitchFamily="2" charset="2"/>
              <a:buChar char="v"/>
            </a:pPr>
            <a:r>
              <a:rPr lang="fa-IR" sz="2000" dirty="0"/>
              <a:t>جست وجوی موضوعی معمولا در لایه بالای واسط های جست وجو، ساخته می شوند.</a:t>
            </a:r>
            <a:endParaRPr lang="en-US" sz="2000" dirty="0"/>
          </a:p>
          <a:p>
            <a:pPr algn="r" rtl="1">
              <a:buClr>
                <a:srgbClr val="7030A0"/>
              </a:buClr>
              <a:buFont typeface="Wingdings" panose="05000000000000000000" pitchFamily="2" charset="2"/>
              <a:buChar char="v"/>
            </a:pPr>
            <a:endParaRPr lang="fa-IR" sz="2000" dirty="0"/>
          </a:p>
          <a:p>
            <a:pPr algn="r" rtl="1">
              <a:buClr>
                <a:srgbClr val="7030A0"/>
              </a:buClr>
              <a:buFont typeface="Wingdings" panose="05000000000000000000" pitchFamily="2" charset="2"/>
              <a:buChar char="v"/>
            </a:pPr>
            <a:r>
              <a:rPr lang="fa-IR" sz="2000" dirty="0"/>
              <a:t>کاربردهای داده های بزرگ که جست وجوی موضوعی برای آن ها مفید است:</a:t>
            </a:r>
          </a:p>
          <a:p>
            <a:pPr lvl="1" algn="r" rtl="1">
              <a:buClr>
                <a:srgbClr val="7030A0"/>
              </a:buClr>
              <a:buFont typeface="Wingdings" panose="05000000000000000000" pitchFamily="2" charset="2"/>
              <a:buChar char="v"/>
            </a:pPr>
            <a:r>
              <a:rPr lang="fa-IR" sz="2000" dirty="0"/>
              <a:t>پشتیبانی از جست وجوی اطلاعا ت مبتنی بر وظیفه(</a:t>
            </a:r>
            <a:r>
              <a:rPr lang="en-US" sz="2000" dirty="0"/>
              <a:t>task</a:t>
            </a:r>
            <a:r>
              <a:rPr lang="fa-IR" sz="2000" dirty="0"/>
              <a:t>)</a:t>
            </a:r>
          </a:p>
          <a:p>
            <a:pPr lvl="1" algn="r" rtl="1">
              <a:buClr>
                <a:srgbClr val="7030A0"/>
              </a:buClr>
              <a:buFont typeface="Wingdings" panose="05000000000000000000" pitchFamily="2" charset="2"/>
              <a:buChar char="v"/>
            </a:pPr>
            <a:r>
              <a:rPr lang="fa-IR" sz="2000" dirty="0"/>
              <a:t>دسترسی عمیق وب</a:t>
            </a:r>
            <a:endParaRPr lang="en-US" sz="2000" dirty="0"/>
          </a:p>
          <a:p>
            <a:pPr lvl="1" algn="r" rtl="1">
              <a:buClr>
                <a:srgbClr val="7030A0"/>
              </a:buClr>
              <a:buFont typeface="Wingdings" panose="05000000000000000000" pitchFamily="2" charset="2"/>
              <a:buChar char="v"/>
            </a:pPr>
            <a:r>
              <a:rPr lang="fa-IR" sz="2000" dirty="0"/>
              <a:t>نظر کاوی</a:t>
            </a:r>
          </a:p>
          <a:p>
            <a:pPr lvl="1" algn="r" rtl="1">
              <a:buClr>
                <a:srgbClr val="7030A0"/>
              </a:buClr>
              <a:buFont typeface="Wingdings" panose="05000000000000000000" pitchFamily="2" charset="2"/>
              <a:buChar char="v"/>
            </a:pPr>
            <a:r>
              <a:rPr lang="fa-IR" sz="2000" dirty="0"/>
              <a:t>برآورده کردن نیازهای اطلاعاتی با کلمات زیاد</a:t>
            </a:r>
          </a:p>
          <a:p>
            <a:pPr lvl="1" algn="r" rtl="1">
              <a:buClr>
                <a:srgbClr val="7030A0"/>
              </a:buClr>
              <a:buFont typeface="Wingdings" panose="05000000000000000000" pitchFamily="2" charset="2"/>
              <a:buChar char="v"/>
            </a:pPr>
            <a:r>
              <a:rPr lang="fa-IR" sz="2000" dirty="0"/>
              <a:t>بازبیینی مخازن دیجیتال پزشکی برای تشخیص تجربه های مرتبط قبلی با نوع بیماری داده شده</a:t>
            </a:r>
          </a:p>
          <a:p>
            <a:pPr lvl="1" algn="r" rtl="1">
              <a:buClr>
                <a:srgbClr val="7030A0"/>
              </a:buClr>
              <a:buFont typeface="Wingdings" panose="05000000000000000000" pitchFamily="2" charset="2"/>
              <a:buChar char="v"/>
            </a:pPr>
            <a:endParaRPr lang="fa-IR" sz="1600" dirty="0">
              <a:latin typeface="B Nazanin"/>
            </a:endParaRPr>
          </a:p>
          <a:p>
            <a:pPr algn="r" rtl="1">
              <a:buClr>
                <a:srgbClr val="7030A0"/>
              </a:buClr>
              <a:buFont typeface="Wingdings" panose="05000000000000000000" pitchFamily="2" charset="2"/>
              <a:buChar char="v"/>
            </a:pPr>
            <a:endParaRPr lang="en-US" sz="1600" dirty="0"/>
          </a:p>
        </p:txBody>
      </p:sp>
      <p:grpSp>
        <p:nvGrpSpPr>
          <p:cNvPr id="7" name="Group 180"/>
          <p:cNvGrpSpPr>
            <a:grpSpLocks/>
          </p:cNvGrpSpPr>
          <p:nvPr/>
        </p:nvGrpSpPr>
        <p:grpSpPr bwMode="auto">
          <a:xfrm>
            <a:off x="655094" y="987425"/>
            <a:ext cx="10890912" cy="838200"/>
            <a:chOff x="0" y="1584"/>
            <a:chExt cx="5779" cy="528"/>
          </a:xfrm>
        </p:grpSpPr>
        <p:grpSp>
          <p:nvGrpSpPr>
            <p:cNvPr id="8" name="Group 59"/>
            <p:cNvGrpSpPr>
              <a:grpSpLocks/>
            </p:cNvGrpSpPr>
            <p:nvPr/>
          </p:nvGrpSpPr>
          <p:grpSpPr bwMode="auto">
            <a:xfrm>
              <a:off x="0" y="1584"/>
              <a:ext cx="969" cy="528"/>
              <a:chOff x="0" y="1178"/>
              <a:chExt cx="969" cy="528"/>
            </a:xfrm>
          </p:grpSpPr>
          <p:sp>
            <p:nvSpPr>
              <p:cNvPr id="27" name="AutoShape 60"/>
              <p:cNvSpPr>
                <a:spLocks noChangeArrowheads="1"/>
              </p:cNvSpPr>
              <p:nvPr/>
            </p:nvSpPr>
            <p:spPr bwMode="auto">
              <a:xfrm>
                <a:off x="0" y="1178"/>
                <a:ext cx="969" cy="52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51" y="3831609"/>
            <a:ext cx="367392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97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153480"/>
            <a:ext cx="10515600" cy="740284"/>
          </a:xfrm>
        </p:spPr>
        <p:txBody>
          <a:bodyPr>
            <a:normAutofit fontScale="90000"/>
          </a:bodyPr>
          <a:lstStyle/>
          <a:p>
            <a:pPr algn="ctr"/>
            <a:r>
              <a:rPr lang="fa-IR" dirty="0" smtClean="0"/>
              <a:t>چرا محاسبات تکاملی می توانند در جست وجوی موضوعی مفید باشند؟</a:t>
            </a:r>
            <a:endParaRPr lang="en-US" dirty="0"/>
          </a:p>
        </p:txBody>
      </p:sp>
      <p:sp>
        <p:nvSpPr>
          <p:cNvPr id="4" name="Slide Number Placeholder 3"/>
          <p:cNvSpPr>
            <a:spLocks noGrp="1"/>
          </p:cNvSpPr>
          <p:nvPr>
            <p:ph type="sldNum" sz="quarter" idx="12"/>
          </p:nvPr>
        </p:nvSpPr>
        <p:spPr/>
        <p:txBody>
          <a:bodyPr/>
          <a:lstStyle/>
          <a:p>
            <a:fld id="{F5F97073-FA99-4C36-A43A-1E4D855BCD96}" type="slidenum">
              <a:rPr lang="en-US" smtClean="0"/>
              <a:t>7</a:t>
            </a:fld>
            <a:endParaRPr lang="en-US"/>
          </a:p>
        </p:txBody>
      </p:sp>
      <p:grpSp>
        <p:nvGrpSpPr>
          <p:cNvPr id="7" name="Group 180"/>
          <p:cNvGrpSpPr>
            <a:grpSpLocks/>
          </p:cNvGrpSpPr>
          <p:nvPr/>
        </p:nvGrpSpPr>
        <p:grpSpPr bwMode="auto">
          <a:xfrm>
            <a:off x="655094" y="987425"/>
            <a:ext cx="10890912" cy="838200"/>
            <a:chOff x="0" y="1584"/>
            <a:chExt cx="5779" cy="528"/>
          </a:xfrm>
        </p:grpSpPr>
        <p:grpSp>
          <p:nvGrpSpPr>
            <p:cNvPr id="8" name="Group 59"/>
            <p:cNvGrpSpPr>
              <a:grpSpLocks/>
            </p:cNvGrpSpPr>
            <p:nvPr/>
          </p:nvGrpSpPr>
          <p:grpSpPr bwMode="auto">
            <a:xfrm>
              <a:off x="0" y="1584"/>
              <a:ext cx="969" cy="528"/>
              <a:chOff x="0" y="1178"/>
              <a:chExt cx="969" cy="528"/>
            </a:xfrm>
          </p:grpSpPr>
          <p:sp>
            <p:nvSpPr>
              <p:cNvPr id="27" name="AutoShape 60"/>
              <p:cNvSpPr>
                <a:spLocks noChangeArrowheads="1"/>
              </p:cNvSpPr>
              <p:nvPr/>
            </p:nvSpPr>
            <p:spPr bwMode="auto">
              <a:xfrm>
                <a:off x="0" y="1178"/>
                <a:ext cx="969" cy="528"/>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354" y="1279"/>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grpSp>
          <p:nvGrpSpPr>
            <p:cNvPr id="9" name="Group 62"/>
            <p:cNvGrpSpPr>
              <a:grpSpLocks/>
            </p:cNvGrpSpPr>
            <p:nvPr/>
          </p:nvGrpSpPr>
          <p:grpSpPr bwMode="auto">
            <a:xfrm>
              <a:off x="830" y="1680"/>
              <a:ext cx="921" cy="373"/>
              <a:chOff x="830" y="1274"/>
              <a:chExt cx="921" cy="373"/>
            </a:xfrm>
          </p:grpSpPr>
          <p:sp>
            <p:nvSpPr>
              <p:cNvPr id="25" name="AutoShape 63"/>
              <p:cNvSpPr>
                <a:spLocks noChangeArrowheads="1"/>
              </p:cNvSpPr>
              <p:nvPr/>
            </p:nvSpPr>
            <p:spPr bwMode="auto">
              <a:xfrm>
                <a:off x="830" y="1274"/>
                <a:ext cx="921" cy="336"/>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6" name="Text Box 64"/>
              <p:cNvSpPr txBox="1">
                <a:spLocks noChangeArrowheads="1"/>
              </p:cNvSpPr>
              <p:nvPr/>
            </p:nvSpPr>
            <p:spPr bwMode="auto">
              <a:xfrm>
                <a:off x="896" y="1279"/>
                <a:ext cx="8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پیشینه و کارهای</a:t>
                </a:r>
              </a:p>
              <a:p>
                <a:pPr algn="ctr" rtl="1"/>
                <a:r>
                  <a:rPr lang="fa-IR" sz="1600" dirty="0" smtClean="0">
                    <a:solidFill>
                      <a:schemeClr val="bg1"/>
                    </a:solidFill>
                  </a:rPr>
                  <a:t>مرتبط</a:t>
                </a:r>
                <a:endParaRPr lang="en-US" sz="1600" dirty="0">
                  <a:solidFill>
                    <a:schemeClr val="bg1"/>
                  </a:solidFill>
                </a:endParaRPr>
              </a:p>
            </p:txBody>
          </p:sp>
        </p:gr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r>
              <a:rPr lang="fa-IR" sz="2000" dirty="0" smtClean="0"/>
              <a:t>در </a:t>
            </a:r>
            <a:r>
              <a:rPr lang="fa-IR" sz="2000" dirty="0" smtClean="0">
                <a:solidFill>
                  <a:srgbClr val="00B0F0"/>
                </a:solidFill>
              </a:rPr>
              <a:t>جست وجوی موضوعی </a:t>
            </a:r>
            <a:r>
              <a:rPr lang="fa-IR" sz="2000" dirty="0" smtClean="0"/>
              <a:t>هدف یافتن پرس و جو(راه حل) هایی می باشد که بیشترین ربط را به موضوع مورد علاقه داشدته باشند.</a:t>
            </a:r>
          </a:p>
          <a:p>
            <a:pPr algn="r" rtl="1">
              <a:buClr>
                <a:srgbClr val="7030A0"/>
              </a:buClr>
              <a:buFont typeface="Wingdings" panose="05000000000000000000" pitchFamily="2" charset="2"/>
              <a:buChar char="v"/>
            </a:pPr>
            <a:r>
              <a:rPr lang="fa-IR" sz="2000" dirty="0"/>
              <a:t>درنظر گرفتن جست وجوی موضوعی به عنوان یک </a:t>
            </a:r>
            <a:r>
              <a:rPr lang="fa-IR" sz="2000" dirty="0">
                <a:solidFill>
                  <a:srgbClr val="00B0F0"/>
                </a:solidFill>
              </a:rPr>
              <a:t>مساله بهینه سازی چند هدفه</a:t>
            </a:r>
            <a:r>
              <a:rPr lang="en-US" sz="2000" dirty="0">
                <a:solidFill>
                  <a:srgbClr val="00B0F0"/>
                </a:solidFill>
              </a:rPr>
              <a:t> </a:t>
            </a:r>
            <a:r>
              <a:rPr lang="fa-IR" sz="2000" dirty="0">
                <a:solidFill>
                  <a:srgbClr val="00B0F0"/>
                </a:solidFill>
              </a:rPr>
              <a:t> </a:t>
            </a:r>
            <a:r>
              <a:rPr lang="fa-IR" sz="2000" dirty="0"/>
              <a:t>که در آن توابع هدف برای ماکزیمم کردن، میزان کارایی پرس وجو را تعیین می کنند.</a:t>
            </a:r>
          </a:p>
          <a:p>
            <a:pPr algn="r" rtl="1">
              <a:buClr>
                <a:srgbClr val="7030A0"/>
              </a:buClr>
              <a:buFont typeface="Wingdings" panose="05000000000000000000" pitchFamily="2" charset="2"/>
              <a:buChar char="v"/>
            </a:pPr>
            <a:r>
              <a:rPr lang="fa-IR" sz="2000" dirty="0" smtClean="0"/>
              <a:t>در مساله جست وجوی موضوعی، </a:t>
            </a:r>
            <a:r>
              <a:rPr lang="fa-IR" sz="2000" dirty="0" smtClean="0">
                <a:solidFill>
                  <a:srgbClr val="00B0F0"/>
                </a:solidFill>
              </a:rPr>
              <a:t>فضای پرس وجو </a:t>
            </a:r>
            <a:r>
              <a:rPr lang="fa-IR" sz="2000" dirty="0" smtClean="0"/>
              <a:t>یک فضای با ابعاد بالا می باشد زیرا هر کلمه احتمالی در پرس وجو یک بعد جدید در نظر گرفته می شود. بنابراین حل کردن این مساله به روش تحلیلی، از نظر محاسباتی گران و هزینه بر خواهد بود.</a:t>
            </a:r>
          </a:p>
          <a:p>
            <a:pPr algn="r" rtl="1">
              <a:buClr>
                <a:srgbClr val="7030A0"/>
              </a:buClr>
              <a:buFont typeface="Wingdings" panose="05000000000000000000" pitchFamily="2" charset="2"/>
              <a:buChar char="v"/>
            </a:pPr>
            <a:r>
              <a:rPr lang="ar-SA" sz="2000" dirty="0"/>
              <a:t>مسئله بهینه سازی پرس و جو دارای زیر ساخت مطلوب نیست، به این معنی که یک راه حل بهینه نمی تواند به طور کامل از راه حل های بهینه و زیرمجموعه آن ساخته </a:t>
            </a:r>
            <a:r>
              <a:rPr lang="fa-IR" sz="2000" dirty="0" smtClean="0"/>
              <a:t>شود. </a:t>
            </a:r>
            <a:r>
              <a:rPr lang="ar-SA" sz="2000" dirty="0" smtClean="0"/>
              <a:t>بنابراین</a:t>
            </a:r>
            <a:r>
              <a:rPr lang="ar-SA" sz="2000" dirty="0"/>
              <a:t>، روش های موجود برای حل مشکلات پیچیده با شکستن آنها به مراحل ساده، برای هدف ما سازنده نیست. </a:t>
            </a:r>
            <a:endParaRPr lang="fa-IR" sz="2000" dirty="0" smtClean="0"/>
          </a:p>
          <a:p>
            <a:pPr algn="r" rtl="1">
              <a:buClr>
                <a:srgbClr val="7030A0"/>
              </a:buClr>
              <a:buFont typeface="Wingdings" panose="05000000000000000000" pitchFamily="2" charset="2"/>
              <a:buChar char="v"/>
            </a:pPr>
            <a:r>
              <a:rPr lang="fa-IR" sz="2000" dirty="0" smtClean="0"/>
              <a:t>یک </a:t>
            </a:r>
            <a:r>
              <a:rPr lang="fa-IR" sz="2000" dirty="0"/>
              <a:t>پرس و جو می تواند موثر باشد، حتی اگر آن بهینه نباشد، در عین حال که پرس و جو های چندگانه و متنوع می توانند نتایج رضایت بخش ارائه دهند. </a:t>
            </a:r>
            <a:r>
              <a:rPr lang="fa-IR" sz="2000" dirty="0" smtClean="0"/>
              <a:t>بنابراین، این مقاله  </a:t>
            </a:r>
            <a:r>
              <a:rPr lang="fa-IR" sz="2000" dirty="0"/>
              <a:t>علاقه مند به پیدا کردن </a:t>
            </a:r>
            <a:r>
              <a:rPr lang="fa-IR" sz="2000" dirty="0">
                <a:solidFill>
                  <a:srgbClr val="00B0F0"/>
                </a:solidFill>
              </a:rPr>
              <a:t>بسیاری از پرس و </a:t>
            </a:r>
            <a:r>
              <a:rPr lang="fa-IR" sz="2000" dirty="0" smtClean="0">
                <a:solidFill>
                  <a:srgbClr val="00B0F0"/>
                </a:solidFill>
              </a:rPr>
              <a:t>جوهای  </a:t>
            </a:r>
            <a:r>
              <a:rPr lang="fa-IR" sz="2000" dirty="0">
                <a:solidFill>
                  <a:srgbClr val="00B0F0"/>
                </a:solidFill>
              </a:rPr>
              <a:t>نزدیک به بهینه به جای یک بهینه واحد </a:t>
            </a:r>
            <a:r>
              <a:rPr lang="fa-IR" sz="2000" dirty="0" smtClean="0">
                <a:solidFill>
                  <a:srgbClr val="00B0F0"/>
                </a:solidFill>
              </a:rPr>
              <a:t>است.</a:t>
            </a:r>
          </a:p>
          <a:p>
            <a:pPr algn="r" rtl="1">
              <a:buClr>
                <a:srgbClr val="7030A0"/>
              </a:buClr>
              <a:buFont typeface="Wingdings" panose="05000000000000000000" pitchFamily="2" charset="2"/>
              <a:buChar char="v"/>
            </a:pPr>
            <a:endParaRPr lang="en-US" sz="2000" dirty="0"/>
          </a:p>
        </p:txBody>
      </p:sp>
    </p:spTree>
    <p:extLst>
      <p:ext uri="{BB962C8B-B14F-4D97-AF65-F5344CB8AC3E}">
        <p14:creationId xmlns:p14="http://schemas.microsoft.com/office/powerpoint/2010/main" val="192872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80" y="145257"/>
            <a:ext cx="10515600" cy="1325563"/>
          </a:xfrm>
        </p:spPr>
        <p:txBody>
          <a:bodyPr>
            <a:normAutofit/>
          </a:bodyPr>
          <a:lstStyle/>
          <a:p>
            <a:pPr algn="ctr"/>
            <a:r>
              <a:rPr lang="fa-IR" dirty="0" smtClean="0"/>
              <a:t>جست وجوی موضوعی</a:t>
            </a:r>
            <a:endParaRPr lang="en-US" dirty="0"/>
          </a:p>
        </p:txBody>
      </p:sp>
      <p:sp>
        <p:nvSpPr>
          <p:cNvPr id="3" name="Content Placeholder 2"/>
          <p:cNvSpPr>
            <a:spLocks noGrp="1"/>
          </p:cNvSpPr>
          <p:nvPr>
            <p:ph idx="1"/>
          </p:nvPr>
        </p:nvSpPr>
        <p:spPr>
          <a:xfrm>
            <a:off x="838180" y="1919289"/>
            <a:ext cx="10515600" cy="4802186"/>
          </a:xfrm>
        </p:spPr>
        <p:txBody>
          <a:bodyPr>
            <a:normAutofit/>
          </a:bodyPr>
          <a:lstStyle/>
          <a:p>
            <a:pPr algn="r" rtl="1">
              <a:buClr>
                <a:srgbClr val="7030A0"/>
              </a:buClr>
              <a:buFont typeface="Wingdings" panose="05000000000000000000" pitchFamily="2" charset="2"/>
              <a:buChar char="v"/>
            </a:pPr>
            <a:r>
              <a:rPr lang="fa-IR" sz="2400" dirty="0" smtClean="0"/>
              <a:t>انواع مختلفی از روش ها برای جست وجوی مواد براساس یک موضوع پیشنهاد شده است:</a:t>
            </a:r>
          </a:p>
          <a:p>
            <a:pPr lvl="1" algn="r" rtl="1">
              <a:buClr>
                <a:srgbClr val="7030A0"/>
              </a:buClr>
              <a:buFont typeface="Wingdings" panose="05000000000000000000" pitchFamily="2" charset="2"/>
              <a:buChar char="v"/>
            </a:pPr>
            <a:r>
              <a:rPr lang="fa-IR" sz="2000" dirty="0" smtClean="0"/>
              <a:t>سیستم جست وجوی مبتنی بر زمینه به نام </a:t>
            </a:r>
            <a:r>
              <a:rPr lang="en-US" sz="2000" dirty="0"/>
              <a:t>Remembrance </a:t>
            </a:r>
            <a:r>
              <a:rPr lang="en-US" sz="2000" dirty="0" smtClean="0"/>
              <a:t>Agent</a:t>
            </a:r>
            <a:endParaRPr lang="fa-IR" sz="2000" dirty="0" smtClean="0"/>
          </a:p>
          <a:p>
            <a:pPr lvl="2" algn="r" rtl="1">
              <a:buClr>
                <a:srgbClr val="7030A0"/>
              </a:buClr>
              <a:buFont typeface="Wingdings" panose="05000000000000000000" pitchFamily="2" charset="2"/>
              <a:buChar char="v"/>
            </a:pPr>
            <a:r>
              <a:rPr lang="fa-IR" sz="1600" dirty="0" smtClean="0"/>
              <a:t>مانیتور کردن کارهای کاربر در داخل ویرایشگر </a:t>
            </a:r>
            <a:r>
              <a:rPr lang="en-US" sz="1600" dirty="0" err="1" smtClean="0"/>
              <a:t>Emacs</a:t>
            </a:r>
            <a:r>
              <a:rPr lang="fa-IR" sz="1600" dirty="0" smtClean="0"/>
              <a:t> برای پیدا کردن اسناد، یادداشت ها، ایمیل های مرتبط</a:t>
            </a:r>
          </a:p>
          <a:p>
            <a:pPr lvl="1" algn="r" rtl="1">
              <a:buClr>
                <a:srgbClr val="7030A0"/>
              </a:buClr>
              <a:buFont typeface="Wingdings" panose="05000000000000000000" pitchFamily="2" charset="2"/>
              <a:buChar char="v"/>
            </a:pPr>
            <a:r>
              <a:rPr lang="fa-IR" sz="2000" dirty="0" smtClean="0"/>
              <a:t>سیستم همیار مبتنی بر زمینه </a:t>
            </a:r>
            <a:r>
              <a:rPr lang="en-US" sz="2000" dirty="0" smtClean="0"/>
              <a:t>Watson system</a:t>
            </a:r>
            <a:endParaRPr lang="fa-IR" sz="2000" dirty="0" smtClean="0"/>
          </a:p>
          <a:p>
            <a:pPr lvl="2" algn="r" rtl="1">
              <a:buClr>
                <a:srgbClr val="7030A0"/>
              </a:buClr>
              <a:buFont typeface="Wingdings" panose="05000000000000000000" pitchFamily="2" charset="2"/>
              <a:buChar char="v"/>
            </a:pPr>
            <a:r>
              <a:rPr lang="fa-IR" sz="1600" dirty="0" smtClean="0"/>
              <a:t>استفاده از اطلاعات زمینه ای از اسنادی که کابران به آن ها دسترسی دارند برای تولید خودکار پرس و جوهای وب از اسناد.</a:t>
            </a:r>
            <a:endParaRPr lang="en-US" sz="1600" dirty="0" smtClean="0"/>
          </a:p>
          <a:p>
            <a:pPr lvl="1" algn="r" rtl="1">
              <a:buClr>
                <a:srgbClr val="7030A0"/>
              </a:buClr>
              <a:buFont typeface="Wingdings" panose="05000000000000000000" pitchFamily="2" charset="2"/>
              <a:buChar char="v"/>
            </a:pPr>
            <a:r>
              <a:rPr lang="fa-IR" sz="2000" dirty="0" smtClean="0"/>
              <a:t>سیستم </a:t>
            </a:r>
            <a:r>
              <a:rPr lang="en-US" sz="2000" dirty="0" smtClean="0"/>
              <a:t>Leibniz</a:t>
            </a:r>
            <a:endParaRPr lang="fa-IR" sz="2000" dirty="0" smtClean="0"/>
          </a:p>
          <a:p>
            <a:pPr lvl="2" algn="r" rtl="1">
              <a:buClr>
                <a:srgbClr val="7030A0"/>
              </a:buClr>
              <a:buFont typeface="Wingdings" panose="05000000000000000000" pitchFamily="2" charset="2"/>
              <a:buChar char="v"/>
            </a:pPr>
            <a:r>
              <a:rPr lang="fa-IR" sz="1600" dirty="0" smtClean="0"/>
              <a:t>معرفی مفهوم « بینش های زمینه ای </a:t>
            </a:r>
            <a:r>
              <a:rPr lang="fa-IR" sz="1600" dirty="0" smtClean="0">
                <a:latin typeface="Arial" panose="020B0604020202020204" pitchFamily="34" charset="0"/>
              </a:rPr>
              <a:t>»</a:t>
            </a:r>
            <a:r>
              <a:rPr lang="fa-IR" sz="1600" dirty="0" smtClean="0"/>
              <a:t> برای ارایه کردن اطلاعاتی که از نظر زمینه ای به محتوای مورد مصرف کاربران مرتبط است.</a:t>
            </a:r>
          </a:p>
          <a:p>
            <a:pPr marL="457200" lvl="1" indent="0" algn="r" rtl="1">
              <a:buClr>
                <a:srgbClr val="7030A0"/>
              </a:buClr>
              <a:buNone/>
            </a:pPr>
            <a:endParaRPr lang="fa-IR"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F5F97073-FA99-4C36-A43A-1E4D855BCD96}" type="slidenum">
              <a:rPr lang="en-US" smtClean="0"/>
              <a:t>8</a:t>
            </a:fld>
            <a:endParaRPr lang="en-US"/>
          </a:p>
        </p:txBody>
      </p:sp>
      <p:grpSp>
        <p:nvGrpSpPr>
          <p:cNvPr id="7" name="Group 180"/>
          <p:cNvGrpSpPr>
            <a:grpSpLocks/>
          </p:cNvGrpSpPr>
          <p:nvPr/>
        </p:nvGrpSpPr>
        <p:grpSpPr bwMode="auto">
          <a:xfrm>
            <a:off x="530712" y="893763"/>
            <a:ext cx="11015294" cy="947738"/>
            <a:chOff x="-66" y="1525"/>
            <a:chExt cx="5845" cy="597"/>
          </a:xfrm>
        </p:grpSpPr>
        <p:grpSp>
          <p:nvGrpSpPr>
            <p:cNvPr id="8" name="Group 59"/>
            <p:cNvGrpSpPr>
              <a:grpSpLocks/>
            </p:cNvGrpSpPr>
            <p:nvPr/>
          </p:nvGrpSpPr>
          <p:grpSpPr bwMode="auto">
            <a:xfrm>
              <a:off x="-66" y="1674"/>
              <a:ext cx="969" cy="331"/>
              <a:chOff x="-66" y="1268"/>
              <a:chExt cx="969" cy="331"/>
            </a:xfrm>
          </p:grpSpPr>
          <p:sp>
            <p:nvSpPr>
              <p:cNvPr id="27" name="AutoShape 60"/>
              <p:cNvSpPr>
                <a:spLocks noChangeArrowheads="1"/>
              </p:cNvSpPr>
              <p:nvPr/>
            </p:nvSpPr>
            <p:spPr bwMode="auto">
              <a:xfrm>
                <a:off x="-66" y="1268"/>
                <a:ext cx="969" cy="331"/>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249" y="1330"/>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sp>
          <p:nvSpPr>
            <p:cNvPr id="25" name="AutoShape 63"/>
            <p:cNvSpPr>
              <a:spLocks noChangeArrowheads="1"/>
            </p:cNvSpPr>
            <p:nvPr/>
          </p:nvSpPr>
          <p:spPr bwMode="auto">
            <a:xfrm>
              <a:off x="650" y="1525"/>
              <a:ext cx="1076" cy="597"/>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2000" dirty="0"/>
          </a:p>
        </p:txBody>
      </p:sp>
      <p:sp>
        <p:nvSpPr>
          <p:cNvPr id="31" name="Text Box 61"/>
          <p:cNvSpPr txBox="1">
            <a:spLocks noChangeArrowheads="1"/>
          </p:cNvSpPr>
          <p:nvPr/>
        </p:nvSpPr>
        <p:spPr bwMode="auto">
          <a:xfrm>
            <a:off x="2287398" y="1013689"/>
            <a:ext cx="13789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پیشینه و </a:t>
            </a:r>
          </a:p>
          <a:p>
            <a:pPr algn="ctr" rtl="1"/>
            <a:r>
              <a:rPr lang="fa-IR" sz="2000" dirty="0" smtClean="0">
                <a:solidFill>
                  <a:schemeClr val="bg1"/>
                </a:solidFill>
              </a:rPr>
              <a:t>کارهای مرتبط</a:t>
            </a:r>
            <a:endParaRPr lang="en-US" sz="1400" dirty="0">
              <a:solidFill>
                <a:schemeClr val="bg1"/>
              </a:solidFill>
            </a:endParaRPr>
          </a:p>
        </p:txBody>
      </p:sp>
    </p:spTree>
    <p:extLst>
      <p:ext uri="{BB962C8B-B14F-4D97-AF65-F5344CB8AC3E}">
        <p14:creationId xmlns:p14="http://schemas.microsoft.com/office/powerpoint/2010/main" val="218542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80" y="145257"/>
            <a:ext cx="10515600" cy="1325563"/>
          </a:xfrm>
        </p:spPr>
        <p:txBody>
          <a:bodyPr>
            <a:normAutofit/>
          </a:bodyPr>
          <a:lstStyle/>
          <a:p>
            <a:pPr algn="ctr"/>
            <a:r>
              <a:rPr lang="fa-IR" dirty="0" smtClean="0"/>
              <a:t>گوناگونی نتایج جست وجو</a:t>
            </a:r>
            <a:endParaRPr lang="en-US" dirty="0"/>
          </a:p>
        </p:txBody>
      </p:sp>
      <p:sp>
        <p:nvSpPr>
          <p:cNvPr id="3" name="Content Placeholder 2"/>
          <p:cNvSpPr>
            <a:spLocks noGrp="1"/>
          </p:cNvSpPr>
          <p:nvPr>
            <p:ph idx="1"/>
          </p:nvPr>
        </p:nvSpPr>
        <p:spPr>
          <a:xfrm>
            <a:off x="838180" y="1919289"/>
            <a:ext cx="10515600" cy="4802186"/>
          </a:xfrm>
        </p:spPr>
        <p:txBody>
          <a:bodyPr>
            <a:normAutofit/>
          </a:bodyPr>
          <a:lstStyle/>
          <a:p>
            <a:pPr lvl="1" algn="r" rtl="1">
              <a:buClr>
                <a:srgbClr val="7030A0"/>
              </a:buClr>
              <a:buFont typeface="Wingdings" panose="05000000000000000000" pitchFamily="2" charset="2"/>
              <a:buChar char="v"/>
            </a:pPr>
            <a:r>
              <a:rPr lang="fa-IR" dirty="0" smtClean="0">
                <a:latin typeface="Arial" panose="020B0604020202020204" pitchFamily="34" charset="0"/>
              </a:rPr>
              <a:t>مساله گوناگونی نتایج جست وجو به طور گسترده در جامعه بازیابی اطلاعات مورد مطالعه قرار گرفته است:</a:t>
            </a:r>
          </a:p>
          <a:p>
            <a:pPr lvl="2" algn="r" rtl="1">
              <a:buClr>
                <a:srgbClr val="7030A0"/>
              </a:buClr>
              <a:buFont typeface="Wingdings" panose="05000000000000000000" pitchFamily="2" charset="2"/>
              <a:buChar char="v"/>
            </a:pPr>
            <a:r>
              <a:rPr lang="fa-IR" dirty="0" smtClean="0">
                <a:latin typeface="Arial" panose="020B0604020202020204" pitchFamily="34" charset="0"/>
              </a:rPr>
              <a:t>بهینه کردن نتایج در سطح اسناد به جای یک سند واحد </a:t>
            </a:r>
          </a:p>
          <a:p>
            <a:pPr lvl="3" algn="r" rtl="1">
              <a:buClr>
                <a:srgbClr val="7030A0"/>
              </a:buClr>
              <a:buFont typeface="Wingdings" panose="05000000000000000000" pitchFamily="2" charset="2"/>
              <a:buChar char="v"/>
            </a:pPr>
            <a:r>
              <a:rPr lang="fa-IR" dirty="0" smtClean="0">
                <a:latin typeface="Arial" panose="020B0604020202020204" pitchFamily="34" charset="0"/>
              </a:rPr>
              <a:t>به هدف مقاله نزدیک است</a:t>
            </a:r>
          </a:p>
          <a:p>
            <a:pPr lvl="3" algn="r" rtl="1">
              <a:buClr>
                <a:srgbClr val="7030A0"/>
              </a:buClr>
              <a:buFont typeface="Wingdings" panose="05000000000000000000" pitchFamily="2" charset="2"/>
              <a:buChar char="v"/>
            </a:pPr>
            <a:r>
              <a:rPr lang="fa-IR" dirty="0" smtClean="0">
                <a:latin typeface="Arial" panose="020B0604020202020204" pitchFamily="34" charset="0"/>
              </a:rPr>
              <a:t>هدف، مقایسه خوشه بندی و گوناگونی نتایج جست وجو با استفاده از یک فریم ورک ارزیابی یکپارچه </a:t>
            </a:r>
          </a:p>
          <a:p>
            <a:pPr lvl="2" algn="r" rtl="1">
              <a:buClr>
                <a:srgbClr val="7030A0"/>
              </a:buClr>
              <a:buFont typeface="Wingdings" panose="05000000000000000000" pitchFamily="2" charset="2"/>
              <a:buChar char="v"/>
            </a:pPr>
            <a:r>
              <a:rPr lang="fa-IR" dirty="0" smtClean="0">
                <a:latin typeface="Arial" panose="020B0604020202020204" pitchFamily="34" charset="0"/>
              </a:rPr>
              <a:t>دوباره رتبه بندی کردن نتایج جست وجو برای کاهش افزونگی</a:t>
            </a:r>
          </a:p>
          <a:p>
            <a:pPr lvl="3" algn="r" rtl="1">
              <a:buClr>
                <a:srgbClr val="7030A0"/>
              </a:buClr>
              <a:buFont typeface="Wingdings" panose="05000000000000000000" pitchFamily="2" charset="2"/>
              <a:buChar char="v"/>
            </a:pPr>
            <a:r>
              <a:rPr lang="fa-IR" dirty="0" smtClean="0">
                <a:latin typeface="Arial" panose="020B0604020202020204" pitchFamily="34" charset="0"/>
              </a:rPr>
              <a:t>استفاده از یک معیار که ترکیب خطی از ربط و نوآوری باشد.</a:t>
            </a:r>
          </a:p>
          <a:p>
            <a:pPr lvl="3" algn="r" rtl="1">
              <a:buClr>
                <a:srgbClr val="7030A0"/>
              </a:buClr>
              <a:buFont typeface="Wingdings" panose="05000000000000000000" pitchFamily="2" charset="2"/>
              <a:buChar char="v"/>
            </a:pPr>
            <a:r>
              <a:rPr lang="fa-IR" dirty="0" smtClean="0">
                <a:latin typeface="Arial" panose="020B0604020202020204" pitchFamily="34" charset="0"/>
              </a:rPr>
              <a:t>یک سند دارای رتبه بالا می باشد اگر هم به پرس وجو مرتبط باشد و هم شباهت کم تری به نتایج بازیابی شده قبلی داشته باشد.</a:t>
            </a:r>
          </a:p>
          <a:p>
            <a:pPr lvl="2" algn="r" rtl="1">
              <a:buClr>
                <a:srgbClr val="7030A0"/>
              </a:buClr>
              <a:buFont typeface="Wingdings" panose="05000000000000000000" pitchFamily="2" charset="2"/>
              <a:buChar char="v"/>
            </a:pPr>
            <a:r>
              <a:rPr lang="fa-IR" dirty="0" smtClean="0">
                <a:latin typeface="Arial" panose="020B0604020202020204" pitchFamily="34" charset="0"/>
              </a:rPr>
              <a:t>تکنیک برای پیشنهاد کردن پرس وجوهای جایگزین که از نظر معنایی به پرس وجوی اولیه کاربران وب نزدیک است.</a:t>
            </a:r>
          </a:p>
          <a:p>
            <a:pPr lvl="3" algn="r" rtl="1">
              <a:buClr>
                <a:srgbClr val="7030A0"/>
              </a:buClr>
              <a:buFont typeface="Wingdings" panose="05000000000000000000" pitchFamily="2" charset="2"/>
              <a:buChar char="v"/>
            </a:pPr>
            <a:r>
              <a:rPr lang="fa-IR" dirty="0" smtClean="0">
                <a:latin typeface="Arial" panose="020B0604020202020204" pitchFamily="34" charset="0"/>
              </a:rPr>
              <a:t>مبتنی بر استفاده از داده های به دست آمده از کلیک کردن </a:t>
            </a:r>
            <a:r>
              <a:rPr lang="en-US" dirty="0" err="1" smtClean="0">
                <a:latin typeface="Arial" panose="020B0604020202020204" pitchFamily="34" charset="0"/>
              </a:rPr>
              <a:t>url</a:t>
            </a:r>
            <a:r>
              <a:rPr lang="fa-IR" dirty="0" smtClean="0">
                <a:latin typeface="Arial" panose="020B0604020202020204" pitchFamily="34" charset="0"/>
              </a:rPr>
              <a:t> پرس وجو  و روش </a:t>
            </a:r>
            <a:r>
              <a:rPr lang="en-US" dirty="0"/>
              <a:t>Markov random </a:t>
            </a:r>
            <a:r>
              <a:rPr lang="en-US" dirty="0" smtClean="0"/>
              <a:t>walk</a:t>
            </a:r>
            <a:endParaRPr lang="fa-IR" dirty="0" smtClean="0"/>
          </a:p>
          <a:p>
            <a:pPr lvl="2" algn="r" rtl="1">
              <a:buClr>
                <a:srgbClr val="7030A0"/>
              </a:buClr>
              <a:buFont typeface="Wingdings" panose="05000000000000000000" pitchFamily="2" charset="2"/>
              <a:buChar char="v"/>
            </a:pPr>
            <a:r>
              <a:rPr lang="fa-IR" dirty="0" smtClean="0">
                <a:latin typeface="Arial" panose="020B0604020202020204" pitchFamily="34" charset="0"/>
              </a:rPr>
              <a:t>استفاده از منابع اطلاعاتی موجود مانند </a:t>
            </a:r>
            <a:r>
              <a:rPr lang="en-US" dirty="0" err="1" smtClean="0">
                <a:latin typeface="Arial" panose="020B0604020202020204" pitchFamily="34" charset="0"/>
              </a:rPr>
              <a:t>wikipedia</a:t>
            </a:r>
            <a:r>
              <a:rPr lang="fa-IR" dirty="0" smtClean="0">
                <a:latin typeface="Arial" panose="020B0604020202020204" pitchFamily="34" charset="0"/>
              </a:rPr>
              <a:t> ، </a:t>
            </a:r>
            <a:r>
              <a:rPr lang="en-US" dirty="0" err="1" smtClean="0">
                <a:latin typeface="Arial" panose="020B0604020202020204" pitchFamily="34" charset="0"/>
              </a:rPr>
              <a:t>wordnet</a:t>
            </a:r>
            <a:r>
              <a:rPr lang="fa-IR" dirty="0" smtClean="0">
                <a:latin typeface="Arial" panose="020B0604020202020204" pitchFamily="34" charset="0"/>
              </a:rPr>
              <a:t>  برای پیشنهاد کردن پرس وجوهای شبیه به پرس و جوی اولیه کاربر</a:t>
            </a:r>
          </a:p>
          <a:p>
            <a:pPr lvl="3" algn="r" rtl="1">
              <a:buClr>
                <a:srgbClr val="7030A0"/>
              </a:buClr>
              <a:buFont typeface="Wingdings" panose="05000000000000000000" pitchFamily="2" charset="2"/>
              <a:buChar char="v"/>
            </a:pPr>
            <a:endParaRPr lang="fa-IR"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F5F97073-FA99-4C36-A43A-1E4D855BCD96}" type="slidenum">
              <a:rPr lang="en-US" smtClean="0"/>
              <a:t>9</a:t>
            </a:fld>
            <a:endParaRPr lang="en-US"/>
          </a:p>
        </p:txBody>
      </p:sp>
      <p:grpSp>
        <p:nvGrpSpPr>
          <p:cNvPr id="7" name="Group 180"/>
          <p:cNvGrpSpPr>
            <a:grpSpLocks/>
          </p:cNvGrpSpPr>
          <p:nvPr/>
        </p:nvGrpSpPr>
        <p:grpSpPr bwMode="auto">
          <a:xfrm>
            <a:off x="530712" y="893763"/>
            <a:ext cx="11015294" cy="947738"/>
            <a:chOff x="-66" y="1525"/>
            <a:chExt cx="5845" cy="597"/>
          </a:xfrm>
        </p:grpSpPr>
        <p:grpSp>
          <p:nvGrpSpPr>
            <p:cNvPr id="8" name="Group 59"/>
            <p:cNvGrpSpPr>
              <a:grpSpLocks/>
            </p:cNvGrpSpPr>
            <p:nvPr/>
          </p:nvGrpSpPr>
          <p:grpSpPr bwMode="auto">
            <a:xfrm>
              <a:off x="-66" y="1674"/>
              <a:ext cx="969" cy="331"/>
              <a:chOff x="-66" y="1268"/>
              <a:chExt cx="969" cy="331"/>
            </a:xfrm>
          </p:grpSpPr>
          <p:sp>
            <p:nvSpPr>
              <p:cNvPr id="27" name="AutoShape 60"/>
              <p:cNvSpPr>
                <a:spLocks noChangeArrowheads="1"/>
              </p:cNvSpPr>
              <p:nvPr/>
            </p:nvSpPr>
            <p:spPr bwMode="auto">
              <a:xfrm>
                <a:off x="-66" y="1268"/>
                <a:ext cx="969" cy="331"/>
              </a:xfrm>
              <a:prstGeom prst="chevron">
                <a:avLst>
                  <a:gd name="adj" fmla="val 68527"/>
                </a:avLst>
              </a:prstGeom>
              <a:solidFill>
                <a:srgbClr val="7030A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8" name="Text Box 61"/>
              <p:cNvSpPr txBox="1">
                <a:spLocks noChangeArrowheads="1"/>
              </p:cNvSpPr>
              <p:nvPr/>
            </p:nvSpPr>
            <p:spPr bwMode="auto">
              <a:xfrm>
                <a:off x="249" y="1330"/>
                <a:ext cx="4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مقدمه</a:t>
                </a:r>
                <a:endParaRPr lang="en-US" sz="1400" dirty="0">
                  <a:solidFill>
                    <a:schemeClr val="bg1"/>
                  </a:solidFill>
                </a:endParaRPr>
              </a:p>
            </p:txBody>
          </p:sp>
        </p:grpSp>
        <p:sp>
          <p:nvSpPr>
            <p:cNvPr id="25" name="AutoShape 63"/>
            <p:cNvSpPr>
              <a:spLocks noChangeArrowheads="1"/>
            </p:cNvSpPr>
            <p:nvPr/>
          </p:nvSpPr>
          <p:spPr bwMode="auto">
            <a:xfrm>
              <a:off x="650" y="1525"/>
              <a:ext cx="1076" cy="597"/>
            </a:xfrm>
            <a:prstGeom prst="chevron">
              <a:avLst>
                <a:gd name="adj" fmla="val 68527"/>
              </a:avLst>
            </a:prstGeom>
            <a:solidFill>
              <a:schemeClr val="accent5">
                <a:lumMod val="75000"/>
              </a:schemeClr>
            </a:solidFill>
            <a:ln>
              <a:noFill/>
            </a:ln>
            <a:effectLst>
              <a:prstShdw prst="shdw17" dist="17961" dir="2700000">
                <a:srgbClr val="FF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grpSp>
          <p:nvGrpSpPr>
            <p:cNvPr id="10" name="Group 65"/>
            <p:cNvGrpSpPr>
              <a:grpSpLocks/>
            </p:cNvGrpSpPr>
            <p:nvPr/>
          </p:nvGrpSpPr>
          <p:grpSpPr bwMode="auto">
            <a:xfrm>
              <a:off x="1614" y="1680"/>
              <a:ext cx="1920" cy="336"/>
              <a:chOff x="1614" y="1274"/>
              <a:chExt cx="1920" cy="336"/>
            </a:xfrm>
          </p:grpSpPr>
          <p:sp>
            <p:nvSpPr>
              <p:cNvPr id="23" name="AutoShape 66"/>
              <p:cNvSpPr>
                <a:spLocks noChangeArrowheads="1"/>
              </p:cNvSpPr>
              <p:nvPr/>
            </p:nvSpPr>
            <p:spPr bwMode="auto">
              <a:xfrm>
                <a:off x="1614" y="1274"/>
                <a:ext cx="1920" cy="336"/>
              </a:xfrm>
              <a:prstGeom prst="chevron">
                <a:avLst>
                  <a:gd name="adj" fmla="val 68527"/>
                </a:avLst>
              </a:prstGeom>
              <a:solidFill>
                <a:srgbClr val="0070C0"/>
              </a:solidFill>
              <a:ln>
                <a:noFill/>
              </a:ln>
              <a:effectLst>
                <a:prstShdw prst="shdw17" dist="17961" dir="2700000">
                  <a:srgbClr val="CC99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4" name="Text Box 67"/>
              <p:cNvSpPr txBox="1">
                <a:spLocks noChangeArrowheads="1"/>
              </p:cNvSpPr>
              <p:nvPr/>
            </p:nvSpPr>
            <p:spPr bwMode="auto">
              <a:xfrm>
                <a:off x="1835"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1" name="Group 68"/>
            <p:cNvGrpSpPr>
              <a:grpSpLocks/>
            </p:cNvGrpSpPr>
            <p:nvPr/>
          </p:nvGrpSpPr>
          <p:grpSpPr bwMode="auto">
            <a:xfrm>
              <a:off x="2638" y="1680"/>
              <a:ext cx="2388" cy="336"/>
              <a:chOff x="2638" y="1274"/>
              <a:chExt cx="2388" cy="336"/>
            </a:xfrm>
          </p:grpSpPr>
          <p:sp>
            <p:nvSpPr>
              <p:cNvPr id="21" name="AutoShape 69"/>
              <p:cNvSpPr>
                <a:spLocks noChangeArrowheads="1"/>
              </p:cNvSpPr>
              <p:nvPr/>
            </p:nvSpPr>
            <p:spPr bwMode="auto">
              <a:xfrm>
                <a:off x="3441" y="1274"/>
                <a:ext cx="1585" cy="336"/>
              </a:xfrm>
              <a:prstGeom prst="chevron">
                <a:avLst>
                  <a:gd name="adj" fmla="val 68527"/>
                </a:avLst>
              </a:prstGeom>
              <a:solidFill>
                <a:srgbClr val="00B0F0"/>
              </a:solidFill>
              <a:ln>
                <a:noFill/>
              </a:ln>
              <a:effectLst>
                <a:prstShdw prst="shdw17" dist="17961" dir="2700000">
                  <a:srgbClr val="996633">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2" name="Text Box 70"/>
              <p:cNvSpPr txBox="1">
                <a:spLocks noChangeArrowheads="1"/>
              </p:cNvSpPr>
              <p:nvPr/>
            </p:nvSpPr>
            <p:spPr bwMode="auto">
              <a:xfrm>
                <a:off x="2638" y="1279"/>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rtl="1"/>
                <a:endParaRPr lang="en-US" sz="1600" dirty="0"/>
              </a:p>
            </p:txBody>
          </p:sp>
        </p:grpSp>
        <p:grpSp>
          <p:nvGrpSpPr>
            <p:cNvPr id="12" name="Group 71"/>
            <p:cNvGrpSpPr>
              <a:grpSpLocks/>
            </p:cNvGrpSpPr>
            <p:nvPr/>
          </p:nvGrpSpPr>
          <p:grpSpPr bwMode="auto">
            <a:xfrm>
              <a:off x="4953" y="1663"/>
              <a:ext cx="826" cy="336"/>
              <a:chOff x="4953" y="1257"/>
              <a:chExt cx="826" cy="336"/>
            </a:xfrm>
          </p:grpSpPr>
          <p:sp>
            <p:nvSpPr>
              <p:cNvPr id="19" name="AutoShape 72"/>
              <p:cNvSpPr>
                <a:spLocks noChangeArrowheads="1"/>
              </p:cNvSpPr>
              <p:nvPr/>
            </p:nvSpPr>
            <p:spPr bwMode="auto">
              <a:xfrm>
                <a:off x="4953" y="1257"/>
                <a:ext cx="826" cy="336"/>
              </a:xfrm>
              <a:prstGeom prst="chevron">
                <a:avLst>
                  <a:gd name="adj" fmla="val 68527"/>
                </a:avLst>
              </a:prstGeom>
              <a:solidFill>
                <a:srgbClr val="00B050"/>
              </a:solidFill>
              <a:ln>
                <a:noFill/>
              </a:ln>
              <a:effectLst>
                <a:prstShdw prst="shdw17" dist="17961" dir="2700000">
                  <a:srgbClr val="CAA4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rtl="1"/>
                <a:endParaRPr lang="en-US">
                  <a:cs typeface="Nazanin" pitchFamily="2" charset="-78"/>
                </a:endParaRPr>
              </a:p>
            </p:txBody>
          </p:sp>
          <p:sp>
            <p:nvSpPr>
              <p:cNvPr id="20" name="Text Box 73"/>
              <p:cNvSpPr txBox="1">
                <a:spLocks noChangeArrowheads="1"/>
              </p:cNvSpPr>
              <p:nvPr/>
            </p:nvSpPr>
            <p:spPr bwMode="auto">
              <a:xfrm>
                <a:off x="5085" y="1317"/>
                <a:ext cx="5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1600" dirty="0" smtClean="0">
                    <a:solidFill>
                      <a:schemeClr val="bg1"/>
                    </a:solidFill>
                  </a:rPr>
                  <a:t>نتیجه گیری</a:t>
                </a:r>
                <a:endParaRPr lang="en-US" sz="1600" dirty="0">
                  <a:solidFill>
                    <a:schemeClr val="bg1"/>
                  </a:solidFill>
                </a:endParaRPr>
              </a:p>
            </p:txBody>
          </p:sp>
        </p:grpSp>
        <p:sp>
          <p:nvSpPr>
            <p:cNvPr id="16" name="Text Box 79"/>
            <p:cNvSpPr txBox="1">
              <a:spLocks noChangeArrowheads="1"/>
            </p:cNvSpPr>
            <p:nvPr/>
          </p:nvSpPr>
          <p:spPr bwMode="auto">
            <a:xfrm>
              <a:off x="5174" y="1723"/>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endParaRPr lang="en-US" sz="1600" b="1" dirty="0">
                <a:solidFill>
                  <a:schemeClr val="bg1"/>
                </a:solidFill>
                <a:latin typeface="Arial" panose="020B0604020202020204" pitchFamily="34" charset="0"/>
              </a:endParaRPr>
            </a:p>
          </p:txBody>
        </p:sp>
      </p:grpSp>
      <p:sp>
        <p:nvSpPr>
          <p:cNvPr id="29" name="Rectangle 28"/>
          <p:cNvSpPr/>
          <p:nvPr/>
        </p:nvSpPr>
        <p:spPr>
          <a:xfrm>
            <a:off x="4029484" y="1103094"/>
            <a:ext cx="2888035" cy="646331"/>
          </a:xfrm>
          <a:prstGeom prst="rect">
            <a:avLst/>
          </a:prstGeom>
        </p:spPr>
        <p:txBody>
          <a:bodyPr wrap="none">
            <a:spAutoFit/>
          </a:bodyPr>
          <a:lstStyle/>
          <a:p>
            <a:pPr lvl="0" rtl="1"/>
            <a:r>
              <a:rPr lang="fa-IR" dirty="0">
                <a:solidFill>
                  <a:schemeClr val="bg1"/>
                </a:solidFill>
              </a:rPr>
              <a:t>فریم ورک </a:t>
            </a:r>
            <a:r>
              <a:rPr lang="en-US" dirty="0">
                <a:solidFill>
                  <a:schemeClr val="bg1"/>
                </a:solidFill>
              </a:rPr>
              <a:t>MOEA</a:t>
            </a:r>
            <a:r>
              <a:rPr lang="fa-IR" dirty="0">
                <a:solidFill>
                  <a:schemeClr val="bg1"/>
                </a:solidFill>
              </a:rPr>
              <a:t> برای حفظ تنوع </a:t>
            </a:r>
            <a:endParaRPr lang="fa-IR" dirty="0" smtClean="0">
              <a:solidFill>
                <a:schemeClr val="bg1"/>
              </a:solidFill>
            </a:endParaRPr>
          </a:p>
          <a:p>
            <a:pPr lvl="0" rtl="1"/>
            <a:r>
              <a:rPr lang="fa-IR" dirty="0" smtClean="0">
                <a:solidFill>
                  <a:schemeClr val="bg1"/>
                </a:solidFill>
              </a:rPr>
              <a:t>جست </a:t>
            </a:r>
            <a:r>
              <a:rPr lang="fa-IR" dirty="0">
                <a:solidFill>
                  <a:schemeClr val="bg1"/>
                </a:solidFill>
              </a:rPr>
              <a:t>وجوی موضوعی</a:t>
            </a:r>
            <a:endParaRPr lang="en-US" dirty="0">
              <a:solidFill>
                <a:schemeClr val="bg1"/>
              </a:solidFill>
            </a:endParaRPr>
          </a:p>
        </p:txBody>
      </p:sp>
      <p:sp>
        <p:nvSpPr>
          <p:cNvPr id="30" name="Rectangle 29"/>
          <p:cNvSpPr/>
          <p:nvPr/>
        </p:nvSpPr>
        <p:spPr>
          <a:xfrm>
            <a:off x="7389666" y="1208088"/>
            <a:ext cx="2675732" cy="369332"/>
          </a:xfrm>
          <a:prstGeom prst="rect">
            <a:avLst/>
          </a:prstGeom>
        </p:spPr>
        <p:txBody>
          <a:bodyPr wrap="none">
            <a:spAutoFit/>
          </a:bodyPr>
          <a:lstStyle/>
          <a:p>
            <a:pPr lvl="0" rtl="1"/>
            <a:r>
              <a:rPr lang="fa-IR" dirty="0">
                <a:solidFill>
                  <a:schemeClr val="bg1"/>
                </a:solidFill>
              </a:rPr>
              <a:t>ارزیابی استراتژی های حفظ تنوع</a:t>
            </a:r>
            <a:endParaRPr lang="en-US" dirty="0">
              <a:solidFill>
                <a:schemeClr val="bg1"/>
              </a:solidFill>
            </a:endParaRPr>
          </a:p>
        </p:txBody>
      </p:sp>
      <p:sp>
        <p:nvSpPr>
          <p:cNvPr id="32" name="Content Placeholder 5"/>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buClr>
                <a:srgbClr val="7030A0"/>
              </a:buClr>
              <a:buFont typeface="Wingdings" panose="05000000000000000000" pitchFamily="2" charset="2"/>
              <a:buChar char="v"/>
            </a:pPr>
            <a:endParaRPr lang="en-US" sz="2000" dirty="0"/>
          </a:p>
        </p:txBody>
      </p:sp>
      <p:sp>
        <p:nvSpPr>
          <p:cNvPr id="31" name="Text Box 61"/>
          <p:cNvSpPr txBox="1">
            <a:spLocks noChangeArrowheads="1"/>
          </p:cNvSpPr>
          <p:nvPr/>
        </p:nvSpPr>
        <p:spPr bwMode="auto">
          <a:xfrm>
            <a:off x="2287398" y="1013689"/>
            <a:ext cx="13789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fa-IR" sz="2000" dirty="0" smtClean="0">
                <a:solidFill>
                  <a:schemeClr val="bg1"/>
                </a:solidFill>
              </a:rPr>
              <a:t>پیشینه و </a:t>
            </a:r>
          </a:p>
          <a:p>
            <a:pPr algn="ctr" rtl="1"/>
            <a:r>
              <a:rPr lang="fa-IR" sz="2000" dirty="0" smtClean="0">
                <a:solidFill>
                  <a:schemeClr val="bg1"/>
                </a:solidFill>
              </a:rPr>
              <a:t>کارهای مرتبط</a:t>
            </a:r>
            <a:endParaRPr lang="en-US" sz="1400" dirty="0">
              <a:solidFill>
                <a:schemeClr val="bg1"/>
              </a:solidFill>
            </a:endParaRPr>
          </a:p>
        </p:txBody>
      </p:sp>
    </p:spTree>
    <p:extLst>
      <p:ext uri="{BB962C8B-B14F-4D97-AF65-F5344CB8AC3E}">
        <p14:creationId xmlns:p14="http://schemas.microsoft.com/office/powerpoint/2010/main" val="229433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TotalTime>
  <Words>5974</Words>
  <Application>Microsoft Office PowerPoint</Application>
  <PresentationFormat>Widescreen</PresentationFormat>
  <Paragraphs>634</Paragraphs>
  <Slides>32</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 Mah</vt:lpstr>
      <vt:lpstr>B Nazanin</vt:lpstr>
      <vt:lpstr>Calibri</vt:lpstr>
      <vt:lpstr>Calibri Light</vt:lpstr>
      <vt:lpstr>Nazanin</vt:lpstr>
      <vt:lpstr>Times New Roman</vt:lpstr>
      <vt:lpstr>Tw Cen MT</vt:lpstr>
      <vt:lpstr>Wingdings</vt:lpstr>
      <vt:lpstr>Office Theme</vt:lpstr>
      <vt:lpstr>Topic Relevance And Diversity In Information Retrieval From Large Datasets: A Multi-objective Evolutionary Algorithm Approach</vt:lpstr>
      <vt:lpstr>PowerPoint Presentation</vt:lpstr>
      <vt:lpstr>PowerPoint Presentation</vt:lpstr>
      <vt:lpstr>فهرست</vt:lpstr>
      <vt:lpstr>بازیابی اطلاعات</vt:lpstr>
      <vt:lpstr>تعریف و موارد کاربرد جست وجوی موضوعی</vt:lpstr>
      <vt:lpstr>چرا محاسبات تکاملی می توانند در جست وجوی موضوعی مفید باشند؟</vt:lpstr>
      <vt:lpstr>جست وجوی موضوعی</vt:lpstr>
      <vt:lpstr>گوناگونی نتایج جست وجو</vt:lpstr>
      <vt:lpstr>حفظ تنوع در الگوریتم های تکاملی</vt:lpstr>
      <vt:lpstr>حفظ تنوع در الگوریتم های تکاملی</vt:lpstr>
      <vt:lpstr>کار اصلی انجام شده</vt:lpstr>
      <vt:lpstr>فریم ورک MOEA برای حفظ تنوع جست وجوی موصوعی</vt:lpstr>
      <vt:lpstr>جمعیت و نمایش کروموزوم ها</vt:lpstr>
      <vt:lpstr>توابع تناسب</vt:lpstr>
      <vt:lpstr>عملگرهای ژنتیک</vt:lpstr>
      <vt:lpstr>جمع آوری داده و تنظیمات آزمایشی</vt:lpstr>
      <vt:lpstr>جمع آوری داده و تنظیمات آزمایشی</vt:lpstr>
      <vt:lpstr>جمع آوری داده و تنظیمات آزمایشی</vt:lpstr>
      <vt:lpstr>تحلیل نتایج</vt:lpstr>
      <vt:lpstr>تحلیل نتایج</vt:lpstr>
      <vt:lpstr>تحلیل نتایج</vt:lpstr>
      <vt:lpstr>تحلیل نتایج</vt:lpstr>
      <vt:lpstr>تحلیل حفظ تنوع</vt:lpstr>
      <vt:lpstr>تحلیل حفظ تنوع</vt:lpstr>
      <vt:lpstr>تحلیل حفظ تنوع</vt:lpstr>
      <vt:lpstr>تحلیل حفظ تنوع</vt:lpstr>
      <vt:lpstr>تحلیل کارایی کلی</vt:lpstr>
      <vt:lpstr>تحلیل کارایی کلی</vt:lpstr>
      <vt:lpstr>تحلیل کارایی کلی</vt:lpstr>
      <vt:lpstr>نتیجه گیری</vt:lpstr>
      <vt:lpstr>منابع </vt:lpstr>
    </vt:vector>
  </TitlesOfParts>
  <Company>Moorche 30 DVDs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Relevance and Diversity in Information Retrieval from Large Datasets: A Multi-Objective Evolutionary Algorithm Approach</dc:title>
  <dc:creator>MRT www.Win2Farsi.com</dc:creator>
  <cp:lastModifiedBy>MRT www.Win2Farsi.com</cp:lastModifiedBy>
  <cp:revision>215</cp:revision>
  <dcterms:created xsi:type="dcterms:W3CDTF">2018-12-30T11:24:06Z</dcterms:created>
  <dcterms:modified xsi:type="dcterms:W3CDTF">2019-02-06T16:41:57Z</dcterms:modified>
</cp:coreProperties>
</file>