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Modeling for Stable Rental Bike Supply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921" y="4373005"/>
            <a:ext cx="1127760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Abdul </a:t>
            </a:r>
            <a:r>
              <a:rPr lang="en-US" sz="2000" b="1" dirty="0" err="1">
                <a:solidFill>
                  <a:schemeClr val="accent1">
                    <a:lumMod val="75000"/>
                  </a:schemeClr>
                </a:solidFill>
                <a:latin typeface="Arial"/>
                <a:cs typeface="Arial"/>
              </a:rPr>
              <a:t>Marzooq</a:t>
            </a:r>
            <a:r>
              <a:rPr lang="en-US" sz="2000" b="1" dirty="0">
                <a:solidFill>
                  <a:schemeClr val="accent1">
                    <a:lumMod val="75000"/>
                  </a:schemeClr>
                </a:solidFill>
                <a:latin typeface="Arial"/>
                <a:cs typeface="Arial"/>
              </a:rPr>
              <a:t> H-</a:t>
            </a:r>
            <a:r>
              <a:rPr lang="en-US" sz="2000" b="1" dirty="0" err="1">
                <a:solidFill>
                  <a:schemeClr val="accent1">
                    <a:lumMod val="75000"/>
                  </a:schemeClr>
                </a:solidFill>
                <a:latin typeface="Arial"/>
                <a:cs typeface="Arial"/>
              </a:rPr>
              <a:t>Mookambigai</a:t>
            </a:r>
            <a:r>
              <a:rPr lang="en-US" sz="2000" b="1" dirty="0">
                <a:solidFill>
                  <a:schemeClr val="accent1">
                    <a:lumMod val="75000"/>
                  </a:schemeClr>
                </a:solidFill>
                <a:latin typeface="Arial"/>
                <a:cs typeface="Arial"/>
              </a:rPr>
              <a:t> College of Engineering-</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5" cy="4600394"/>
          </a:xfrm>
        </p:spPr>
        <p:txBody>
          <a:bodyPr/>
          <a:lstStyle/>
          <a:p>
            <a:pPr marL="0" indent="0">
              <a:buNone/>
            </a:pPr>
            <a:r>
              <a:rPr lang="en-US" dirty="0"/>
              <a:t>The future scope for predicting bike count required at each hour for the stable supply of rental bikes involves advancements in technology, data analytics, and urban planning to further optimize bike-sharing systems. Here are some potential future directions:</a:t>
            </a:r>
          </a:p>
          <a:p>
            <a:pPr marL="342900" indent="-342900">
              <a:buFont typeface="+mj-lt"/>
              <a:buAutoNum type="arabicParenR"/>
            </a:pPr>
            <a:r>
              <a:rPr lang="en-US" dirty="0"/>
              <a:t>Improved Data Integration</a:t>
            </a:r>
          </a:p>
          <a:p>
            <a:pPr marL="342900" indent="-342900">
              <a:buFont typeface="+mj-lt"/>
              <a:buAutoNum type="arabicParenR"/>
            </a:pPr>
            <a:r>
              <a:rPr lang="en-US" dirty="0"/>
              <a:t>Dynamic Pricing Strategies</a:t>
            </a:r>
          </a:p>
          <a:p>
            <a:pPr marL="342900" indent="-342900">
              <a:buFont typeface="+mj-lt"/>
              <a:buAutoNum type="arabicParenR"/>
            </a:pPr>
            <a:r>
              <a:rPr lang="en-US" dirty="0"/>
              <a:t>Optimization of Redistribution Strategies</a:t>
            </a:r>
          </a:p>
          <a:p>
            <a:pPr marL="342900" indent="-342900">
              <a:buFont typeface="+mj-lt"/>
              <a:buAutoNum type="arabicParenR"/>
            </a:pPr>
            <a:r>
              <a:rPr lang="en-US" dirty="0"/>
              <a:t>Integration with Smart City Initiatives</a:t>
            </a:r>
          </a:p>
          <a:p>
            <a:pPr marL="342900" indent="-342900">
              <a:buFont typeface="+mj-lt"/>
              <a:buAutoNum type="arabicParenR"/>
            </a:pPr>
            <a:r>
              <a:rPr lang="en-US" dirty="0"/>
              <a:t>Personalized User Experiences</a:t>
            </a:r>
          </a:p>
          <a:p>
            <a:pPr marL="342900" indent="-342900">
              <a:buFont typeface="+mj-lt"/>
              <a:buAutoNum type="arabicParenR"/>
            </a:pPr>
            <a:r>
              <a:rPr lang="en-US" dirty="0"/>
              <a:t>Collaborative Partnerships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p>
          <a:p>
            <a:pPr marL="305435" indent="-305435"/>
            <a:r>
              <a:rPr lang="en-US" sz="2000" b="1" dirty="0">
                <a:latin typeface="Arial"/>
                <a:ea typeface="+mn-lt"/>
                <a:cs typeface="+mn-lt"/>
              </a:rPr>
              <a:t>Sample Code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IN" sz="1800" b="1" dirty="0">
                <a:solidFill>
                  <a:schemeClr val="tx1">
                    <a:lumMod val="65000"/>
                    <a:lumOff val="35000"/>
                  </a:schemeClr>
                </a:solidFill>
                <a:ea typeface="+mn-lt"/>
                <a:cs typeface="+mn-lt"/>
              </a:rPr>
              <a:t>The "System Approach" section outlines the overall strategy and methodology for developing and implementing the rental bike prediction system. Here's a suggested structure for this section:</a:t>
            </a:r>
            <a:endParaRPr lang="en-US" dirty="0">
              <a:solidFill>
                <a:schemeClr val="tx1">
                  <a:lumMod val="65000"/>
                  <a:lumOff val="35000"/>
                </a:schemeClr>
              </a:solidFill>
            </a:endParaRPr>
          </a:p>
          <a:p>
            <a:pPr marL="305435" indent="-305435"/>
            <a:r>
              <a:rPr lang="en-IN" sz="1800" b="1" dirty="0">
                <a:solidFill>
                  <a:schemeClr val="tx1">
                    <a:lumMod val="65000"/>
                    <a:lumOff val="35000"/>
                  </a:schemeClr>
                </a:solidFill>
              </a:rPr>
              <a:t>System requirements</a:t>
            </a:r>
          </a:p>
          <a:p>
            <a:pPr marL="305435" indent="-305435"/>
            <a:r>
              <a:rPr lang="en-IN" sz="1800" b="1" dirty="0">
                <a:solidFill>
                  <a:schemeClr val="tx1">
                    <a:lumMod val="65000"/>
                    <a:lumOff val="35000"/>
                  </a:schemeClr>
                </a:solidFill>
              </a:rPr>
              <a:t>Library required to build the model                                            </a:t>
            </a:r>
          </a:p>
          <a:p>
            <a:pPr marL="899435" lvl="2" indent="-305435"/>
            <a:r>
              <a:rPr lang="en-US" sz="1400" b="1" dirty="0">
                <a:solidFill>
                  <a:schemeClr val="tx1">
                    <a:lumMod val="65000"/>
                    <a:lumOff val="35000"/>
                  </a:schemeClr>
                </a:solidFill>
              </a:rPr>
              <a:t>Python Programming Language: Python is commonly used for data analysis and machine learning tasks.</a:t>
            </a:r>
          </a:p>
          <a:p>
            <a:pPr marL="899435" lvl="2" indent="-305435"/>
            <a:r>
              <a:rPr lang="en-US" sz="1400" b="1" dirty="0">
                <a:solidFill>
                  <a:schemeClr val="tx1">
                    <a:lumMod val="65000"/>
                    <a:lumOff val="35000"/>
                  </a:schemeClr>
                </a:solidFill>
              </a:rPr>
              <a:t>Pandas: Pandas is a powerful library for data manipulation and analysis, which can be used for preprocessing the collected data.</a:t>
            </a:r>
          </a:p>
          <a:p>
            <a:pPr marL="899435" lvl="2" indent="-305435"/>
            <a:r>
              <a:rPr lang="en-US" sz="1400" b="1" dirty="0">
                <a:solidFill>
                  <a:schemeClr val="tx1">
                    <a:lumMod val="65000"/>
                    <a:lumOff val="35000"/>
                  </a:schemeClr>
                </a:solidFill>
              </a:rPr>
              <a:t>NumPy: NumPy provides support for numerical computing in Python, which is essential for various mathematical operations involved in model building.</a:t>
            </a:r>
          </a:p>
          <a:p>
            <a:pPr marL="899435" lvl="2" indent="-305435"/>
            <a:r>
              <a:rPr lang="en-US" sz="1400" b="1" dirty="0">
                <a:solidFill>
                  <a:schemeClr val="tx1">
                    <a:lumMod val="65000"/>
                    <a:lumOff val="35000"/>
                  </a:schemeClr>
                </a:solidFill>
              </a:rPr>
              <a:t>Scikit-learn: Scikit-learn is a popular machine learning library that provides tools for building predictive models, including regression and ensemble methods.</a:t>
            </a:r>
          </a:p>
          <a:p>
            <a:pPr marL="899435" lvl="2" indent="-305435"/>
            <a:r>
              <a:rPr lang="en-US" sz="1400" b="1" dirty="0" err="1">
                <a:solidFill>
                  <a:schemeClr val="tx1">
                    <a:lumMod val="65000"/>
                    <a:lumOff val="35000"/>
                  </a:schemeClr>
                </a:solidFill>
              </a:rPr>
              <a:t>Statsmodels</a:t>
            </a:r>
            <a:r>
              <a:rPr lang="en-US" sz="1400" b="1" dirty="0">
                <a:solidFill>
                  <a:schemeClr val="tx1">
                    <a:lumMod val="65000"/>
                    <a:lumOff val="35000"/>
                  </a:schemeClr>
                </a:solidFill>
              </a:rPr>
              <a:t>: </a:t>
            </a:r>
            <a:r>
              <a:rPr lang="en-US" sz="1400" b="1" dirty="0" err="1">
                <a:solidFill>
                  <a:schemeClr val="tx1">
                    <a:lumMod val="65000"/>
                    <a:lumOff val="35000"/>
                  </a:schemeClr>
                </a:solidFill>
              </a:rPr>
              <a:t>Statsmodels</a:t>
            </a:r>
            <a:r>
              <a:rPr lang="en-US" sz="1400" b="1" dirty="0">
                <a:solidFill>
                  <a:schemeClr val="tx1">
                    <a:lumMod val="65000"/>
                    <a:lumOff val="35000"/>
                  </a:schemeClr>
                </a:solidFill>
              </a:rPr>
              <a:t> is a library for statistical modeling and hypothesis testing, which includes implementations of various time series forecasting models such as ARIMA.</a:t>
            </a:r>
          </a:p>
          <a:p>
            <a:pPr marL="899435" lvl="2" indent="-305435"/>
            <a:r>
              <a:rPr lang="en-US" sz="1400" b="1" dirty="0">
                <a:solidFill>
                  <a:schemeClr val="tx1">
                    <a:lumMod val="65000"/>
                    <a:lumOff val="35000"/>
                  </a:schemeClr>
                </a:solidFill>
              </a:rPr>
              <a:t>Prophet: Prophet is a forecasting library developed by Facebook, which is particularly useful for time series forecasting tasks with seasonal patterns.</a:t>
            </a:r>
          </a:p>
          <a:p>
            <a:pPr marL="899435" lvl="2" indent="-305435"/>
            <a:r>
              <a:rPr lang="en-US" sz="1400" b="1" dirty="0">
                <a:solidFill>
                  <a:schemeClr val="tx1">
                    <a:lumMod val="65000"/>
                    <a:lumOff val="35000"/>
                  </a:schemeClr>
                </a:solidFill>
              </a:rPr>
              <a:t>TensorFlow or </a:t>
            </a:r>
            <a:r>
              <a:rPr lang="en-US" sz="1400" b="1" dirty="0" err="1">
                <a:solidFill>
                  <a:schemeClr val="tx1">
                    <a:lumMod val="65000"/>
                    <a:lumOff val="35000"/>
                  </a:schemeClr>
                </a:solidFill>
              </a:rPr>
              <a:t>PyTorch</a:t>
            </a:r>
            <a:r>
              <a:rPr lang="en-US" sz="1400" b="1" dirty="0">
                <a:solidFill>
                  <a:schemeClr val="tx1">
                    <a:lumMod val="65000"/>
                    <a:lumOff val="35000"/>
                  </a:schemeClr>
                </a:solidFill>
              </a:rPr>
              <a:t>: If you choose to build a deep learning model for bike demand prediction, you may need TensorFlow or </a:t>
            </a:r>
            <a:r>
              <a:rPr lang="en-US" sz="1400" b="1" dirty="0" err="1">
                <a:solidFill>
                  <a:schemeClr val="tx1">
                    <a:lumMod val="65000"/>
                    <a:lumOff val="35000"/>
                  </a:schemeClr>
                </a:solidFill>
              </a:rPr>
              <a:t>PyTorch</a:t>
            </a:r>
            <a:r>
              <a:rPr lang="en-US" sz="1400" b="1" dirty="0">
                <a:solidFill>
                  <a:schemeClr val="tx1">
                    <a:lumMod val="65000"/>
                    <a:lumOff val="35000"/>
                  </a:schemeClr>
                </a:solidFill>
              </a:rPr>
              <a:t> for implementing neural networks.</a:t>
            </a:r>
            <a:endParaRPr lang="en-IN" sz="1400" b="1" dirty="0">
              <a:solidFill>
                <a:schemeClr val="tx1">
                  <a:lumMod val="65000"/>
                  <a:lumOff val="3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AA6A-D176-FDE7-F4B6-401E119A1A34}"/>
              </a:ext>
            </a:extLst>
          </p:cNvPr>
          <p:cNvSpPr>
            <a:spLocks noGrp="1"/>
          </p:cNvSpPr>
          <p:nvPr>
            <p:ph type="title"/>
          </p:nvPr>
        </p:nvSpPr>
        <p:spPr>
          <a:xfrm>
            <a:off x="581192" y="617502"/>
            <a:ext cx="11029616" cy="530296"/>
          </a:xfrm>
        </p:spPr>
        <p:txBody>
          <a:bodyPr/>
          <a:lstStyle/>
          <a:p>
            <a:r>
              <a:rPr lang="en-IN" dirty="0"/>
              <a:t> </a:t>
            </a:r>
            <a:r>
              <a:rPr lang="en-US" b="1" dirty="0">
                <a:solidFill>
                  <a:schemeClr val="accent1"/>
                </a:solidFill>
                <a:latin typeface="Arial"/>
                <a:ea typeface="+mj-lt"/>
                <a:cs typeface="Arial"/>
              </a:rPr>
              <a:t>Sample code</a:t>
            </a:r>
            <a:endParaRPr lang="en-IN" dirty="0"/>
          </a:p>
        </p:txBody>
      </p:sp>
      <p:sp>
        <p:nvSpPr>
          <p:cNvPr id="3" name="Content Placeholder 2">
            <a:extLst>
              <a:ext uri="{FF2B5EF4-FFF2-40B4-BE49-F238E27FC236}">
                <a16:creationId xmlns:a16="http://schemas.microsoft.com/office/drawing/2014/main" id="{F7FD2CDA-3DA2-962B-8F32-8D2B50AEFED4}"/>
              </a:ext>
            </a:extLst>
          </p:cNvPr>
          <p:cNvSpPr>
            <a:spLocks noGrp="1"/>
          </p:cNvSpPr>
          <p:nvPr>
            <p:ph idx="1"/>
          </p:nvPr>
        </p:nvSpPr>
        <p:spPr>
          <a:xfrm>
            <a:off x="581192" y="1147799"/>
            <a:ext cx="11029615" cy="5391898"/>
          </a:xfrm>
        </p:spPr>
        <p:txBody>
          <a:bodyPr>
            <a:normAutofit fontScale="40000" lnSpcReduction="20000"/>
          </a:bodyPr>
          <a:lstStyle/>
          <a:p>
            <a:pPr marL="0" indent="0">
              <a:buNone/>
            </a:pPr>
            <a:r>
              <a:rPr lang="en-IN" sz="3000" b="1" dirty="0"/>
              <a:t># Import necessary libraries</a:t>
            </a:r>
          </a:p>
          <a:p>
            <a:pPr marL="0" indent="0">
              <a:buNone/>
            </a:pPr>
            <a:r>
              <a:rPr lang="en-IN" sz="3000" b="1" dirty="0"/>
              <a:t>import pandas as pd</a:t>
            </a:r>
          </a:p>
          <a:p>
            <a:pPr marL="0" indent="0">
              <a:buNone/>
            </a:pPr>
            <a:r>
              <a:rPr lang="en-IN" sz="3000" b="1" dirty="0"/>
              <a:t>from </a:t>
            </a:r>
            <a:r>
              <a:rPr lang="en-IN" sz="3000" b="1" dirty="0" err="1"/>
              <a:t>fbprophet</a:t>
            </a:r>
            <a:r>
              <a:rPr lang="en-IN" sz="3000" b="1" dirty="0"/>
              <a:t> import Prophet</a:t>
            </a:r>
          </a:p>
          <a:p>
            <a:pPr marL="0" indent="0">
              <a:buNone/>
            </a:pPr>
            <a:r>
              <a:rPr lang="en-IN" sz="3000" b="1" dirty="0"/>
              <a:t># Sample input data</a:t>
            </a:r>
          </a:p>
          <a:p>
            <a:pPr marL="0" indent="0">
              <a:buNone/>
            </a:pPr>
            <a:r>
              <a:rPr lang="en-IN" sz="3000" b="1" dirty="0"/>
              <a:t>data = {</a:t>
            </a:r>
          </a:p>
          <a:p>
            <a:pPr marL="0" indent="0">
              <a:buNone/>
            </a:pPr>
            <a:r>
              <a:rPr lang="en-IN" sz="3000" b="1" dirty="0"/>
              <a:t>    'ds': </a:t>
            </a:r>
            <a:r>
              <a:rPr lang="en-IN" sz="3000" b="1" dirty="0" err="1"/>
              <a:t>pd.date_range</a:t>
            </a:r>
            <a:r>
              <a:rPr lang="en-IN" sz="3000" b="1" dirty="0"/>
              <a:t>(start='2024-01-01', end='2024-01-10', </a:t>
            </a:r>
            <a:r>
              <a:rPr lang="en-IN" sz="3000" b="1" dirty="0" err="1"/>
              <a:t>freq</a:t>
            </a:r>
            <a:r>
              <a:rPr lang="en-IN" sz="3000" b="1" dirty="0"/>
              <a:t>='H’),      # Hourly timestamps</a:t>
            </a:r>
          </a:p>
          <a:p>
            <a:pPr marL="0" indent="0">
              <a:buNone/>
            </a:pPr>
            <a:r>
              <a:rPr lang="en-IN" sz="3000" b="1" dirty="0"/>
              <a:t>    'y': [20, 25, 30, 35, 40, 45, 50, 55, 60, 65]     # Sample bike counts</a:t>
            </a:r>
          </a:p>
          <a:p>
            <a:pPr marL="0" indent="0">
              <a:buNone/>
            </a:pPr>
            <a:r>
              <a:rPr lang="en-IN" sz="3000" b="1" dirty="0"/>
              <a:t>}</a:t>
            </a:r>
          </a:p>
          <a:p>
            <a:pPr marL="0" indent="0">
              <a:buNone/>
            </a:pPr>
            <a:r>
              <a:rPr lang="en-IN" sz="3000" b="1" dirty="0"/>
              <a:t># Create a </a:t>
            </a:r>
            <a:r>
              <a:rPr lang="en-IN" sz="3000" b="1" dirty="0" err="1"/>
              <a:t>DataFrame</a:t>
            </a:r>
            <a:r>
              <a:rPr lang="en-IN" sz="3000" b="1" dirty="0"/>
              <a:t> from the input data</a:t>
            </a:r>
          </a:p>
          <a:p>
            <a:pPr marL="0" indent="0">
              <a:buNone/>
            </a:pPr>
            <a:r>
              <a:rPr lang="en-IN" sz="3000" b="1" dirty="0" err="1"/>
              <a:t>df</a:t>
            </a:r>
            <a:r>
              <a:rPr lang="en-IN" sz="3000" b="1" dirty="0"/>
              <a:t> = </a:t>
            </a:r>
            <a:r>
              <a:rPr lang="en-IN" sz="3000" b="1" dirty="0" err="1"/>
              <a:t>pd.DataFrame</a:t>
            </a:r>
            <a:r>
              <a:rPr lang="en-IN" sz="3000" b="1" dirty="0"/>
              <a:t>(data)</a:t>
            </a:r>
          </a:p>
          <a:p>
            <a:pPr marL="0" indent="0">
              <a:buNone/>
            </a:pPr>
            <a:r>
              <a:rPr lang="en-IN" sz="3000" b="1" dirty="0"/>
              <a:t># Initialize Prophet model</a:t>
            </a:r>
          </a:p>
          <a:p>
            <a:pPr marL="0" indent="0">
              <a:buNone/>
            </a:pPr>
            <a:r>
              <a:rPr lang="en-IN" sz="3000" b="1" dirty="0"/>
              <a:t>model = Prophet()</a:t>
            </a:r>
          </a:p>
          <a:p>
            <a:pPr marL="0" indent="0">
              <a:buNone/>
            </a:pPr>
            <a:r>
              <a:rPr lang="en-IN" sz="3000" b="1" dirty="0"/>
              <a:t># Fit the model to the data</a:t>
            </a:r>
          </a:p>
          <a:p>
            <a:pPr marL="0" indent="0">
              <a:buNone/>
            </a:pPr>
            <a:r>
              <a:rPr lang="en-IN" sz="3000" b="1" dirty="0" err="1"/>
              <a:t>model.fit</a:t>
            </a:r>
            <a:r>
              <a:rPr lang="en-IN" sz="3000" b="1" dirty="0"/>
              <a:t>(</a:t>
            </a:r>
            <a:r>
              <a:rPr lang="en-IN" sz="3000" b="1" dirty="0" err="1"/>
              <a:t>df</a:t>
            </a:r>
            <a:r>
              <a:rPr lang="en-IN" sz="3000" b="1" dirty="0"/>
              <a:t>)</a:t>
            </a:r>
          </a:p>
          <a:p>
            <a:pPr marL="0" indent="0">
              <a:buNone/>
            </a:pPr>
            <a:r>
              <a:rPr lang="en-IN" sz="3000" b="1" dirty="0"/>
              <a:t># Make future predictions for the next 24 hours</a:t>
            </a:r>
          </a:p>
          <a:p>
            <a:pPr marL="0" indent="0">
              <a:buNone/>
            </a:pPr>
            <a:r>
              <a:rPr lang="en-IN" sz="3000" b="1" dirty="0"/>
              <a:t>future = </a:t>
            </a:r>
            <a:r>
              <a:rPr lang="en-IN" sz="3000" b="1" dirty="0" err="1"/>
              <a:t>model.make_future_dataframe</a:t>
            </a:r>
            <a:r>
              <a:rPr lang="en-IN" sz="3000" b="1" dirty="0"/>
              <a:t>(periods=24, </a:t>
            </a:r>
            <a:r>
              <a:rPr lang="en-IN" sz="3000" b="1" dirty="0" err="1"/>
              <a:t>freq</a:t>
            </a:r>
            <a:r>
              <a:rPr lang="en-IN" sz="3000" b="1" dirty="0"/>
              <a:t>='H')</a:t>
            </a:r>
          </a:p>
          <a:p>
            <a:pPr marL="0" indent="0">
              <a:buNone/>
            </a:pPr>
            <a:r>
              <a:rPr lang="en-IN" sz="3000" b="1" dirty="0"/>
              <a:t>forecast = </a:t>
            </a:r>
            <a:r>
              <a:rPr lang="en-IN" sz="3000" b="1" dirty="0" err="1"/>
              <a:t>model.predict</a:t>
            </a:r>
            <a:r>
              <a:rPr lang="en-IN" sz="3000" b="1" dirty="0"/>
              <a:t>(future)</a:t>
            </a:r>
          </a:p>
          <a:p>
            <a:pPr marL="0" indent="0">
              <a:buNone/>
            </a:pPr>
            <a:r>
              <a:rPr lang="en-IN" sz="3000" b="1" dirty="0"/>
              <a:t># Display forecasted bike counts</a:t>
            </a:r>
          </a:p>
          <a:p>
            <a:pPr marL="0" indent="0">
              <a:buNone/>
            </a:pPr>
            <a:r>
              <a:rPr lang="en-IN" sz="3000" b="1" dirty="0"/>
              <a:t>print(forecast[['ds', '</a:t>
            </a:r>
            <a:r>
              <a:rPr lang="en-IN" sz="3000" b="1" dirty="0" err="1"/>
              <a:t>yhat</a:t>
            </a:r>
            <a:r>
              <a:rPr lang="en-IN" sz="3000" b="1" dirty="0"/>
              <a:t>']].tail(24))</a:t>
            </a:r>
          </a:p>
          <a:p>
            <a:pPr marL="0" indent="0">
              <a:buNone/>
            </a:pPr>
            <a:endParaRPr lang="en-IN" dirty="0"/>
          </a:p>
        </p:txBody>
      </p:sp>
    </p:spTree>
    <p:extLst>
      <p:ext uri="{BB962C8B-B14F-4D97-AF65-F5344CB8AC3E}">
        <p14:creationId xmlns:p14="http://schemas.microsoft.com/office/powerpoint/2010/main" val="336755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5"/>
            <a:ext cx="11167111" cy="5179797"/>
          </a:xfrm>
        </p:spPr>
        <p:txBody>
          <a:bodyPr>
            <a:normAutofit fontScale="62500" lnSpcReduction="20000"/>
          </a:bodyPr>
          <a:lstStyle/>
          <a:p>
            <a:pPr marL="0" indent="0">
              <a:buNone/>
            </a:pPr>
            <a:r>
              <a:rPr lang="en-IN" sz="2400" dirty="0"/>
              <a:t>|       ds                            |  y  |</a:t>
            </a:r>
          </a:p>
          <a:p>
            <a:pPr marL="0" indent="0">
              <a:buNone/>
            </a:pPr>
            <a:r>
              <a:rPr lang="en-IN" sz="2400" dirty="0"/>
              <a:t>|---------------------------------------|-------|</a:t>
            </a:r>
          </a:p>
          <a:p>
            <a:pPr marL="0" indent="0">
              <a:buNone/>
            </a:pPr>
            <a:r>
              <a:rPr lang="en-IN" sz="2400" dirty="0"/>
              <a:t>| 2024-01-01 00:00:00 | 20  |</a:t>
            </a:r>
          </a:p>
          <a:p>
            <a:pPr marL="0" indent="0">
              <a:buNone/>
            </a:pPr>
            <a:r>
              <a:rPr lang="en-IN" sz="2400" dirty="0"/>
              <a:t>| 2024-01-01 01:00:00 | 25  |</a:t>
            </a:r>
          </a:p>
          <a:p>
            <a:pPr marL="0" indent="0">
              <a:buNone/>
            </a:pPr>
            <a:r>
              <a:rPr lang="en-IN" sz="2400" dirty="0"/>
              <a:t>| 2024-01-01 02:00:00 | 30  |</a:t>
            </a:r>
          </a:p>
          <a:p>
            <a:pPr marL="0" indent="0">
              <a:buNone/>
            </a:pPr>
            <a:r>
              <a:rPr lang="en-IN" sz="2400" dirty="0"/>
              <a:t>| 2024-01-01 03:00:00 | 35  |</a:t>
            </a:r>
          </a:p>
          <a:p>
            <a:pPr marL="0" indent="0">
              <a:buNone/>
            </a:pPr>
            <a:r>
              <a:rPr lang="en-IN" sz="2400" dirty="0"/>
              <a:t>| 2024-01-01 04:00:00 | 40  |</a:t>
            </a:r>
          </a:p>
          <a:p>
            <a:pPr marL="0" indent="0">
              <a:buNone/>
            </a:pPr>
            <a:r>
              <a:rPr lang="en-IN" sz="2400" dirty="0"/>
              <a:t>| 2024-01-01 05:00:00 | 45  |</a:t>
            </a:r>
          </a:p>
          <a:p>
            <a:pPr marL="0" indent="0">
              <a:buNone/>
            </a:pPr>
            <a:r>
              <a:rPr lang="en-IN" sz="2400" dirty="0"/>
              <a:t>| 2024-01-01 06:00:00 | 50  |</a:t>
            </a:r>
          </a:p>
          <a:p>
            <a:pPr marL="0" indent="0">
              <a:buNone/>
            </a:pPr>
            <a:r>
              <a:rPr lang="en-IN" sz="2400" dirty="0"/>
              <a:t>| 2024-01-01 07:00:00 | 55  |</a:t>
            </a:r>
          </a:p>
          <a:p>
            <a:pPr marL="0" indent="0">
              <a:buNone/>
            </a:pPr>
            <a:r>
              <a:rPr lang="en-IN" sz="2400" dirty="0"/>
              <a:t>| 2024-01-01 08:00:00 | 60  |</a:t>
            </a:r>
          </a:p>
          <a:p>
            <a:pPr marL="0" indent="0">
              <a:buNone/>
            </a:pPr>
            <a:r>
              <a:rPr lang="en-IN" sz="2400" dirty="0"/>
              <a:t>| 2024-01-01 09:00:00 | 65  |</a:t>
            </a:r>
          </a:p>
          <a:p>
            <a:pPr marL="0" indent="0">
              <a:buNone/>
            </a:pPr>
            <a:r>
              <a:rPr lang="en-US" sz="2400" dirty="0">
                <a:solidFill>
                  <a:schemeClr val="tx1">
                    <a:lumMod val="95000"/>
                    <a:lumOff val="5000"/>
                  </a:schemeClr>
                </a:solidFill>
              </a:rPr>
              <a:t>This is a simplified example. In a real-world scenario, you would use more extensive historical data and consider additional features such as weather conditions, holidays, and events to improve the accuracy of the predictions. Additionally, you would deploy the model in a production environment and continuously update it with new data for real-time forecasting.</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1201</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Predictive Modeling for Stable Rental Bike Supply</vt:lpstr>
      <vt:lpstr>OUTLINE</vt:lpstr>
      <vt:lpstr>Problem Statement</vt:lpstr>
      <vt:lpstr>Proposed Solution</vt:lpstr>
      <vt:lpstr>System  Approach</vt:lpstr>
      <vt:lpstr>Algorithm &amp; Deployment</vt:lpstr>
      <vt:lpstr> Sample code</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Hali Marzu</cp:lastModifiedBy>
  <cp:revision>24</cp:revision>
  <dcterms:created xsi:type="dcterms:W3CDTF">2021-05-26T16:50:10Z</dcterms:created>
  <dcterms:modified xsi:type="dcterms:W3CDTF">2024-05-12T10:23:44Z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