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embeddedFontLst>
    <p:embeddedFont>
      <p:font typeface="Garet Bold" charset="1" panose="00000000000000000000"/>
      <p:regular r:id="rId13"/>
    </p:embeddedFont>
    <p:embeddedFont>
      <p:font typeface="Abril Fatface" charset="1" panose="02000503000000020003"/>
      <p:regular r:id="rId14"/>
    </p:embeddedFont>
    <p:embeddedFont>
      <p:font typeface="Glacial Indifference Bold" charset="1" panose="00000800000000000000"/>
      <p:regular r:id="rId15"/>
    </p:embeddedFont>
    <p:embeddedFont>
      <p:font typeface="Glacial Indifference"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311391" y="2492756"/>
            <a:ext cx="3455951" cy="34559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A7A8A8">
                    <a:alpha val="100000"/>
                  </a:srgbClr>
                </a:gs>
                <a:gs pos="100000">
                  <a:srgbClr val="E6E7E8">
                    <a:alpha val="100000"/>
                  </a:srgbClr>
                </a:gs>
              </a:gsLst>
              <a:lin ang="0"/>
            </a:gra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5" id="5"/>
          <p:cNvGrpSpPr/>
          <p:nvPr/>
        </p:nvGrpSpPr>
        <p:grpSpPr>
          <a:xfrm rot="0">
            <a:off x="-2311391" y="3547361"/>
            <a:ext cx="3455951" cy="34559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314588">
                    <a:alpha val="100000"/>
                  </a:srgbClr>
                </a:gs>
                <a:gs pos="100000">
                  <a:srgbClr val="2F4FB4">
                    <a:alpha val="100000"/>
                  </a:srgbClr>
                </a:gs>
              </a:gsLst>
              <a:lin ang="5400000"/>
            </a:gra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8" id="8"/>
          <p:cNvGrpSpPr/>
          <p:nvPr/>
        </p:nvGrpSpPr>
        <p:grpSpPr>
          <a:xfrm rot="0">
            <a:off x="-3044078" y="1581907"/>
            <a:ext cx="4015372" cy="40153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alpha val="0"/>
              </a:srgbClr>
            </a:solidFill>
            <a:ln w="38100" cap="sq">
              <a:gradFill>
                <a:gsLst>
                  <a:gs pos="0">
                    <a:srgbClr val="FFB233">
                      <a:alpha val="100000"/>
                    </a:srgbClr>
                  </a:gs>
                  <a:gs pos="100000">
                    <a:srgbClr val="F7DE32">
                      <a:alpha val="100000"/>
                    </a:srgbClr>
                  </a:gs>
                </a:gsLst>
                <a:lin ang="0"/>
              </a:gradFill>
              <a:prstDash val="solid"/>
              <a:miter/>
            </a:ln>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11" id="11"/>
          <p:cNvGrpSpPr/>
          <p:nvPr/>
        </p:nvGrpSpPr>
        <p:grpSpPr>
          <a:xfrm rot="0">
            <a:off x="-1232617" y="6476010"/>
            <a:ext cx="5280099" cy="1054604"/>
            <a:chOff x="0" y="0"/>
            <a:chExt cx="3052090" cy="609600"/>
          </a:xfrm>
        </p:grpSpPr>
        <p:sp>
          <p:nvSpPr>
            <p:cNvPr name="Freeform 12" id="12"/>
            <p:cNvSpPr/>
            <p:nvPr/>
          </p:nvSpPr>
          <p:spPr>
            <a:xfrm flipH="false" flipV="false" rot="0">
              <a:off x="0" y="0"/>
              <a:ext cx="3052090" cy="609600"/>
            </a:xfrm>
            <a:custGeom>
              <a:avLst/>
              <a:gdLst/>
              <a:ahLst/>
              <a:cxnLst/>
              <a:rect r="r" b="b" t="t" l="l"/>
              <a:pathLst>
                <a:path h="609600" w="3052090">
                  <a:moveTo>
                    <a:pt x="2848890" y="0"/>
                  </a:moveTo>
                  <a:lnTo>
                    <a:pt x="0" y="0"/>
                  </a:lnTo>
                  <a:lnTo>
                    <a:pt x="203200" y="609600"/>
                  </a:lnTo>
                  <a:lnTo>
                    <a:pt x="3052090" y="609600"/>
                  </a:lnTo>
                  <a:lnTo>
                    <a:pt x="2848890" y="0"/>
                  </a:lnTo>
                  <a:close/>
                </a:path>
              </a:pathLst>
            </a:custGeom>
            <a:gradFill rotWithShape="true">
              <a:gsLst>
                <a:gs pos="0">
                  <a:srgbClr val="FFB233">
                    <a:alpha val="100000"/>
                  </a:srgbClr>
                </a:gs>
                <a:gs pos="100000">
                  <a:srgbClr val="F7DE32">
                    <a:alpha val="100000"/>
                  </a:srgbClr>
                </a:gs>
              </a:gsLst>
              <a:lin ang="0"/>
            </a:gradFill>
          </p:spPr>
        </p:sp>
        <p:sp>
          <p:nvSpPr>
            <p:cNvPr name="TextBox 13" id="13"/>
            <p:cNvSpPr txBox="true"/>
            <p:nvPr/>
          </p:nvSpPr>
          <p:spPr>
            <a:xfrm>
              <a:off x="101600" y="-38100"/>
              <a:ext cx="2848890" cy="647700"/>
            </a:xfrm>
            <a:prstGeom prst="rect">
              <a:avLst/>
            </a:prstGeom>
          </p:spPr>
          <p:txBody>
            <a:bodyPr anchor="ctr" rtlCol="false" tIns="50800" lIns="50800" bIns="50800" rIns="50800"/>
            <a:lstStyle/>
            <a:p>
              <a:pPr algn="ctr">
                <a:lnSpc>
                  <a:spcPts val="1819"/>
                </a:lnSpc>
              </a:pPr>
            </a:p>
          </p:txBody>
        </p:sp>
      </p:grpSp>
      <p:grpSp>
        <p:nvGrpSpPr>
          <p:cNvPr name="Group 14" id="14"/>
          <p:cNvGrpSpPr/>
          <p:nvPr/>
        </p:nvGrpSpPr>
        <p:grpSpPr>
          <a:xfrm rot="0">
            <a:off x="-2120277" y="6036854"/>
            <a:ext cx="3913509" cy="1054604"/>
            <a:chOff x="0" y="0"/>
            <a:chExt cx="2262152" cy="609600"/>
          </a:xfrm>
        </p:grpSpPr>
        <p:sp>
          <p:nvSpPr>
            <p:cNvPr name="Freeform 15" id="15"/>
            <p:cNvSpPr/>
            <p:nvPr/>
          </p:nvSpPr>
          <p:spPr>
            <a:xfrm flipH="false" flipV="false" rot="0">
              <a:off x="0" y="0"/>
              <a:ext cx="2262152" cy="609600"/>
            </a:xfrm>
            <a:custGeom>
              <a:avLst/>
              <a:gdLst/>
              <a:ahLst/>
              <a:cxnLst/>
              <a:rect r="r" b="b" t="t" l="l"/>
              <a:pathLst>
                <a:path h="609600" w="2262152">
                  <a:moveTo>
                    <a:pt x="2058952" y="0"/>
                  </a:moveTo>
                  <a:lnTo>
                    <a:pt x="0" y="0"/>
                  </a:lnTo>
                  <a:lnTo>
                    <a:pt x="203200" y="609600"/>
                  </a:lnTo>
                  <a:lnTo>
                    <a:pt x="2262152" y="609600"/>
                  </a:lnTo>
                  <a:lnTo>
                    <a:pt x="2058952" y="0"/>
                  </a:lnTo>
                  <a:close/>
                </a:path>
              </a:pathLst>
            </a:custGeom>
            <a:gradFill rotWithShape="true">
              <a:gsLst>
                <a:gs pos="0">
                  <a:srgbClr val="FFB233">
                    <a:alpha val="100000"/>
                  </a:srgbClr>
                </a:gs>
                <a:gs pos="100000">
                  <a:srgbClr val="F7DE32">
                    <a:alpha val="100000"/>
                  </a:srgbClr>
                </a:gs>
              </a:gsLst>
              <a:lin ang="0"/>
            </a:gradFill>
          </p:spPr>
        </p:sp>
        <p:sp>
          <p:nvSpPr>
            <p:cNvPr name="TextBox 16" id="16"/>
            <p:cNvSpPr txBox="true"/>
            <p:nvPr/>
          </p:nvSpPr>
          <p:spPr>
            <a:xfrm>
              <a:off x="101600" y="-38100"/>
              <a:ext cx="2058952" cy="647700"/>
            </a:xfrm>
            <a:prstGeom prst="rect">
              <a:avLst/>
            </a:prstGeom>
          </p:spPr>
          <p:txBody>
            <a:bodyPr anchor="ctr" rtlCol="false" tIns="50800" lIns="50800" bIns="50800" rIns="50800"/>
            <a:lstStyle/>
            <a:p>
              <a:pPr algn="ctr">
                <a:lnSpc>
                  <a:spcPts val="1819"/>
                </a:lnSpc>
              </a:pPr>
            </a:p>
          </p:txBody>
        </p:sp>
      </p:grpSp>
      <p:grpSp>
        <p:nvGrpSpPr>
          <p:cNvPr name="Group 17" id="17"/>
          <p:cNvGrpSpPr/>
          <p:nvPr/>
        </p:nvGrpSpPr>
        <p:grpSpPr>
          <a:xfrm rot="0">
            <a:off x="-1036392" y="5599413"/>
            <a:ext cx="4352910" cy="698589"/>
            <a:chOff x="0" y="0"/>
            <a:chExt cx="3798418" cy="609600"/>
          </a:xfrm>
        </p:grpSpPr>
        <p:sp>
          <p:nvSpPr>
            <p:cNvPr name="Freeform 18" id="18"/>
            <p:cNvSpPr/>
            <p:nvPr/>
          </p:nvSpPr>
          <p:spPr>
            <a:xfrm flipH="false" flipV="false" rot="0">
              <a:off x="0" y="0"/>
              <a:ext cx="3798417" cy="609600"/>
            </a:xfrm>
            <a:custGeom>
              <a:avLst/>
              <a:gdLst/>
              <a:ahLst/>
              <a:cxnLst/>
              <a:rect r="r" b="b" t="t" l="l"/>
              <a:pathLst>
                <a:path h="609600" w="3798417">
                  <a:moveTo>
                    <a:pt x="3595217" y="0"/>
                  </a:moveTo>
                  <a:lnTo>
                    <a:pt x="0" y="0"/>
                  </a:lnTo>
                  <a:lnTo>
                    <a:pt x="203200" y="609600"/>
                  </a:lnTo>
                  <a:lnTo>
                    <a:pt x="3798417" y="609600"/>
                  </a:lnTo>
                  <a:lnTo>
                    <a:pt x="3595217" y="0"/>
                  </a:lnTo>
                  <a:close/>
                </a:path>
              </a:pathLst>
            </a:custGeom>
            <a:solidFill>
              <a:srgbClr val="000000">
                <a:alpha val="0"/>
              </a:srgbClr>
            </a:solidFill>
            <a:ln w="38100" cap="sq">
              <a:gradFill>
                <a:gsLst>
                  <a:gs pos="0">
                    <a:srgbClr val="A7A8A8">
                      <a:alpha val="0"/>
                    </a:srgbClr>
                  </a:gs>
                  <a:gs pos="100000">
                    <a:srgbClr val="E6E7E8">
                      <a:alpha val="100000"/>
                    </a:srgbClr>
                  </a:gs>
                </a:gsLst>
                <a:lin ang="0"/>
              </a:gradFill>
              <a:prstDash val="solid"/>
              <a:miter/>
            </a:ln>
          </p:spPr>
        </p:sp>
        <p:sp>
          <p:nvSpPr>
            <p:cNvPr name="TextBox 19" id="19"/>
            <p:cNvSpPr txBox="true"/>
            <p:nvPr/>
          </p:nvSpPr>
          <p:spPr>
            <a:xfrm>
              <a:off x="101600" y="-38100"/>
              <a:ext cx="3595218" cy="647700"/>
            </a:xfrm>
            <a:prstGeom prst="rect">
              <a:avLst/>
            </a:prstGeom>
          </p:spPr>
          <p:txBody>
            <a:bodyPr anchor="ctr" rtlCol="false" tIns="50800" lIns="50800" bIns="50800" rIns="50800"/>
            <a:lstStyle/>
            <a:p>
              <a:pPr algn="ctr">
                <a:lnSpc>
                  <a:spcPts val="1819"/>
                </a:lnSpc>
              </a:pPr>
            </a:p>
          </p:txBody>
        </p:sp>
      </p:grpSp>
      <p:grpSp>
        <p:nvGrpSpPr>
          <p:cNvPr name="Group 20" id="20"/>
          <p:cNvGrpSpPr/>
          <p:nvPr/>
        </p:nvGrpSpPr>
        <p:grpSpPr>
          <a:xfrm rot="-10800000">
            <a:off x="9808787" y="1064047"/>
            <a:ext cx="3455951" cy="345595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A7A8A8">
                    <a:alpha val="100000"/>
                  </a:srgbClr>
                </a:gs>
                <a:gs pos="100000">
                  <a:srgbClr val="E6E7E8">
                    <a:alpha val="100000"/>
                  </a:srgbClr>
                </a:gs>
              </a:gsLst>
              <a:lin ang="0"/>
            </a:gradFill>
          </p:spPr>
        </p:sp>
        <p:sp>
          <p:nvSpPr>
            <p:cNvPr name="TextBox 22" id="22"/>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23" id="23"/>
          <p:cNvGrpSpPr/>
          <p:nvPr/>
        </p:nvGrpSpPr>
        <p:grpSpPr>
          <a:xfrm rot="-10800000">
            <a:off x="9808787" y="9443"/>
            <a:ext cx="3455951" cy="345595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314588">
                    <a:alpha val="100000"/>
                  </a:srgbClr>
                </a:gs>
                <a:gs pos="100000">
                  <a:srgbClr val="2F4FB4">
                    <a:alpha val="100000"/>
                  </a:srgbClr>
                </a:gs>
              </a:gsLst>
              <a:lin ang="5400000"/>
            </a:gradFill>
          </p:spPr>
        </p:sp>
        <p:sp>
          <p:nvSpPr>
            <p:cNvPr name="TextBox 25" id="25"/>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26" id="26"/>
          <p:cNvGrpSpPr/>
          <p:nvPr/>
        </p:nvGrpSpPr>
        <p:grpSpPr>
          <a:xfrm rot="-10800000">
            <a:off x="9808787" y="293902"/>
            <a:ext cx="4015372" cy="401537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alpha val="0"/>
              </a:srgbClr>
            </a:solidFill>
            <a:ln w="38100" cap="sq">
              <a:gradFill>
                <a:gsLst>
                  <a:gs pos="0">
                    <a:srgbClr val="FFB233">
                      <a:alpha val="100000"/>
                    </a:srgbClr>
                  </a:gs>
                  <a:gs pos="100000">
                    <a:srgbClr val="F7DE32">
                      <a:alpha val="100000"/>
                    </a:srgbClr>
                  </a:gs>
                </a:gsLst>
                <a:lin ang="0"/>
              </a:gradFill>
              <a:prstDash val="solid"/>
              <a:miter/>
            </a:ln>
          </p:spPr>
        </p:sp>
        <p:sp>
          <p:nvSpPr>
            <p:cNvPr name="TextBox 28" id="28"/>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29" id="29"/>
          <p:cNvGrpSpPr/>
          <p:nvPr/>
        </p:nvGrpSpPr>
        <p:grpSpPr>
          <a:xfrm rot="-10800000">
            <a:off x="6905866" y="-517860"/>
            <a:ext cx="5280099" cy="1054604"/>
            <a:chOff x="0" y="0"/>
            <a:chExt cx="3052090" cy="609600"/>
          </a:xfrm>
        </p:grpSpPr>
        <p:sp>
          <p:nvSpPr>
            <p:cNvPr name="Freeform 30" id="30"/>
            <p:cNvSpPr/>
            <p:nvPr/>
          </p:nvSpPr>
          <p:spPr>
            <a:xfrm flipH="false" flipV="false" rot="0">
              <a:off x="0" y="0"/>
              <a:ext cx="3052090" cy="609600"/>
            </a:xfrm>
            <a:custGeom>
              <a:avLst/>
              <a:gdLst/>
              <a:ahLst/>
              <a:cxnLst/>
              <a:rect r="r" b="b" t="t" l="l"/>
              <a:pathLst>
                <a:path h="609600" w="3052090">
                  <a:moveTo>
                    <a:pt x="2848890" y="0"/>
                  </a:moveTo>
                  <a:lnTo>
                    <a:pt x="0" y="0"/>
                  </a:lnTo>
                  <a:lnTo>
                    <a:pt x="203200" y="609600"/>
                  </a:lnTo>
                  <a:lnTo>
                    <a:pt x="3052090" y="609600"/>
                  </a:lnTo>
                  <a:lnTo>
                    <a:pt x="2848890" y="0"/>
                  </a:lnTo>
                  <a:close/>
                </a:path>
              </a:pathLst>
            </a:custGeom>
            <a:gradFill rotWithShape="true">
              <a:gsLst>
                <a:gs pos="0">
                  <a:srgbClr val="FFB233">
                    <a:alpha val="100000"/>
                  </a:srgbClr>
                </a:gs>
                <a:gs pos="100000">
                  <a:srgbClr val="F7DE32">
                    <a:alpha val="100000"/>
                  </a:srgbClr>
                </a:gs>
              </a:gsLst>
              <a:lin ang="0"/>
            </a:gradFill>
          </p:spPr>
        </p:sp>
        <p:sp>
          <p:nvSpPr>
            <p:cNvPr name="TextBox 31" id="31"/>
            <p:cNvSpPr txBox="true"/>
            <p:nvPr/>
          </p:nvSpPr>
          <p:spPr>
            <a:xfrm>
              <a:off x="101600" y="-38100"/>
              <a:ext cx="2848890" cy="647700"/>
            </a:xfrm>
            <a:prstGeom prst="rect">
              <a:avLst/>
            </a:prstGeom>
          </p:spPr>
          <p:txBody>
            <a:bodyPr anchor="ctr" rtlCol="false" tIns="50800" lIns="50800" bIns="50800" rIns="50800"/>
            <a:lstStyle/>
            <a:p>
              <a:pPr algn="ctr">
                <a:lnSpc>
                  <a:spcPts val="1819"/>
                </a:lnSpc>
              </a:pPr>
            </a:p>
          </p:txBody>
        </p:sp>
      </p:grpSp>
      <p:grpSp>
        <p:nvGrpSpPr>
          <p:cNvPr name="Group 32" id="32"/>
          <p:cNvGrpSpPr/>
          <p:nvPr/>
        </p:nvGrpSpPr>
        <p:grpSpPr>
          <a:xfrm rot="-10800000">
            <a:off x="8272455" y="9443"/>
            <a:ext cx="3913509" cy="1054604"/>
            <a:chOff x="0" y="0"/>
            <a:chExt cx="2262152" cy="609600"/>
          </a:xfrm>
        </p:grpSpPr>
        <p:sp>
          <p:nvSpPr>
            <p:cNvPr name="Freeform 33" id="33"/>
            <p:cNvSpPr/>
            <p:nvPr/>
          </p:nvSpPr>
          <p:spPr>
            <a:xfrm flipH="false" flipV="false" rot="0">
              <a:off x="0" y="0"/>
              <a:ext cx="2262152" cy="609600"/>
            </a:xfrm>
            <a:custGeom>
              <a:avLst/>
              <a:gdLst/>
              <a:ahLst/>
              <a:cxnLst/>
              <a:rect r="r" b="b" t="t" l="l"/>
              <a:pathLst>
                <a:path h="609600" w="2262152">
                  <a:moveTo>
                    <a:pt x="2058952" y="0"/>
                  </a:moveTo>
                  <a:lnTo>
                    <a:pt x="0" y="0"/>
                  </a:lnTo>
                  <a:lnTo>
                    <a:pt x="203200" y="609600"/>
                  </a:lnTo>
                  <a:lnTo>
                    <a:pt x="2262152" y="609600"/>
                  </a:lnTo>
                  <a:lnTo>
                    <a:pt x="2058952" y="0"/>
                  </a:lnTo>
                  <a:close/>
                </a:path>
              </a:pathLst>
            </a:custGeom>
            <a:gradFill rotWithShape="true">
              <a:gsLst>
                <a:gs pos="0">
                  <a:srgbClr val="FFB233">
                    <a:alpha val="100000"/>
                  </a:srgbClr>
                </a:gs>
                <a:gs pos="100000">
                  <a:srgbClr val="F7DE32">
                    <a:alpha val="100000"/>
                  </a:srgbClr>
                </a:gs>
              </a:gsLst>
              <a:lin ang="0"/>
            </a:gradFill>
          </p:spPr>
        </p:sp>
        <p:sp>
          <p:nvSpPr>
            <p:cNvPr name="TextBox 34" id="34"/>
            <p:cNvSpPr txBox="true"/>
            <p:nvPr/>
          </p:nvSpPr>
          <p:spPr>
            <a:xfrm>
              <a:off x="101600" y="-38100"/>
              <a:ext cx="2058952" cy="647700"/>
            </a:xfrm>
            <a:prstGeom prst="rect">
              <a:avLst/>
            </a:prstGeom>
          </p:spPr>
          <p:txBody>
            <a:bodyPr anchor="ctr" rtlCol="false" tIns="50800" lIns="50800" bIns="50800" rIns="50800"/>
            <a:lstStyle/>
            <a:p>
              <a:pPr algn="ctr">
                <a:lnSpc>
                  <a:spcPts val="1819"/>
                </a:lnSpc>
              </a:pPr>
            </a:p>
          </p:txBody>
        </p:sp>
      </p:grpSp>
      <p:grpSp>
        <p:nvGrpSpPr>
          <p:cNvPr name="Group 35" id="35"/>
          <p:cNvGrpSpPr/>
          <p:nvPr/>
        </p:nvGrpSpPr>
        <p:grpSpPr>
          <a:xfrm rot="-10800000">
            <a:off x="7636829" y="714752"/>
            <a:ext cx="3899933" cy="698589"/>
            <a:chOff x="0" y="0"/>
            <a:chExt cx="3403143" cy="609600"/>
          </a:xfrm>
        </p:grpSpPr>
        <p:sp>
          <p:nvSpPr>
            <p:cNvPr name="Freeform 36" id="36"/>
            <p:cNvSpPr/>
            <p:nvPr/>
          </p:nvSpPr>
          <p:spPr>
            <a:xfrm flipH="false" flipV="false" rot="0">
              <a:off x="0" y="0"/>
              <a:ext cx="3403143" cy="609600"/>
            </a:xfrm>
            <a:custGeom>
              <a:avLst/>
              <a:gdLst/>
              <a:ahLst/>
              <a:cxnLst/>
              <a:rect r="r" b="b" t="t" l="l"/>
              <a:pathLst>
                <a:path h="609600" w="3403143">
                  <a:moveTo>
                    <a:pt x="3199942" y="0"/>
                  </a:moveTo>
                  <a:lnTo>
                    <a:pt x="0" y="0"/>
                  </a:lnTo>
                  <a:lnTo>
                    <a:pt x="203200" y="609600"/>
                  </a:lnTo>
                  <a:lnTo>
                    <a:pt x="3403143" y="609600"/>
                  </a:lnTo>
                  <a:lnTo>
                    <a:pt x="3199942" y="0"/>
                  </a:lnTo>
                  <a:close/>
                </a:path>
              </a:pathLst>
            </a:custGeom>
            <a:solidFill>
              <a:srgbClr val="000000">
                <a:alpha val="0"/>
              </a:srgbClr>
            </a:solidFill>
            <a:ln w="38100" cap="sq">
              <a:gradFill>
                <a:gsLst>
                  <a:gs pos="0">
                    <a:srgbClr val="A7A8A8">
                      <a:alpha val="0"/>
                    </a:srgbClr>
                  </a:gs>
                  <a:gs pos="100000">
                    <a:srgbClr val="E6E7E8">
                      <a:alpha val="100000"/>
                    </a:srgbClr>
                  </a:gs>
                </a:gsLst>
                <a:lin ang="0"/>
              </a:gradFill>
              <a:prstDash val="solid"/>
              <a:miter/>
            </a:ln>
          </p:spPr>
        </p:sp>
        <p:sp>
          <p:nvSpPr>
            <p:cNvPr name="TextBox 37" id="37"/>
            <p:cNvSpPr txBox="true"/>
            <p:nvPr/>
          </p:nvSpPr>
          <p:spPr>
            <a:xfrm>
              <a:off x="101600" y="-38100"/>
              <a:ext cx="3199943" cy="647700"/>
            </a:xfrm>
            <a:prstGeom prst="rect">
              <a:avLst/>
            </a:prstGeom>
          </p:spPr>
          <p:txBody>
            <a:bodyPr anchor="ctr" rtlCol="false" tIns="50800" lIns="50800" bIns="50800" rIns="50800"/>
            <a:lstStyle/>
            <a:p>
              <a:pPr algn="ctr">
                <a:lnSpc>
                  <a:spcPts val="1819"/>
                </a:lnSpc>
              </a:pPr>
            </a:p>
          </p:txBody>
        </p:sp>
      </p:grpSp>
      <p:sp>
        <p:nvSpPr>
          <p:cNvPr name="TextBox 38" id="38"/>
          <p:cNvSpPr txBox="true"/>
          <p:nvPr/>
        </p:nvSpPr>
        <p:spPr>
          <a:xfrm rot="0">
            <a:off x="685800" y="1250614"/>
            <a:ext cx="2428353" cy="331293"/>
          </a:xfrm>
          <a:prstGeom prst="rect">
            <a:avLst/>
          </a:prstGeom>
        </p:spPr>
        <p:txBody>
          <a:bodyPr anchor="t" rtlCol="false" tIns="0" lIns="0" bIns="0" rIns="0">
            <a:spAutoFit/>
          </a:bodyPr>
          <a:lstStyle/>
          <a:p>
            <a:pPr algn="l">
              <a:lnSpc>
                <a:spcPts val="2540"/>
              </a:lnSpc>
            </a:pPr>
            <a:r>
              <a:rPr lang="en-US" b="true" sz="2540" spc="182">
                <a:solidFill>
                  <a:srgbClr val="000000"/>
                </a:solidFill>
                <a:latin typeface="Garet Bold"/>
                <a:ea typeface="Garet Bold"/>
                <a:cs typeface="Garet Bold"/>
                <a:sym typeface="Garet Bold"/>
              </a:rPr>
              <a:t>KELOMPOK 3</a:t>
            </a:r>
          </a:p>
        </p:txBody>
      </p:sp>
      <p:sp>
        <p:nvSpPr>
          <p:cNvPr name="TextBox 39" id="39"/>
          <p:cNvSpPr txBox="true"/>
          <p:nvPr/>
        </p:nvSpPr>
        <p:spPr>
          <a:xfrm rot="0">
            <a:off x="685800" y="1950247"/>
            <a:ext cx="8428060" cy="793645"/>
          </a:xfrm>
          <a:prstGeom prst="rect">
            <a:avLst/>
          </a:prstGeom>
        </p:spPr>
        <p:txBody>
          <a:bodyPr anchor="t" rtlCol="false" tIns="0" lIns="0" bIns="0" rIns="0">
            <a:spAutoFit/>
          </a:bodyPr>
          <a:lstStyle/>
          <a:p>
            <a:pPr algn="l">
              <a:lnSpc>
                <a:spcPts val="5977"/>
              </a:lnSpc>
            </a:pPr>
            <a:r>
              <a:rPr lang="en-US" sz="6037">
                <a:solidFill>
                  <a:srgbClr val="FFBD59"/>
                </a:solidFill>
                <a:latin typeface="Abril Fatface"/>
                <a:ea typeface="Abril Fatface"/>
                <a:cs typeface="Abril Fatface"/>
                <a:sym typeface="Abril Fatface"/>
              </a:rPr>
              <a:t>NAIVE BAYES &amp; ANN</a:t>
            </a:r>
          </a:p>
        </p:txBody>
      </p:sp>
      <p:sp>
        <p:nvSpPr>
          <p:cNvPr name="TextBox 40" id="40"/>
          <p:cNvSpPr txBox="true"/>
          <p:nvPr/>
        </p:nvSpPr>
        <p:spPr>
          <a:xfrm rot="0">
            <a:off x="685800" y="747582"/>
            <a:ext cx="3728664" cy="316465"/>
          </a:xfrm>
          <a:prstGeom prst="rect">
            <a:avLst/>
          </a:prstGeom>
        </p:spPr>
        <p:txBody>
          <a:bodyPr anchor="t" rtlCol="false" tIns="0" lIns="0" bIns="0" rIns="0">
            <a:spAutoFit/>
          </a:bodyPr>
          <a:lstStyle/>
          <a:p>
            <a:pPr algn="l">
              <a:lnSpc>
                <a:spcPts val="2689"/>
              </a:lnSpc>
            </a:pPr>
            <a:r>
              <a:rPr lang="en-US" sz="1921" spc="96">
                <a:solidFill>
                  <a:srgbClr val="2E2E2E"/>
                </a:solidFill>
                <a:latin typeface="Abril Fatface"/>
                <a:ea typeface="Abril Fatface"/>
                <a:cs typeface="Abril Fatface"/>
                <a:sym typeface="Abril Fatface"/>
              </a:rPr>
              <a:t>Komputasi Cerdas</a:t>
            </a:r>
          </a:p>
        </p:txBody>
      </p:sp>
      <p:sp>
        <p:nvSpPr>
          <p:cNvPr name="TextBox 41" id="41"/>
          <p:cNvSpPr txBox="true"/>
          <p:nvPr/>
        </p:nvSpPr>
        <p:spPr>
          <a:xfrm rot="0">
            <a:off x="1793232" y="3225347"/>
            <a:ext cx="7227119" cy="1866945"/>
          </a:xfrm>
          <a:prstGeom prst="rect">
            <a:avLst/>
          </a:prstGeom>
        </p:spPr>
        <p:txBody>
          <a:bodyPr anchor="t" rtlCol="false" tIns="0" lIns="0" bIns="0" rIns="0">
            <a:spAutoFit/>
          </a:bodyPr>
          <a:lstStyle/>
          <a:p>
            <a:pPr algn="l">
              <a:lnSpc>
                <a:spcPts val="3812"/>
              </a:lnSpc>
            </a:pPr>
            <a:r>
              <a:rPr lang="en-US" sz="2117" spc="105" b="true">
                <a:solidFill>
                  <a:srgbClr val="2E2E2E"/>
                </a:solidFill>
                <a:latin typeface="Glacial Indifference Bold"/>
                <a:ea typeface="Glacial Indifference Bold"/>
                <a:cs typeface="Glacial Indifference Bold"/>
                <a:sym typeface="Glacial Indifference Bold"/>
              </a:rPr>
              <a:t>Fadlur Rohman – 21060124420015</a:t>
            </a:r>
          </a:p>
          <a:p>
            <a:pPr algn="l">
              <a:lnSpc>
                <a:spcPts val="3812"/>
              </a:lnSpc>
            </a:pPr>
            <a:r>
              <a:rPr lang="en-US" sz="2117" spc="105" b="true">
                <a:solidFill>
                  <a:srgbClr val="2E2E2E"/>
                </a:solidFill>
                <a:latin typeface="Glacial Indifference Bold"/>
                <a:ea typeface="Glacial Indifference Bold"/>
                <a:cs typeface="Glacial Indifference Bold"/>
                <a:sym typeface="Glacial Indifference Bold"/>
              </a:rPr>
              <a:t>Melissa Rahmawati Yusuf – 21060124420018</a:t>
            </a:r>
          </a:p>
          <a:p>
            <a:pPr algn="l">
              <a:lnSpc>
                <a:spcPts val="3812"/>
              </a:lnSpc>
            </a:pPr>
            <a:r>
              <a:rPr lang="en-US" sz="2117" spc="105" b="true">
                <a:solidFill>
                  <a:srgbClr val="2E2E2E"/>
                </a:solidFill>
                <a:latin typeface="Glacial Indifference Bold"/>
                <a:ea typeface="Glacial Indifference Bold"/>
                <a:cs typeface="Glacial Indifference Bold"/>
                <a:sym typeface="Glacial Indifference Bold"/>
              </a:rPr>
              <a:t>Zakky Mizanulfikri Ash Sodiq – 21060124420021</a:t>
            </a:r>
          </a:p>
          <a:p>
            <a:pPr algn="l">
              <a:lnSpc>
                <a:spcPts val="3812"/>
              </a:lnSpc>
            </a:pPr>
            <a:r>
              <a:rPr lang="en-US" sz="2117" spc="105" b="true">
                <a:solidFill>
                  <a:srgbClr val="2E2E2E"/>
                </a:solidFill>
                <a:latin typeface="Glacial Indifference Bold"/>
                <a:ea typeface="Glacial Indifference Bold"/>
                <a:cs typeface="Glacial Indifference Bold"/>
                <a:sym typeface="Glacial Indifference Bold"/>
              </a:rPr>
              <a:t>Fauziyah Wafa’Abdillah – 21060124420023</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0322577" y="1022304"/>
            <a:ext cx="3455951" cy="34559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A7A8A8">
                    <a:alpha val="100000"/>
                  </a:srgbClr>
                </a:gs>
                <a:gs pos="100000">
                  <a:srgbClr val="E6E7E8">
                    <a:alpha val="100000"/>
                  </a:srgbClr>
                </a:gs>
              </a:gsLst>
              <a:lin ang="0"/>
            </a:gra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5" id="5"/>
          <p:cNvGrpSpPr/>
          <p:nvPr/>
        </p:nvGrpSpPr>
        <p:grpSpPr>
          <a:xfrm rot="-10800000">
            <a:off x="10322577" y="-32300"/>
            <a:ext cx="3455951" cy="34559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314588">
                    <a:alpha val="100000"/>
                  </a:srgbClr>
                </a:gs>
                <a:gs pos="100000">
                  <a:srgbClr val="2F4FB4">
                    <a:alpha val="100000"/>
                  </a:srgbClr>
                </a:gs>
              </a:gsLst>
              <a:lin ang="5400000"/>
            </a:gra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8" id="8"/>
          <p:cNvGrpSpPr/>
          <p:nvPr/>
        </p:nvGrpSpPr>
        <p:grpSpPr>
          <a:xfrm rot="-10800000">
            <a:off x="10322577" y="252159"/>
            <a:ext cx="4015372" cy="40153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alpha val="0"/>
              </a:srgbClr>
            </a:solidFill>
            <a:ln w="38100" cap="sq">
              <a:gradFill>
                <a:gsLst>
                  <a:gs pos="0">
                    <a:srgbClr val="FFB233">
                      <a:alpha val="100000"/>
                    </a:srgbClr>
                  </a:gs>
                  <a:gs pos="100000">
                    <a:srgbClr val="F7DE32">
                      <a:alpha val="100000"/>
                    </a:srgbClr>
                  </a:gs>
                </a:gsLst>
                <a:lin ang="0"/>
              </a:gradFill>
              <a:prstDash val="solid"/>
              <a:miter/>
            </a:ln>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11" id="11"/>
          <p:cNvGrpSpPr/>
          <p:nvPr/>
        </p:nvGrpSpPr>
        <p:grpSpPr>
          <a:xfrm rot="-10800000">
            <a:off x="7419656" y="-559602"/>
            <a:ext cx="5280099" cy="1054604"/>
            <a:chOff x="0" y="0"/>
            <a:chExt cx="3052090" cy="609600"/>
          </a:xfrm>
        </p:grpSpPr>
        <p:sp>
          <p:nvSpPr>
            <p:cNvPr name="Freeform 12" id="12"/>
            <p:cNvSpPr/>
            <p:nvPr/>
          </p:nvSpPr>
          <p:spPr>
            <a:xfrm flipH="false" flipV="false" rot="0">
              <a:off x="0" y="0"/>
              <a:ext cx="3052090" cy="609600"/>
            </a:xfrm>
            <a:custGeom>
              <a:avLst/>
              <a:gdLst/>
              <a:ahLst/>
              <a:cxnLst/>
              <a:rect r="r" b="b" t="t" l="l"/>
              <a:pathLst>
                <a:path h="609600" w="3052090">
                  <a:moveTo>
                    <a:pt x="2848890" y="0"/>
                  </a:moveTo>
                  <a:lnTo>
                    <a:pt x="0" y="0"/>
                  </a:lnTo>
                  <a:lnTo>
                    <a:pt x="203200" y="609600"/>
                  </a:lnTo>
                  <a:lnTo>
                    <a:pt x="3052090" y="609600"/>
                  </a:lnTo>
                  <a:lnTo>
                    <a:pt x="2848890" y="0"/>
                  </a:lnTo>
                  <a:close/>
                </a:path>
              </a:pathLst>
            </a:custGeom>
            <a:gradFill rotWithShape="true">
              <a:gsLst>
                <a:gs pos="0">
                  <a:srgbClr val="FFB233">
                    <a:alpha val="100000"/>
                  </a:srgbClr>
                </a:gs>
                <a:gs pos="100000">
                  <a:srgbClr val="F7DE32">
                    <a:alpha val="100000"/>
                  </a:srgbClr>
                </a:gs>
              </a:gsLst>
              <a:lin ang="0"/>
            </a:gradFill>
          </p:spPr>
        </p:sp>
        <p:sp>
          <p:nvSpPr>
            <p:cNvPr name="TextBox 13" id="13"/>
            <p:cNvSpPr txBox="true"/>
            <p:nvPr/>
          </p:nvSpPr>
          <p:spPr>
            <a:xfrm>
              <a:off x="101600" y="-38100"/>
              <a:ext cx="2848890" cy="647700"/>
            </a:xfrm>
            <a:prstGeom prst="rect">
              <a:avLst/>
            </a:prstGeom>
          </p:spPr>
          <p:txBody>
            <a:bodyPr anchor="ctr" rtlCol="false" tIns="50800" lIns="50800" bIns="50800" rIns="50800"/>
            <a:lstStyle/>
            <a:p>
              <a:pPr algn="ctr">
                <a:lnSpc>
                  <a:spcPts val="1819"/>
                </a:lnSpc>
              </a:pPr>
            </a:p>
          </p:txBody>
        </p:sp>
      </p:grpSp>
      <p:grpSp>
        <p:nvGrpSpPr>
          <p:cNvPr name="Group 14" id="14"/>
          <p:cNvGrpSpPr/>
          <p:nvPr/>
        </p:nvGrpSpPr>
        <p:grpSpPr>
          <a:xfrm rot="-10800000">
            <a:off x="8786245" y="-32300"/>
            <a:ext cx="3913509" cy="1054604"/>
            <a:chOff x="0" y="0"/>
            <a:chExt cx="2262152" cy="609600"/>
          </a:xfrm>
        </p:grpSpPr>
        <p:sp>
          <p:nvSpPr>
            <p:cNvPr name="Freeform 15" id="15"/>
            <p:cNvSpPr/>
            <p:nvPr/>
          </p:nvSpPr>
          <p:spPr>
            <a:xfrm flipH="false" flipV="false" rot="0">
              <a:off x="0" y="0"/>
              <a:ext cx="2262152" cy="609600"/>
            </a:xfrm>
            <a:custGeom>
              <a:avLst/>
              <a:gdLst/>
              <a:ahLst/>
              <a:cxnLst/>
              <a:rect r="r" b="b" t="t" l="l"/>
              <a:pathLst>
                <a:path h="609600" w="2262152">
                  <a:moveTo>
                    <a:pt x="2058952" y="0"/>
                  </a:moveTo>
                  <a:lnTo>
                    <a:pt x="0" y="0"/>
                  </a:lnTo>
                  <a:lnTo>
                    <a:pt x="203200" y="609600"/>
                  </a:lnTo>
                  <a:lnTo>
                    <a:pt x="2262152" y="609600"/>
                  </a:lnTo>
                  <a:lnTo>
                    <a:pt x="2058952" y="0"/>
                  </a:lnTo>
                  <a:close/>
                </a:path>
              </a:pathLst>
            </a:custGeom>
            <a:gradFill rotWithShape="true">
              <a:gsLst>
                <a:gs pos="0">
                  <a:srgbClr val="FFB233">
                    <a:alpha val="100000"/>
                  </a:srgbClr>
                </a:gs>
                <a:gs pos="100000">
                  <a:srgbClr val="F7DE32">
                    <a:alpha val="100000"/>
                  </a:srgbClr>
                </a:gs>
              </a:gsLst>
              <a:lin ang="0"/>
            </a:gradFill>
          </p:spPr>
        </p:sp>
        <p:sp>
          <p:nvSpPr>
            <p:cNvPr name="TextBox 16" id="16"/>
            <p:cNvSpPr txBox="true"/>
            <p:nvPr/>
          </p:nvSpPr>
          <p:spPr>
            <a:xfrm>
              <a:off x="101600" y="-38100"/>
              <a:ext cx="2058952" cy="647700"/>
            </a:xfrm>
            <a:prstGeom prst="rect">
              <a:avLst/>
            </a:prstGeom>
          </p:spPr>
          <p:txBody>
            <a:bodyPr anchor="ctr" rtlCol="false" tIns="50800" lIns="50800" bIns="50800" rIns="50800"/>
            <a:lstStyle/>
            <a:p>
              <a:pPr algn="ctr">
                <a:lnSpc>
                  <a:spcPts val="1819"/>
                </a:lnSpc>
              </a:pPr>
            </a:p>
          </p:txBody>
        </p:sp>
      </p:grpSp>
      <p:grpSp>
        <p:nvGrpSpPr>
          <p:cNvPr name="Group 17" id="17"/>
          <p:cNvGrpSpPr/>
          <p:nvPr/>
        </p:nvGrpSpPr>
        <p:grpSpPr>
          <a:xfrm rot="-10800000">
            <a:off x="8150619" y="673010"/>
            <a:ext cx="3899933" cy="698589"/>
            <a:chOff x="0" y="0"/>
            <a:chExt cx="3403143" cy="609600"/>
          </a:xfrm>
        </p:grpSpPr>
        <p:sp>
          <p:nvSpPr>
            <p:cNvPr name="Freeform 18" id="18"/>
            <p:cNvSpPr/>
            <p:nvPr/>
          </p:nvSpPr>
          <p:spPr>
            <a:xfrm flipH="false" flipV="false" rot="0">
              <a:off x="0" y="0"/>
              <a:ext cx="3403143" cy="609600"/>
            </a:xfrm>
            <a:custGeom>
              <a:avLst/>
              <a:gdLst/>
              <a:ahLst/>
              <a:cxnLst/>
              <a:rect r="r" b="b" t="t" l="l"/>
              <a:pathLst>
                <a:path h="609600" w="3403143">
                  <a:moveTo>
                    <a:pt x="3199942" y="0"/>
                  </a:moveTo>
                  <a:lnTo>
                    <a:pt x="0" y="0"/>
                  </a:lnTo>
                  <a:lnTo>
                    <a:pt x="203200" y="609600"/>
                  </a:lnTo>
                  <a:lnTo>
                    <a:pt x="3403143" y="609600"/>
                  </a:lnTo>
                  <a:lnTo>
                    <a:pt x="3199942" y="0"/>
                  </a:lnTo>
                  <a:close/>
                </a:path>
              </a:pathLst>
            </a:custGeom>
            <a:solidFill>
              <a:srgbClr val="000000">
                <a:alpha val="0"/>
              </a:srgbClr>
            </a:solidFill>
            <a:ln w="38100" cap="sq">
              <a:gradFill>
                <a:gsLst>
                  <a:gs pos="0">
                    <a:srgbClr val="A7A8A8">
                      <a:alpha val="0"/>
                    </a:srgbClr>
                  </a:gs>
                  <a:gs pos="100000">
                    <a:srgbClr val="E6E7E8">
                      <a:alpha val="100000"/>
                    </a:srgbClr>
                  </a:gs>
                </a:gsLst>
                <a:lin ang="0"/>
              </a:gradFill>
              <a:prstDash val="solid"/>
              <a:miter/>
            </a:ln>
          </p:spPr>
        </p:sp>
        <p:sp>
          <p:nvSpPr>
            <p:cNvPr name="TextBox 19" id="19"/>
            <p:cNvSpPr txBox="true"/>
            <p:nvPr/>
          </p:nvSpPr>
          <p:spPr>
            <a:xfrm>
              <a:off x="101600" y="-38100"/>
              <a:ext cx="3199943" cy="647700"/>
            </a:xfrm>
            <a:prstGeom prst="rect">
              <a:avLst/>
            </a:prstGeom>
          </p:spPr>
          <p:txBody>
            <a:bodyPr anchor="ctr" rtlCol="false" tIns="50800" lIns="50800" bIns="50800" rIns="50800"/>
            <a:lstStyle/>
            <a:p>
              <a:pPr algn="ctr">
                <a:lnSpc>
                  <a:spcPts val="1819"/>
                </a:lnSpc>
              </a:pPr>
            </a:p>
          </p:txBody>
        </p:sp>
      </p:grpSp>
      <p:sp>
        <p:nvSpPr>
          <p:cNvPr name="TextBox 20" id="20"/>
          <p:cNvSpPr txBox="true"/>
          <p:nvPr/>
        </p:nvSpPr>
        <p:spPr>
          <a:xfrm rot="0">
            <a:off x="685800" y="1495651"/>
            <a:ext cx="9171496" cy="4751134"/>
          </a:xfrm>
          <a:prstGeom prst="rect">
            <a:avLst/>
          </a:prstGeom>
        </p:spPr>
        <p:txBody>
          <a:bodyPr anchor="t" rtlCol="false" tIns="0" lIns="0" bIns="0" rIns="0">
            <a:spAutoFit/>
          </a:bodyPr>
          <a:lstStyle/>
          <a:p>
            <a:pPr algn="just">
              <a:lnSpc>
                <a:spcPts val="4225"/>
              </a:lnSpc>
            </a:pPr>
            <a:r>
              <a:rPr lang="en-US" sz="1886">
                <a:solidFill>
                  <a:srgbClr val="000000"/>
                </a:solidFill>
                <a:latin typeface="Glacial Indifference"/>
                <a:ea typeface="Glacial Indifference"/>
                <a:cs typeface="Glacial Indifference"/>
                <a:sym typeface="Glacial Indifference"/>
              </a:rPr>
              <a:t>Alur kerja dimulai dengan memuat ketiga dataset dari sumber daring (online). Setiap dataset memiliki karakteristik unik dengan fitur dan label target masing-masing: </a:t>
            </a:r>
          </a:p>
          <a:p>
            <a:pPr algn="just" marL="407274" indent="-203637" lvl="1">
              <a:lnSpc>
                <a:spcPts val="4225"/>
              </a:lnSpc>
              <a:buAutoNum type="arabicPeriod" startAt="1"/>
            </a:pPr>
            <a:r>
              <a:rPr lang="en-US" b="true" sz="1886">
                <a:solidFill>
                  <a:srgbClr val="000000"/>
                </a:solidFill>
                <a:latin typeface="Glacial Indifference Bold"/>
                <a:ea typeface="Glacial Indifference Bold"/>
                <a:cs typeface="Glacial Indifference Bold"/>
                <a:sym typeface="Glacial Indifference Bold"/>
              </a:rPr>
              <a:t>Dataset Drug</a:t>
            </a:r>
            <a:r>
              <a:rPr lang="en-US" sz="1886">
                <a:solidFill>
                  <a:srgbClr val="000000"/>
                </a:solidFill>
                <a:latin typeface="Glacial Indifference"/>
                <a:ea typeface="Glacial Indifference"/>
                <a:cs typeface="Glacial Indifference"/>
                <a:sym typeface="Glacial Indifference"/>
              </a:rPr>
              <a:t>: Berisi informasi pasien seperti usia, rasio natrium ke kalium, dan tekanan darah. Label targetnya adalah jenis obat yang diresepkan untuk pasien. </a:t>
            </a:r>
          </a:p>
          <a:p>
            <a:pPr algn="just" marL="407274" indent="-203637" lvl="1">
              <a:lnSpc>
                <a:spcPts val="4225"/>
              </a:lnSpc>
              <a:buAutoNum type="arabicPeriod" startAt="1"/>
            </a:pPr>
            <a:r>
              <a:rPr lang="en-US" b="true" sz="1886">
                <a:solidFill>
                  <a:srgbClr val="000000"/>
                </a:solidFill>
                <a:latin typeface="Glacial Indifference Bold"/>
                <a:ea typeface="Glacial Indifference Bold"/>
                <a:cs typeface="Glacial Indifference Bold"/>
                <a:sym typeface="Glacial Indifference Bold"/>
              </a:rPr>
              <a:t>Dataset Wine</a:t>
            </a:r>
            <a:r>
              <a:rPr lang="en-US" sz="1886">
                <a:solidFill>
                  <a:srgbClr val="000000"/>
                </a:solidFill>
                <a:latin typeface="Glacial Indifference"/>
                <a:ea typeface="Glacial Indifference"/>
                <a:cs typeface="Glacial Indifference"/>
                <a:sym typeface="Glacial Indifference"/>
              </a:rPr>
              <a:t>: Berisi data kimiawi wine, seperti keasaman volatil, sulfat, dan kadar alkohol. Label targetnya adalah kualitas wine. </a:t>
            </a:r>
          </a:p>
          <a:p>
            <a:pPr algn="just" marL="407274" indent="-203637" lvl="1">
              <a:lnSpc>
                <a:spcPts val="4225"/>
              </a:lnSpc>
              <a:buAutoNum type="arabicPeriod" startAt="1"/>
            </a:pPr>
            <a:r>
              <a:rPr lang="en-US" b="true" sz="1886">
                <a:solidFill>
                  <a:srgbClr val="000000"/>
                </a:solidFill>
                <a:latin typeface="Glacial Indifference Bold"/>
                <a:ea typeface="Glacial Indifference Bold"/>
                <a:cs typeface="Glacial Indifference Bold"/>
                <a:sym typeface="Glacial Indifference Bold"/>
              </a:rPr>
              <a:t>Dataset Diabetes</a:t>
            </a:r>
            <a:r>
              <a:rPr lang="en-US" sz="1886">
                <a:solidFill>
                  <a:srgbClr val="000000"/>
                </a:solidFill>
                <a:latin typeface="Glacial Indifference"/>
                <a:ea typeface="Glacial Indifference"/>
                <a:cs typeface="Glacial Indifference"/>
                <a:sym typeface="Glacial Indifference"/>
              </a:rPr>
              <a:t>: Berisi data medis pasien, seperti jumlah kehamilan, kadar glukosa, dan tekanan darah. Label targetnya adalah status diabetes pasien (positif atau negatif). </a:t>
            </a:r>
          </a:p>
        </p:txBody>
      </p:sp>
      <p:sp>
        <p:nvSpPr>
          <p:cNvPr name="TextBox 21" id="21"/>
          <p:cNvSpPr txBox="true"/>
          <p:nvPr/>
        </p:nvSpPr>
        <p:spPr>
          <a:xfrm rot="0">
            <a:off x="685800" y="951909"/>
            <a:ext cx="6345569" cy="331293"/>
          </a:xfrm>
          <a:prstGeom prst="rect">
            <a:avLst/>
          </a:prstGeom>
        </p:spPr>
        <p:txBody>
          <a:bodyPr anchor="t" rtlCol="false" tIns="0" lIns="0" bIns="0" rIns="0">
            <a:spAutoFit/>
          </a:bodyPr>
          <a:lstStyle/>
          <a:p>
            <a:pPr algn="l">
              <a:lnSpc>
                <a:spcPts val="2540"/>
              </a:lnSpc>
            </a:pPr>
            <a:r>
              <a:rPr lang="en-US" b="true" sz="2540" spc="182">
                <a:solidFill>
                  <a:srgbClr val="000000"/>
                </a:solidFill>
                <a:latin typeface="Garet Bold"/>
                <a:ea typeface="Garet Bold"/>
                <a:cs typeface="Garet Bold"/>
                <a:sym typeface="Garet Bold"/>
              </a:rPr>
              <a:t>3 DATASET YANG DIGUNAKAN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0322577" y="1022304"/>
            <a:ext cx="3455951" cy="34559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A7A8A8">
                    <a:alpha val="100000"/>
                  </a:srgbClr>
                </a:gs>
                <a:gs pos="100000">
                  <a:srgbClr val="E6E7E8">
                    <a:alpha val="100000"/>
                  </a:srgbClr>
                </a:gs>
              </a:gsLst>
              <a:lin ang="0"/>
            </a:gra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5" id="5"/>
          <p:cNvGrpSpPr/>
          <p:nvPr/>
        </p:nvGrpSpPr>
        <p:grpSpPr>
          <a:xfrm rot="-10800000">
            <a:off x="10322577" y="-32300"/>
            <a:ext cx="3455951" cy="34559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314588">
                    <a:alpha val="100000"/>
                  </a:srgbClr>
                </a:gs>
                <a:gs pos="100000">
                  <a:srgbClr val="2F4FB4">
                    <a:alpha val="100000"/>
                  </a:srgbClr>
                </a:gs>
              </a:gsLst>
              <a:lin ang="5400000"/>
            </a:gra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8" id="8"/>
          <p:cNvGrpSpPr/>
          <p:nvPr/>
        </p:nvGrpSpPr>
        <p:grpSpPr>
          <a:xfrm rot="-10800000">
            <a:off x="10322577" y="252159"/>
            <a:ext cx="4015372" cy="40153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alpha val="0"/>
              </a:srgbClr>
            </a:solidFill>
            <a:ln w="38100" cap="sq">
              <a:gradFill>
                <a:gsLst>
                  <a:gs pos="0">
                    <a:srgbClr val="FFB233">
                      <a:alpha val="100000"/>
                    </a:srgbClr>
                  </a:gs>
                  <a:gs pos="100000">
                    <a:srgbClr val="F7DE32">
                      <a:alpha val="100000"/>
                    </a:srgbClr>
                  </a:gs>
                </a:gsLst>
                <a:lin ang="0"/>
              </a:gradFill>
              <a:prstDash val="solid"/>
              <a:miter/>
            </a:ln>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11" id="11"/>
          <p:cNvGrpSpPr/>
          <p:nvPr/>
        </p:nvGrpSpPr>
        <p:grpSpPr>
          <a:xfrm rot="-10800000">
            <a:off x="7419656" y="-559602"/>
            <a:ext cx="5280099" cy="1054604"/>
            <a:chOff x="0" y="0"/>
            <a:chExt cx="3052090" cy="609600"/>
          </a:xfrm>
        </p:grpSpPr>
        <p:sp>
          <p:nvSpPr>
            <p:cNvPr name="Freeform 12" id="12"/>
            <p:cNvSpPr/>
            <p:nvPr/>
          </p:nvSpPr>
          <p:spPr>
            <a:xfrm flipH="false" flipV="false" rot="0">
              <a:off x="0" y="0"/>
              <a:ext cx="3052090" cy="609600"/>
            </a:xfrm>
            <a:custGeom>
              <a:avLst/>
              <a:gdLst/>
              <a:ahLst/>
              <a:cxnLst/>
              <a:rect r="r" b="b" t="t" l="l"/>
              <a:pathLst>
                <a:path h="609600" w="3052090">
                  <a:moveTo>
                    <a:pt x="2848890" y="0"/>
                  </a:moveTo>
                  <a:lnTo>
                    <a:pt x="0" y="0"/>
                  </a:lnTo>
                  <a:lnTo>
                    <a:pt x="203200" y="609600"/>
                  </a:lnTo>
                  <a:lnTo>
                    <a:pt x="3052090" y="609600"/>
                  </a:lnTo>
                  <a:lnTo>
                    <a:pt x="2848890" y="0"/>
                  </a:lnTo>
                  <a:close/>
                </a:path>
              </a:pathLst>
            </a:custGeom>
            <a:gradFill rotWithShape="true">
              <a:gsLst>
                <a:gs pos="0">
                  <a:srgbClr val="FFB233">
                    <a:alpha val="100000"/>
                  </a:srgbClr>
                </a:gs>
                <a:gs pos="100000">
                  <a:srgbClr val="F7DE32">
                    <a:alpha val="100000"/>
                  </a:srgbClr>
                </a:gs>
              </a:gsLst>
              <a:lin ang="0"/>
            </a:gradFill>
          </p:spPr>
        </p:sp>
        <p:sp>
          <p:nvSpPr>
            <p:cNvPr name="TextBox 13" id="13"/>
            <p:cNvSpPr txBox="true"/>
            <p:nvPr/>
          </p:nvSpPr>
          <p:spPr>
            <a:xfrm>
              <a:off x="101600" y="-38100"/>
              <a:ext cx="2848890" cy="647700"/>
            </a:xfrm>
            <a:prstGeom prst="rect">
              <a:avLst/>
            </a:prstGeom>
          </p:spPr>
          <p:txBody>
            <a:bodyPr anchor="ctr" rtlCol="false" tIns="50800" lIns="50800" bIns="50800" rIns="50800"/>
            <a:lstStyle/>
            <a:p>
              <a:pPr algn="ctr">
                <a:lnSpc>
                  <a:spcPts val="1819"/>
                </a:lnSpc>
              </a:pPr>
            </a:p>
          </p:txBody>
        </p:sp>
      </p:grpSp>
      <p:grpSp>
        <p:nvGrpSpPr>
          <p:cNvPr name="Group 14" id="14"/>
          <p:cNvGrpSpPr/>
          <p:nvPr/>
        </p:nvGrpSpPr>
        <p:grpSpPr>
          <a:xfrm rot="-10800000">
            <a:off x="8786245" y="-32300"/>
            <a:ext cx="3913509" cy="1054604"/>
            <a:chOff x="0" y="0"/>
            <a:chExt cx="2262152" cy="609600"/>
          </a:xfrm>
        </p:grpSpPr>
        <p:sp>
          <p:nvSpPr>
            <p:cNvPr name="Freeform 15" id="15"/>
            <p:cNvSpPr/>
            <p:nvPr/>
          </p:nvSpPr>
          <p:spPr>
            <a:xfrm flipH="false" flipV="false" rot="0">
              <a:off x="0" y="0"/>
              <a:ext cx="2262152" cy="609600"/>
            </a:xfrm>
            <a:custGeom>
              <a:avLst/>
              <a:gdLst/>
              <a:ahLst/>
              <a:cxnLst/>
              <a:rect r="r" b="b" t="t" l="l"/>
              <a:pathLst>
                <a:path h="609600" w="2262152">
                  <a:moveTo>
                    <a:pt x="2058952" y="0"/>
                  </a:moveTo>
                  <a:lnTo>
                    <a:pt x="0" y="0"/>
                  </a:lnTo>
                  <a:lnTo>
                    <a:pt x="203200" y="609600"/>
                  </a:lnTo>
                  <a:lnTo>
                    <a:pt x="2262152" y="609600"/>
                  </a:lnTo>
                  <a:lnTo>
                    <a:pt x="2058952" y="0"/>
                  </a:lnTo>
                  <a:close/>
                </a:path>
              </a:pathLst>
            </a:custGeom>
            <a:gradFill rotWithShape="true">
              <a:gsLst>
                <a:gs pos="0">
                  <a:srgbClr val="FFB233">
                    <a:alpha val="100000"/>
                  </a:srgbClr>
                </a:gs>
                <a:gs pos="100000">
                  <a:srgbClr val="F7DE32">
                    <a:alpha val="100000"/>
                  </a:srgbClr>
                </a:gs>
              </a:gsLst>
              <a:lin ang="0"/>
            </a:gradFill>
          </p:spPr>
        </p:sp>
        <p:sp>
          <p:nvSpPr>
            <p:cNvPr name="TextBox 16" id="16"/>
            <p:cNvSpPr txBox="true"/>
            <p:nvPr/>
          </p:nvSpPr>
          <p:spPr>
            <a:xfrm>
              <a:off x="101600" y="-38100"/>
              <a:ext cx="2058952" cy="647700"/>
            </a:xfrm>
            <a:prstGeom prst="rect">
              <a:avLst/>
            </a:prstGeom>
          </p:spPr>
          <p:txBody>
            <a:bodyPr anchor="ctr" rtlCol="false" tIns="50800" lIns="50800" bIns="50800" rIns="50800"/>
            <a:lstStyle/>
            <a:p>
              <a:pPr algn="ctr">
                <a:lnSpc>
                  <a:spcPts val="1819"/>
                </a:lnSpc>
              </a:pPr>
            </a:p>
          </p:txBody>
        </p:sp>
      </p:grpSp>
      <p:grpSp>
        <p:nvGrpSpPr>
          <p:cNvPr name="Group 17" id="17"/>
          <p:cNvGrpSpPr/>
          <p:nvPr/>
        </p:nvGrpSpPr>
        <p:grpSpPr>
          <a:xfrm rot="-10800000">
            <a:off x="8150619" y="673010"/>
            <a:ext cx="3899933" cy="698589"/>
            <a:chOff x="0" y="0"/>
            <a:chExt cx="3403143" cy="609600"/>
          </a:xfrm>
        </p:grpSpPr>
        <p:sp>
          <p:nvSpPr>
            <p:cNvPr name="Freeform 18" id="18"/>
            <p:cNvSpPr/>
            <p:nvPr/>
          </p:nvSpPr>
          <p:spPr>
            <a:xfrm flipH="false" flipV="false" rot="0">
              <a:off x="0" y="0"/>
              <a:ext cx="3403143" cy="609600"/>
            </a:xfrm>
            <a:custGeom>
              <a:avLst/>
              <a:gdLst/>
              <a:ahLst/>
              <a:cxnLst/>
              <a:rect r="r" b="b" t="t" l="l"/>
              <a:pathLst>
                <a:path h="609600" w="3403143">
                  <a:moveTo>
                    <a:pt x="3199942" y="0"/>
                  </a:moveTo>
                  <a:lnTo>
                    <a:pt x="0" y="0"/>
                  </a:lnTo>
                  <a:lnTo>
                    <a:pt x="203200" y="609600"/>
                  </a:lnTo>
                  <a:lnTo>
                    <a:pt x="3403143" y="609600"/>
                  </a:lnTo>
                  <a:lnTo>
                    <a:pt x="3199942" y="0"/>
                  </a:lnTo>
                  <a:close/>
                </a:path>
              </a:pathLst>
            </a:custGeom>
            <a:solidFill>
              <a:srgbClr val="000000">
                <a:alpha val="0"/>
              </a:srgbClr>
            </a:solidFill>
            <a:ln w="38100" cap="sq">
              <a:gradFill>
                <a:gsLst>
                  <a:gs pos="0">
                    <a:srgbClr val="A7A8A8">
                      <a:alpha val="0"/>
                    </a:srgbClr>
                  </a:gs>
                  <a:gs pos="100000">
                    <a:srgbClr val="E6E7E8">
                      <a:alpha val="100000"/>
                    </a:srgbClr>
                  </a:gs>
                </a:gsLst>
                <a:lin ang="0"/>
              </a:gradFill>
              <a:prstDash val="solid"/>
              <a:miter/>
            </a:ln>
          </p:spPr>
        </p:sp>
        <p:sp>
          <p:nvSpPr>
            <p:cNvPr name="TextBox 19" id="19"/>
            <p:cNvSpPr txBox="true"/>
            <p:nvPr/>
          </p:nvSpPr>
          <p:spPr>
            <a:xfrm>
              <a:off x="101600" y="-38100"/>
              <a:ext cx="3199943" cy="647700"/>
            </a:xfrm>
            <a:prstGeom prst="rect">
              <a:avLst/>
            </a:prstGeom>
          </p:spPr>
          <p:txBody>
            <a:bodyPr anchor="ctr" rtlCol="false" tIns="50800" lIns="50800" bIns="50800" rIns="50800"/>
            <a:lstStyle/>
            <a:p>
              <a:pPr algn="ctr">
                <a:lnSpc>
                  <a:spcPts val="1819"/>
                </a:lnSpc>
              </a:pPr>
            </a:p>
          </p:txBody>
        </p:sp>
      </p:grpSp>
      <p:sp>
        <p:nvSpPr>
          <p:cNvPr name="Freeform 20" id="20"/>
          <p:cNvSpPr/>
          <p:nvPr/>
        </p:nvSpPr>
        <p:spPr>
          <a:xfrm flipH="false" flipV="false" rot="0">
            <a:off x="371475" y="1530343"/>
            <a:ext cx="5340598" cy="4773707"/>
          </a:xfrm>
          <a:custGeom>
            <a:avLst/>
            <a:gdLst/>
            <a:ahLst/>
            <a:cxnLst/>
            <a:rect r="r" b="b" t="t" l="l"/>
            <a:pathLst>
              <a:path h="4773707" w="5340598">
                <a:moveTo>
                  <a:pt x="0" y="0"/>
                </a:moveTo>
                <a:lnTo>
                  <a:pt x="5340598" y="0"/>
                </a:lnTo>
                <a:lnTo>
                  <a:pt x="5340598" y="4773707"/>
                </a:lnTo>
                <a:lnTo>
                  <a:pt x="0" y="4773707"/>
                </a:lnTo>
                <a:lnTo>
                  <a:pt x="0" y="0"/>
                </a:lnTo>
                <a:close/>
              </a:path>
            </a:pathLst>
          </a:custGeom>
          <a:blipFill>
            <a:blip r:embed="rId2"/>
            <a:stretch>
              <a:fillRect l="-91803" t="0" r="-106147" b="0"/>
            </a:stretch>
          </a:blipFill>
        </p:spPr>
      </p:sp>
      <p:sp>
        <p:nvSpPr>
          <p:cNvPr name="Freeform 21" id="21"/>
          <p:cNvSpPr/>
          <p:nvPr/>
        </p:nvSpPr>
        <p:spPr>
          <a:xfrm flipH="false" flipV="false" rot="0">
            <a:off x="685800" y="1061808"/>
            <a:ext cx="4472764" cy="567068"/>
          </a:xfrm>
          <a:custGeom>
            <a:avLst/>
            <a:gdLst/>
            <a:ahLst/>
            <a:cxnLst/>
            <a:rect r="r" b="b" t="t" l="l"/>
            <a:pathLst>
              <a:path h="567068" w="4472764">
                <a:moveTo>
                  <a:pt x="0" y="0"/>
                </a:moveTo>
                <a:lnTo>
                  <a:pt x="4472764" y="0"/>
                </a:lnTo>
                <a:lnTo>
                  <a:pt x="4472764" y="567067"/>
                </a:lnTo>
                <a:lnTo>
                  <a:pt x="0" y="567067"/>
                </a:lnTo>
                <a:lnTo>
                  <a:pt x="0" y="0"/>
                </a:lnTo>
                <a:close/>
              </a:path>
            </a:pathLst>
          </a:custGeom>
          <a:blipFill>
            <a:blip r:embed="rId3"/>
            <a:stretch>
              <a:fillRect l="0" t="-124892" r="0" b="0"/>
            </a:stretch>
          </a:blipFill>
        </p:spPr>
      </p:sp>
      <p:sp>
        <p:nvSpPr>
          <p:cNvPr name="Freeform 22" id="22"/>
          <p:cNvSpPr/>
          <p:nvPr/>
        </p:nvSpPr>
        <p:spPr>
          <a:xfrm flipH="false" flipV="false" rot="0">
            <a:off x="6410712" y="5995135"/>
            <a:ext cx="4964517" cy="674980"/>
          </a:xfrm>
          <a:custGeom>
            <a:avLst/>
            <a:gdLst/>
            <a:ahLst/>
            <a:cxnLst/>
            <a:rect r="r" b="b" t="t" l="l"/>
            <a:pathLst>
              <a:path h="674980" w="4964517">
                <a:moveTo>
                  <a:pt x="0" y="0"/>
                </a:moveTo>
                <a:lnTo>
                  <a:pt x="4964517" y="0"/>
                </a:lnTo>
                <a:lnTo>
                  <a:pt x="4964517" y="674980"/>
                </a:lnTo>
                <a:lnTo>
                  <a:pt x="0" y="674980"/>
                </a:lnTo>
                <a:lnTo>
                  <a:pt x="0" y="0"/>
                </a:lnTo>
                <a:close/>
              </a:path>
            </a:pathLst>
          </a:custGeom>
          <a:blipFill>
            <a:blip r:embed="rId2"/>
            <a:stretch>
              <a:fillRect l="0" t="-69424" r="-278026" b="-664697"/>
            </a:stretch>
          </a:blipFill>
        </p:spPr>
      </p:sp>
      <p:sp>
        <p:nvSpPr>
          <p:cNvPr name="TextBox 23" id="23"/>
          <p:cNvSpPr txBox="true"/>
          <p:nvPr/>
        </p:nvSpPr>
        <p:spPr>
          <a:xfrm rot="0">
            <a:off x="685800" y="601575"/>
            <a:ext cx="6345569" cy="331293"/>
          </a:xfrm>
          <a:prstGeom prst="rect">
            <a:avLst/>
          </a:prstGeom>
        </p:spPr>
        <p:txBody>
          <a:bodyPr anchor="t" rtlCol="false" tIns="0" lIns="0" bIns="0" rIns="0">
            <a:spAutoFit/>
          </a:bodyPr>
          <a:lstStyle/>
          <a:p>
            <a:pPr algn="l">
              <a:lnSpc>
                <a:spcPts val="2540"/>
              </a:lnSpc>
            </a:pPr>
            <a:r>
              <a:rPr lang="en-US" b="true" sz="2540" spc="182">
                <a:solidFill>
                  <a:srgbClr val="000000"/>
                </a:solidFill>
                <a:latin typeface="Garet Bold"/>
                <a:ea typeface="Garet Bold"/>
                <a:cs typeface="Garet Bold"/>
                <a:sym typeface="Garet Bold"/>
              </a:rPr>
              <a:t>DATASET DRUG</a:t>
            </a:r>
          </a:p>
        </p:txBody>
      </p:sp>
      <p:sp>
        <p:nvSpPr>
          <p:cNvPr name="Freeform 24" id="24"/>
          <p:cNvSpPr/>
          <p:nvPr/>
        </p:nvSpPr>
        <p:spPr>
          <a:xfrm flipH="false" flipV="false" rot="0">
            <a:off x="5712073" y="1618331"/>
            <a:ext cx="5135085" cy="4474126"/>
          </a:xfrm>
          <a:custGeom>
            <a:avLst/>
            <a:gdLst/>
            <a:ahLst/>
            <a:cxnLst/>
            <a:rect r="r" b="b" t="t" l="l"/>
            <a:pathLst>
              <a:path h="4474126" w="5135085">
                <a:moveTo>
                  <a:pt x="0" y="0"/>
                </a:moveTo>
                <a:lnTo>
                  <a:pt x="5135085" y="0"/>
                </a:lnTo>
                <a:lnTo>
                  <a:pt x="5135085" y="4474126"/>
                </a:lnTo>
                <a:lnTo>
                  <a:pt x="0" y="4474126"/>
                </a:lnTo>
                <a:lnTo>
                  <a:pt x="0" y="0"/>
                </a:lnTo>
                <a:close/>
              </a:path>
            </a:pathLst>
          </a:custGeom>
          <a:blipFill>
            <a:blip r:embed="rId2"/>
            <a:stretch>
              <a:fillRect l="-190428"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0322577" y="1022304"/>
            <a:ext cx="3455951" cy="34559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A7A8A8">
                    <a:alpha val="100000"/>
                  </a:srgbClr>
                </a:gs>
                <a:gs pos="100000">
                  <a:srgbClr val="E6E7E8">
                    <a:alpha val="100000"/>
                  </a:srgbClr>
                </a:gs>
              </a:gsLst>
              <a:lin ang="0"/>
            </a:gra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5" id="5"/>
          <p:cNvGrpSpPr/>
          <p:nvPr/>
        </p:nvGrpSpPr>
        <p:grpSpPr>
          <a:xfrm rot="-10800000">
            <a:off x="10322577" y="-32300"/>
            <a:ext cx="3455951" cy="34559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314588">
                    <a:alpha val="100000"/>
                  </a:srgbClr>
                </a:gs>
                <a:gs pos="100000">
                  <a:srgbClr val="2F4FB4">
                    <a:alpha val="100000"/>
                  </a:srgbClr>
                </a:gs>
              </a:gsLst>
              <a:lin ang="5400000"/>
            </a:gra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8" id="8"/>
          <p:cNvGrpSpPr/>
          <p:nvPr/>
        </p:nvGrpSpPr>
        <p:grpSpPr>
          <a:xfrm rot="-10800000">
            <a:off x="10322577" y="252159"/>
            <a:ext cx="4015372" cy="40153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alpha val="0"/>
              </a:srgbClr>
            </a:solidFill>
            <a:ln w="38100" cap="sq">
              <a:gradFill>
                <a:gsLst>
                  <a:gs pos="0">
                    <a:srgbClr val="FFB233">
                      <a:alpha val="100000"/>
                    </a:srgbClr>
                  </a:gs>
                  <a:gs pos="100000">
                    <a:srgbClr val="F7DE32">
                      <a:alpha val="100000"/>
                    </a:srgbClr>
                  </a:gs>
                </a:gsLst>
                <a:lin ang="0"/>
              </a:gradFill>
              <a:prstDash val="solid"/>
              <a:miter/>
            </a:ln>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11" id="11"/>
          <p:cNvGrpSpPr/>
          <p:nvPr/>
        </p:nvGrpSpPr>
        <p:grpSpPr>
          <a:xfrm rot="-10800000">
            <a:off x="7419656" y="-559602"/>
            <a:ext cx="5280099" cy="1054604"/>
            <a:chOff x="0" y="0"/>
            <a:chExt cx="3052090" cy="609600"/>
          </a:xfrm>
        </p:grpSpPr>
        <p:sp>
          <p:nvSpPr>
            <p:cNvPr name="Freeform 12" id="12"/>
            <p:cNvSpPr/>
            <p:nvPr/>
          </p:nvSpPr>
          <p:spPr>
            <a:xfrm flipH="false" flipV="false" rot="0">
              <a:off x="0" y="0"/>
              <a:ext cx="3052090" cy="609600"/>
            </a:xfrm>
            <a:custGeom>
              <a:avLst/>
              <a:gdLst/>
              <a:ahLst/>
              <a:cxnLst/>
              <a:rect r="r" b="b" t="t" l="l"/>
              <a:pathLst>
                <a:path h="609600" w="3052090">
                  <a:moveTo>
                    <a:pt x="2848890" y="0"/>
                  </a:moveTo>
                  <a:lnTo>
                    <a:pt x="0" y="0"/>
                  </a:lnTo>
                  <a:lnTo>
                    <a:pt x="203200" y="609600"/>
                  </a:lnTo>
                  <a:lnTo>
                    <a:pt x="3052090" y="609600"/>
                  </a:lnTo>
                  <a:lnTo>
                    <a:pt x="2848890" y="0"/>
                  </a:lnTo>
                  <a:close/>
                </a:path>
              </a:pathLst>
            </a:custGeom>
            <a:gradFill rotWithShape="true">
              <a:gsLst>
                <a:gs pos="0">
                  <a:srgbClr val="FFB233">
                    <a:alpha val="100000"/>
                  </a:srgbClr>
                </a:gs>
                <a:gs pos="100000">
                  <a:srgbClr val="F7DE32">
                    <a:alpha val="100000"/>
                  </a:srgbClr>
                </a:gs>
              </a:gsLst>
              <a:lin ang="0"/>
            </a:gradFill>
          </p:spPr>
        </p:sp>
        <p:sp>
          <p:nvSpPr>
            <p:cNvPr name="TextBox 13" id="13"/>
            <p:cNvSpPr txBox="true"/>
            <p:nvPr/>
          </p:nvSpPr>
          <p:spPr>
            <a:xfrm>
              <a:off x="101600" y="-38100"/>
              <a:ext cx="2848890" cy="647700"/>
            </a:xfrm>
            <a:prstGeom prst="rect">
              <a:avLst/>
            </a:prstGeom>
          </p:spPr>
          <p:txBody>
            <a:bodyPr anchor="ctr" rtlCol="false" tIns="50800" lIns="50800" bIns="50800" rIns="50800"/>
            <a:lstStyle/>
            <a:p>
              <a:pPr algn="ctr">
                <a:lnSpc>
                  <a:spcPts val="1819"/>
                </a:lnSpc>
              </a:pPr>
            </a:p>
          </p:txBody>
        </p:sp>
      </p:grpSp>
      <p:grpSp>
        <p:nvGrpSpPr>
          <p:cNvPr name="Group 14" id="14"/>
          <p:cNvGrpSpPr/>
          <p:nvPr/>
        </p:nvGrpSpPr>
        <p:grpSpPr>
          <a:xfrm rot="-10800000">
            <a:off x="8786245" y="-32300"/>
            <a:ext cx="3913509" cy="1054604"/>
            <a:chOff x="0" y="0"/>
            <a:chExt cx="2262152" cy="609600"/>
          </a:xfrm>
        </p:grpSpPr>
        <p:sp>
          <p:nvSpPr>
            <p:cNvPr name="Freeform 15" id="15"/>
            <p:cNvSpPr/>
            <p:nvPr/>
          </p:nvSpPr>
          <p:spPr>
            <a:xfrm flipH="false" flipV="false" rot="0">
              <a:off x="0" y="0"/>
              <a:ext cx="2262152" cy="609600"/>
            </a:xfrm>
            <a:custGeom>
              <a:avLst/>
              <a:gdLst/>
              <a:ahLst/>
              <a:cxnLst/>
              <a:rect r="r" b="b" t="t" l="l"/>
              <a:pathLst>
                <a:path h="609600" w="2262152">
                  <a:moveTo>
                    <a:pt x="2058952" y="0"/>
                  </a:moveTo>
                  <a:lnTo>
                    <a:pt x="0" y="0"/>
                  </a:lnTo>
                  <a:lnTo>
                    <a:pt x="203200" y="609600"/>
                  </a:lnTo>
                  <a:lnTo>
                    <a:pt x="2262152" y="609600"/>
                  </a:lnTo>
                  <a:lnTo>
                    <a:pt x="2058952" y="0"/>
                  </a:lnTo>
                  <a:close/>
                </a:path>
              </a:pathLst>
            </a:custGeom>
            <a:gradFill rotWithShape="true">
              <a:gsLst>
                <a:gs pos="0">
                  <a:srgbClr val="FFB233">
                    <a:alpha val="100000"/>
                  </a:srgbClr>
                </a:gs>
                <a:gs pos="100000">
                  <a:srgbClr val="F7DE32">
                    <a:alpha val="100000"/>
                  </a:srgbClr>
                </a:gs>
              </a:gsLst>
              <a:lin ang="0"/>
            </a:gradFill>
          </p:spPr>
        </p:sp>
        <p:sp>
          <p:nvSpPr>
            <p:cNvPr name="TextBox 16" id="16"/>
            <p:cNvSpPr txBox="true"/>
            <p:nvPr/>
          </p:nvSpPr>
          <p:spPr>
            <a:xfrm>
              <a:off x="101600" y="-38100"/>
              <a:ext cx="2058952" cy="647700"/>
            </a:xfrm>
            <a:prstGeom prst="rect">
              <a:avLst/>
            </a:prstGeom>
          </p:spPr>
          <p:txBody>
            <a:bodyPr anchor="ctr" rtlCol="false" tIns="50800" lIns="50800" bIns="50800" rIns="50800"/>
            <a:lstStyle/>
            <a:p>
              <a:pPr algn="ctr">
                <a:lnSpc>
                  <a:spcPts val="1819"/>
                </a:lnSpc>
              </a:pPr>
            </a:p>
          </p:txBody>
        </p:sp>
      </p:grpSp>
      <p:grpSp>
        <p:nvGrpSpPr>
          <p:cNvPr name="Group 17" id="17"/>
          <p:cNvGrpSpPr/>
          <p:nvPr/>
        </p:nvGrpSpPr>
        <p:grpSpPr>
          <a:xfrm rot="-10800000">
            <a:off x="8150619" y="673010"/>
            <a:ext cx="3899933" cy="698589"/>
            <a:chOff x="0" y="0"/>
            <a:chExt cx="3403143" cy="609600"/>
          </a:xfrm>
        </p:grpSpPr>
        <p:sp>
          <p:nvSpPr>
            <p:cNvPr name="Freeform 18" id="18"/>
            <p:cNvSpPr/>
            <p:nvPr/>
          </p:nvSpPr>
          <p:spPr>
            <a:xfrm flipH="false" flipV="false" rot="0">
              <a:off x="0" y="0"/>
              <a:ext cx="3403143" cy="609600"/>
            </a:xfrm>
            <a:custGeom>
              <a:avLst/>
              <a:gdLst/>
              <a:ahLst/>
              <a:cxnLst/>
              <a:rect r="r" b="b" t="t" l="l"/>
              <a:pathLst>
                <a:path h="609600" w="3403143">
                  <a:moveTo>
                    <a:pt x="3199942" y="0"/>
                  </a:moveTo>
                  <a:lnTo>
                    <a:pt x="0" y="0"/>
                  </a:lnTo>
                  <a:lnTo>
                    <a:pt x="203200" y="609600"/>
                  </a:lnTo>
                  <a:lnTo>
                    <a:pt x="3403143" y="609600"/>
                  </a:lnTo>
                  <a:lnTo>
                    <a:pt x="3199942" y="0"/>
                  </a:lnTo>
                  <a:close/>
                </a:path>
              </a:pathLst>
            </a:custGeom>
            <a:solidFill>
              <a:srgbClr val="000000">
                <a:alpha val="0"/>
              </a:srgbClr>
            </a:solidFill>
            <a:ln w="38100" cap="sq">
              <a:gradFill>
                <a:gsLst>
                  <a:gs pos="0">
                    <a:srgbClr val="A7A8A8">
                      <a:alpha val="0"/>
                    </a:srgbClr>
                  </a:gs>
                  <a:gs pos="100000">
                    <a:srgbClr val="E6E7E8">
                      <a:alpha val="100000"/>
                    </a:srgbClr>
                  </a:gs>
                </a:gsLst>
                <a:lin ang="0"/>
              </a:gradFill>
              <a:prstDash val="solid"/>
              <a:miter/>
            </a:ln>
          </p:spPr>
        </p:sp>
        <p:sp>
          <p:nvSpPr>
            <p:cNvPr name="TextBox 19" id="19"/>
            <p:cNvSpPr txBox="true"/>
            <p:nvPr/>
          </p:nvSpPr>
          <p:spPr>
            <a:xfrm>
              <a:off x="101600" y="-38100"/>
              <a:ext cx="3199943" cy="647700"/>
            </a:xfrm>
            <a:prstGeom prst="rect">
              <a:avLst/>
            </a:prstGeom>
          </p:spPr>
          <p:txBody>
            <a:bodyPr anchor="ctr" rtlCol="false" tIns="50800" lIns="50800" bIns="50800" rIns="50800"/>
            <a:lstStyle/>
            <a:p>
              <a:pPr algn="ctr">
                <a:lnSpc>
                  <a:spcPts val="1819"/>
                </a:lnSpc>
              </a:pPr>
            </a:p>
          </p:txBody>
        </p:sp>
      </p:grpSp>
      <p:sp>
        <p:nvSpPr>
          <p:cNvPr name="Freeform 20" id="20"/>
          <p:cNvSpPr/>
          <p:nvPr/>
        </p:nvSpPr>
        <p:spPr>
          <a:xfrm flipH="false" flipV="false" rot="0">
            <a:off x="423859" y="1098504"/>
            <a:ext cx="5200325" cy="5671594"/>
          </a:xfrm>
          <a:custGeom>
            <a:avLst/>
            <a:gdLst/>
            <a:ahLst/>
            <a:cxnLst/>
            <a:rect r="r" b="b" t="t" l="l"/>
            <a:pathLst>
              <a:path h="5671594" w="5200325">
                <a:moveTo>
                  <a:pt x="0" y="0"/>
                </a:moveTo>
                <a:lnTo>
                  <a:pt x="5200324" y="0"/>
                </a:lnTo>
                <a:lnTo>
                  <a:pt x="5200324" y="5671594"/>
                </a:lnTo>
                <a:lnTo>
                  <a:pt x="0" y="5671594"/>
                </a:lnTo>
                <a:lnTo>
                  <a:pt x="0" y="0"/>
                </a:lnTo>
                <a:close/>
              </a:path>
            </a:pathLst>
          </a:custGeom>
          <a:blipFill>
            <a:blip r:embed="rId2"/>
            <a:stretch>
              <a:fillRect l="-127713" t="0" r="-141202" b="-209"/>
            </a:stretch>
          </a:blipFill>
        </p:spPr>
      </p:sp>
      <p:sp>
        <p:nvSpPr>
          <p:cNvPr name="Freeform 21" id="21"/>
          <p:cNvSpPr/>
          <p:nvPr/>
        </p:nvSpPr>
        <p:spPr>
          <a:xfrm flipH="false" flipV="false" rot="0">
            <a:off x="5801423" y="6000252"/>
            <a:ext cx="5938864" cy="621635"/>
          </a:xfrm>
          <a:custGeom>
            <a:avLst/>
            <a:gdLst/>
            <a:ahLst/>
            <a:cxnLst/>
            <a:rect r="r" b="b" t="t" l="l"/>
            <a:pathLst>
              <a:path h="621635" w="5938864">
                <a:moveTo>
                  <a:pt x="0" y="0"/>
                </a:moveTo>
                <a:lnTo>
                  <a:pt x="5938864" y="0"/>
                </a:lnTo>
                <a:lnTo>
                  <a:pt x="5938864" y="621635"/>
                </a:lnTo>
                <a:lnTo>
                  <a:pt x="0" y="621635"/>
                </a:lnTo>
                <a:lnTo>
                  <a:pt x="0" y="0"/>
                </a:lnTo>
                <a:close/>
              </a:path>
            </a:pathLst>
          </a:custGeom>
          <a:blipFill>
            <a:blip r:embed="rId2"/>
            <a:stretch>
              <a:fillRect l="0" t="-64610" r="-178114" b="-622525"/>
            </a:stretch>
          </a:blipFill>
        </p:spPr>
      </p:sp>
      <p:sp>
        <p:nvSpPr>
          <p:cNvPr name="Freeform 22" id="22"/>
          <p:cNvSpPr/>
          <p:nvPr/>
        </p:nvSpPr>
        <p:spPr>
          <a:xfrm flipH="false" flipV="false" rot="0">
            <a:off x="5801423" y="1019519"/>
            <a:ext cx="4698394" cy="5152681"/>
          </a:xfrm>
          <a:custGeom>
            <a:avLst/>
            <a:gdLst/>
            <a:ahLst/>
            <a:cxnLst/>
            <a:rect r="r" b="b" t="t" l="l"/>
            <a:pathLst>
              <a:path h="5152681" w="4698394">
                <a:moveTo>
                  <a:pt x="0" y="0"/>
                </a:moveTo>
                <a:lnTo>
                  <a:pt x="4698393" y="0"/>
                </a:lnTo>
                <a:lnTo>
                  <a:pt x="4698393" y="5152681"/>
                </a:lnTo>
                <a:lnTo>
                  <a:pt x="0" y="5152681"/>
                </a:lnTo>
                <a:lnTo>
                  <a:pt x="0" y="0"/>
                </a:lnTo>
                <a:close/>
              </a:path>
            </a:pathLst>
          </a:custGeom>
          <a:blipFill>
            <a:blip r:embed="rId3"/>
            <a:stretch>
              <a:fillRect l="-270190" t="0" r="0" b="0"/>
            </a:stretch>
          </a:blipFill>
        </p:spPr>
      </p:sp>
      <p:sp>
        <p:nvSpPr>
          <p:cNvPr name="Freeform 23" id="23"/>
          <p:cNvSpPr/>
          <p:nvPr/>
        </p:nvSpPr>
        <p:spPr>
          <a:xfrm flipH="false" flipV="false" rot="0">
            <a:off x="685800" y="1022304"/>
            <a:ext cx="2555117" cy="638779"/>
          </a:xfrm>
          <a:custGeom>
            <a:avLst/>
            <a:gdLst/>
            <a:ahLst/>
            <a:cxnLst/>
            <a:rect r="r" b="b" t="t" l="l"/>
            <a:pathLst>
              <a:path h="638779" w="2555117">
                <a:moveTo>
                  <a:pt x="0" y="0"/>
                </a:moveTo>
                <a:lnTo>
                  <a:pt x="2555117" y="0"/>
                </a:lnTo>
                <a:lnTo>
                  <a:pt x="2555117" y="638780"/>
                </a:lnTo>
                <a:lnTo>
                  <a:pt x="0" y="638780"/>
                </a:lnTo>
                <a:lnTo>
                  <a:pt x="0" y="0"/>
                </a:lnTo>
                <a:close/>
              </a:path>
            </a:pathLst>
          </a:custGeom>
          <a:blipFill>
            <a:blip r:embed="rId4"/>
            <a:stretch>
              <a:fillRect l="0" t="0" r="0" b="0"/>
            </a:stretch>
          </a:blipFill>
        </p:spPr>
      </p:sp>
      <p:sp>
        <p:nvSpPr>
          <p:cNvPr name="TextBox 24" id="24"/>
          <p:cNvSpPr txBox="true"/>
          <p:nvPr/>
        </p:nvSpPr>
        <p:spPr>
          <a:xfrm rot="0">
            <a:off x="685800" y="531213"/>
            <a:ext cx="6345569" cy="331219"/>
          </a:xfrm>
          <a:prstGeom prst="rect">
            <a:avLst/>
          </a:prstGeom>
        </p:spPr>
        <p:txBody>
          <a:bodyPr anchor="t" rtlCol="false" tIns="0" lIns="0" bIns="0" rIns="0">
            <a:spAutoFit/>
          </a:bodyPr>
          <a:lstStyle/>
          <a:p>
            <a:pPr algn="l">
              <a:lnSpc>
                <a:spcPts val="2540"/>
              </a:lnSpc>
            </a:pPr>
            <a:r>
              <a:rPr lang="en-US" b="true" sz="2540" spc="182">
                <a:solidFill>
                  <a:srgbClr val="000000"/>
                </a:solidFill>
                <a:latin typeface="Garet Bold"/>
                <a:ea typeface="Garet Bold"/>
                <a:cs typeface="Garet Bold"/>
                <a:sym typeface="Garet Bold"/>
              </a:rPr>
              <a:t>DATASET WINE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0322577" y="1022304"/>
            <a:ext cx="3455951" cy="34559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A7A8A8">
                    <a:alpha val="100000"/>
                  </a:srgbClr>
                </a:gs>
                <a:gs pos="100000">
                  <a:srgbClr val="E6E7E8">
                    <a:alpha val="100000"/>
                  </a:srgbClr>
                </a:gs>
              </a:gsLst>
              <a:lin ang="0"/>
            </a:gra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5" id="5"/>
          <p:cNvGrpSpPr/>
          <p:nvPr/>
        </p:nvGrpSpPr>
        <p:grpSpPr>
          <a:xfrm rot="-10800000">
            <a:off x="10322577" y="-32300"/>
            <a:ext cx="3455951" cy="34559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314588">
                    <a:alpha val="100000"/>
                  </a:srgbClr>
                </a:gs>
                <a:gs pos="100000">
                  <a:srgbClr val="2F4FB4">
                    <a:alpha val="100000"/>
                  </a:srgbClr>
                </a:gs>
              </a:gsLst>
              <a:lin ang="5400000"/>
            </a:gra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8" id="8"/>
          <p:cNvGrpSpPr/>
          <p:nvPr/>
        </p:nvGrpSpPr>
        <p:grpSpPr>
          <a:xfrm rot="-10800000">
            <a:off x="10322577" y="252159"/>
            <a:ext cx="4015372" cy="40153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alpha val="0"/>
              </a:srgbClr>
            </a:solidFill>
            <a:ln w="38100" cap="sq">
              <a:gradFill>
                <a:gsLst>
                  <a:gs pos="0">
                    <a:srgbClr val="FFB233">
                      <a:alpha val="100000"/>
                    </a:srgbClr>
                  </a:gs>
                  <a:gs pos="100000">
                    <a:srgbClr val="F7DE32">
                      <a:alpha val="100000"/>
                    </a:srgbClr>
                  </a:gs>
                </a:gsLst>
                <a:lin ang="0"/>
              </a:gradFill>
              <a:prstDash val="solid"/>
              <a:miter/>
            </a:ln>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11" id="11"/>
          <p:cNvGrpSpPr/>
          <p:nvPr/>
        </p:nvGrpSpPr>
        <p:grpSpPr>
          <a:xfrm rot="-10800000">
            <a:off x="7419656" y="-559602"/>
            <a:ext cx="5280099" cy="1054604"/>
            <a:chOff x="0" y="0"/>
            <a:chExt cx="3052090" cy="609600"/>
          </a:xfrm>
        </p:grpSpPr>
        <p:sp>
          <p:nvSpPr>
            <p:cNvPr name="Freeform 12" id="12"/>
            <p:cNvSpPr/>
            <p:nvPr/>
          </p:nvSpPr>
          <p:spPr>
            <a:xfrm flipH="false" flipV="false" rot="0">
              <a:off x="0" y="0"/>
              <a:ext cx="3052090" cy="609600"/>
            </a:xfrm>
            <a:custGeom>
              <a:avLst/>
              <a:gdLst/>
              <a:ahLst/>
              <a:cxnLst/>
              <a:rect r="r" b="b" t="t" l="l"/>
              <a:pathLst>
                <a:path h="609600" w="3052090">
                  <a:moveTo>
                    <a:pt x="2848890" y="0"/>
                  </a:moveTo>
                  <a:lnTo>
                    <a:pt x="0" y="0"/>
                  </a:lnTo>
                  <a:lnTo>
                    <a:pt x="203200" y="609600"/>
                  </a:lnTo>
                  <a:lnTo>
                    <a:pt x="3052090" y="609600"/>
                  </a:lnTo>
                  <a:lnTo>
                    <a:pt x="2848890" y="0"/>
                  </a:lnTo>
                  <a:close/>
                </a:path>
              </a:pathLst>
            </a:custGeom>
            <a:gradFill rotWithShape="true">
              <a:gsLst>
                <a:gs pos="0">
                  <a:srgbClr val="FFB233">
                    <a:alpha val="100000"/>
                  </a:srgbClr>
                </a:gs>
                <a:gs pos="100000">
                  <a:srgbClr val="F7DE32">
                    <a:alpha val="100000"/>
                  </a:srgbClr>
                </a:gs>
              </a:gsLst>
              <a:lin ang="0"/>
            </a:gradFill>
          </p:spPr>
        </p:sp>
        <p:sp>
          <p:nvSpPr>
            <p:cNvPr name="TextBox 13" id="13"/>
            <p:cNvSpPr txBox="true"/>
            <p:nvPr/>
          </p:nvSpPr>
          <p:spPr>
            <a:xfrm>
              <a:off x="101600" y="-38100"/>
              <a:ext cx="2848890" cy="647700"/>
            </a:xfrm>
            <a:prstGeom prst="rect">
              <a:avLst/>
            </a:prstGeom>
          </p:spPr>
          <p:txBody>
            <a:bodyPr anchor="ctr" rtlCol="false" tIns="50800" lIns="50800" bIns="50800" rIns="50800"/>
            <a:lstStyle/>
            <a:p>
              <a:pPr algn="ctr">
                <a:lnSpc>
                  <a:spcPts val="1819"/>
                </a:lnSpc>
              </a:pPr>
            </a:p>
          </p:txBody>
        </p:sp>
      </p:grpSp>
      <p:grpSp>
        <p:nvGrpSpPr>
          <p:cNvPr name="Group 14" id="14"/>
          <p:cNvGrpSpPr/>
          <p:nvPr/>
        </p:nvGrpSpPr>
        <p:grpSpPr>
          <a:xfrm rot="-10800000">
            <a:off x="8786245" y="-32300"/>
            <a:ext cx="3913509" cy="1054604"/>
            <a:chOff x="0" y="0"/>
            <a:chExt cx="2262152" cy="609600"/>
          </a:xfrm>
        </p:grpSpPr>
        <p:sp>
          <p:nvSpPr>
            <p:cNvPr name="Freeform 15" id="15"/>
            <p:cNvSpPr/>
            <p:nvPr/>
          </p:nvSpPr>
          <p:spPr>
            <a:xfrm flipH="false" flipV="false" rot="0">
              <a:off x="0" y="0"/>
              <a:ext cx="2262152" cy="609600"/>
            </a:xfrm>
            <a:custGeom>
              <a:avLst/>
              <a:gdLst/>
              <a:ahLst/>
              <a:cxnLst/>
              <a:rect r="r" b="b" t="t" l="l"/>
              <a:pathLst>
                <a:path h="609600" w="2262152">
                  <a:moveTo>
                    <a:pt x="2058952" y="0"/>
                  </a:moveTo>
                  <a:lnTo>
                    <a:pt x="0" y="0"/>
                  </a:lnTo>
                  <a:lnTo>
                    <a:pt x="203200" y="609600"/>
                  </a:lnTo>
                  <a:lnTo>
                    <a:pt x="2262152" y="609600"/>
                  </a:lnTo>
                  <a:lnTo>
                    <a:pt x="2058952" y="0"/>
                  </a:lnTo>
                  <a:close/>
                </a:path>
              </a:pathLst>
            </a:custGeom>
            <a:gradFill rotWithShape="true">
              <a:gsLst>
                <a:gs pos="0">
                  <a:srgbClr val="FFB233">
                    <a:alpha val="100000"/>
                  </a:srgbClr>
                </a:gs>
                <a:gs pos="100000">
                  <a:srgbClr val="F7DE32">
                    <a:alpha val="100000"/>
                  </a:srgbClr>
                </a:gs>
              </a:gsLst>
              <a:lin ang="0"/>
            </a:gradFill>
          </p:spPr>
        </p:sp>
        <p:sp>
          <p:nvSpPr>
            <p:cNvPr name="TextBox 16" id="16"/>
            <p:cNvSpPr txBox="true"/>
            <p:nvPr/>
          </p:nvSpPr>
          <p:spPr>
            <a:xfrm>
              <a:off x="101600" y="-38100"/>
              <a:ext cx="2058952" cy="647700"/>
            </a:xfrm>
            <a:prstGeom prst="rect">
              <a:avLst/>
            </a:prstGeom>
          </p:spPr>
          <p:txBody>
            <a:bodyPr anchor="ctr" rtlCol="false" tIns="50800" lIns="50800" bIns="50800" rIns="50800"/>
            <a:lstStyle/>
            <a:p>
              <a:pPr algn="ctr">
                <a:lnSpc>
                  <a:spcPts val="1819"/>
                </a:lnSpc>
              </a:pPr>
            </a:p>
          </p:txBody>
        </p:sp>
      </p:grpSp>
      <p:grpSp>
        <p:nvGrpSpPr>
          <p:cNvPr name="Group 17" id="17"/>
          <p:cNvGrpSpPr/>
          <p:nvPr/>
        </p:nvGrpSpPr>
        <p:grpSpPr>
          <a:xfrm rot="-10800000">
            <a:off x="8150619" y="673010"/>
            <a:ext cx="3899933" cy="698589"/>
            <a:chOff x="0" y="0"/>
            <a:chExt cx="3403143" cy="609600"/>
          </a:xfrm>
        </p:grpSpPr>
        <p:sp>
          <p:nvSpPr>
            <p:cNvPr name="Freeform 18" id="18"/>
            <p:cNvSpPr/>
            <p:nvPr/>
          </p:nvSpPr>
          <p:spPr>
            <a:xfrm flipH="false" flipV="false" rot="0">
              <a:off x="0" y="0"/>
              <a:ext cx="3403143" cy="609600"/>
            </a:xfrm>
            <a:custGeom>
              <a:avLst/>
              <a:gdLst/>
              <a:ahLst/>
              <a:cxnLst/>
              <a:rect r="r" b="b" t="t" l="l"/>
              <a:pathLst>
                <a:path h="609600" w="3403143">
                  <a:moveTo>
                    <a:pt x="3199942" y="0"/>
                  </a:moveTo>
                  <a:lnTo>
                    <a:pt x="0" y="0"/>
                  </a:lnTo>
                  <a:lnTo>
                    <a:pt x="203200" y="609600"/>
                  </a:lnTo>
                  <a:lnTo>
                    <a:pt x="3403143" y="609600"/>
                  </a:lnTo>
                  <a:lnTo>
                    <a:pt x="3199942" y="0"/>
                  </a:lnTo>
                  <a:close/>
                </a:path>
              </a:pathLst>
            </a:custGeom>
            <a:solidFill>
              <a:srgbClr val="000000">
                <a:alpha val="0"/>
              </a:srgbClr>
            </a:solidFill>
            <a:ln w="38100" cap="sq">
              <a:gradFill>
                <a:gsLst>
                  <a:gs pos="0">
                    <a:srgbClr val="A7A8A8">
                      <a:alpha val="0"/>
                    </a:srgbClr>
                  </a:gs>
                  <a:gs pos="100000">
                    <a:srgbClr val="E6E7E8">
                      <a:alpha val="100000"/>
                    </a:srgbClr>
                  </a:gs>
                </a:gsLst>
                <a:lin ang="0"/>
              </a:gradFill>
              <a:prstDash val="solid"/>
              <a:miter/>
            </a:ln>
          </p:spPr>
        </p:sp>
        <p:sp>
          <p:nvSpPr>
            <p:cNvPr name="TextBox 19" id="19"/>
            <p:cNvSpPr txBox="true"/>
            <p:nvPr/>
          </p:nvSpPr>
          <p:spPr>
            <a:xfrm>
              <a:off x="101600" y="-38100"/>
              <a:ext cx="3199943" cy="647700"/>
            </a:xfrm>
            <a:prstGeom prst="rect">
              <a:avLst/>
            </a:prstGeom>
          </p:spPr>
          <p:txBody>
            <a:bodyPr anchor="ctr" rtlCol="false" tIns="50800" lIns="50800" bIns="50800" rIns="50800"/>
            <a:lstStyle/>
            <a:p>
              <a:pPr algn="ctr">
                <a:lnSpc>
                  <a:spcPts val="1819"/>
                </a:lnSpc>
              </a:pPr>
            </a:p>
          </p:txBody>
        </p:sp>
      </p:grpSp>
      <p:sp>
        <p:nvSpPr>
          <p:cNvPr name="Freeform 20" id="20"/>
          <p:cNvSpPr/>
          <p:nvPr/>
        </p:nvSpPr>
        <p:spPr>
          <a:xfrm flipH="false" flipV="false" rot="0">
            <a:off x="685800" y="1464211"/>
            <a:ext cx="4572875" cy="4981251"/>
          </a:xfrm>
          <a:custGeom>
            <a:avLst/>
            <a:gdLst/>
            <a:ahLst/>
            <a:cxnLst/>
            <a:rect r="r" b="b" t="t" l="l"/>
            <a:pathLst>
              <a:path h="4981251" w="4572875">
                <a:moveTo>
                  <a:pt x="0" y="0"/>
                </a:moveTo>
                <a:lnTo>
                  <a:pt x="4572875" y="0"/>
                </a:lnTo>
                <a:lnTo>
                  <a:pt x="4572875" y="4981252"/>
                </a:lnTo>
                <a:lnTo>
                  <a:pt x="0" y="4981252"/>
                </a:lnTo>
                <a:lnTo>
                  <a:pt x="0" y="0"/>
                </a:lnTo>
                <a:close/>
              </a:path>
            </a:pathLst>
          </a:custGeom>
          <a:blipFill>
            <a:blip r:embed="rId2"/>
            <a:stretch>
              <a:fillRect l="-130689" t="0" r="-135463" b="0"/>
            </a:stretch>
          </a:blipFill>
        </p:spPr>
      </p:sp>
      <p:sp>
        <p:nvSpPr>
          <p:cNvPr name="Freeform 21" id="21"/>
          <p:cNvSpPr/>
          <p:nvPr/>
        </p:nvSpPr>
        <p:spPr>
          <a:xfrm flipH="false" flipV="false" rot="0">
            <a:off x="5983594" y="6104089"/>
            <a:ext cx="5105233" cy="515730"/>
          </a:xfrm>
          <a:custGeom>
            <a:avLst/>
            <a:gdLst/>
            <a:ahLst/>
            <a:cxnLst/>
            <a:rect r="r" b="b" t="t" l="l"/>
            <a:pathLst>
              <a:path h="515730" w="5105233">
                <a:moveTo>
                  <a:pt x="0" y="0"/>
                </a:moveTo>
                <a:lnTo>
                  <a:pt x="5105232" y="0"/>
                </a:lnTo>
                <a:lnTo>
                  <a:pt x="5105232" y="515730"/>
                </a:lnTo>
                <a:lnTo>
                  <a:pt x="0" y="515730"/>
                </a:lnTo>
                <a:lnTo>
                  <a:pt x="0" y="0"/>
                </a:lnTo>
                <a:close/>
              </a:path>
            </a:pathLst>
          </a:custGeom>
          <a:blipFill>
            <a:blip r:embed="rId2"/>
            <a:stretch>
              <a:fillRect l="0" t="-61745" r="-168251" b="-628246"/>
            </a:stretch>
          </a:blipFill>
        </p:spPr>
      </p:sp>
      <p:sp>
        <p:nvSpPr>
          <p:cNvPr name="TextBox 22" id="22"/>
          <p:cNvSpPr txBox="true"/>
          <p:nvPr/>
        </p:nvSpPr>
        <p:spPr>
          <a:xfrm rot="0">
            <a:off x="685800" y="691086"/>
            <a:ext cx="6345569" cy="331219"/>
          </a:xfrm>
          <a:prstGeom prst="rect">
            <a:avLst/>
          </a:prstGeom>
        </p:spPr>
        <p:txBody>
          <a:bodyPr anchor="t" rtlCol="false" tIns="0" lIns="0" bIns="0" rIns="0">
            <a:spAutoFit/>
          </a:bodyPr>
          <a:lstStyle/>
          <a:p>
            <a:pPr algn="l">
              <a:lnSpc>
                <a:spcPts val="2540"/>
              </a:lnSpc>
            </a:pPr>
            <a:r>
              <a:rPr lang="en-US" b="true" sz="2540" spc="182">
                <a:solidFill>
                  <a:srgbClr val="000000"/>
                </a:solidFill>
                <a:latin typeface="Garet Bold"/>
                <a:ea typeface="Garet Bold"/>
                <a:cs typeface="Garet Bold"/>
                <a:sym typeface="Garet Bold"/>
              </a:rPr>
              <a:t>DATASET DIABETES</a:t>
            </a:r>
          </a:p>
        </p:txBody>
      </p:sp>
      <p:sp>
        <p:nvSpPr>
          <p:cNvPr name="Freeform 23" id="23"/>
          <p:cNvSpPr/>
          <p:nvPr/>
        </p:nvSpPr>
        <p:spPr>
          <a:xfrm flipH="false" flipV="false" rot="0">
            <a:off x="5670762" y="1093706"/>
            <a:ext cx="4429824" cy="5010383"/>
          </a:xfrm>
          <a:custGeom>
            <a:avLst/>
            <a:gdLst/>
            <a:ahLst/>
            <a:cxnLst/>
            <a:rect r="r" b="b" t="t" l="l"/>
            <a:pathLst>
              <a:path h="5010383" w="4429824">
                <a:moveTo>
                  <a:pt x="0" y="0"/>
                </a:moveTo>
                <a:lnTo>
                  <a:pt x="4429824" y="0"/>
                </a:lnTo>
                <a:lnTo>
                  <a:pt x="4429824" y="5010383"/>
                </a:lnTo>
                <a:lnTo>
                  <a:pt x="0" y="5010383"/>
                </a:lnTo>
                <a:lnTo>
                  <a:pt x="0" y="0"/>
                </a:lnTo>
                <a:close/>
              </a:path>
            </a:pathLst>
          </a:custGeom>
          <a:blipFill>
            <a:blip r:embed="rId2"/>
            <a:stretch>
              <a:fillRect l="-280187" t="0" r="0" b="0"/>
            </a:stretch>
          </a:blipFill>
        </p:spPr>
      </p:sp>
      <p:sp>
        <p:nvSpPr>
          <p:cNvPr name="Freeform 24" id="24"/>
          <p:cNvSpPr/>
          <p:nvPr/>
        </p:nvSpPr>
        <p:spPr>
          <a:xfrm flipH="false" flipV="false" rot="0">
            <a:off x="685800" y="1144102"/>
            <a:ext cx="2369724" cy="551574"/>
          </a:xfrm>
          <a:custGeom>
            <a:avLst/>
            <a:gdLst/>
            <a:ahLst/>
            <a:cxnLst/>
            <a:rect r="r" b="b" t="t" l="l"/>
            <a:pathLst>
              <a:path h="551574" w="2369724">
                <a:moveTo>
                  <a:pt x="0" y="0"/>
                </a:moveTo>
                <a:lnTo>
                  <a:pt x="2369724" y="0"/>
                </a:lnTo>
                <a:lnTo>
                  <a:pt x="2369724" y="551574"/>
                </a:lnTo>
                <a:lnTo>
                  <a:pt x="0" y="551574"/>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9405781" y="-559602"/>
            <a:ext cx="3455951" cy="34559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A7A8A8">
                    <a:alpha val="100000"/>
                  </a:srgbClr>
                </a:gs>
                <a:gs pos="100000">
                  <a:srgbClr val="E6E7E8">
                    <a:alpha val="100000"/>
                  </a:srgbClr>
                </a:gs>
              </a:gsLst>
              <a:lin ang="0"/>
            </a:gra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5" id="5"/>
          <p:cNvGrpSpPr/>
          <p:nvPr/>
        </p:nvGrpSpPr>
        <p:grpSpPr>
          <a:xfrm rot="-10800000">
            <a:off x="10322577" y="-32300"/>
            <a:ext cx="3455951" cy="34559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314588">
                    <a:alpha val="100000"/>
                  </a:srgbClr>
                </a:gs>
                <a:gs pos="100000">
                  <a:srgbClr val="2F4FB4">
                    <a:alpha val="100000"/>
                  </a:srgbClr>
                </a:gs>
              </a:gsLst>
              <a:lin ang="5400000"/>
            </a:gra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8" id="8"/>
          <p:cNvGrpSpPr/>
          <p:nvPr/>
        </p:nvGrpSpPr>
        <p:grpSpPr>
          <a:xfrm rot="-10800000">
            <a:off x="10322577" y="252159"/>
            <a:ext cx="4015372" cy="40153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alpha val="0"/>
              </a:srgbClr>
            </a:solidFill>
            <a:ln w="38100" cap="sq">
              <a:gradFill>
                <a:gsLst>
                  <a:gs pos="0">
                    <a:srgbClr val="FFB233">
                      <a:alpha val="100000"/>
                    </a:srgbClr>
                  </a:gs>
                  <a:gs pos="100000">
                    <a:srgbClr val="F7DE32">
                      <a:alpha val="100000"/>
                    </a:srgbClr>
                  </a:gs>
                </a:gsLst>
                <a:lin ang="0"/>
              </a:gradFill>
              <a:prstDash val="solid"/>
              <a:miter/>
            </a:ln>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11" id="11"/>
          <p:cNvGrpSpPr/>
          <p:nvPr/>
        </p:nvGrpSpPr>
        <p:grpSpPr>
          <a:xfrm rot="-10800000">
            <a:off x="7419656" y="-559602"/>
            <a:ext cx="5280099" cy="1054604"/>
            <a:chOff x="0" y="0"/>
            <a:chExt cx="3052090" cy="609600"/>
          </a:xfrm>
        </p:grpSpPr>
        <p:sp>
          <p:nvSpPr>
            <p:cNvPr name="Freeform 12" id="12"/>
            <p:cNvSpPr/>
            <p:nvPr/>
          </p:nvSpPr>
          <p:spPr>
            <a:xfrm flipH="false" flipV="false" rot="0">
              <a:off x="0" y="0"/>
              <a:ext cx="3052090" cy="609600"/>
            </a:xfrm>
            <a:custGeom>
              <a:avLst/>
              <a:gdLst/>
              <a:ahLst/>
              <a:cxnLst/>
              <a:rect r="r" b="b" t="t" l="l"/>
              <a:pathLst>
                <a:path h="609600" w="3052090">
                  <a:moveTo>
                    <a:pt x="2848890" y="0"/>
                  </a:moveTo>
                  <a:lnTo>
                    <a:pt x="0" y="0"/>
                  </a:lnTo>
                  <a:lnTo>
                    <a:pt x="203200" y="609600"/>
                  </a:lnTo>
                  <a:lnTo>
                    <a:pt x="3052090" y="609600"/>
                  </a:lnTo>
                  <a:lnTo>
                    <a:pt x="2848890" y="0"/>
                  </a:lnTo>
                  <a:close/>
                </a:path>
              </a:pathLst>
            </a:custGeom>
            <a:gradFill rotWithShape="true">
              <a:gsLst>
                <a:gs pos="0">
                  <a:srgbClr val="FFB233">
                    <a:alpha val="100000"/>
                  </a:srgbClr>
                </a:gs>
                <a:gs pos="100000">
                  <a:srgbClr val="F7DE32">
                    <a:alpha val="100000"/>
                  </a:srgbClr>
                </a:gs>
              </a:gsLst>
              <a:lin ang="0"/>
            </a:gradFill>
          </p:spPr>
        </p:sp>
        <p:sp>
          <p:nvSpPr>
            <p:cNvPr name="TextBox 13" id="13"/>
            <p:cNvSpPr txBox="true"/>
            <p:nvPr/>
          </p:nvSpPr>
          <p:spPr>
            <a:xfrm>
              <a:off x="101600" y="-38100"/>
              <a:ext cx="2848890" cy="647700"/>
            </a:xfrm>
            <a:prstGeom prst="rect">
              <a:avLst/>
            </a:prstGeom>
          </p:spPr>
          <p:txBody>
            <a:bodyPr anchor="ctr" rtlCol="false" tIns="50800" lIns="50800" bIns="50800" rIns="50800"/>
            <a:lstStyle/>
            <a:p>
              <a:pPr algn="ctr">
                <a:lnSpc>
                  <a:spcPts val="1819"/>
                </a:lnSpc>
              </a:pPr>
            </a:p>
          </p:txBody>
        </p:sp>
      </p:grpSp>
      <p:grpSp>
        <p:nvGrpSpPr>
          <p:cNvPr name="Group 14" id="14"/>
          <p:cNvGrpSpPr/>
          <p:nvPr/>
        </p:nvGrpSpPr>
        <p:grpSpPr>
          <a:xfrm rot="-10800000">
            <a:off x="8786245" y="-32300"/>
            <a:ext cx="3913509" cy="1054604"/>
            <a:chOff x="0" y="0"/>
            <a:chExt cx="2262152" cy="609600"/>
          </a:xfrm>
        </p:grpSpPr>
        <p:sp>
          <p:nvSpPr>
            <p:cNvPr name="Freeform 15" id="15"/>
            <p:cNvSpPr/>
            <p:nvPr/>
          </p:nvSpPr>
          <p:spPr>
            <a:xfrm flipH="false" flipV="false" rot="0">
              <a:off x="0" y="0"/>
              <a:ext cx="2262152" cy="609600"/>
            </a:xfrm>
            <a:custGeom>
              <a:avLst/>
              <a:gdLst/>
              <a:ahLst/>
              <a:cxnLst/>
              <a:rect r="r" b="b" t="t" l="l"/>
              <a:pathLst>
                <a:path h="609600" w="2262152">
                  <a:moveTo>
                    <a:pt x="2058952" y="0"/>
                  </a:moveTo>
                  <a:lnTo>
                    <a:pt x="0" y="0"/>
                  </a:lnTo>
                  <a:lnTo>
                    <a:pt x="203200" y="609600"/>
                  </a:lnTo>
                  <a:lnTo>
                    <a:pt x="2262152" y="609600"/>
                  </a:lnTo>
                  <a:lnTo>
                    <a:pt x="2058952" y="0"/>
                  </a:lnTo>
                  <a:close/>
                </a:path>
              </a:pathLst>
            </a:custGeom>
            <a:gradFill rotWithShape="true">
              <a:gsLst>
                <a:gs pos="0">
                  <a:srgbClr val="FFB233">
                    <a:alpha val="100000"/>
                  </a:srgbClr>
                </a:gs>
                <a:gs pos="100000">
                  <a:srgbClr val="F7DE32">
                    <a:alpha val="100000"/>
                  </a:srgbClr>
                </a:gs>
              </a:gsLst>
              <a:lin ang="0"/>
            </a:gradFill>
          </p:spPr>
        </p:sp>
        <p:sp>
          <p:nvSpPr>
            <p:cNvPr name="TextBox 16" id="16"/>
            <p:cNvSpPr txBox="true"/>
            <p:nvPr/>
          </p:nvSpPr>
          <p:spPr>
            <a:xfrm>
              <a:off x="101600" y="-38100"/>
              <a:ext cx="2058952" cy="647700"/>
            </a:xfrm>
            <a:prstGeom prst="rect">
              <a:avLst/>
            </a:prstGeom>
          </p:spPr>
          <p:txBody>
            <a:bodyPr anchor="ctr" rtlCol="false" tIns="50800" lIns="50800" bIns="50800" rIns="50800"/>
            <a:lstStyle/>
            <a:p>
              <a:pPr algn="ctr">
                <a:lnSpc>
                  <a:spcPts val="1819"/>
                </a:lnSpc>
              </a:pPr>
            </a:p>
          </p:txBody>
        </p:sp>
      </p:grpSp>
      <p:grpSp>
        <p:nvGrpSpPr>
          <p:cNvPr name="Group 17" id="17"/>
          <p:cNvGrpSpPr/>
          <p:nvPr/>
        </p:nvGrpSpPr>
        <p:grpSpPr>
          <a:xfrm rot="-10800000">
            <a:off x="8150619" y="673010"/>
            <a:ext cx="3899933" cy="698589"/>
            <a:chOff x="0" y="0"/>
            <a:chExt cx="3403143" cy="609600"/>
          </a:xfrm>
        </p:grpSpPr>
        <p:sp>
          <p:nvSpPr>
            <p:cNvPr name="Freeform 18" id="18"/>
            <p:cNvSpPr/>
            <p:nvPr/>
          </p:nvSpPr>
          <p:spPr>
            <a:xfrm flipH="false" flipV="false" rot="0">
              <a:off x="0" y="0"/>
              <a:ext cx="3403143" cy="609600"/>
            </a:xfrm>
            <a:custGeom>
              <a:avLst/>
              <a:gdLst/>
              <a:ahLst/>
              <a:cxnLst/>
              <a:rect r="r" b="b" t="t" l="l"/>
              <a:pathLst>
                <a:path h="609600" w="3403143">
                  <a:moveTo>
                    <a:pt x="3199942" y="0"/>
                  </a:moveTo>
                  <a:lnTo>
                    <a:pt x="0" y="0"/>
                  </a:lnTo>
                  <a:lnTo>
                    <a:pt x="203200" y="609600"/>
                  </a:lnTo>
                  <a:lnTo>
                    <a:pt x="3403143" y="609600"/>
                  </a:lnTo>
                  <a:lnTo>
                    <a:pt x="3199942" y="0"/>
                  </a:lnTo>
                  <a:close/>
                </a:path>
              </a:pathLst>
            </a:custGeom>
            <a:solidFill>
              <a:srgbClr val="000000">
                <a:alpha val="0"/>
              </a:srgbClr>
            </a:solidFill>
            <a:ln w="38100" cap="sq">
              <a:gradFill>
                <a:gsLst>
                  <a:gs pos="0">
                    <a:srgbClr val="A7A8A8">
                      <a:alpha val="0"/>
                    </a:srgbClr>
                  </a:gs>
                  <a:gs pos="100000">
                    <a:srgbClr val="E6E7E8">
                      <a:alpha val="100000"/>
                    </a:srgbClr>
                  </a:gs>
                </a:gsLst>
                <a:lin ang="0"/>
              </a:gradFill>
              <a:prstDash val="solid"/>
              <a:miter/>
            </a:ln>
          </p:spPr>
        </p:sp>
        <p:sp>
          <p:nvSpPr>
            <p:cNvPr name="TextBox 19" id="19"/>
            <p:cNvSpPr txBox="true"/>
            <p:nvPr/>
          </p:nvSpPr>
          <p:spPr>
            <a:xfrm>
              <a:off x="101600" y="-38100"/>
              <a:ext cx="3199943" cy="647700"/>
            </a:xfrm>
            <a:prstGeom prst="rect">
              <a:avLst/>
            </a:prstGeom>
          </p:spPr>
          <p:txBody>
            <a:bodyPr anchor="ctr" rtlCol="false" tIns="50800" lIns="50800" bIns="50800" rIns="50800"/>
            <a:lstStyle/>
            <a:p>
              <a:pPr algn="ctr">
                <a:lnSpc>
                  <a:spcPts val="1819"/>
                </a:lnSpc>
              </a:pPr>
            </a:p>
          </p:txBody>
        </p:sp>
      </p:grpSp>
      <p:sp>
        <p:nvSpPr>
          <p:cNvPr name="TextBox 20" id="20"/>
          <p:cNvSpPr txBox="true"/>
          <p:nvPr/>
        </p:nvSpPr>
        <p:spPr>
          <a:xfrm rot="0">
            <a:off x="685800" y="691086"/>
            <a:ext cx="6345569" cy="331219"/>
          </a:xfrm>
          <a:prstGeom prst="rect">
            <a:avLst/>
          </a:prstGeom>
        </p:spPr>
        <p:txBody>
          <a:bodyPr anchor="t" rtlCol="false" tIns="0" lIns="0" bIns="0" rIns="0">
            <a:spAutoFit/>
          </a:bodyPr>
          <a:lstStyle/>
          <a:p>
            <a:pPr algn="l">
              <a:lnSpc>
                <a:spcPts val="2540"/>
              </a:lnSpc>
            </a:pPr>
            <a:r>
              <a:rPr lang="en-US" b="true" sz="2540" spc="182">
                <a:solidFill>
                  <a:srgbClr val="000000"/>
                </a:solidFill>
                <a:latin typeface="Garet Bold"/>
                <a:ea typeface="Garet Bold"/>
                <a:cs typeface="Garet Bold"/>
                <a:sym typeface="Garet Bold"/>
              </a:rPr>
              <a:t>KESIMPULAN</a:t>
            </a:r>
          </a:p>
        </p:txBody>
      </p:sp>
      <p:sp>
        <p:nvSpPr>
          <p:cNvPr name="TextBox 21" id="21"/>
          <p:cNvSpPr txBox="true"/>
          <p:nvPr/>
        </p:nvSpPr>
        <p:spPr>
          <a:xfrm rot="0">
            <a:off x="685800" y="1504949"/>
            <a:ext cx="9068700" cy="4824093"/>
          </a:xfrm>
          <a:prstGeom prst="rect">
            <a:avLst/>
          </a:prstGeom>
        </p:spPr>
        <p:txBody>
          <a:bodyPr anchor="t" rtlCol="false" tIns="0" lIns="0" bIns="0" rIns="0">
            <a:spAutoFit/>
          </a:bodyPr>
          <a:lstStyle/>
          <a:p>
            <a:pPr algn="just">
              <a:lnSpc>
                <a:spcPts val="2931"/>
              </a:lnSpc>
              <a:spcBef>
                <a:spcPct val="0"/>
              </a:spcBef>
            </a:pPr>
            <a:r>
              <a:rPr lang="en-US" b="true" sz="2094">
                <a:solidFill>
                  <a:srgbClr val="000000"/>
                </a:solidFill>
                <a:latin typeface="Glacial Indifference Bold"/>
                <a:ea typeface="Glacial Indifference Bold"/>
                <a:cs typeface="Glacial Indifference Bold"/>
                <a:sym typeface="Glacial Indifference Bold"/>
              </a:rPr>
              <a:t>ANN</a:t>
            </a:r>
            <a:r>
              <a:rPr lang="en-US" sz="2094">
                <a:solidFill>
                  <a:srgbClr val="000000"/>
                </a:solidFill>
                <a:latin typeface="Glacial Indifference"/>
                <a:ea typeface="Glacial Indifference"/>
                <a:cs typeface="Glacial Indifference"/>
                <a:sym typeface="Glacial Indifference"/>
              </a:rPr>
              <a:t> cenderung sedikit lebih unggul dalam akurasi pada dataset yang digunakan, kemungkinan karena kemampuannya memodelkan hubungan kompleks antar fitur. Ini terutama terlihat pada dataset seperti wine dan diabetes yang memiliki fitur kontinu atau interaksi antar variabel.</a:t>
            </a:r>
          </a:p>
          <a:p>
            <a:pPr algn="just">
              <a:lnSpc>
                <a:spcPts val="2931"/>
              </a:lnSpc>
              <a:spcBef>
                <a:spcPct val="0"/>
              </a:spcBef>
            </a:pPr>
          </a:p>
          <a:p>
            <a:pPr algn="just">
              <a:lnSpc>
                <a:spcPts val="2931"/>
              </a:lnSpc>
              <a:spcBef>
                <a:spcPct val="0"/>
              </a:spcBef>
            </a:pPr>
            <a:r>
              <a:rPr lang="en-US" b="true" sz="2094">
                <a:solidFill>
                  <a:srgbClr val="000000"/>
                </a:solidFill>
                <a:latin typeface="Glacial Indifference Bold"/>
                <a:ea typeface="Glacial Indifference Bold"/>
                <a:cs typeface="Glacial Indifference Bold"/>
                <a:sym typeface="Glacial Indifference Bold"/>
              </a:rPr>
              <a:t>Naive Bayes</a:t>
            </a:r>
            <a:r>
              <a:rPr lang="en-US" sz="2094">
                <a:solidFill>
                  <a:srgbClr val="000000"/>
                </a:solidFill>
                <a:latin typeface="Glacial Indifference"/>
                <a:ea typeface="Glacial Indifference"/>
                <a:cs typeface="Glacial Indifference"/>
                <a:sym typeface="Glacial Indifference"/>
              </a:rPr>
              <a:t>, meskipun sederhana dan cepat, mungkin kurang optimal jika asumsi independensi fitur tidak terpenuhi, yang dapat menjelaskan performanya yang sedikit lebih rendah dibandingkan ANN.</a:t>
            </a:r>
          </a:p>
          <a:p>
            <a:pPr algn="just">
              <a:lnSpc>
                <a:spcPts val="2931"/>
              </a:lnSpc>
              <a:spcBef>
                <a:spcPct val="0"/>
              </a:spcBef>
            </a:pPr>
          </a:p>
          <a:p>
            <a:pPr algn="just">
              <a:lnSpc>
                <a:spcPts val="2931"/>
              </a:lnSpc>
              <a:spcBef>
                <a:spcPct val="0"/>
              </a:spcBef>
            </a:pPr>
            <a:r>
              <a:rPr lang="en-US" b="true" sz="2094">
                <a:solidFill>
                  <a:srgbClr val="000000"/>
                </a:solidFill>
                <a:latin typeface="Glacial Indifference Bold"/>
                <a:ea typeface="Glacial Indifference Bold"/>
                <a:cs typeface="Glacial Indifference Bold"/>
                <a:sym typeface="Glacial Indifference Bold"/>
              </a:rPr>
              <a:t>Perbedaan akurasi yang kecil </a:t>
            </a:r>
            <a:r>
              <a:rPr lang="en-US" sz="2094">
                <a:solidFill>
                  <a:srgbClr val="000000"/>
                </a:solidFill>
                <a:latin typeface="Glacial Indifference"/>
                <a:ea typeface="Glacial Indifference"/>
                <a:cs typeface="Glacial Indifference"/>
                <a:sym typeface="Glacial Indifference"/>
              </a:rPr>
              <a:t>(misalnya, 72.5% vs 73.125% pada dataset wine) menunjukkan bahwa Naive Bayes tetap menjadi pilihan yang layak dalam beberapa kasus, terutama jika kecepatan dan kesederhanaan lebih diutamakan.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311391" y="2492756"/>
            <a:ext cx="3455951" cy="34559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A7A8A8">
                    <a:alpha val="100000"/>
                  </a:srgbClr>
                </a:gs>
                <a:gs pos="100000">
                  <a:srgbClr val="E6E7E8">
                    <a:alpha val="100000"/>
                  </a:srgbClr>
                </a:gs>
              </a:gsLst>
              <a:lin ang="0"/>
            </a:gra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5" id="5"/>
          <p:cNvGrpSpPr/>
          <p:nvPr/>
        </p:nvGrpSpPr>
        <p:grpSpPr>
          <a:xfrm rot="0">
            <a:off x="-2311391" y="3547361"/>
            <a:ext cx="3455951" cy="34559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314588">
                    <a:alpha val="100000"/>
                  </a:srgbClr>
                </a:gs>
                <a:gs pos="100000">
                  <a:srgbClr val="2F4FB4">
                    <a:alpha val="100000"/>
                  </a:srgbClr>
                </a:gs>
              </a:gsLst>
              <a:lin ang="5400000"/>
            </a:gradFill>
          </p:spPr>
        </p:sp>
        <p:sp>
          <p:nvSpPr>
            <p:cNvPr name="TextBox 7" id="7"/>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8" id="8"/>
          <p:cNvGrpSpPr/>
          <p:nvPr/>
        </p:nvGrpSpPr>
        <p:grpSpPr>
          <a:xfrm rot="0">
            <a:off x="-3044078" y="1581907"/>
            <a:ext cx="4015372" cy="40153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alpha val="0"/>
              </a:srgbClr>
            </a:solidFill>
            <a:ln w="38100" cap="sq">
              <a:gradFill>
                <a:gsLst>
                  <a:gs pos="0">
                    <a:srgbClr val="FFB233">
                      <a:alpha val="100000"/>
                    </a:srgbClr>
                  </a:gs>
                  <a:gs pos="100000">
                    <a:srgbClr val="F7DE32">
                      <a:alpha val="100000"/>
                    </a:srgbClr>
                  </a:gs>
                </a:gsLst>
                <a:lin ang="0"/>
              </a:gradFill>
              <a:prstDash val="solid"/>
              <a:miter/>
            </a:ln>
          </p:spPr>
        </p:sp>
        <p:sp>
          <p:nvSpPr>
            <p:cNvPr name="TextBox 10" id="10"/>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11" id="11"/>
          <p:cNvGrpSpPr/>
          <p:nvPr/>
        </p:nvGrpSpPr>
        <p:grpSpPr>
          <a:xfrm rot="0">
            <a:off x="-1232617" y="6476010"/>
            <a:ext cx="5280099" cy="1054604"/>
            <a:chOff x="0" y="0"/>
            <a:chExt cx="3052090" cy="609600"/>
          </a:xfrm>
        </p:grpSpPr>
        <p:sp>
          <p:nvSpPr>
            <p:cNvPr name="Freeform 12" id="12"/>
            <p:cNvSpPr/>
            <p:nvPr/>
          </p:nvSpPr>
          <p:spPr>
            <a:xfrm flipH="false" flipV="false" rot="0">
              <a:off x="0" y="0"/>
              <a:ext cx="3052090" cy="609600"/>
            </a:xfrm>
            <a:custGeom>
              <a:avLst/>
              <a:gdLst/>
              <a:ahLst/>
              <a:cxnLst/>
              <a:rect r="r" b="b" t="t" l="l"/>
              <a:pathLst>
                <a:path h="609600" w="3052090">
                  <a:moveTo>
                    <a:pt x="2848890" y="0"/>
                  </a:moveTo>
                  <a:lnTo>
                    <a:pt x="0" y="0"/>
                  </a:lnTo>
                  <a:lnTo>
                    <a:pt x="203200" y="609600"/>
                  </a:lnTo>
                  <a:lnTo>
                    <a:pt x="3052090" y="609600"/>
                  </a:lnTo>
                  <a:lnTo>
                    <a:pt x="2848890" y="0"/>
                  </a:lnTo>
                  <a:close/>
                </a:path>
              </a:pathLst>
            </a:custGeom>
            <a:gradFill rotWithShape="true">
              <a:gsLst>
                <a:gs pos="0">
                  <a:srgbClr val="FFB233">
                    <a:alpha val="100000"/>
                  </a:srgbClr>
                </a:gs>
                <a:gs pos="100000">
                  <a:srgbClr val="F7DE32">
                    <a:alpha val="100000"/>
                  </a:srgbClr>
                </a:gs>
              </a:gsLst>
              <a:lin ang="0"/>
            </a:gradFill>
          </p:spPr>
        </p:sp>
        <p:sp>
          <p:nvSpPr>
            <p:cNvPr name="TextBox 13" id="13"/>
            <p:cNvSpPr txBox="true"/>
            <p:nvPr/>
          </p:nvSpPr>
          <p:spPr>
            <a:xfrm>
              <a:off x="101600" y="-38100"/>
              <a:ext cx="2848890" cy="647700"/>
            </a:xfrm>
            <a:prstGeom prst="rect">
              <a:avLst/>
            </a:prstGeom>
          </p:spPr>
          <p:txBody>
            <a:bodyPr anchor="ctr" rtlCol="false" tIns="50800" lIns="50800" bIns="50800" rIns="50800"/>
            <a:lstStyle/>
            <a:p>
              <a:pPr algn="ctr">
                <a:lnSpc>
                  <a:spcPts val="1819"/>
                </a:lnSpc>
              </a:pPr>
            </a:p>
          </p:txBody>
        </p:sp>
      </p:grpSp>
      <p:grpSp>
        <p:nvGrpSpPr>
          <p:cNvPr name="Group 14" id="14"/>
          <p:cNvGrpSpPr/>
          <p:nvPr/>
        </p:nvGrpSpPr>
        <p:grpSpPr>
          <a:xfrm rot="0">
            <a:off x="-2120277" y="6036854"/>
            <a:ext cx="3913509" cy="1054604"/>
            <a:chOff x="0" y="0"/>
            <a:chExt cx="2262152" cy="609600"/>
          </a:xfrm>
        </p:grpSpPr>
        <p:sp>
          <p:nvSpPr>
            <p:cNvPr name="Freeform 15" id="15"/>
            <p:cNvSpPr/>
            <p:nvPr/>
          </p:nvSpPr>
          <p:spPr>
            <a:xfrm flipH="false" flipV="false" rot="0">
              <a:off x="0" y="0"/>
              <a:ext cx="2262152" cy="609600"/>
            </a:xfrm>
            <a:custGeom>
              <a:avLst/>
              <a:gdLst/>
              <a:ahLst/>
              <a:cxnLst/>
              <a:rect r="r" b="b" t="t" l="l"/>
              <a:pathLst>
                <a:path h="609600" w="2262152">
                  <a:moveTo>
                    <a:pt x="2058952" y="0"/>
                  </a:moveTo>
                  <a:lnTo>
                    <a:pt x="0" y="0"/>
                  </a:lnTo>
                  <a:lnTo>
                    <a:pt x="203200" y="609600"/>
                  </a:lnTo>
                  <a:lnTo>
                    <a:pt x="2262152" y="609600"/>
                  </a:lnTo>
                  <a:lnTo>
                    <a:pt x="2058952" y="0"/>
                  </a:lnTo>
                  <a:close/>
                </a:path>
              </a:pathLst>
            </a:custGeom>
            <a:gradFill rotWithShape="true">
              <a:gsLst>
                <a:gs pos="0">
                  <a:srgbClr val="FFB233">
                    <a:alpha val="100000"/>
                  </a:srgbClr>
                </a:gs>
                <a:gs pos="100000">
                  <a:srgbClr val="F7DE32">
                    <a:alpha val="100000"/>
                  </a:srgbClr>
                </a:gs>
              </a:gsLst>
              <a:lin ang="0"/>
            </a:gradFill>
          </p:spPr>
        </p:sp>
        <p:sp>
          <p:nvSpPr>
            <p:cNvPr name="TextBox 16" id="16"/>
            <p:cNvSpPr txBox="true"/>
            <p:nvPr/>
          </p:nvSpPr>
          <p:spPr>
            <a:xfrm>
              <a:off x="101600" y="-38100"/>
              <a:ext cx="2058952" cy="647700"/>
            </a:xfrm>
            <a:prstGeom prst="rect">
              <a:avLst/>
            </a:prstGeom>
          </p:spPr>
          <p:txBody>
            <a:bodyPr anchor="ctr" rtlCol="false" tIns="50800" lIns="50800" bIns="50800" rIns="50800"/>
            <a:lstStyle/>
            <a:p>
              <a:pPr algn="ctr">
                <a:lnSpc>
                  <a:spcPts val="1819"/>
                </a:lnSpc>
              </a:pPr>
            </a:p>
          </p:txBody>
        </p:sp>
      </p:grpSp>
      <p:grpSp>
        <p:nvGrpSpPr>
          <p:cNvPr name="Group 17" id="17"/>
          <p:cNvGrpSpPr/>
          <p:nvPr/>
        </p:nvGrpSpPr>
        <p:grpSpPr>
          <a:xfrm rot="0">
            <a:off x="-1036392" y="5599413"/>
            <a:ext cx="4352910" cy="698589"/>
            <a:chOff x="0" y="0"/>
            <a:chExt cx="3798418" cy="609600"/>
          </a:xfrm>
        </p:grpSpPr>
        <p:sp>
          <p:nvSpPr>
            <p:cNvPr name="Freeform 18" id="18"/>
            <p:cNvSpPr/>
            <p:nvPr/>
          </p:nvSpPr>
          <p:spPr>
            <a:xfrm flipH="false" flipV="false" rot="0">
              <a:off x="0" y="0"/>
              <a:ext cx="3798417" cy="609600"/>
            </a:xfrm>
            <a:custGeom>
              <a:avLst/>
              <a:gdLst/>
              <a:ahLst/>
              <a:cxnLst/>
              <a:rect r="r" b="b" t="t" l="l"/>
              <a:pathLst>
                <a:path h="609600" w="3798417">
                  <a:moveTo>
                    <a:pt x="3595217" y="0"/>
                  </a:moveTo>
                  <a:lnTo>
                    <a:pt x="0" y="0"/>
                  </a:lnTo>
                  <a:lnTo>
                    <a:pt x="203200" y="609600"/>
                  </a:lnTo>
                  <a:lnTo>
                    <a:pt x="3798417" y="609600"/>
                  </a:lnTo>
                  <a:lnTo>
                    <a:pt x="3595217" y="0"/>
                  </a:lnTo>
                  <a:close/>
                </a:path>
              </a:pathLst>
            </a:custGeom>
            <a:solidFill>
              <a:srgbClr val="000000">
                <a:alpha val="0"/>
              </a:srgbClr>
            </a:solidFill>
            <a:ln w="38100" cap="sq">
              <a:gradFill>
                <a:gsLst>
                  <a:gs pos="0">
                    <a:srgbClr val="A7A8A8">
                      <a:alpha val="0"/>
                    </a:srgbClr>
                  </a:gs>
                  <a:gs pos="100000">
                    <a:srgbClr val="E6E7E8">
                      <a:alpha val="100000"/>
                    </a:srgbClr>
                  </a:gs>
                </a:gsLst>
                <a:lin ang="0"/>
              </a:gradFill>
              <a:prstDash val="solid"/>
              <a:miter/>
            </a:ln>
          </p:spPr>
        </p:sp>
        <p:sp>
          <p:nvSpPr>
            <p:cNvPr name="TextBox 19" id="19"/>
            <p:cNvSpPr txBox="true"/>
            <p:nvPr/>
          </p:nvSpPr>
          <p:spPr>
            <a:xfrm>
              <a:off x="101600" y="-38100"/>
              <a:ext cx="3595218" cy="647700"/>
            </a:xfrm>
            <a:prstGeom prst="rect">
              <a:avLst/>
            </a:prstGeom>
          </p:spPr>
          <p:txBody>
            <a:bodyPr anchor="ctr" rtlCol="false" tIns="50800" lIns="50800" bIns="50800" rIns="50800"/>
            <a:lstStyle/>
            <a:p>
              <a:pPr algn="ctr">
                <a:lnSpc>
                  <a:spcPts val="1819"/>
                </a:lnSpc>
              </a:pPr>
            </a:p>
          </p:txBody>
        </p:sp>
      </p:grpSp>
      <p:grpSp>
        <p:nvGrpSpPr>
          <p:cNvPr name="Group 20" id="20"/>
          <p:cNvGrpSpPr/>
          <p:nvPr/>
        </p:nvGrpSpPr>
        <p:grpSpPr>
          <a:xfrm rot="-10800000">
            <a:off x="9808787" y="1064047"/>
            <a:ext cx="3455951" cy="345595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A7A8A8">
                    <a:alpha val="100000"/>
                  </a:srgbClr>
                </a:gs>
                <a:gs pos="100000">
                  <a:srgbClr val="E6E7E8">
                    <a:alpha val="100000"/>
                  </a:srgbClr>
                </a:gs>
              </a:gsLst>
              <a:lin ang="0"/>
            </a:gradFill>
          </p:spPr>
        </p:sp>
        <p:sp>
          <p:nvSpPr>
            <p:cNvPr name="TextBox 22" id="22"/>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23" id="23"/>
          <p:cNvGrpSpPr/>
          <p:nvPr/>
        </p:nvGrpSpPr>
        <p:grpSpPr>
          <a:xfrm rot="-10800000">
            <a:off x="9808787" y="9443"/>
            <a:ext cx="3455951" cy="345595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gradFill rotWithShape="true">
              <a:gsLst>
                <a:gs pos="0">
                  <a:srgbClr val="314588">
                    <a:alpha val="100000"/>
                  </a:srgbClr>
                </a:gs>
                <a:gs pos="100000">
                  <a:srgbClr val="2F4FB4">
                    <a:alpha val="100000"/>
                  </a:srgbClr>
                </a:gs>
              </a:gsLst>
              <a:lin ang="5400000"/>
            </a:gradFill>
          </p:spPr>
        </p:sp>
        <p:sp>
          <p:nvSpPr>
            <p:cNvPr name="TextBox 25" id="25"/>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26" id="26"/>
          <p:cNvGrpSpPr/>
          <p:nvPr/>
        </p:nvGrpSpPr>
        <p:grpSpPr>
          <a:xfrm rot="-10800000">
            <a:off x="9808787" y="293902"/>
            <a:ext cx="4015372" cy="401537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000000">
                <a:alpha val="0"/>
              </a:srgbClr>
            </a:solidFill>
            <a:ln w="38100" cap="sq">
              <a:gradFill>
                <a:gsLst>
                  <a:gs pos="0">
                    <a:srgbClr val="FFB233">
                      <a:alpha val="100000"/>
                    </a:srgbClr>
                  </a:gs>
                  <a:gs pos="100000">
                    <a:srgbClr val="F7DE32">
                      <a:alpha val="100000"/>
                    </a:srgbClr>
                  </a:gs>
                </a:gsLst>
                <a:lin ang="0"/>
              </a:gradFill>
              <a:prstDash val="solid"/>
              <a:miter/>
            </a:ln>
          </p:spPr>
        </p:sp>
        <p:sp>
          <p:nvSpPr>
            <p:cNvPr name="TextBox 28" id="28"/>
            <p:cNvSpPr txBox="true"/>
            <p:nvPr/>
          </p:nvSpPr>
          <p:spPr>
            <a:xfrm>
              <a:off x="139700" y="101600"/>
              <a:ext cx="533400" cy="571500"/>
            </a:xfrm>
            <a:prstGeom prst="rect">
              <a:avLst/>
            </a:prstGeom>
          </p:spPr>
          <p:txBody>
            <a:bodyPr anchor="ctr" rtlCol="false" tIns="50800" lIns="50800" bIns="50800" rIns="50800"/>
            <a:lstStyle/>
            <a:p>
              <a:pPr algn="ctr">
                <a:lnSpc>
                  <a:spcPts val="1819"/>
                </a:lnSpc>
                <a:spcBef>
                  <a:spcPct val="0"/>
                </a:spcBef>
              </a:pPr>
            </a:p>
          </p:txBody>
        </p:sp>
      </p:grpSp>
      <p:grpSp>
        <p:nvGrpSpPr>
          <p:cNvPr name="Group 29" id="29"/>
          <p:cNvGrpSpPr/>
          <p:nvPr/>
        </p:nvGrpSpPr>
        <p:grpSpPr>
          <a:xfrm rot="-10800000">
            <a:off x="6905866" y="-517860"/>
            <a:ext cx="5280099" cy="1054604"/>
            <a:chOff x="0" y="0"/>
            <a:chExt cx="3052090" cy="609600"/>
          </a:xfrm>
        </p:grpSpPr>
        <p:sp>
          <p:nvSpPr>
            <p:cNvPr name="Freeform 30" id="30"/>
            <p:cNvSpPr/>
            <p:nvPr/>
          </p:nvSpPr>
          <p:spPr>
            <a:xfrm flipH="false" flipV="false" rot="0">
              <a:off x="0" y="0"/>
              <a:ext cx="3052090" cy="609600"/>
            </a:xfrm>
            <a:custGeom>
              <a:avLst/>
              <a:gdLst/>
              <a:ahLst/>
              <a:cxnLst/>
              <a:rect r="r" b="b" t="t" l="l"/>
              <a:pathLst>
                <a:path h="609600" w="3052090">
                  <a:moveTo>
                    <a:pt x="2848890" y="0"/>
                  </a:moveTo>
                  <a:lnTo>
                    <a:pt x="0" y="0"/>
                  </a:lnTo>
                  <a:lnTo>
                    <a:pt x="203200" y="609600"/>
                  </a:lnTo>
                  <a:lnTo>
                    <a:pt x="3052090" y="609600"/>
                  </a:lnTo>
                  <a:lnTo>
                    <a:pt x="2848890" y="0"/>
                  </a:lnTo>
                  <a:close/>
                </a:path>
              </a:pathLst>
            </a:custGeom>
            <a:gradFill rotWithShape="true">
              <a:gsLst>
                <a:gs pos="0">
                  <a:srgbClr val="FFB233">
                    <a:alpha val="100000"/>
                  </a:srgbClr>
                </a:gs>
                <a:gs pos="100000">
                  <a:srgbClr val="F7DE32">
                    <a:alpha val="100000"/>
                  </a:srgbClr>
                </a:gs>
              </a:gsLst>
              <a:lin ang="0"/>
            </a:gradFill>
          </p:spPr>
        </p:sp>
        <p:sp>
          <p:nvSpPr>
            <p:cNvPr name="TextBox 31" id="31"/>
            <p:cNvSpPr txBox="true"/>
            <p:nvPr/>
          </p:nvSpPr>
          <p:spPr>
            <a:xfrm>
              <a:off x="101600" y="-38100"/>
              <a:ext cx="2848890" cy="647700"/>
            </a:xfrm>
            <a:prstGeom prst="rect">
              <a:avLst/>
            </a:prstGeom>
          </p:spPr>
          <p:txBody>
            <a:bodyPr anchor="ctr" rtlCol="false" tIns="50800" lIns="50800" bIns="50800" rIns="50800"/>
            <a:lstStyle/>
            <a:p>
              <a:pPr algn="ctr">
                <a:lnSpc>
                  <a:spcPts val="1819"/>
                </a:lnSpc>
              </a:pPr>
            </a:p>
          </p:txBody>
        </p:sp>
      </p:grpSp>
      <p:grpSp>
        <p:nvGrpSpPr>
          <p:cNvPr name="Group 32" id="32"/>
          <p:cNvGrpSpPr/>
          <p:nvPr/>
        </p:nvGrpSpPr>
        <p:grpSpPr>
          <a:xfrm rot="-10800000">
            <a:off x="8272455" y="9443"/>
            <a:ext cx="3913509" cy="1054604"/>
            <a:chOff x="0" y="0"/>
            <a:chExt cx="2262152" cy="609600"/>
          </a:xfrm>
        </p:grpSpPr>
        <p:sp>
          <p:nvSpPr>
            <p:cNvPr name="Freeform 33" id="33"/>
            <p:cNvSpPr/>
            <p:nvPr/>
          </p:nvSpPr>
          <p:spPr>
            <a:xfrm flipH="false" flipV="false" rot="0">
              <a:off x="0" y="0"/>
              <a:ext cx="2262152" cy="609600"/>
            </a:xfrm>
            <a:custGeom>
              <a:avLst/>
              <a:gdLst/>
              <a:ahLst/>
              <a:cxnLst/>
              <a:rect r="r" b="b" t="t" l="l"/>
              <a:pathLst>
                <a:path h="609600" w="2262152">
                  <a:moveTo>
                    <a:pt x="2058952" y="0"/>
                  </a:moveTo>
                  <a:lnTo>
                    <a:pt x="0" y="0"/>
                  </a:lnTo>
                  <a:lnTo>
                    <a:pt x="203200" y="609600"/>
                  </a:lnTo>
                  <a:lnTo>
                    <a:pt x="2262152" y="609600"/>
                  </a:lnTo>
                  <a:lnTo>
                    <a:pt x="2058952" y="0"/>
                  </a:lnTo>
                  <a:close/>
                </a:path>
              </a:pathLst>
            </a:custGeom>
            <a:gradFill rotWithShape="true">
              <a:gsLst>
                <a:gs pos="0">
                  <a:srgbClr val="FFB233">
                    <a:alpha val="100000"/>
                  </a:srgbClr>
                </a:gs>
                <a:gs pos="100000">
                  <a:srgbClr val="F7DE32">
                    <a:alpha val="100000"/>
                  </a:srgbClr>
                </a:gs>
              </a:gsLst>
              <a:lin ang="0"/>
            </a:gradFill>
          </p:spPr>
        </p:sp>
        <p:sp>
          <p:nvSpPr>
            <p:cNvPr name="TextBox 34" id="34"/>
            <p:cNvSpPr txBox="true"/>
            <p:nvPr/>
          </p:nvSpPr>
          <p:spPr>
            <a:xfrm>
              <a:off x="101600" y="-38100"/>
              <a:ext cx="2058952" cy="647700"/>
            </a:xfrm>
            <a:prstGeom prst="rect">
              <a:avLst/>
            </a:prstGeom>
          </p:spPr>
          <p:txBody>
            <a:bodyPr anchor="ctr" rtlCol="false" tIns="50800" lIns="50800" bIns="50800" rIns="50800"/>
            <a:lstStyle/>
            <a:p>
              <a:pPr algn="ctr">
                <a:lnSpc>
                  <a:spcPts val="1819"/>
                </a:lnSpc>
              </a:pPr>
            </a:p>
          </p:txBody>
        </p:sp>
      </p:grpSp>
      <p:grpSp>
        <p:nvGrpSpPr>
          <p:cNvPr name="Group 35" id="35"/>
          <p:cNvGrpSpPr/>
          <p:nvPr/>
        </p:nvGrpSpPr>
        <p:grpSpPr>
          <a:xfrm rot="-10800000">
            <a:off x="7636829" y="714752"/>
            <a:ext cx="3899933" cy="698589"/>
            <a:chOff x="0" y="0"/>
            <a:chExt cx="3403143" cy="609600"/>
          </a:xfrm>
        </p:grpSpPr>
        <p:sp>
          <p:nvSpPr>
            <p:cNvPr name="Freeform 36" id="36"/>
            <p:cNvSpPr/>
            <p:nvPr/>
          </p:nvSpPr>
          <p:spPr>
            <a:xfrm flipH="false" flipV="false" rot="0">
              <a:off x="0" y="0"/>
              <a:ext cx="3403143" cy="609600"/>
            </a:xfrm>
            <a:custGeom>
              <a:avLst/>
              <a:gdLst/>
              <a:ahLst/>
              <a:cxnLst/>
              <a:rect r="r" b="b" t="t" l="l"/>
              <a:pathLst>
                <a:path h="609600" w="3403143">
                  <a:moveTo>
                    <a:pt x="3199942" y="0"/>
                  </a:moveTo>
                  <a:lnTo>
                    <a:pt x="0" y="0"/>
                  </a:lnTo>
                  <a:lnTo>
                    <a:pt x="203200" y="609600"/>
                  </a:lnTo>
                  <a:lnTo>
                    <a:pt x="3403143" y="609600"/>
                  </a:lnTo>
                  <a:lnTo>
                    <a:pt x="3199942" y="0"/>
                  </a:lnTo>
                  <a:close/>
                </a:path>
              </a:pathLst>
            </a:custGeom>
            <a:solidFill>
              <a:srgbClr val="000000">
                <a:alpha val="0"/>
              </a:srgbClr>
            </a:solidFill>
            <a:ln w="38100" cap="sq">
              <a:gradFill>
                <a:gsLst>
                  <a:gs pos="0">
                    <a:srgbClr val="A7A8A8">
                      <a:alpha val="0"/>
                    </a:srgbClr>
                  </a:gs>
                  <a:gs pos="100000">
                    <a:srgbClr val="E6E7E8">
                      <a:alpha val="100000"/>
                    </a:srgbClr>
                  </a:gs>
                </a:gsLst>
                <a:lin ang="0"/>
              </a:gradFill>
              <a:prstDash val="solid"/>
              <a:miter/>
            </a:ln>
          </p:spPr>
        </p:sp>
        <p:sp>
          <p:nvSpPr>
            <p:cNvPr name="TextBox 37" id="37"/>
            <p:cNvSpPr txBox="true"/>
            <p:nvPr/>
          </p:nvSpPr>
          <p:spPr>
            <a:xfrm>
              <a:off x="101600" y="-38100"/>
              <a:ext cx="3199943" cy="647700"/>
            </a:xfrm>
            <a:prstGeom prst="rect">
              <a:avLst/>
            </a:prstGeom>
          </p:spPr>
          <p:txBody>
            <a:bodyPr anchor="ctr" rtlCol="false" tIns="50800" lIns="50800" bIns="50800" rIns="50800"/>
            <a:lstStyle/>
            <a:p>
              <a:pPr algn="ctr">
                <a:lnSpc>
                  <a:spcPts val="1819"/>
                </a:lnSpc>
              </a:pPr>
            </a:p>
          </p:txBody>
        </p:sp>
      </p:grpSp>
      <p:sp>
        <p:nvSpPr>
          <p:cNvPr name="TextBox 38" id="38"/>
          <p:cNvSpPr txBox="true"/>
          <p:nvPr/>
        </p:nvSpPr>
        <p:spPr>
          <a:xfrm rot="0">
            <a:off x="2691836" y="2216630"/>
            <a:ext cx="2428353" cy="331293"/>
          </a:xfrm>
          <a:prstGeom prst="rect">
            <a:avLst/>
          </a:prstGeom>
        </p:spPr>
        <p:txBody>
          <a:bodyPr anchor="t" rtlCol="false" tIns="0" lIns="0" bIns="0" rIns="0">
            <a:spAutoFit/>
          </a:bodyPr>
          <a:lstStyle/>
          <a:p>
            <a:pPr algn="l">
              <a:lnSpc>
                <a:spcPts val="2540"/>
              </a:lnSpc>
            </a:pPr>
            <a:r>
              <a:rPr lang="en-US" b="true" sz="2540" spc="182">
                <a:solidFill>
                  <a:srgbClr val="000000"/>
                </a:solidFill>
                <a:latin typeface="Garet Bold"/>
                <a:ea typeface="Garet Bold"/>
                <a:cs typeface="Garet Bold"/>
                <a:sym typeface="Garet Bold"/>
              </a:rPr>
              <a:t>KELOMPOK 3</a:t>
            </a:r>
          </a:p>
        </p:txBody>
      </p:sp>
      <p:sp>
        <p:nvSpPr>
          <p:cNvPr name="TextBox 39" id="39"/>
          <p:cNvSpPr txBox="true"/>
          <p:nvPr/>
        </p:nvSpPr>
        <p:spPr>
          <a:xfrm rot="0">
            <a:off x="2691836" y="2671749"/>
            <a:ext cx="8428060" cy="793608"/>
          </a:xfrm>
          <a:prstGeom prst="rect">
            <a:avLst/>
          </a:prstGeom>
        </p:spPr>
        <p:txBody>
          <a:bodyPr anchor="t" rtlCol="false" tIns="0" lIns="0" bIns="0" rIns="0">
            <a:spAutoFit/>
          </a:bodyPr>
          <a:lstStyle/>
          <a:p>
            <a:pPr algn="l">
              <a:lnSpc>
                <a:spcPts val="5977"/>
              </a:lnSpc>
            </a:pPr>
            <a:r>
              <a:rPr lang="en-US" sz="6037">
                <a:solidFill>
                  <a:srgbClr val="FFBD59"/>
                </a:solidFill>
                <a:latin typeface="Abril Fatface"/>
                <a:ea typeface="Abril Fatface"/>
                <a:cs typeface="Abril Fatface"/>
                <a:sym typeface="Abril Fatface"/>
              </a:rPr>
              <a:t>TERIMA KASIH</a:t>
            </a:r>
          </a:p>
        </p:txBody>
      </p:sp>
      <p:sp>
        <p:nvSpPr>
          <p:cNvPr name="TextBox 40" id="40"/>
          <p:cNvSpPr txBox="true"/>
          <p:nvPr/>
        </p:nvSpPr>
        <p:spPr>
          <a:xfrm rot="0">
            <a:off x="4630896" y="6390269"/>
            <a:ext cx="2976563" cy="258395"/>
          </a:xfrm>
          <a:prstGeom prst="rect">
            <a:avLst/>
          </a:prstGeom>
        </p:spPr>
        <p:txBody>
          <a:bodyPr anchor="t" rtlCol="false" tIns="0" lIns="0" bIns="0" rIns="0">
            <a:spAutoFit/>
          </a:bodyPr>
          <a:lstStyle/>
          <a:p>
            <a:pPr algn="l">
              <a:lnSpc>
                <a:spcPts val="2147"/>
              </a:lnSpc>
            </a:pPr>
            <a:r>
              <a:rPr lang="en-US" sz="1533" spc="76">
                <a:solidFill>
                  <a:srgbClr val="2E2E2E"/>
                </a:solidFill>
                <a:latin typeface="Abril Fatface"/>
                <a:ea typeface="Abril Fatface"/>
                <a:cs typeface="Abril Fatface"/>
                <a:sym typeface="Abril Fatface"/>
              </a:rPr>
              <a:t>Komputasi Cerdas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DAGouVwp7oo</dc:identifier>
  <dcterms:modified xsi:type="dcterms:W3CDTF">2011-08-01T06:04:30Z</dcterms:modified>
  <cp:revision>1</cp:revision>
  <dc:title>Yellow And Black Modern Company Business Zoom Virtual Background</dc:title>
</cp:coreProperties>
</file>