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56" r:id="rId3"/>
    <p:sldId id="449" r:id="rId4"/>
    <p:sldId id="468" r:id="rId5"/>
    <p:sldId id="450" r:id="rId6"/>
    <p:sldId id="451" r:id="rId7"/>
    <p:sldId id="452" r:id="rId8"/>
    <p:sldId id="455" r:id="rId9"/>
    <p:sldId id="453" r:id="rId10"/>
    <p:sldId id="470" r:id="rId11"/>
    <p:sldId id="4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89D6-A73C-4BE1-890B-8377975ACD31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090F9-4E5A-4BDD-BB54-BF5195864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9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2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4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7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7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7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4098-24B0-4981-9655-4FAAA3FB784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899C-8762-4DDF-B5FA-80BB1A9BA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第二章：商业模式画布 </a:t>
            </a:r>
            <a:r>
              <a:rPr lang="en-US" altLang="zh-CN" dirty="0"/>
              <a:t>– </a:t>
            </a:r>
            <a:r>
              <a:rPr lang="zh-CN" altLang="en-US" dirty="0"/>
              <a:t>理性端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77320-4269-4C3E-B5A8-3DD223266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b="1" dirty="0"/>
              <a:t>互联网</a:t>
            </a:r>
            <a:r>
              <a:rPr lang="en-US" altLang="zh-CN" b="1" dirty="0"/>
              <a:t>+</a:t>
            </a:r>
            <a:r>
              <a:rPr lang="zh-CN" altLang="zh-CN" b="1" dirty="0"/>
              <a:t>时代下的软件产品设计与创新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40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33DB1-99E2-4624-AF73-E303E22C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616"/>
            <a:ext cx="7886700" cy="779429"/>
          </a:xfrm>
        </p:spPr>
        <p:txBody>
          <a:bodyPr/>
          <a:lstStyle/>
          <a:p>
            <a:r>
              <a:rPr lang="zh-CN" altLang="en-US" dirty="0"/>
              <a:t>交流：如何选题以及大致设计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C581E-E84B-4F07-8AC9-DD02D19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97" y="2522574"/>
            <a:ext cx="8354453" cy="41813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最大问题：不够聚焦</a:t>
            </a:r>
            <a:endParaRPr lang="en-US" altLang="zh-CN" dirty="0"/>
          </a:p>
          <a:p>
            <a:pPr lvl="1"/>
            <a:r>
              <a:rPr lang="zh-CN" altLang="en-US" b="1" dirty="0"/>
              <a:t>关键：“心理学的一些理论” </a:t>
            </a:r>
            <a:r>
              <a:rPr lang="en-US" altLang="zh-CN" b="1" dirty="0"/>
              <a:t>– </a:t>
            </a:r>
            <a:r>
              <a:rPr lang="zh-CN" altLang="en-US" b="1" dirty="0"/>
              <a:t>问题域特性</a:t>
            </a:r>
            <a:endParaRPr lang="en-US" altLang="zh-CN" b="1" dirty="0"/>
          </a:p>
          <a:p>
            <a:pPr lvl="2"/>
            <a:r>
              <a:rPr lang="zh-CN" altLang="en-US" b="1" dirty="0"/>
              <a:t>受众群体？青春期？摆烂还是受挫？情绪还是身体？季节？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破局：</a:t>
            </a:r>
            <a:r>
              <a:rPr lang="zh-CN" altLang="en-US" dirty="0"/>
              <a:t>能够打动人的差异化（疯狂）细节 </a:t>
            </a:r>
            <a:r>
              <a:rPr lang="en-US" altLang="zh-CN" dirty="0"/>
              <a:t>– VP</a:t>
            </a:r>
            <a:r>
              <a:rPr lang="zh-CN" altLang="en-US" dirty="0"/>
              <a:t>的排它性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如何打动人：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首先打动自己 </a:t>
            </a:r>
            <a:r>
              <a:rPr lang="en-US" altLang="zh-CN" dirty="0"/>
              <a:t>– </a:t>
            </a:r>
            <a:r>
              <a:rPr lang="zh-CN" altLang="en-US" dirty="0"/>
              <a:t>源自自己真实深刻的生活体验</a:t>
            </a:r>
            <a:endParaRPr lang="en-US" altLang="zh-CN" dirty="0"/>
          </a:p>
          <a:p>
            <a:pPr lvl="2"/>
            <a:r>
              <a:rPr lang="zh-CN" altLang="en-US" dirty="0"/>
              <a:t>到底是（）先走出虚拟世界，还是（）先走进虚拟世界？</a:t>
            </a:r>
            <a:endParaRPr lang="en-US" altLang="zh-CN" dirty="0"/>
          </a:p>
          <a:p>
            <a:pPr lvl="1"/>
            <a:r>
              <a:rPr lang="zh-CN" altLang="en-US" b="1" dirty="0"/>
              <a:t>（扫除）盲点：</a:t>
            </a:r>
            <a:r>
              <a:rPr lang="zh-CN" altLang="en-US" strike="sngStrike" dirty="0"/>
              <a:t>“管理”单用户群体 </a:t>
            </a:r>
            <a:r>
              <a:rPr lang="en-US" altLang="zh-CN" b="1" dirty="0"/>
              <a:t>– </a:t>
            </a:r>
            <a:r>
              <a:rPr lang="zh-CN" altLang="en-US" b="1" dirty="0"/>
              <a:t>“促进”多群体交互</a:t>
            </a:r>
            <a:endParaRPr lang="en-US" altLang="zh-CN" b="1" dirty="0"/>
          </a:p>
          <a:p>
            <a:pPr lvl="2"/>
            <a:r>
              <a:rPr lang="zh-CN" altLang="en-US" b="1" dirty="0"/>
              <a:t>社牛与社恐、阿宅与现充、老师与学生、家长与子女</a:t>
            </a:r>
            <a:endParaRPr lang="en-US" altLang="zh-CN" b="1" dirty="0"/>
          </a:p>
          <a:p>
            <a:pPr lvl="2"/>
            <a:r>
              <a:rPr lang="zh-CN" altLang="en-US" b="1" dirty="0"/>
              <a:t>是否真正促进多用户、多群体之间的互动并创造价值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竞品：</a:t>
            </a:r>
            <a:r>
              <a:rPr lang="zh-CN" altLang="en-US" dirty="0"/>
              <a:t>比心？</a:t>
            </a:r>
            <a:r>
              <a:rPr lang="en-US" altLang="zh-CN" dirty="0"/>
              <a:t>PR</a:t>
            </a:r>
            <a:r>
              <a:rPr lang="zh-CN" altLang="en-US" dirty="0"/>
              <a:t>服？剧本杀？</a:t>
            </a:r>
            <a:r>
              <a:rPr lang="en-US" altLang="zh-CN" dirty="0" err="1"/>
              <a:t>VTuber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除了</a:t>
            </a:r>
            <a:r>
              <a:rPr lang="zh-CN" altLang="en-US" dirty="0">
                <a:solidFill>
                  <a:srgbClr val="FF0000"/>
                </a:solidFill>
              </a:rPr>
              <a:t>相关小众产品</a:t>
            </a:r>
            <a:r>
              <a:rPr lang="zh-CN" altLang="en-US" dirty="0"/>
              <a:t>外，</a:t>
            </a:r>
            <a:r>
              <a:rPr lang="zh-CN" altLang="en-US" dirty="0">
                <a:solidFill>
                  <a:srgbClr val="FF0000"/>
                </a:solidFill>
              </a:rPr>
              <a:t>一切有利于选题思考的新闻与艺术作品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i="1" dirty="0"/>
              <a:t>第一次作业收集后将统计落实未组队同学</a:t>
            </a:r>
            <a:endParaRPr lang="en-US" altLang="zh-CN" i="1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B807B4-93FF-4755-A73C-7A0A2FF8F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7" y="964167"/>
            <a:ext cx="8448206" cy="1558407"/>
          </a:xfrm>
          <a:prstGeom prst="rect">
            <a:avLst/>
          </a:prstGeom>
        </p:spPr>
      </p:pic>
      <p:pic>
        <p:nvPicPr>
          <p:cNvPr id="1026" name="Picture 2" descr="朽木学简介_头像图片-《现视研》 - 白鸟acg">
            <a:extLst>
              <a:ext uri="{FF2B5EF4-FFF2-40B4-BE49-F238E27FC236}">
                <a16:creationId xmlns:a16="http://schemas.microsoft.com/office/drawing/2014/main" id="{93AA80C8-9295-A4B4-B76A-A95916F3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" y="18660"/>
            <a:ext cx="2838442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A187C9-DDAF-5D16-1927-0CBA34848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917" y="1288145"/>
            <a:ext cx="3303024" cy="334346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478AC4-447D-1EA9-7249-55D931E6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57" y="2002970"/>
            <a:ext cx="3581510" cy="47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4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5672-B8D0-40F4-BDA2-A90C8259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19092-04E2-44D2-BF99-8B56E60F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从画布感性端和理性端两个方向分别出发，思考为何京东没有像淘宝那样急于解决平台流量问题（包含更晚启动的京东直播）？</a:t>
            </a:r>
            <a:endParaRPr lang="en-US" altLang="zh-CN" dirty="0"/>
          </a:p>
          <a:p>
            <a:pPr lvl="1"/>
            <a:r>
              <a:rPr lang="zh-CN" altLang="en-US" dirty="0"/>
              <a:t>当然京东除了物流之外，也陆续做了京东到家、京喜、京造、直播、京东国际等较为成功的渠道，但都不是第一时间上线的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600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60466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8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8046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2900-5407-4187-8089-7012316D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9026"/>
            <a:ext cx="7886700" cy="6550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核心资源 </a:t>
            </a:r>
            <a:r>
              <a:rPr lang="en-US" altLang="zh-CN" dirty="0"/>
              <a:t>Key 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E730A-6F67-4AB1-B6CE-33D75489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0147"/>
            <a:ext cx="8237054" cy="56788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保证一个商业模式顺利运行所需的最重要的资产</a:t>
            </a:r>
            <a:endParaRPr lang="en-US" altLang="zh-CN" dirty="0"/>
          </a:p>
          <a:p>
            <a:pPr lvl="1"/>
            <a:r>
              <a:rPr lang="zh-CN" altLang="en-US" dirty="0"/>
              <a:t>用于：价值主张的创造与提供、开拓市场、维护客户关系并获益</a:t>
            </a:r>
            <a:endParaRPr lang="en-US" altLang="zh-CN" dirty="0"/>
          </a:p>
          <a:p>
            <a:pPr lvl="1"/>
            <a:r>
              <a:rPr lang="zh-CN" altLang="en-US" i="1" dirty="0"/>
              <a:t>可以“自主拥有”或者“寻求合作”</a:t>
            </a:r>
            <a:endParaRPr lang="en-US" altLang="zh-CN" i="1" dirty="0"/>
          </a:p>
          <a:p>
            <a:pPr lvl="2"/>
            <a:r>
              <a:rPr lang="zh-CN" altLang="en-US" b="1" dirty="0"/>
              <a:t>“核心”意味着稀缺与不可替代，需要花费巨大的成本维系</a:t>
            </a:r>
            <a:endParaRPr lang="en-US" altLang="zh-CN" b="1" dirty="0"/>
          </a:p>
          <a:p>
            <a:pPr lvl="3"/>
            <a:r>
              <a:rPr lang="zh-CN" altLang="en-US" sz="1900" dirty="0">
                <a:solidFill>
                  <a:srgbClr val="FF0000"/>
                </a:solidFill>
              </a:rPr>
              <a:t>核心中的核心：对细分客户的认知和对价值主张的塑造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“拥有”意味着额外的管理、折旧和“故障”，“合作”意味着让出的利润空间与颠覆式的生存危机 </a:t>
            </a:r>
            <a:r>
              <a:rPr lang="en-US" altLang="zh-CN" dirty="0"/>
              <a:t>– </a:t>
            </a:r>
            <a:r>
              <a:rPr lang="zh-CN" altLang="en-US" dirty="0"/>
              <a:t>从“核心”向外扩展：拥有 </a:t>
            </a:r>
            <a:r>
              <a:rPr lang="en-US" altLang="zh-CN" dirty="0"/>
              <a:t>– </a:t>
            </a:r>
            <a:r>
              <a:rPr lang="zh-CN" altLang="en-US" dirty="0"/>
              <a:t>合作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实物资源</a:t>
            </a:r>
            <a:r>
              <a:rPr lang="en-US" altLang="zh-CN" dirty="0"/>
              <a:t> physical</a:t>
            </a:r>
            <a:r>
              <a:rPr lang="zh-CN" altLang="en-US" dirty="0"/>
              <a:t>：生产设备、房屋、车辆、机器、系统、销售点管理系统、</a:t>
            </a:r>
            <a:r>
              <a:rPr lang="zh-CN" altLang="en-US" b="1" dirty="0"/>
              <a:t>分销渠道</a:t>
            </a:r>
            <a:r>
              <a:rPr lang="zh-CN" altLang="en-US" dirty="0"/>
              <a:t>（</a:t>
            </a:r>
            <a:r>
              <a:rPr lang="zh-CN" altLang="en-US" i="1" dirty="0"/>
              <a:t>腾讯：流量的“低吸高抛”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知识性资源 </a:t>
            </a:r>
            <a:r>
              <a:rPr lang="en-US" altLang="zh-CN" dirty="0"/>
              <a:t>intellectual</a:t>
            </a:r>
            <a:r>
              <a:rPr lang="zh-CN" altLang="en-US" dirty="0"/>
              <a:t>：品牌（可口可乐）、专利（高通与华为）、知识产权与体系（微软、</a:t>
            </a:r>
            <a:r>
              <a:rPr lang="en-US" altLang="zh-CN" dirty="0"/>
              <a:t>SAP</a:t>
            </a:r>
            <a:r>
              <a:rPr lang="zh-CN" altLang="en-US" dirty="0"/>
              <a:t>、安卓</a:t>
            </a:r>
            <a:r>
              <a:rPr lang="en-US" altLang="zh-CN" dirty="0"/>
              <a:t>/</a:t>
            </a:r>
            <a:r>
              <a:rPr lang="zh-CN" altLang="en-US" dirty="0"/>
              <a:t>苹果）</a:t>
            </a:r>
            <a:endParaRPr lang="en-US" altLang="zh-CN" dirty="0"/>
          </a:p>
          <a:p>
            <a:pPr lvl="1"/>
            <a:r>
              <a:rPr lang="zh-CN" altLang="en-US" dirty="0"/>
              <a:t>人力资源 </a:t>
            </a:r>
            <a:r>
              <a:rPr lang="en-US" altLang="zh-CN" dirty="0"/>
              <a:t>human</a:t>
            </a:r>
            <a:r>
              <a:rPr lang="zh-CN" altLang="en-US" dirty="0"/>
              <a:t>：普遍存在，对于创新性和知识密集产业最重要（如</a:t>
            </a:r>
            <a:r>
              <a:rPr lang="en-US" altLang="zh-CN" dirty="0"/>
              <a:t>IT</a:t>
            </a:r>
            <a:r>
              <a:rPr lang="zh-CN" altLang="en-US" dirty="0"/>
              <a:t>业），出色的营销团队</a:t>
            </a:r>
            <a:endParaRPr lang="en-US" altLang="zh-CN" dirty="0"/>
          </a:p>
          <a:p>
            <a:pPr lvl="1"/>
            <a:r>
              <a:rPr lang="zh-CN" altLang="en-US" dirty="0"/>
              <a:t>金融资源 </a:t>
            </a:r>
            <a:r>
              <a:rPr lang="en-US" altLang="zh-CN" dirty="0"/>
              <a:t>financial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sz="2100" dirty="0"/>
              <a:t>内部：花呗、车贷、互联网金融 </a:t>
            </a:r>
            <a:r>
              <a:rPr lang="en-US" altLang="zh-CN" sz="2100" dirty="0"/>
              <a:t>– </a:t>
            </a:r>
            <a:r>
              <a:rPr lang="zh-CN" altLang="en-US" sz="2100" dirty="0"/>
              <a:t>“润滑”消费与经营，电商标配</a:t>
            </a:r>
            <a:endParaRPr lang="en-US" altLang="zh-CN" sz="2100" dirty="0"/>
          </a:p>
          <a:p>
            <a:pPr lvl="2"/>
            <a:r>
              <a:rPr lang="zh-CN" altLang="en-US" sz="2100" dirty="0"/>
              <a:t>外部：</a:t>
            </a:r>
            <a:r>
              <a:rPr lang="zh-CN" altLang="en-US" sz="2100" b="1" dirty="0"/>
              <a:t>风险投资（国资）</a:t>
            </a:r>
            <a:r>
              <a:rPr lang="zh-CN" altLang="en-US" sz="2100" dirty="0"/>
              <a:t>、资本市场</a:t>
            </a:r>
            <a:r>
              <a:rPr lang="zh-CN" altLang="en-US" sz="2100" b="1" dirty="0"/>
              <a:t> </a:t>
            </a:r>
            <a:r>
              <a:rPr lang="en-US" altLang="zh-CN" sz="2100" dirty="0"/>
              <a:t>- </a:t>
            </a:r>
            <a:r>
              <a:rPr lang="zh-CN" altLang="en-US" sz="2100" dirty="0"/>
              <a:t>助力创新企业快速成长</a:t>
            </a:r>
            <a:endParaRPr lang="en-US" altLang="zh-CN" sz="2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60491-7A01-4CCC-8D95-938B87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278"/>
            <a:ext cx="7886700" cy="6674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核心资源的进一步讨论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1D360-BCEB-4ABF-820E-78B58E6B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4" y="895740"/>
            <a:ext cx="9025812" cy="589072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大厂的“屯人”竞争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年以前：挖友商墙角 </a:t>
            </a:r>
            <a:r>
              <a:rPr lang="en-US" altLang="zh-CN" dirty="0"/>
              <a:t>+ </a:t>
            </a:r>
            <a:r>
              <a:rPr lang="zh-CN" altLang="en-US" dirty="0"/>
              <a:t>高薪囤积实习生、应届生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2018</a:t>
            </a:r>
            <a:r>
              <a:rPr lang="zh-CN" altLang="en-US" dirty="0">
                <a:solidFill>
                  <a:srgbClr val="FF0000"/>
                </a:solidFill>
              </a:rPr>
              <a:t>互联网风潮降温后出现薪资与招聘人数同时增长的异常现象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基于人力核心资源的相互竞争（简称圈养）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表面：大厂“公务员化”；实际：圈养</a:t>
            </a:r>
            <a:r>
              <a:rPr lang="en-US" altLang="zh-CN" dirty="0"/>
              <a:t>+</a:t>
            </a:r>
            <a:r>
              <a:rPr lang="zh-CN" altLang="en-US" dirty="0"/>
              <a:t>考核</a:t>
            </a:r>
            <a:r>
              <a:rPr lang="en-US" altLang="zh-CN" dirty="0"/>
              <a:t>+</a:t>
            </a:r>
            <a:r>
              <a:rPr lang="zh-CN" altLang="en-US" dirty="0"/>
              <a:t>“输送人才”</a:t>
            </a:r>
            <a:endParaRPr lang="en-US" altLang="zh-CN" dirty="0"/>
          </a:p>
          <a:p>
            <a:pPr lvl="2"/>
            <a:r>
              <a:rPr lang="zh-CN" altLang="en-US" dirty="0"/>
              <a:t>“互联网寒冬”来临时优先“毕业”的：非核心业务部门</a:t>
            </a:r>
            <a:r>
              <a:rPr lang="en-US" altLang="zh-CN" dirty="0"/>
              <a:t>+</a:t>
            </a:r>
            <a:r>
              <a:rPr lang="zh-CN" altLang="en-US" dirty="0"/>
              <a:t>普通实习生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劳动力高价的来源：“赛道稳定程度”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对个人创造力的依赖程度</a:t>
            </a:r>
            <a:endParaRPr lang="en-US" altLang="zh-CN" dirty="0"/>
          </a:p>
          <a:p>
            <a:pPr lvl="2"/>
            <a:r>
              <a:rPr lang="zh-CN" altLang="en-US" dirty="0"/>
              <a:t>举例：芯片制造与芯片设计，</a:t>
            </a:r>
            <a:r>
              <a:rPr lang="en-US" altLang="zh-CN" dirty="0"/>
              <a:t>IT</a:t>
            </a:r>
            <a:r>
              <a:rPr lang="zh-CN" altLang="en-US" dirty="0"/>
              <a:t>开发</a:t>
            </a:r>
            <a:r>
              <a:rPr lang="en-US" altLang="zh-CN" dirty="0"/>
              <a:t>/</a:t>
            </a:r>
            <a:r>
              <a:rPr lang="zh-CN" altLang="en-US" dirty="0"/>
              <a:t>产品</a:t>
            </a:r>
            <a:r>
              <a:rPr lang="en-US" altLang="zh-CN" dirty="0"/>
              <a:t>/</a:t>
            </a:r>
            <a:r>
              <a:rPr lang="zh-CN" altLang="en-US" dirty="0"/>
              <a:t>算法</a:t>
            </a:r>
            <a:r>
              <a:rPr lang="en-US" altLang="zh-CN" dirty="0"/>
              <a:t>/</a:t>
            </a:r>
            <a:r>
              <a:rPr lang="zh-CN" altLang="en-US" dirty="0"/>
              <a:t>金融，体制</a:t>
            </a:r>
            <a:r>
              <a:rPr lang="en-US" altLang="zh-CN" dirty="0"/>
              <a:t>/</a:t>
            </a:r>
            <a:r>
              <a:rPr lang="zh-CN" altLang="en-US" dirty="0"/>
              <a:t>公司</a:t>
            </a:r>
            <a:r>
              <a:rPr lang="en-US" altLang="zh-CN" dirty="0"/>
              <a:t>/</a:t>
            </a:r>
            <a:r>
              <a:rPr lang="zh-CN" altLang="en-US" dirty="0"/>
              <a:t>科研</a:t>
            </a:r>
            <a:r>
              <a:rPr lang="en-US" altLang="zh-CN" dirty="0"/>
              <a:t>/</a:t>
            </a:r>
            <a:r>
              <a:rPr lang="zh-CN" altLang="en-US" dirty="0"/>
              <a:t>创业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2"/>
            <a:r>
              <a:rPr lang="zh-CN" altLang="en-US" dirty="0"/>
              <a:t>如何应对：</a:t>
            </a:r>
            <a:r>
              <a:rPr lang="zh-CN" altLang="en-US" b="1" dirty="0">
                <a:solidFill>
                  <a:srgbClr val="00B0F0"/>
                </a:solidFill>
              </a:rPr>
              <a:t>持续知识体系构建下的“肉食者鄙”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初步能够观察互联网市场的持续变化</a:t>
            </a:r>
            <a:r>
              <a:rPr lang="en-US" altLang="zh-CN" dirty="0"/>
              <a:t>+</a:t>
            </a:r>
            <a:r>
              <a:rPr lang="zh-CN" altLang="en-US" b="1" dirty="0">
                <a:solidFill>
                  <a:srgbClr val="00B050"/>
                </a:solidFill>
              </a:rPr>
              <a:t>“适当追求赛道风险” </a:t>
            </a:r>
            <a:r>
              <a:rPr lang="en-US" altLang="zh-CN" b="1" dirty="0">
                <a:solidFill>
                  <a:srgbClr val="00B050"/>
                </a:solidFill>
              </a:rPr>
              <a:t>– </a:t>
            </a:r>
            <a:r>
              <a:rPr lang="zh-CN" altLang="en-US" b="1" dirty="0">
                <a:solidFill>
                  <a:srgbClr val="00B050"/>
                </a:solidFill>
              </a:rPr>
              <a:t>选择对个人创造力依赖强的业务领域</a:t>
            </a:r>
            <a:r>
              <a:rPr lang="en-US" altLang="zh-CN" dirty="0"/>
              <a:t>+</a:t>
            </a:r>
            <a:r>
              <a:rPr lang="zh-CN" altLang="en-US" b="1" dirty="0">
                <a:solidFill>
                  <a:srgbClr val="7030A0"/>
                </a:solidFill>
              </a:rPr>
              <a:t>“无限进步” </a:t>
            </a:r>
            <a:r>
              <a:rPr lang="en-US" altLang="zh-CN" b="1" dirty="0">
                <a:solidFill>
                  <a:srgbClr val="7030A0"/>
                </a:solidFill>
              </a:rPr>
              <a:t>– </a:t>
            </a:r>
            <a:r>
              <a:rPr lang="zh-CN" altLang="en-US" b="1" dirty="0">
                <a:solidFill>
                  <a:srgbClr val="7030A0"/>
                </a:solidFill>
              </a:rPr>
              <a:t>面向个人长期持续进步（能够应对未知）的学习与工作 </a:t>
            </a:r>
            <a:r>
              <a:rPr lang="en-US" altLang="zh-CN" b="1" dirty="0">
                <a:solidFill>
                  <a:srgbClr val="7030A0"/>
                </a:solidFill>
              </a:rPr>
              <a:t>– </a:t>
            </a:r>
            <a:r>
              <a:rPr lang="zh-CN" altLang="en-US" b="1" dirty="0">
                <a:solidFill>
                  <a:srgbClr val="FF0000"/>
                </a:solidFill>
              </a:rPr>
              <a:t>会点大厂不太会的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风投的利弊</a:t>
            </a:r>
            <a:endParaRPr lang="en-US" altLang="zh-CN" dirty="0"/>
          </a:p>
          <a:p>
            <a:pPr lvl="1"/>
            <a:r>
              <a:rPr lang="zh-CN" altLang="en-US" dirty="0"/>
              <a:t>商业模式初步可行前提下的扶植验证与大规模复制</a:t>
            </a:r>
            <a:endParaRPr lang="en-US" altLang="zh-CN" dirty="0"/>
          </a:p>
          <a:p>
            <a:pPr lvl="2"/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时代创新的关键要素（钱</a:t>
            </a:r>
            <a:r>
              <a:rPr lang="en-US" altLang="zh-CN" dirty="0"/>
              <a:t>+</a:t>
            </a:r>
            <a:r>
              <a:rPr lang="zh-CN" altLang="en-US" dirty="0"/>
              <a:t>人</a:t>
            </a:r>
            <a:r>
              <a:rPr lang="en-US" altLang="zh-CN" dirty="0"/>
              <a:t>+</a:t>
            </a:r>
            <a:r>
              <a:rPr lang="zh-CN" altLang="en-US" dirty="0"/>
              <a:t>资源</a:t>
            </a:r>
            <a:r>
              <a:rPr lang="en-US" altLang="zh-CN" dirty="0"/>
              <a:t>+</a:t>
            </a:r>
            <a:r>
              <a:rPr lang="zh-CN" altLang="en-US" dirty="0"/>
              <a:t>渠道）</a:t>
            </a:r>
            <a:endParaRPr lang="en-US" altLang="zh-CN" dirty="0"/>
          </a:p>
          <a:p>
            <a:pPr lvl="2"/>
            <a:r>
              <a:rPr lang="zh-CN" altLang="en-US" dirty="0"/>
              <a:t>流派：赛道 </a:t>
            </a:r>
            <a:r>
              <a:rPr lang="en-US" altLang="zh-CN" dirty="0"/>
              <a:t>vs. </a:t>
            </a:r>
            <a:r>
              <a:rPr lang="zh-CN" altLang="en-US" dirty="0"/>
              <a:t>赛车 </a:t>
            </a:r>
            <a:r>
              <a:rPr lang="en-US" altLang="zh-CN" dirty="0"/>
              <a:t>vs.</a:t>
            </a:r>
            <a:r>
              <a:rPr lang="zh-CN" altLang="en-US" dirty="0"/>
              <a:t> 赛手</a:t>
            </a:r>
            <a:endParaRPr lang="en-US" altLang="zh-CN" dirty="0"/>
          </a:p>
          <a:p>
            <a:pPr lvl="1"/>
            <a:r>
              <a:rPr lang="zh-CN" altLang="en-US" b="1" dirty="0"/>
              <a:t>资金使用效率</a:t>
            </a:r>
            <a:r>
              <a:rPr lang="zh-CN" altLang="en-US" dirty="0"/>
              <a:t>决定</a:t>
            </a:r>
            <a:r>
              <a:rPr lang="zh-CN" altLang="en-US" dirty="0">
                <a:solidFill>
                  <a:srgbClr val="FF0000"/>
                </a:solidFill>
              </a:rPr>
              <a:t>风投追求确定性的结果</a:t>
            </a:r>
            <a:r>
              <a:rPr lang="zh-CN" altLang="en-US" dirty="0"/>
              <a:t>：</a:t>
            </a:r>
            <a:r>
              <a:rPr lang="zh-CN" altLang="en-US" i="1" dirty="0"/>
              <a:t>要么赢，要么毁灭</a:t>
            </a:r>
            <a:endParaRPr lang="en-US" altLang="zh-CN" i="1" dirty="0"/>
          </a:p>
          <a:p>
            <a:pPr lvl="2"/>
            <a:r>
              <a:rPr lang="zh-CN" altLang="en-US" dirty="0"/>
              <a:t>天性重“复制”、重“退出”（接盘或上市）导致的“信托化”、“泡沫化”</a:t>
            </a:r>
            <a:endParaRPr lang="en-US" altLang="zh-CN" dirty="0"/>
          </a:p>
          <a:p>
            <a:pPr lvl="2"/>
            <a:r>
              <a:rPr lang="zh-CN" altLang="en-US" dirty="0"/>
              <a:t>容易诱发：拔苗助长</a:t>
            </a:r>
            <a:r>
              <a:rPr lang="en-US" altLang="zh-CN" dirty="0"/>
              <a:t>+</a:t>
            </a:r>
            <a:r>
              <a:rPr lang="zh-CN" altLang="en-US" dirty="0"/>
              <a:t>无序竞争</a:t>
            </a:r>
            <a:r>
              <a:rPr lang="en-US" altLang="zh-CN" dirty="0"/>
              <a:t>+</a:t>
            </a:r>
            <a:r>
              <a:rPr lang="zh-CN" altLang="en-US" dirty="0"/>
              <a:t>垄断兼并</a:t>
            </a:r>
            <a:r>
              <a:rPr lang="en-US" altLang="zh-CN" dirty="0"/>
              <a:t>/</a:t>
            </a:r>
            <a:r>
              <a:rPr lang="zh-CN" altLang="en-US" dirty="0"/>
              <a:t>一地鸡毛</a:t>
            </a:r>
            <a:r>
              <a:rPr lang="en-US" altLang="zh-CN" dirty="0"/>
              <a:t>+</a:t>
            </a:r>
            <a:r>
              <a:rPr lang="zh-CN" altLang="en-US" b="1" dirty="0"/>
              <a:t>压制创新</a:t>
            </a:r>
            <a:endParaRPr lang="en-US" altLang="zh-CN" b="1" dirty="0"/>
          </a:p>
          <a:p>
            <a:pPr lvl="2"/>
            <a:r>
              <a:rPr lang="zh-CN" altLang="en-US" dirty="0"/>
              <a:t>“元宇宙”和</a:t>
            </a:r>
            <a:r>
              <a:rPr lang="en-US" altLang="zh-CN" dirty="0"/>
              <a:t>Web 3.0</a:t>
            </a:r>
            <a:r>
              <a:rPr lang="zh-CN" altLang="en-US" dirty="0"/>
              <a:t>的某种必然性：多项风投技术投资的</a:t>
            </a:r>
            <a:r>
              <a:rPr lang="zh-CN" altLang="en-US" b="1" i="1" dirty="0"/>
              <a:t>逻辑延伸（而非用户需要）</a:t>
            </a:r>
            <a:endParaRPr lang="en-US" altLang="zh-CN" b="1" i="1" dirty="0"/>
          </a:p>
          <a:p>
            <a:pPr lvl="1"/>
            <a:r>
              <a:rPr lang="zh-CN" altLang="en-US" dirty="0"/>
              <a:t>本轮“互联网寒冬”的重要诱因 </a:t>
            </a:r>
            <a:r>
              <a:rPr lang="en-US" altLang="zh-CN" dirty="0"/>
              <a:t>– </a:t>
            </a:r>
            <a:r>
              <a:rPr lang="zh-CN" altLang="en-US" dirty="0"/>
              <a:t>被美元回流与美股脱钩打断的“烧钱扩张”</a:t>
            </a:r>
            <a:endParaRPr lang="en-US" altLang="zh-CN" dirty="0"/>
          </a:p>
          <a:p>
            <a:pPr lvl="2"/>
            <a:r>
              <a:rPr lang="zh-CN" altLang="en-US" dirty="0"/>
              <a:t>调整后的各家互联网大厂经营情况并不弱 </a:t>
            </a:r>
            <a:r>
              <a:rPr lang="en-US" altLang="zh-CN" dirty="0"/>
              <a:t>– </a:t>
            </a:r>
            <a:r>
              <a:rPr lang="zh-CN" altLang="en-US" dirty="0"/>
              <a:t>疫情红利与暂停烧钱</a:t>
            </a:r>
            <a:endParaRPr lang="en-US" altLang="zh-CN" dirty="0"/>
          </a:p>
          <a:p>
            <a:pPr lvl="2"/>
            <a:r>
              <a:rPr lang="zh-CN" altLang="en-US" dirty="0"/>
              <a:t>相当长时间内工作只会更</a:t>
            </a:r>
            <a:r>
              <a:rPr lang="zh-CN" altLang="en-US" strike="sngStrike" dirty="0"/>
              <a:t>“卷”</a:t>
            </a:r>
            <a:r>
              <a:rPr lang="zh-CN" altLang="en-US" dirty="0"/>
              <a:t> </a:t>
            </a:r>
            <a:r>
              <a:rPr lang="zh-CN" altLang="en-US" b="1" dirty="0"/>
              <a:t>繁重</a:t>
            </a:r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806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2F70-C83E-440E-B100-08C2F236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关键业务 </a:t>
            </a:r>
            <a:r>
              <a:rPr lang="en-US" altLang="zh-CN" dirty="0"/>
              <a:t>Key Activities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9C487-0EA7-4BE3-8941-E0DB3F31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1480457"/>
            <a:ext cx="8932506" cy="5243804"/>
          </a:xfrm>
        </p:spPr>
        <p:txBody>
          <a:bodyPr>
            <a:normAutofit/>
          </a:bodyPr>
          <a:lstStyle/>
          <a:p>
            <a:r>
              <a:rPr lang="zh-CN" altLang="en-US" dirty="0"/>
              <a:t>保障其商业模式正常运行所需做的最重要的事情</a:t>
            </a:r>
            <a:endParaRPr lang="en-US" altLang="zh-CN" dirty="0"/>
          </a:p>
          <a:p>
            <a:pPr lvl="1"/>
            <a:r>
              <a:rPr lang="zh-CN" altLang="en-US" dirty="0"/>
              <a:t>价值主张、获得市场、客户关系与收益</a:t>
            </a:r>
            <a:endParaRPr lang="en-US" altLang="zh-CN" dirty="0"/>
          </a:p>
          <a:p>
            <a:pPr lvl="1"/>
            <a:r>
              <a:rPr lang="zh-CN" altLang="en-US" i="1" dirty="0"/>
              <a:t>与价值主张强相关，价值主张的具象化</a:t>
            </a:r>
            <a:endParaRPr lang="en-US" altLang="zh-CN" i="1" dirty="0"/>
          </a:p>
          <a:p>
            <a:pPr lvl="1"/>
            <a:r>
              <a:rPr lang="zh-CN" altLang="en-US" i="1" dirty="0"/>
              <a:t>构建护城河：商业模式创新 </a:t>
            </a:r>
            <a:r>
              <a:rPr lang="en-US" altLang="zh-CN" i="1" dirty="0"/>
              <a:t>– </a:t>
            </a:r>
            <a:r>
              <a:rPr lang="zh-CN" altLang="en-US" i="1" dirty="0"/>
              <a:t>构建不可替代的关键业务 </a:t>
            </a:r>
            <a:r>
              <a:rPr lang="en-US" altLang="zh-CN" i="1" dirty="0"/>
              <a:t>– </a:t>
            </a:r>
            <a:r>
              <a:rPr lang="zh-CN" altLang="en-US" i="1" dirty="0"/>
              <a:t>支撑服务升级 </a:t>
            </a:r>
            <a:r>
              <a:rPr lang="en-US" altLang="zh-CN" i="1" dirty="0"/>
              <a:t>– </a:t>
            </a:r>
            <a:r>
              <a:rPr lang="zh-CN" altLang="en-US" i="1" dirty="0"/>
              <a:t>基础设施投资</a:t>
            </a:r>
            <a:r>
              <a:rPr lang="en-US" altLang="zh-CN" i="1" dirty="0"/>
              <a:t> –</a:t>
            </a:r>
            <a:r>
              <a:rPr lang="zh-CN" altLang="en-US" i="1" dirty="0"/>
              <a:t>底层技术突破 </a:t>
            </a:r>
            <a:r>
              <a:rPr lang="en-US" altLang="zh-CN" i="1" dirty="0"/>
              <a:t>– </a:t>
            </a:r>
            <a:r>
              <a:rPr lang="zh-CN" altLang="en-US" b="1" i="1" dirty="0"/>
              <a:t>拥有</a:t>
            </a:r>
            <a:r>
              <a:rPr lang="en-US" altLang="zh-CN" b="1" i="1" dirty="0"/>
              <a:t>/</a:t>
            </a:r>
            <a:r>
              <a:rPr lang="zh-CN" altLang="en-US" b="1" i="1" dirty="0"/>
              <a:t>强化核心资源</a:t>
            </a:r>
            <a:endParaRPr lang="en-US" altLang="zh-CN" b="1" i="1" dirty="0"/>
          </a:p>
          <a:p>
            <a:pPr lvl="2"/>
            <a:r>
              <a:rPr lang="zh-CN" altLang="en-US" b="1" i="1" dirty="0"/>
              <a:t>（免交易费换流量）双十一 </a:t>
            </a:r>
            <a:r>
              <a:rPr lang="en-US" altLang="zh-CN" dirty="0"/>
              <a:t>– </a:t>
            </a:r>
            <a:r>
              <a:rPr lang="zh-CN" altLang="en-US" b="1" dirty="0"/>
              <a:t>弹性计算 </a:t>
            </a:r>
            <a:r>
              <a:rPr lang="en-US" altLang="zh-CN" b="1" dirty="0"/>
              <a:t>+ </a:t>
            </a:r>
            <a:r>
              <a:rPr lang="zh-CN" altLang="en-US" b="1" dirty="0"/>
              <a:t>阿里云 </a:t>
            </a:r>
            <a:r>
              <a:rPr lang="en-US" altLang="zh-CN" b="1" dirty="0"/>
              <a:t>+ </a:t>
            </a:r>
            <a:r>
              <a:rPr lang="en-US" altLang="zh-CN" b="1" dirty="0" err="1"/>
              <a:t>OceanBase</a:t>
            </a:r>
            <a:r>
              <a:rPr lang="en-US" altLang="zh-CN" b="1" dirty="0"/>
              <a:t>+</a:t>
            </a:r>
            <a:r>
              <a:rPr lang="zh-CN" altLang="en-US" b="1" dirty="0"/>
              <a:t>平头哥</a:t>
            </a:r>
            <a:endParaRPr lang="en-US" altLang="zh-CN" b="1" dirty="0"/>
          </a:p>
          <a:p>
            <a:pPr lvl="2"/>
            <a:r>
              <a:rPr lang="zh-CN" altLang="en-US" i="1" dirty="0">
                <a:solidFill>
                  <a:srgbClr val="FF0000"/>
                </a:solidFill>
              </a:rPr>
              <a:t>盒马“鲜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zh-CN" altLang="en-US" i="1" dirty="0">
                <a:solidFill>
                  <a:srgbClr val="FF0000"/>
                </a:solidFill>
              </a:rPr>
              <a:t>美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zh-CN" altLang="en-US" i="1" dirty="0">
                <a:solidFill>
                  <a:srgbClr val="FF0000"/>
                </a:solidFill>
              </a:rPr>
              <a:t>生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zh-CN" altLang="en-US" i="1" dirty="0">
                <a:solidFill>
                  <a:srgbClr val="FF0000"/>
                </a:solidFill>
              </a:rPr>
              <a:t>活” </a:t>
            </a:r>
            <a:r>
              <a:rPr lang="en-US" altLang="zh-CN" i="1" dirty="0">
                <a:solidFill>
                  <a:srgbClr val="FF0000"/>
                </a:solidFill>
              </a:rPr>
              <a:t>– </a:t>
            </a:r>
            <a:r>
              <a:rPr lang="zh-CN" altLang="en-US" i="1" dirty="0">
                <a:solidFill>
                  <a:srgbClr val="FF0000"/>
                </a:solidFill>
              </a:rPr>
              <a:t>关键业务 </a:t>
            </a:r>
            <a:r>
              <a:rPr lang="en-US" altLang="zh-CN" i="1" dirty="0">
                <a:solidFill>
                  <a:srgbClr val="FF0000"/>
                </a:solidFill>
              </a:rPr>
              <a:t>– </a:t>
            </a:r>
            <a:r>
              <a:rPr lang="zh-CN" altLang="en-US" i="1" dirty="0">
                <a:solidFill>
                  <a:srgbClr val="FF0000"/>
                </a:solidFill>
              </a:rPr>
              <a:t>核心资源？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生产 </a:t>
            </a:r>
            <a:r>
              <a:rPr lang="en-US" altLang="zh-CN" dirty="0"/>
              <a:t>production</a:t>
            </a:r>
            <a:r>
              <a:rPr lang="zh-CN" altLang="en-US" dirty="0"/>
              <a:t>：包含分销网络、渠道等</a:t>
            </a:r>
            <a:endParaRPr lang="en-US" altLang="zh-CN" dirty="0"/>
          </a:p>
          <a:p>
            <a:pPr lvl="1"/>
            <a:r>
              <a:rPr lang="zh-CN" altLang="en-US" dirty="0"/>
              <a:t>解决方案 </a:t>
            </a:r>
            <a:r>
              <a:rPr lang="en-US" altLang="zh-CN" dirty="0"/>
              <a:t>problem solving</a:t>
            </a:r>
            <a:r>
              <a:rPr lang="zh-CN" altLang="en-US" dirty="0"/>
              <a:t>：知识管理与持续的培训</a:t>
            </a:r>
            <a:endParaRPr lang="en-US" altLang="zh-CN" dirty="0"/>
          </a:p>
          <a:p>
            <a:pPr lvl="1"/>
            <a:r>
              <a:rPr lang="zh-CN" altLang="en-US" dirty="0"/>
              <a:t>平台</a:t>
            </a:r>
            <a:r>
              <a:rPr lang="en-US" altLang="zh-CN" dirty="0"/>
              <a:t>/</a:t>
            </a:r>
            <a:r>
              <a:rPr lang="zh-CN" altLang="en-US" dirty="0"/>
              <a:t>网络 </a:t>
            </a:r>
            <a:r>
              <a:rPr lang="en-US" altLang="zh-CN" dirty="0"/>
              <a:t>platform/network</a:t>
            </a:r>
            <a:r>
              <a:rPr lang="zh-CN" altLang="en-US" dirty="0"/>
              <a:t>：</a:t>
            </a:r>
            <a:r>
              <a:rPr lang="en-US" altLang="zh-CN" dirty="0"/>
              <a:t>XX</a:t>
            </a:r>
            <a:r>
              <a:rPr lang="zh-CN" altLang="en-US" dirty="0"/>
              <a:t>网、</a:t>
            </a:r>
            <a:r>
              <a:rPr lang="en-US" altLang="zh-CN" dirty="0"/>
              <a:t>Visa</a:t>
            </a:r>
            <a:r>
              <a:rPr lang="zh-CN" altLang="en-US" dirty="0"/>
              <a:t>卡、操作系统、应用商店、游戏平台</a:t>
            </a:r>
          </a:p>
        </p:txBody>
      </p:sp>
    </p:spTree>
    <p:extLst>
      <p:ext uri="{BB962C8B-B14F-4D97-AF65-F5344CB8AC3E}">
        <p14:creationId xmlns:p14="http://schemas.microsoft.com/office/powerpoint/2010/main" val="38884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A852-F40F-481E-B5FF-2AE12380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9380"/>
            <a:ext cx="7886700" cy="2444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重要合作 </a:t>
            </a:r>
            <a:r>
              <a:rPr lang="en-US" altLang="zh-CN" dirty="0"/>
              <a:t>Key Partnership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A70DF-3609-4D68-9BE7-6189C019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" y="678024"/>
            <a:ext cx="9007151" cy="617997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保证一个商业模式顺利运行所需的供应商和合作伙伴网络</a:t>
            </a:r>
            <a:endParaRPr lang="en-US" altLang="zh-CN" dirty="0"/>
          </a:p>
          <a:p>
            <a:pPr lvl="1"/>
            <a:r>
              <a:rPr lang="zh-CN" altLang="en-US" b="1" dirty="0"/>
              <a:t>非竞争者之间的战略联盟</a:t>
            </a:r>
            <a:r>
              <a:rPr lang="zh-CN" altLang="en-US" i="1" strike="sngStrike" dirty="0"/>
              <a:t>康采恩（不同业务之间的利益共同体）</a:t>
            </a:r>
            <a:endParaRPr lang="en-US" altLang="zh-CN" i="1" strike="sngStrike" dirty="0"/>
          </a:p>
          <a:p>
            <a:pPr lvl="2"/>
            <a:r>
              <a:rPr lang="zh-CN" altLang="en-US" sz="2300" dirty="0"/>
              <a:t>微信生态</a:t>
            </a:r>
            <a:r>
              <a:rPr lang="en-US" altLang="zh-CN" sz="2300" dirty="0"/>
              <a:t>vs. </a:t>
            </a:r>
            <a:r>
              <a:rPr lang="zh-CN" altLang="en-US" sz="2300" dirty="0"/>
              <a:t>苹果生态、</a:t>
            </a:r>
            <a:r>
              <a:rPr lang="en-US" altLang="zh-CN" sz="2300" dirty="0"/>
              <a:t>Fortnite vs. App Store + Google Play</a:t>
            </a:r>
          </a:p>
          <a:p>
            <a:pPr lvl="1"/>
            <a:r>
              <a:rPr lang="zh-CN" altLang="en-US" b="1" dirty="0"/>
              <a:t>竞争者之间的战略合作</a:t>
            </a:r>
            <a:r>
              <a:rPr lang="zh-CN" altLang="en-US" i="1" strike="sngStrike" dirty="0"/>
              <a:t>卡特尔（同产业控制产品产量和价格）</a:t>
            </a:r>
            <a:endParaRPr lang="en-US" altLang="zh-CN" i="1" strike="sngStrike" dirty="0"/>
          </a:p>
          <a:p>
            <a:pPr lvl="2"/>
            <a:r>
              <a:rPr lang="zh-CN" altLang="en-US" sz="2300" dirty="0"/>
              <a:t>红蓝快乐水、微信支付与支付宝、米国两党制</a:t>
            </a:r>
            <a:endParaRPr lang="en-US" altLang="zh-CN" sz="2300" dirty="0"/>
          </a:p>
          <a:p>
            <a:pPr lvl="1"/>
            <a:r>
              <a:rPr lang="zh-CN" altLang="en-US" b="1" dirty="0"/>
              <a:t>新业务的合资公司</a:t>
            </a:r>
            <a:r>
              <a:rPr lang="zh-CN" altLang="en-US" i="1" strike="sngStrike" dirty="0"/>
              <a:t>托拉斯（多个巨头通过合资公司组成的利益共同体）、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大厂“生态” ：</a:t>
            </a:r>
            <a:r>
              <a:rPr lang="en-US" altLang="zh-CN" sz="2100" dirty="0"/>
              <a:t> 3q</a:t>
            </a:r>
            <a:r>
              <a:rPr lang="zh-CN" altLang="en-US" sz="2100" dirty="0"/>
              <a:t>大战之后的腾讯联盟 </a:t>
            </a:r>
            <a:r>
              <a:rPr lang="en-US" altLang="zh-CN" sz="2100" dirty="0"/>
              <a:t>vs. </a:t>
            </a:r>
            <a:r>
              <a:rPr lang="zh-CN" altLang="en-US" sz="2100" dirty="0"/>
              <a:t>阿里直系</a:t>
            </a:r>
            <a:endParaRPr lang="en-US" altLang="zh-CN" sz="2100" dirty="0"/>
          </a:p>
          <a:p>
            <a:pPr lvl="1"/>
            <a:r>
              <a:rPr lang="zh-CN" altLang="en-US" b="1" dirty="0"/>
              <a:t>稳定供应关系的供应商和采购商</a:t>
            </a:r>
            <a:r>
              <a:rPr lang="zh-CN" altLang="en-US" i="1" strike="sngStrike" dirty="0"/>
              <a:t>辛迪加（同产业垄断上游供应和下游销售）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产业园、苹果认证供应商、闭环的互联网影视平台（传统影视产业：制作、发行、院线）</a:t>
            </a:r>
            <a:endParaRPr lang="en-US" altLang="zh-CN" sz="2100" dirty="0"/>
          </a:p>
          <a:p>
            <a:endParaRPr lang="en-US" altLang="zh-CN" sz="100" dirty="0"/>
          </a:p>
          <a:p>
            <a:r>
              <a:rPr lang="zh-CN" altLang="en-US" dirty="0"/>
              <a:t>合作动机</a:t>
            </a:r>
            <a:endParaRPr lang="en-US" altLang="zh-CN" dirty="0"/>
          </a:p>
          <a:p>
            <a:pPr lvl="1"/>
            <a:r>
              <a:rPr lang="zh-CN" altLang="en-US" b="1" dirty="0"/>
              <a:t>优化与规模效应 </a:t>
            </a:r>
            <a:r>
              <a:rPr lang="en-US" altLang="zh-CN" b="1" dirty="0"/>
              <a:t>– </a:t>
            </a:r>
            <a:r>
              <a:rPr lang="zh-CN" altLang="en-US" b="1" i="1" dirty="0"/>
              <a:t>提高业务效率</a:t>
            </a:r>
            <a:r>
              <a:rPr lang="zh-CN" altLang="en-US" dirty="0"/>
              <a:t>：降低成本，外包或共享基础设施</a:t>
            </a:r>
            <a:endParaRPr lang="en-US" altLang="zh-CN" dirty="0"/>
          </a:p>
          <a:p>
            <a:pPr lvl="1"/>
            <a:r>
              <a:rPr lang="zh-CN" altLang="en-US" b="1" dirty="0"/>
              <a:t>特殊资源及活动的获得 </a:t>
            </a:r>
            <a:r>
              <a:rPr lang="en-US" altLang="zh-CN" b="1" dirty="0"/>
              <a:t>– </a:t>
            </a:r>
            <a:r>
              <a:rPr lang="zh-CN" altLang="en-US" b="1" i="1" dirty="0"/>
              <a:t>获得核心资源</a:t>
            </a:r>
            <a:r>
              <a:rPr lang="zh-CN" altLang="en-US" dirty="0"/>
              <a:t>：高技术产品、销售团队、特许商品、渠道</a:t>
            </a:r>
          </a:p>
          <a:p>
            <a:pPr lvl="1"/>
            <a:r>
              <a:rPr lang="zh-CN" altLang="en-US" b="1" dirty="0"/>
              <a:t>降低风险和不确定性 </a:t>
            </a:r>
            <a:r>
              <a:rPr lang="en-US" altLang="zh-CN" b="1" dirty="0"/>
              <a:t>– </a:t>
            </a:r>
            <a:r>
              <a:rPr lang="zh-CN" altLang="en-US" b="1" i="1" dirty="0"/>
              <a:t>降低业务风险</a:t>
            </a:r>
            <a:r>
              <a:rPr lang="zh-CN" altLang="en-US" dirty="0"/>
              <a:t>：某领域内的战略联盟（蓝光、</a:t>
            </a:r>
            <a:r>
              <a:rPr lang="en-US" altLang="zh-CN" dirty="0"/>
              <a:t>5g</a:t>
            </a:r>
            <a:r>
              <a:rPr lang="zh-CN" altLang="en-US" dirty="0"/>
              <a:t>），</a:t>
            </a:r>
            <a:r>
              <a:rPr lang="zh-CN" altLang="en-US" i="1" strike="sngStrike" dirty="0"/>
              <a:t>台湾省与韩国的面板联盟</a:t>
            </a:r>
            <a:r>
              <a:rPr lang="zh-CN" altLang="en-US" dirty="0"/>
              <a:t>京东方的崛起</a:t>
            </a:r>
            <a:r>
              <a:rPr lang="zh-CN" altLang="en-US" i="1" strike="sngStrike" dirty="0"/>
              <a:t>（</a:t>
            </a:r>
            <a:r>
              <a:rPr lang="en-US" altLang="zh-CN" i="1" strike="sngStrike" dirty="0"/>
              <a:t>09-10</a:t>
            </a:r>
            <a:r>
              <a:rPr lang="zh-CN" altLang="en-US" i="1" strike="sngStrike" dirty="0"/>
              <a:t>家电下乡，韩国污点证人）</a:t>
            </a:r>
            <a:endParaRPr lang="en-US" altLang="zh-CN" i="1" strike="sngStrike" dirty="0"/>
          </a:p>
          <a:p>
            <a:pPr lvl="1"/>
            <a:r>
              <a:rPr lang="zh-CN" altLang="en-US" i="1" dirty="0"/>
              <a:t>“千播大战”的结局：熊猫等倒下、斗鱼虎牙合并失败、企鹅电竞解散</a:t>
            </a:r>
            <a:endParaRPr lang="en-US" altLang="zh-CN" i="1" dirty="0"/>
          </a:p>
          <a:p>
            <a:pPr lvl="2"/>
            <a:r>
              <a:rPr lang="zh-CN" altLang="en-US" dirty="0"/>
              <a:t>传统“文广新”内容的公有制属性不能变 </a:t>
            </a:r>
            <a:r>
              <a:rPr lang="en-US" altLang="zh-CN" dirty="0"/>
              <a:t>– </a:t>
            </a:r>
            <a:r>
              <a:rPr lang="zh-CN" altLang="en-US" dirty="0"/>
              <a:t>游戏成为在线直播首选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以游戏为核心的直播平台幕后</a:t>
            </a:r>
            <a:r>
              <a:rPr lang="en-US" altLang="zh-CN" dirty="0">
                <a:solidFill>
                  <a:srgbClr val="FF0000"/>
                </a:solidFill>
              </a:rPr>
              <a:t>BOSS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en-US" altLang="zh-CN" dirty="0">
                <a:solidFill>
                  <a:srgbClr val="FF0000"/>
                </a:solidFill>
              </a:rPr>
              <a:t> – </a:t>
            </a:r>
            <a:r>
              <a:rPr lang="zh-CN" altLang="en-US" dirty="0">
                <a:solidFill>
                  <a:srgbClr val="FF0000"/>
                </a:solidFill>
              </a:rPr>
              <a:t>热门游戏版权所有者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腾讯为何成为热门游戏版权所有者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社交渠道的强势（</a:t>
            </a:r>
            <a:r>
              <a:rPr lang="zh-CN" altLang="en-US" dirty="0">
                <a:solidFill>
                  <a:srgbClr val="00B0F0"/>
                </a:solidFill>
              </a:rPr>
              <a:t>蓝钻</a:t>
            </a:r>
            <a:r>
              <a:rPr lang="en-US" altLang="zh-CN" dirty="0">
                <a:solidFill>
                  <a:srgbClr val="00B0F0"/>
                </a:solidFill>
              </a:rPr>
              <a:t>&amp;</a:t>
            </a:r>
            <a:r>
              <a:rPr lang="zh-CN" altLang="en-US" dirty="0">
                <a:solidFill>
                  <a:srgbClr val="00B0F0"/>
                </a:solidFill>
              </a:rPr>
              <a:t>心悦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7453-C663-486A-BD12-3569259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成本结构 </a:t>
            </a:r>
            <a:r>
              <a:rPr lang="en-US" altLang="zh-CN" dirty="0"/>
              <a:t>Cost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4FBFF-5D1E-4974-9F33-3A3E5458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930"/>
            <a:ext cx="7886700" cy="50119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运营一个商业模式所发生的全部成本</a:t>
            </a:r>
            <a:endParaRPr lang="en-US" altLang="zh-CN" dirty="0"/>
          </a:p>
          <a:p>
            <a:pPr lvl="1"/>
            <a:r>
              <a:rPr lang="zh-CN" altLang="en-US" dirty="0"/>
              <a:t>确定核心资源、关键业务和重要合作之后，成本核算将相对容易</a:t>
            </a:r>
            <a:endParaRPr lang="en-US" altLang="zh-CN" dirty="0"/>
          </a:p>
          <a:p>
            <a:pPr lvl="1"/>
            <a:r>
              <a:rPr lang="zh-CN" altLang="en-US" dirty="0"/>
              <a:t>也有以低成本结构为核心的商业模式（廉航、红米、</a:t>
            </a:r>
            <a:r>
              <a:rPr lang="en-US" altLang="zh-CN" dirty="0"/>
              <a:t>Zara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导向</a:t>
            </a:r>
            <a:endParaRPr lang="en-US" altLang="zh-CN" dirty="0"/>
          </a:p>
          <a:p>
            <a:pPr lvl="1"/>
            <a:r>
              <a:rPr lang="zh-CN" altLang="en-US" dirty="0"/>
              <a:t>成本导向 </a:t>
            </a:r>
            <a:r>
              <a:rPr lang="en-US" altLang="zh-CN" dirty="0"/>
              <a:t>cost-driven</a:t>
            </a:r>
            <a:r>
              <a:rPr lang="zh-CN" altLang="en-US" dirty="0"/>
              <a:t>：成本最小化，创造并维持极尽精简的成本结构</a:t>
            </a:r>
            <a:endParaRPr lang="en-US" altLang="zh-CN" dirty="0"/>
          </a:p>
          <a:p>
            <a:pPr lvl="1"/>
            <a:r>
              <a:rPr lang="zh-CN" altLang="en-US" dirty="0"/>
              <a:t>价值导向 </a:t>
            </a:r>
            <a:r>
              <a:rPr lang="en-US" altLang="zh-CN" dirty="0"/>
              <a:t>value-driven</a:t>
            </a:r>
            <a:r>
              <a:rPr lang="zh-CN" altLang="en-US" dirty="0"/>
              <a:t>：高端的价值主张与高度的个性化服务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特点 </a:t>
            </a:r>
            <a:endParaRPr lang="en-US" altLang="zh-CN" dirty="0"/>
          </a:p>
          <a:p>
            <a:pPr lvl="1"/>
            <a:r>
              <a:rPr lang="zh-CN" altLang="en-US" dirty="0"/>
              <a:t>固定成本：管理员工工资，租金，生产设备</a:t>
            </a:r>
            <a:endParaRPr lang="en-US" altLang="zh-CN" dirty="0"/>
          </a:p>
          <a:p>
            <a:pPr lvl="1"/>
            <a:r>
              <a:rPr lang="zh-CN" altLang="en-US" dirty="0"/>
              <a:t>可变成本：加工工人工资，加（</a:t>
            </a:r>
            <a:r>
              <a:rPr lang="en-US" altLang="zh-CN" dirty="0"/>
              <a:t>bai</a:t>
            </a:r>
            <a:r>
              <a:rPr lang="zh-CN" altLang="en-US" dirty="0"/>
              <a:t>）班（</a:t>
            </a:r>
            <a:r>
              <a:rPr lang="en-US" altLang="zh-CN" dirty="0" err="1"/>
              <a:t>ri</a:t>
            </a:r>
            <a:r>
              <a:rPr lang="zh-CN" altLang="en-US" dirty="0"/>
              <a:t>）费（</a:t>
            </a:r>
            <a:r>
              <a:rPr lang="en-US" altLang="zh-CN" dirty="0" err="1"/>
              <a:t>meng</a:t>
            </a:r>
            <a:r>
              <a:rPr lang="zh-CN" altLang="en-US" dirty="0"/>
              <a:t>），广告推广费，水电，原材料消耗</a:t>
            </a:r>
            <a:endParaRPr lang="en-US" altLang="zh-CN" dirty="0"/>
          </a:p>
          <a:p>
            <a:pPr lvl="1"/>
            <a:r>
              <a:rPr lang="zh-CN" altLang="en-US" dirty="0"/>
              <a:t>规模经济：大宗采购，</a:t>
            </a:r>
            <a:r>
              <a:rPr lang="zh-CN" altLang="en-US" b="1" dirty="0"/>
              <a:t>大规模生产摊薄的固定成本</a:t>
            </a:r>
            <a:endParaRPr lang="en-US" altLang="zh-CN" b="1" dirty="0"/>
          </a:p>
          <a:p>
            <a:pPr lvl="1"/>
            <a:r>
              <a:rPr lang="zh-CN" altLang="en-US" dirty="0"/>
              <a:t>范围经济：</a:t>
            </a:r>
            <a:r>
              <a:rPr lang="zh-CN" altLang="en-US" b="1" dirty="0"/>
              <a:t>渠道的复用（摊薄部分可变成本）</a:t>
            </a:r>
            <a:endParaRPr lang="en-US" altLang="zh-CN" b="1" dirty="0"/>
          </a:p>
          <a:p>
            <a:pPr lvl="1"/>
            <a:r>
              <a:rPr lang="zh-CN" altLang="en-US" b="1" dirty="0"/>
              <a:t>小米台灯为什么那么便宜？</a:t>
            </a:r>
            <a:endParaRPr lang="en-US" altLang="zh-CN" b="1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范围经济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规模经济的双向红利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如何做到：米家生态</a:t>
            </a:r>
          </a:p>
        </p:txBody>
      </p:sp>
    </p:spTree>
    <p:extLst>
      <p:ext uri="{BB962C8B-B14F-4D97-AF65-F5344CB8AC3E}">
        <p14:creationId xmlns:p14="http://schemas.microsoft.com/office/powerpoint/2010/main" val="29927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57E1-9B6B-46B0-88CB-72709AC3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重视模块之间的联系（以及联系的联系）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8DB2-FA2F-4092-9A38-CB05F609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5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纵向联系</a:t>
            </a:r>
            <a:endParaRPr lang="en-US" altLang="zh-CN" dirty="0"/>
          </a:p>
          <a:p>
            <a:pPr lvl="1"/>
            <a:r>
              <a:rPr lang="zh-CN" altLang="en-US" b="1" dirty="0"/>
              <a:t>客户关系</a:t>
            </a:r>
            <a:r>
              <a:rPr lang="en-US" altLang="zh-CN" dirty="0"/>
              <a:t>-&gt;</a:t>
            </a:r>
            <a:r>
              <a:rPr lang="zh-CN" altLang="en-US" dirty="0"/>
              <a:t>渠道通路</a:t>
            </a:r>
            <a:r>
              <a:rPr lang="en-US" altLang="zh-CN" dirty="0"/>
              <a:t>-&gt;</a:t>
            </a:r>
            <a:r>
              <a:rPr lang="zh-CN" altLang="en-US" dirty="0"/>
              <a:t>收入来源</a:t>
            </a:r>
            <a:endParaRPr lang="en-US" altLang="zh-CN" dirty="0"/>
          </a:p>
          <a:p>
            <a:pPr lvl="1"/>
            <a:r>
              <a:rPr lang="zh-CN" altLang="en-US" b="1" dirty="0"/>
              <a:t>关键业务</a:t>
            </a:r>
            <a:r>
              <a:rPr lang="en-US" altLang="zh-CN" dirty="0"/>
              <a:t>-&gt;</a:t>
            </a:r>
            <a:r>
              <a:rPr lang="zh-CN" altLang="en-US" dirty="0"/>
              <a:t>关键资源</a:t>
            </a:r>
            <a:r>
              <a:rPr lang="en-US" altLang="zh-CN" dirty="0"/>
              <a:t>-&gt;</a:t>
            </a:r>
            <a:r>
              <a:rPr lang="zh-CN" altLang="en-US" dirty="0"/>
              <a:t>成本支出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跨越的联系</a:t>
            </a:r>
            <a:endParaRPr lang="en-US" altLang="zh-CN" dirty="0"/>
          </a:p>
          <a:p>
            <a:pPr lvl="1"/>
            <a:r>
              <a:rPr lang="zh-CN" altLang="en-US" dirty="0"/>
              <a:t>客户关系选择与成本支出导向（定制化、个人化 </a:t>
            </a:r>
            <a:r>
              <a:rPr lang="en-US" altLang="zh-CN" dirty="0"/>
              <a:t>– </a:t>
            </a:r>
            <a:r>
              <a:rPr lang="zh-CN" altLang="en-US" dirty="0"/>
              <a:t>价值导向 </a:t>
            </a:r>
            <a:r>
              <a:rPr lang="en-US" altLang="zh-CN" dirty="0"/>
              <a:t>VS </a:t>
            </a:r>
            <a:r>
              <a:rPr lang="zh-CN" altLang="en-US" dirty="0"/>
              <a:t>自动化、大众化 </a:t>
            </a:r>
            <a:r>
              <a:rPr lang="en-US" altLang="zh-CN" dirty="0"/>
              <a:t>– </a:t>
            </a:r>
            <a:r>
              <a:rPr lang="zh-CN" altLang="en-US" dirty="0"/>
              <a:t>成本导向）</a:t>
            </a:r>
            <a:endParaRPr lang="en-US" altLang="zh-CN" dirty="0"/>
          </a:p>
          <a:p>
            <a:pPr lvl="1"/>
            <a:r>
              <a:rPr lang="zh-CN" altLang="en-US" dirty="0"/>
              <a:t>除了价值主张与关键业务，关注建设渠道通路所需的核心资源与重要合作</a:t>
            </a:r>
            <a:endParaRPr lang="en-US" altLang="zh-CN" dirty="0"/>
          </a:p>
          <a:p>
            <a:pPr lvl="1"/>
            <a:r>
              <a:rPr lang="zh-CN" altLang="en-US" dirty="0"/>
              <a:t>细分的客户群体是否认同上游的重要合作方与引入的外部关键资源？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联系的联系</a:t>
            </a:r>
            <a:endParaRPr lang="en-US" altLang="zh-CN" dirty="0"/>
          </a:p>
          <a:p>
            <a:pPr lvl="1"/>
            <a:r>
              <a:rPr lang="zh-CN" altLang="en-US" i="1" dirty="0"/>
              <a:t>平台：多个“价值主张</a:t>
            </a:r>
            <a:r>
              <a:rPr lang="en-US" altLang="zh-CN" i="1" dirty="0"/>
              <a:t>-</a:t>
            </a:r>
            <a:r>
              <a:rPr lang="zh-CN" altLang="en-US" i="1" dirty="0"/>
              <a:t>客户细分”对的组合才能构成完整的收入来源</a:t>
            </a:r>
            <a:endParaRPr lang="en-US" altLang="zh-CN" i="1" dirty="0"/>
          </a:p>
          <a:p>
            <a:pPr lvl="2"/>
            <a:r>
              <a:rPr lang="zh-CN" altLang="en-US" sz="2300" dirty="0"/>
              <a:t>吸引用户的主张与用户愿意付费的主张</a:t>
            </a:r>
            <a:endParaRPr lang="en-US" altLang="zh-CN" sz="2300" dirty="0"/>
          </a:p>
          <a:p>
            <a:pPr lvl="2"/>
            <a:r>
              <a:rPr lang="zh-CN" altLang="en-US" sz="2300" dirty="0"/>
              <a:t>促进多种不同用户群体的交易：补贴谁？收费谁？</a:t>
            </a:r>
            <a:endParaRPr lang="en-US" altLang="zh-CN" sz="2300" dirty="0"/>
          </a:p>
          <a:p>
            <a:pPr lvl="2"/>
            <a:r>
              <a:rPr lang="zh-CN" altLang="en-US" sz="2300" dirty="0"/>
              <a:t>如何运维平台并促进不同用户群体加入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338187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8B74-897E-428D-9483-37AB41D2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46" y="407842"/>
            <a:ext cx="8175108" cy="9941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完整商业模式举例：从</a:t>
            </a:r>
            <a:r>
              <a:rPr lang="en-US" altLang="zh-CN" dirty="0"/>
              <a:t>iPod/iTunes</a:t>
            </a:r>
            <a:r>
              <a:rPr lang="zh-CN" altLang="en-US" dirty="0"/>
              <a:t>商业模式到“网抑云”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14BE82-F6A0-4F08-B0B3-87DA354A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315" y="1976179"/>
            <a:ext cx="5932904" cy="36742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16984C-1516-4B32-A588-22455341174E}"/>
              </a:ext>
            </a:extLst>
          </p:cNvPr>
          <p:cNvSpPr/>
          <p:nvPr/>
        </p:nvSpPr>
        <p:spPr>
          <a:xfrm>
            <a:off x="3827725" y="2515931"/>
            <a:ext cx="1220086" cy="129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1. </a:t>
            </a:r>
            <a:r>
              <a:rPr lang="zh-CN" altLang="en-US" sz="1350" dirty="0"/>
              <a:t>由</a:t>
            </a:r>
            <a:r>
              <a:rPr lang="en-US" altLang="zh-CN" sz="1350" dirty="0"/>
              <a:t>4g</a:t>
            </a:r>
            <a:r>
              <a:rPr lang="zh-CN" altLang="en-US" sz="1350" dirty="0"/>
              <a:t>形成的技术无缝演进至内容无缝</a:t>
            </a:r>
            <a:endParaRPr lang="en-US" altLang="zh-CN" sz="1350" dirty="0"/>
          </a:p>
          <a:p>
            <a:pPr algn="ctr"/>
            <a:endParaRPr lang="en-US" altLang="zh-CN" sz="1350" dirty="0"/>
          </a:p>
          <a:p>
            <a:pPr algn="ctr"/>
            <a:r>
              <a:rPr lang="en-US" altLang="zh-CN" sz="1350" dirty="0"/>
              <a:t>2. </a:t>
            </a:r>
            <a:r>
              <a:rPr lang="zh-CN" altLang="en-US" sz="1350" dirty="0"/>
              <a:t>上升到</a:t>
            </a:r>
            <a:r>
              <a:rPr lang="zh-CN" altLang="en-US" sz="1350" b="1" dirty="0">
                <a:solidFill>
                  <a:srgbClr val="FFFF00"/>
                </a:solidFill>
              </a:rPr>
              <a:t>体验共情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FF2025-F0BF-4C8C-A7E4-573EC67EFD36}"/>
              </a:ext>
            </a:extLst>
          </p:cNvPr>
          <p:cNvSpPr/>
          <p:nvPr/>
        </p:nvSpPr>
        <p:spPr>
          <a:xfrm>
            <a:off x="6589543" y="3393006"/>
            <a:ext cx="1421396" cy="95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rgbClr val="FFFF00"/>
                </a:solidFill>
              </a:rPr>
              <a:t>小众音乐爱好者</a:t>
            </a:r>
            <a:r>
              <a:rPr lang="zh-CN" altLang="en-US" sz="1350" dirty="0"/>
              <a:t>（含饭圈粉丝、</a:t>
            </a:r>
            <a:r>
              <a:rPr lang="zh-CN" altLang="en-US" sz="1350" b="1" dirty="0">
                <a:solidFill>
                  <a:srgbClr val="FFFF00"/>
                </a:solidFill>
              </a:rPr>
              <a:t>音乐综艺、</a:t>
            </a:r>
            <a:r>
              <a:rPr lang="en-US" altLang="zh-CN" sz="1350" b="1" dirty="0">
                <a:solidFill>
                  <a:srgbClr val="FFFF00"/>
                </a:solidFill>
              </a:rPr>
              <a:t>B</a:t>
            </a:r>
            <a:r>
              <a:rPr lang="zh-CN" altLang="en-US" sz="1350" b="1" dirty="0">
                <a:solidFill>
                  <a:srgbClr val="FFFF00"/>
                </a:solidFill>
              </a:rPr>
              <a:t>站音乐区</a:t>
            </a:r>
            <a:r>
              <a:rPr lang="zh-CN" altLang="en-US" sz="1350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BF255C-C1C6-49DA-85C7-B617903E443C}"/>
              </a:ext>
            </a:extLst>
          </p:cNvPr>
          <p:cNvSpPr/>
          <p:nvPr/>
        </p:nvSpPr>
        <p:spPr>
          <a:xfrm>
            <a:off x="6637383" y="2375044"/>
            <a:ext cx="1860574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多种场景（车载、居家、公交、办公）下的听众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F76A49-453C-43B3-8C19-42F9887408FC}"/>
              </a:ext>
            </a:extLst>
          </p:cNvPr>
          <p:cNvSpPr/>
          <p:nvPr/>
        </p:nvSpPr>
        <p:spPr>
          <a:xfrm>
            <a:off x="5340214" y="2965043"/>
            <a:ext cx="751762" cy="4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社区化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720D60-E302-42B5-8193-ABA89FC9673C}"/>
              </a:ext>
            </a:extLst>
          </p:cNvPr>
          <p:cNvSpPr/>
          <p:nvPr/>
        </p:nvSpPr>
        <p:spPr>
          <a:xfrm>
            <a:off x="2783068" y="2515931"/>
            <a:ext cx="1020731" cy="160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/>
              <a:t>版权</a:t>
            </a:r>
            <a:r>
              <a:rPr lang="zh-CN" altLang="en-US" sz="1350" dirty="0"/>
              <a:t>、云化音乐播放、智能硬件与</a:t>
            </a:r>
            <a:r>
              <a:rPr lang="en-US" altLang="zh-CN" sz="1350" dirty="0"/>
              <a:t>4G</a:t>
            </a:r>
            <a:r>
              <a:rPr lang="zh-CN" altLang="en-US" sz="1350" dirty="0"/>
              <a:t>、推荐算法、社区、平台导流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E6185C-7A1D-4DBC-A0B3-130848F88912}"/>
              </a:ext>
            </a:extLst>
          </p:cNvPr>
          <p:cNvSpPr/>
          <p:nvPr/>
        </p:nvSpPr>
        <p:spPr>
          <a:xfrm>
            <a:off x="5071243" y="3611272"/>
            <a:ext cx="1020731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智能设备定制</a:t>
            </a:r>
            <a:r>
              <a:rPr lang="en-US" altLang="zh-CN" sz="1350" dirty="0"/>
              <a:t>/</a:t>
            </a:r>
            <a:r>
              <a:rPr lang="zh-CN" altLang="en-US" sz="1350" dirty="0"/>
              <a:t>预装</a:t>
            </a:r>
            <a:r>
              <a:rPr lang="en-US" altLang="zh-CN" sz="1350" dirty="0"/>
              <a:t>APP</a:t>
            </a:r>
            <a:endParaRPr lang="zh-CN" altLang="en-US" sz="13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0042-6155-409C-A4B7-A8107539826A}"/>
              </a:ext>
            </a:extLst>
          </p:cNvPr>
          <p:cNvSpPr/>
          <p:nvPr/>
        </p:nvSpPr>
        <p:spPr>
          <a:xfrm>
            <a:off x="5733607" y="4738134"/>
            <a:ext cx="1334397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月费、作为大厂“渠道”的补贴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5044A3-72E4-4C79-8AB5-E37584B9321B}"/>
              </a:ext>
            </a:extLst>
          </p:cNvPr>
          <p:cNvSpPr/>
          <p:nvPr/>
        </p:nvSpPr>
        <p:spPr>
          <a:xfrm>
            <a:off x="2716614" y="4732814"/>
            <a:ext cx="1020731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版权、服务器使用费、人力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64A525-4C7E-4DFA-AE55-74D8A20EF533}"/>
              </a:ext>
            </a:extLst>
          </p:cNvPr>
          <p:cNvSpPr/>
          <p:nvPr/>
        </p:nvSpPr>
        <p:spPr>
          <a:xfrm>
            <a:off x="1395516" y="3429000"/>
            <a:ext cx="1124400" cy="92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版权商、</a:t>
            </a:r>
            <a:r>
              <a:rPr lang="zh-CN" altLang="en-US" sz="1350" b="1" dirty="0">
                <a:solidFill>
                  <a:srgbClr val="FFFF00"/>
                </a:solidFill>
              </a:rPr>
              <a:t>自由音乐人</a:t>
            </a:r>
            <a:r>
              <a:rPr lang="zh-CN" altLang="en-US" sz="1350" dirty="0"/>
              <a:t>、智能设备生产商</a:t>
            </a:r>
          </a:p>
        </p:txBody>
      </p:sp>
    </p:spTree>
    <p:extLst>
      <p:ext uri="{BB962C8B-B14F-4D97-AF65-F5344CB8AC3E}">
        <p14:creationId xmlns:p14="http://schemas.microsoft.com/office/powerpoint/2010/main" val="4412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1841</Words>
  <Application>Microsoft Office PowerPoint</Application>
  <PresentationFormat>全屏显示(4:3)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主题​​</vt:lpstr>
      <vt:lpstr>第二章：商业模式画布 – 理性端</vt:lpstr>
      <vt:lpstr>PowerPoint 演示文稿</vt:lpstr>
      <vt:lpstr>核心资源 Key Resources</vt:lpstr>
      <vt:lpstr>核心资源的进一步讨论</vt:lpstr>
      <vt:lpstr>关键业务 Key Activities</vt:lpstr>
      <vt:lpstr>重要合作 Key Partnership</vt:lpstr>
      <vt:lpstr>成本结构 Cost Structure</vt:lpstr>
      <vt:lpstr>重视模块之间的联系（以及联系的联系）</vt:lpstr>
      <vt:lpstr>完整商业模式举例：从iPod/iTunes商业模式到“网抑云”</vt:lpstr>
      <vt:lpstr>交流：如何选题以及大致设计</vt:lpstr>
      <vt:lpstr>课后思考题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Kuang Hongyu</dc:creator>
  <cp:lastModifiedBy>Hongyu Kuang</cp:lastModifiedBy>
  <cp:revision>111</cp:revision>
  <dcterms:created xsi:type="dcterms:W3CDTF">2020-02-20T03:25:15Z</dcterms:created>
  <dcterms:modified xsi:type="dcterms:W3CDTF">2023-09-27T22:09:34Z</dcterms:modified>
</cp:coreProperties>
</file>