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545" r:id="rId3"/>
    <p:sldId id="541" r:id="rId4"/>
    <p:sldId id="529" r:id="rId5"/>
    <p:sldId id="532" r:id="rId6"/>
    <p:sldId id="538" r:id="rId7"/>
    <p:sldId id="534" r:id="rId8"/>
    <p:sldId id="540" r:id="rId9"/>
    <p:sldId id="546" r:id="rId10"/>
    <p:sldId id="54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匡宏宇" userId="6226a253-862e-4062-9583-ca90ef3a886f" providerId="ADAL" clId="{6CCF2966-6E83-4F91-A59A-1FF9CC726381}"/>
    <pc:docChg chg="custSel modSld sldOrd">
      <pc:chgData name="匡宏宇" userId="6226a253-862e-4062-9583-ca90ef3a886f" providerId="ADAL" clId="{6CCF2966-6E83-4F91-A59A-1FF9CC726381}" dt="2023-10-24T03:02:37.589" v="338" actId="27636"/>
      <pc:docMkLst>
        <pc:docMk/>
      </pc:docMkLst>
      <pc:sldChg chg="modSp mod">
        <pc:chgData name="匡宏宇" userId="6226a253-862e-4062-9583-ca90ef3a886f" providerId="ADAL" clId="{6CCF2966-6E83-4F91-A59A-1FF9CC726381}" dt="2023-10-24T03:02:37.589" v="338" actId="27636"/>
        <pc:sldMkLst>
          <pc:docMk/>
          <pc:sldMk cId="780396594" sldId="546"/>
        </pc:sldMkLst>
        <pc:spChg chg="mod">
          <ac:chgData name="匡宏宇" userId="6226a253-862e-4062-9583-ca90ef3a886f" providerId="ADAL" clId="{6CCF2966-6E83-4F91-A59A-1FF9CC726381}" dt="2023-10-24T03:01:42.551" v="112" actId="20577"/>
          <ac:spMkLst>
            <pc:docMk/>
            <pc:sldMk cId="780396594" sldId="546"/>
            <ac:spMk id="2" creationId="{918241EB-3539-E9B0-DF0E-AECBE39E18FF}"/>
          </ac:spMkLst>
        </pc:spChg>
        <pc:spChg chg="mod">
          <ac:chgData name="匡宏宇" userId="6226a253-862e-4062-9583-ca90ef3a886f" providerId="ADAL" clId="{6CCF2966-6E83-4F91-A59A-1FF9CC726381}" dt="2023-10-24T03:02:37.589" v="338" actId="27636"/>
          <ac:spMkLst>
            <pc:docMk/>
            <pc:sldMk cId="780396594" sldId="546"/>
            <ac:spMk id="3" creationId="{97EB411C-3829-8C6E-EF18-44148B9863A1}"/>
          </ac:spMkLst>
        </pc:spChg>
      </pc:sldChg>
      <pc:sldChg chg="ord">
        <pc:chgData name="匡宏宇" userId="6226a253-862e-4062-9583-ca90ef3a886f" providerId="ADAL" clId="{6CCF2966-6E83-4F91-A59A-1FF9CC726381}" dt="2023-10-24T02:09:33.078" v="1"/>
        <pc:sldMkLst>
          <pc:docMk/>
          <pc:sldMk cId="1091897079" sldId="547"/>
        </pc:sldMkLst>
      </pc:sldChg>
    </pc:docChg>
  </pc:docChgLst>
  <pc:docChgLst>
    <pc:chgData name="KY1708915@365.nju.edu.cn" userId="6226a253-862e-4062-9583-ca90ef3a886f" providerId="ADAL" clId="{191F52A3-CA1F-46AF-9B0F-E433C4A88531}"/>
    <pc:docChg chg="custSel delSld modSld">
      <pc:chgData name="KY1708915@365.nju.edu.cn" userId="6226a253-862e-4062-9583-ca90ef3a886f" providerId="ADAL" clId="{191F52A3-CA1F-46AF-9B0F-E433C4A88531}" dt="2021-11-08T01:49:00.234" v="2064" actId="2696"/>
      <pc:docMkLst>
        <pc:docMk/>
      </pc:docMkLst>
      <pc:sldChg chg="modSp">
        <pc:chgData name="KY1708915@365.nju.edu.cn" userId="6226a253-862e-4062-9583-ca90ef3a886f" providerId="ADAL" clId="{191F52A3-CA1F-46AF-9B0F-E433C4A88531}" dt="2021-11-08T01:05:17.218" v="4" actId="113"/>
        <pc:sldMkLst>
          <pc:docMk/>
          <pc:sldMk cId="2750529890" sldId="532"/>
        </pc:sldMkLst>
        <pc:spChg chg="mod">
          <ac:chgData name="KY1708915@365.nju.edu.cn" userId="6226a253-862e-4062-9583-ca90ef3a886f" providerId="ADAL" clId="{191F52A3-CA1F-46AF-9B0F-E433C4A88531}" dt="2021-11-08T01:05:17.218" v="4" actId="113"/>
          <ac:spMkLst>
            <pc:docMk/>
            <pc:sldMk cId="2750529890" sldId="532"/>
            <ac:spMk id="3" creationId="{6D50F346-0D02-4B3E-A7BC-4A288C90A468}"/>
          </ac:spMkLst>
        </pc:spChg>
      </pc:sldChg>
      <pc:sldChg chg="modSp mod modAnim">
        <pc:chgData name="KY1708915@365.nju.edu.cn" userId="6226a253-862e-4062-9583-ca90ef3a886f" providerId="ADAL" clId="{191F52A3-CA1F-46AF-9B0F-E433C4A88531}" dt="2021-11-08T01:13:56.143" v="271" actId="207"/>
        <pc:sldMkLst>
          <pc:docMk/>
          <pc:sldMk cId="2886549101" sldId="534"/>
        </pc:sldMkLst>
        <pc:spChg chg="mod">
          <ac:chgData name="KY1708915@365.nju.edu.cn" userId="6226a253-862e-4062-9583-ca90ef3a886f" providerId="ADAL" clId="{191F52A3-CA1F-46AF-9B0F-E433C4A88531}" dt="2021-11-08T01:13:56.143" v="271" actId="207"/>
          <ac:spMkLst>
            <pc:docMk/>
            <pc:sldMk cId="2886549101" sldId="534"/>
            <ac:spMk id="3" creationId="{A53353CB-20DD-44BD-AA49-840815D904CB}"/>
          </ac:spMkLst>
        </pc:spChg>
      </pc:sldChg>
      <pc:sldChg chg="modSp modAnim">
        <pc:chgData name="KY1708915@365.nju.edu.cn" userId="6226a253-862e-4062-9583-ca90ef3a886f" providerId="ADAL" clId="{191F52A3-CA1F-46AF-9B0F-E433C4A88531}" dt="2021-11-08T01:06:19.473" v="13"/>
        <pc:sldMkLst>
          <pc:docMk/>
          <pc:sldMk cId="300652636" sldId="538"/>
        </pc:sldMkLst>
        <pc:spChg chg="mod">
          <ac:chgData name="KY1708915@365.nju.edu.cn" userId="6226a253-862e-4062-9583-ca90ef3a886f" providerId="ADAL" clId="{191F52A3-CA1F-46AF-9B0F-E433C4A88531}" dt="2021-11-08T01:06:19.473" v="13"/>
          <ac:spMkLst>
            <pc:docMk/>
            <pc:sldMk cId="300652636" sldId="538"/>
            <ac:spMk id="3" creationId="{42E61466-F3C0-4C75-B311-1D41B8FE2396}"/>
          </ac:spMkLst>
        </pc:spChg>
      </pc:sldChg>
      <pc:sldChg chg="modSp">
        <pc:chgData name="KY1708915@365.nju.edu.cn" userId="6226a253-862e-4062-9583-ca90ef3a886f" providerId="ADAL" clId="{191F52A3-CA1F-46AF-9B0F-E433C4A88531}" dt="2021-11-08T01:15:43.188" v="352" actId="113"/>
        <pc:sldMkLst>
          <pc:docMk/>
          <pc:sldMk cId="3348326621" sldId="540"/>
        </pc:sldMkLst>
        <pc:spChg chg="mod">
          <ac:chgData name="KY1708915@365.nju.edu.cn" userId="6226a253-862e-4062-9583-ca90ef3a886f" providerId="ADAL" clId="{191F52A3-CA1F-46AF-9B0F-E433C4A88531}" dt="2021-11-08T01:15:43.188" v="352" actId="113"/>
          <ac:spMkLst>
            <pc:docMk/>
            <pc:sldMk cId="3348326621" sldId="540"/>
            <ac:spMk id="3" creationId="{7D906A1E-4BA8-433D-8617-5DC75313B295}"/>
          </ac:spMkLst>
        </pc:spChg>
      </pc:sldChg>
      <pc:sldChg chg="modSp mod">
        <pc:chgData name="KY1708915@365.nju.edu.cn" userId="6226a253-862e-4062-9583-ca90ef3a886f" providerId="ADAL" clId="{191F52A3-CA1F-46AF-9B0F-E433C4A88531}" dt="2021-11-08T01:48:20.704" v="2061" actId="1076"/>
        <pc:sldMkLst>
          <pc:docMk/>
          <pc:sldMk cId="4090803841" sldId="546"/>
        </pc:sldMkLst>
        <pc:picChg chg="mod">
          <ac:chgData name="KY1708915@365.nju.edu.cn" userId="6226a253-862e-4062-9583-ca90ef3a886f" providerId="ADAL" clId="{191F52A3-CA1F-46AF-9B0F-E433C4A88531}" dt="2021-11-08T01:48:20.704" v="2061" actId="1076"/>
          <ac:picMkLst>
            <pc:docMk/>
            <pc:sldMk cId="4090803841" sldId="546"/>
            <ac:picMk id="4" creationId="{EC02FC4B-AA4C-46E2-9639-341705AD78D8}"/>
          </ac:picMkLst>
        </pc:picChg>
        <pc:picChg chg="mod">
          <ac:chgData name="KY1708915@365.nju.edu.cn" userId="6226a253-862e-4062-9583-ca90ef3a886f" providerId="ADAL" clId="{191F52A3-CA1F-46AF-9B0F-E433C4A88531}" dt="2021-11-08T01:48:18.840" v="2060" actId="1076"/>
          <ac:picMkLst>
            <pc:docMk/>
            <pc:sldMk cId="4090803841" sldId="546"/>
            <ac:picMk id="5" creationId="{D83C80CB-3F01-4D8C-B92D-09307347B543}"/>
          </ac:picMkLst>
        </pc:picChg>
        <pc:picChg chg="mod">
          <ac:chgData name="KY1708915@365.nju.edu.cn" userId="6226a253-862e-4062-9583-ca90ef3a886f" providerId="ADAL" clId="{191F52A3-CA1F-46AF-9B0F-E433C4A88531}" dt="2021-11-08T01:48:16.711" v="2059" actId="1076"/>
          <ac:picMkLst>
            <pc:docMk/>
            <pc:sldMk cId="4090803841" sldId="546"/>
            <ac:picMk id="6" creationId="{C24AB24E-898A-4F9C-B056-7EC96F8C7149}"/>
          </ac:picMkLst>
        </pc:picChg>
        <pc:picChg chg="mod ord">
          <ac:chgData name="KY1708915@365.nju.edu.cn" userId="6226a253-862e-4062-9583-ca90ef3a886f" providerId="ADAL" clId="{191F52A3-CA1F-46AF-9B0F-E433C4A88531}" dt="2021-11-08T01:48:12.465" v="2058" actId="1076"/>
          <ac:picMkLst>
            <pc:docMk/>
            <pc:sldMk cId="4090803841" sldId="546"/>
            <ac:picMk id="7" creationId="{44FCCA8A-F13E-46A3-A5A6-DF1D32674E3F}"/>
          </ac:picMkLst>
        </pc:picChg>
      </pc:sldChg>
      <pc:sldChg chg="modSp mod">
        <pc:chgData name="KY1708915@365.nju.edu.cn" userId="6226a253-862e-4062-9583-ca90ef3a886f" providerId="ADAL" clId="{191F52A3-CA1F-46AF-9B0F-E433C4A88531}" dt="2021-11-08T01:32:46.293" v="908" actId="400"/>
        <pc:sldMkLst>
          <pc:docMk/>
          <pc:sldMk cId="1168133360" sldId="548"/>
        </pc:sldMkLst>
        <pc:spChg chg="mod">
          <ac:chgData name="KY1708915@365.nju.edu.cn" userId="6226a253-862e-4062-9583-ca90ef3a886f" providerId="ADAL" clId="{191F52A3-CA1F-46AF-9B0F-E433C4A88531}" dt="2021-11-08T01:32:46.293" v="908" actId="400"/>
          <ac:spMkLst>
            <pc:docMk/>
            <pc:sldMk cId="1168133360" sldId="548"/>
            <ac:spMk id="3" creationId="{57E77CA8-6136-4DBF-B38D-4AEDD526EB2A}"/>
          </ac:spMkLst>
        </pc:spChg>
      </pc:sldChg>
      <pc:sldChg chg="addSp modSp mod">
        <pc:chgData name="KY1708915@365.nju.edu.cn" userId="6226a253-862e-4062-9583-ca90ef3a886f" providerId="ADAL" clId="{191F52A3-CA1F-46AF-9B0F-E433C4A88531}" dt="2021-11-08T01:37:11.107" v="1386"/>
        <pc:sldMkLst>
          <pc:docMk/>
          <pc:sldMk cId="628812690" sldId="550"/>
        </pc:sldMkLst>
        <pc:spChg chg="mod">
          <ac:chgData name="KY1708915@365.nju.edu.cn" userId="6226a253-862e-4062-9583-ca90ef3a886f" providerId="ADAL" clId="{191F52A3-CA1F-46AF-9B0F-E433C4A88531}" dt="2021-11-08T01:34:05.770" v="1055"/>
          <ac:spMkLst>
            <pc:docMk/>
            <pc:sldMk cId="628812690" sldId="550"/>
            <ac:spMk id="6" creationId="{090CF832-3989-4D28-846F-F055F7067941}"/>
          </ac:spMkLst>
        </pc:spChg>
        <pc:spChg chg="mod">
          <ac:chgData name="KY1708915@365.nju.edu.cn" userId="6226a253-862e-4062-9583-ca90ef3a886f" providerId="ADAL" clId="{191F52A3-CA1F-46AF-9B0F-E433C4A88531}" dt="2021-11-08T01:36:24.662" v="1232" actId="20577"/>
          <ac:spMkLst>
            <pc:docMk/>
            <pc:sldMk cId="628812690" sldId="550"/>
            <ac:spMk id="7" creationId="{DE0A6BCE-7F22-4120-8A06-72A94A225E23}"/>
          </ac:spMkLst>
        </pc:spChg>
        <pc:spChg chg="mod">
          <ac:chgData name="KY1708915@365.nju.edu.cn" userId="6226a253-862e-4062-9583-ca90ef3a886f" providerId="ADAL" clId="{191F52A3-CA1F-46AF-9B0F-E433C4A88531}" dt="2021-11-08T01:37:11.107" v="1386"/>
          <ac:spMkLst>
            <pc:docMk/>
            <pc:sldMk cId="628812690" sldId="550"/>
            <ac:spMk id="10" creationId="{0747CC76-EA4B-435A-8C6C-36EA912FF8A4}"/>
          </ac:spMkLst>
        </pc:spChg>
        <pc:spChg chg="add mod">
          <ac:chgData name="KY1708915@365.nju.edu.cn" userId="6226a253-862e-4062-9583-ca90ef3a886f" providerId="ADAL" clId="{191F52A3-CA1F-46AF-9B0F-E433C4A88531}" dt="2021-11-08T01:36:53.433" v="1365"/>
          <ac:spMkLst>
            <pc:docMk/>
            <pc:sldMk cId="628812690" sldId="550"/>
            <ac:spMk id="14" creationId="{D4237520-088B-45BB-AF76-7679FDF69FC8}"/>
          </ac:spMkLst>
        </pc:spChg>
      </pc:sldChg>
      <pc:sldChg chg="modSp mod">
        <pc:chgData name="KY1708915@365.nju.edu.cn" userId="6226a253-862e-4062-9583-ca90ef3a886f" providerId="ADAL" clId="{191F52A3-CA1F-46AF-9B0F-E433C4A88531}" dt="2021-11-08T01:40:41.373" v="1667" actId="20577"/>
        <pc:sldMkLst>
          <pc:docMk/>
          <pc:sldMk cId="1413664279" sldId="551"/>
        </pc:sldMkLst>
        <pc:spChg chg="mod">
          <ac:chgData name="KY1708915@365.nju.edu.cn" userId="6226a253-862e-4062-9583-ca90ef3a886f" providerId="ADAL" clId="{191F52A3-CA1F-46AF-9B0F-E433C4A88531}" dt="2021-11-08T01:38:14.932" v="1402" actId="20577"/>
          <ac:spMkLst>
            <pc:docMk/>
            <pc:sldMk cId="1413664279" sldId="551"/>
            <ac:spMk id="6" creationId="{AE3F760A-33BE-4469-B81F-FC8ABCC69F67}"/>
          </ac:spMkLst>
        </pc:spChg>
        <pc:spChg chg="mod">
          <ac:chgData name="KY1708915@365.nju.edu.cn" userId="6226a253-862e-4062-9583-ca90ef3a886f" providerId="ADAL" clId="{191F52A3-CA1F-46AF-9B0F-E433C4A88531}" dt="2021-11-08T01:39:18.522" v="1494"/>
          <ac:spMkLst>
            <pc:docMk/>
            <pc:sldMk cId="1413664279" sldId="551"/>
            <ac:spMk id="9" creationId="{2C6B2994-9482-4688-BA33-0ACB8F3E1B2D}"/>
          </ac:spMkLst>
        </pc:spChg>
        <pc:spChg chg="mod">
          <ac:chgData name="KY1708915@365.nju.edu.cn" userId="6226a253-862e-4062-9583-ca90ef3a886f" providerId="ADAL" clId="{191F52A3-CA1F-46AF-9B0F-E433C4A88531}" dt="2021-11-08T01:40:41.373" v="1667" actId="20577"/>
          <ac:spMkLst>
            <pc:docMk/>
            <pc:sldMk cId="1413664279" sldId="551"/>
            <ac:spMk id="10" creationId="{2F16E5EC-D4B5-4E16-98A5-2F8F323733CA}"/>
          </ac:spMkLst>
        </pc:spChg>
      </pc:sldChg>
      <pc:sldChg chg="modAnim">
        <pc:chgData name="KY1708915@365.nju.edu.cn" userId="6226a253-862e-4062-9583-ca90ef3a886f" providerId="ADAL" clId="{191F52A3-CA1F-46AF-9B0F-E433C4A88531}" dt="2021-11-08T01:48:37.348" v="2062"/>
        <pc:sldMkLst>
          <pc:docMk/>
          <pc:sldMk cId="638618026" sldId="553"/>
        </pc:sldMkLst>
      </pc:sldChg>
      <pc:sldChg chg="modAnim">
        <pc:chgData name="KY1708915@365.nju.edu.cn" userId="6226a253-862e-4062-9583-ca90ef3a886f" providerId="ADAL" clId="{191F52A3-CA1F-46AF-9B0F-E433C4A88531}" dt="2021-11-08T01:48:40.196" v="2063"/>
        <pc:sldMkLst>
          <pc:docMk/>
          <pc:sldMk cId="2942163841" sldId="554"/>
        </pc:sldMkLst>
      </pc:sldChg>
      <pc:sldChg chg="del">
        <pc:chgData name="KY1708915@365.nju.edu.cn" userId="6226a253-862e-4062-9583-ca90ef3a886f" providerId="ADAL" clId="{191F52A3-CA1F-46AF-9B0F-E433C4A88531}" dt="2021-11-08T01:49:00.234" v="2064" actId="2696"/>
        <pc:sldMkLst>
          <pc:docMk/>
          <pc:sldMk cId="405189079" sldId="555"/>
        </pc:sldMkLst>
      </pc:sldChg>
      <pc:sldChg chg="modSp mod">
        <pc:chgData name="KY1708915@365.nju.edu.cn" userId="6226a253-862e-4062-9583-ca90ef3a886f" providerId="ADAL" clId="{191F52A3-CA1F-46AF-9B0F-E433C4A88531}" dt="2021-11-08T01:47:06.386" v="2053" actId="14100"/>
        <pc:sldMkLst>
          <pc:docMk/>
          <pc:sldMk cId="3604533522" sldId="557"/>
        </pc:sldMkLst>
        <pc:spChg chg="mod">
          <ac:chgData name="KY1708915@365.nju.edu.cn" userId="6226a253-862e-4062-9583-ca90ef3a886f" providerId="ADAL" clId="{191F52A3-CA1F-46AF-9B0F-E433C4A88531}" dt="2021-11-08T01:47:06.386" v="2053" actId="14100"/>
          <ac:spMkLst>
            <pc:docMk/>
            <pc:sldMk cId="3604533522" sldId="557"/>
            <ac:spMk id="3" creationId="{04F17EF4-F8F6-470E-9F29-51675A0B9CDF}"/>
          </ac:spMkLst>
        </pc:spChg>
        <pc:spChg chg="mod">
          <ac:chgData name="KY1708915@365.nju.edu.cn" userId="6226a253-862e-4062-9583-ca90ef3a886f" providerId="ADAL" clId="{191F52A3-CA1F-46AF-9B0F-E433C4A88531}" dt="2021-11-08T01:43:55.164" v="1963" actId="14100"/>
          <ac:spMkLst>
            <pc:docMk/>
            <pc:sldMk cId="3604533522" sldId="557"/>
            <ac:spMk id="4" creationId="{805294BD-7097-4DFC-8120-02AA05D5AD05}"/>
          </ac:spMkLst>
        </pc:spChg>
        <pc:picChg chg="mod">
          <ac:chgData name="KY1708915@365.nju.edu.cn" userId="6226a253-862e-4062-9583-ca90ef3a886f" providerId="ADAL" clId="{191F52A3-CA1F-46AF-9B0F-E433C4A88531}" dt="2021-11-08T01:46:56.324" v="2050" actId="14100"/>
          <ac:picMkLst>
            <pc:docMk/>
            <pc:sldMk cId="3604533522" sldId="557"/>
            <ac:picMk id="5" creationId="{D5504E51-3B54-4990-8D2B-C34DD5871D3C}"/>
          </ac:picMkLst>
        </pc:picChg>
      </pc:sldChg>
    </pc:docChg>
  </pc:docChgLst>
  <pc:docChgLst>
    <pc:chgData name="匡宏宇" userId="6226a253-862e-4062-9583-ca90ef3a886f" providerId="ADAL" clId="{6C42BB57-41B5-4CB4-AD76-C1EE88B7CC04}"/>
    <pc:docChg chg="custSel modSld">
      <pc:chgData name="匡宏宇" userId="6226a253-862e-4062-9583-ca90ef3a886f" providerId="ADAL" clId="{6C42BB57-41B5-4CB4-AD76-C1EE88B7CC04}" dt="2021-11-08T01:58:13.290" v="528"/>
      <pc:docMkLst>
        <pc:docMk/>
      </pc:docMkLst>
      <pc:sldChg chg="modAnim">
        <pc:chgData name="匡宏宇" userId="6226a253-862e-4062-9583-ca90ef3a886f" providerId="ADAL" clId="{6C42BB57-41B5-4CB4-AD76-C1EE88B7CC04}" dt="2021-11-08T01:57:52.788" v="525"/>
        <pc:sldMkLst>
          <pc:docMk/>
          <pc:sldMk cId="2750529890" sldId="532"/>
        </pc:sldMkLst>
      </pc:sldChg>
      <pc:sldChg chg="modAnim">
        <pc:chgData name="匡宏宇" userId="6226a253-862e-4062-9583-ca90ef3a886f" providerId="ADAL" clId="{6C42BB57-41B5-4CB4-AD76-C1EE88B7CC04}" dt="2021-11-08T01:58:13.290" v="528"/>
        <pc:sldMkLst>
          <pc:docMk/>
          <pc:sldMk cId="2886549101" sldId="534"/>
        </pc:sldMkLst>
      </pc:sldChg>
      <pc:sldChg chg="modAnim">
        <pc:chgData name="匡宏宇" userId="6226a253-862e-4062-9583-ca90ef3a886f" providerId="ADAL" clId="{6C42BB57-41B5-4CB4-AD76-C1EE88B7CC04}" dt="2021-11-08T01:57:58.252" v="526"/>
        <pc:sldMkLst>
          <pc:docMk/>
          <pc:sldMk cId="300652636" sldId="538"/>
        </pc:sldMkLst>
      </pc:sldChg>
      <pc:sldChg chg="modAnim">
        <pc:chgData name="匡宏宇" userId="6226a253-862e-4062-9583-ca90ef3a886f" providerId="ADAL" clId="{6C42BB57-41B5-4CB4-AD76-C1EE88B7CC04}" dt="2021-11-08T01:58:02.880" v="527"/>
        <pc:sldMkLst>
          <pc:docMk/>
          <pc:sldMk cId="3348326621" sldId="540"/>
        </pc:sldMkLst>
      </pc:sldChg>
      <pc:sldChg chg="modSp mod modAnim">
        <pc:chgData name="匡宏宇" userId="6226a253-862e-4062-9583-ca90ef3a886f" providerId="ADAL" clId="{6C42BB57-41B5-4CB4-AD76-C1EE88B7CC04}" dt="2021-11-08T01:57:43.912" v="524"/>
        <pc:sldMkLst>
          <pc:docMk/>
          <pc:sldMk cId="2368423752" sldId="541"/>
        </pc:sldMkLst>
        <pc:spChg chg="mod">
          <ac:chgData name="匡宏宇" userId="6226a253-862e-4062-9583-ca90ef3a886f" providerId="ADAL" clId="{6C42BB57-41B5-4CB4-AD76-C1EE88B7CC04}" dt="2021-11-08T01:57:19.775" v="523"/>
          <ac:spMkLst>
            <pc:docMk/>
            <pc:sldMk cId="2368423752" sldId="541"/>
            <ac:spMk id="3" creationId="{F28BC99D-F2A9-4D49-815C-BA49D020C45F}"/>
          </ac:spMkLst>
        </pc:spChg>
      </pc:sldChg>
    </pc:docChg>
  </pc:docChgLst>
  <pc:docChgLst>
    <pc:chgData name="匡宏宇" userId="6226a253-862e-4062-9583-ca90ef3a886f" providerId="ADAL" clId="{A7F280D0-DAFE-462C-A862-CC386170FE50}"/>
    <pc:docChg chg="delSld">
      <pc:chgData name="匡宏宇" userId="6226a253-862e-4062-9583-ca90ef3a886f" providerId="ADAL" clId="{A7F280D0-DAFE-462C-A862-CC386170FE50}" dt="2021-11-15T01:46:09.857" v="0" actId="47"/>
      <pc:docMkLst>
        <pc:docMk/>
      </pc:docMkLst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2290724611" sldId="545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4090803841" sldId="546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1128022138" sldId="547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1168133360" sldId="548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3729708582" sldId="549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628812690" sldId="550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1413664279" sldId="551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638618026" sldId="553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2942163841" sldId="554"/>
        </pc:sldMkLst>
      </pc:sldChg>
      <pc:sldChg chg="del">
        <pc:chgData name="匡宏宇" userId="6226a253-862e-4062-9583-ca90ef3a886f" providerId="ADAL" clId="{A7F280D0-DAFE-462C-A862-CC386170FE50}" dt="2021-11-15T01:46:09.857" v="0" actId="47"/>
        <pc:sldMkLst>
          <pc:docMk/>
          <pc:sldMk cId="3604533522" sldId="5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1E219-EE3A-4357-9C3E-0D8AD5C7C04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9706-C4D1-4FF8-8B89-C69F4DECD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9706-C4D1-4FF8-8B89-C69F4DECDA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8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8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7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9CE9-C62E-40D6-8535-59946506BED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A9C6-D736-40F8-8807-ADD4E1C7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B9E62-CBA1-4C64-A838-7A0A51514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第五章 商业模式战略</a:t>
            </a:r>
            <a:br>
              <a:rPr lang="en-US" altLang="zh-CN" dirty="0"/>
            </a:br>
            <a:r>
              <a:rPr lang="zh-CN" altLang="en-US" dirty="0"/>
              <a:t>评估商业模式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779963-499D-47D6-B7A6-8DA42E779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87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FBC76-1280-F67C-4D46-5D3A7954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dirty="0"/>
              <a:t>相关新闻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533EA-1499-64F3-8787-0D1F03A8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83" y="1536442"/>
            <a:ext cx="7886700" cy="49016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微信上可以转发支付宝首付款链接</a:t>
            </a:r>
            <a:endParaRPr lang="en-US" altLang="zh-CN" dirty="0"/>
          </a:p>
          <a:p>
            <a:pPr lvl="1"/>
            <a:r>
              <a:rPr lang="zh-CN" altLang="en-US" dirty="0"/>
              <a:t>国内产品壁垒在缓慢持续地打开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字节跳动新图标 </a:t>
            </a:r>
            <a:r>
              <a:rPr lang="en-US" altLang="zh-CN" dirty="0"/>
              <a:t>– </a:t>
            </a:r>
            <a:r>
              <a:rPr lang="zh-CN" altLang="en-US" dirty="0"/>
              <a:t>“抖音跳动”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CEO</a:t>
            </a:r>
            <a:r>
              <a:rPr lang="zh-CN" altLang="en-US" dirty="0"/>
              <a:t>梁汝波 </a:t>
            </a:r>
            <a:r>
              <a:rPr lang="en-US" altLang="zh-CN" dirty="0"/>
              <a:t>– </a:t>
            </a:r>
            <a:r>
              <a:rPr lang="zh-CN" altLang="en-US" dirty="0"/>
              <a:t>“去肥增瘦”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大中台小前台 </a:t>
            </a:r>
            <a:r>
              <a:rPr lang="en-US" altLang="zh-CN" dirty="0"/>
              <a:t>–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抖音、大力教育、飞书、火山引擎、朝夕光年和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TikTok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六大业务部门，“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工厂”模式终结？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小米“科技”床垫 </a:t>
            </a:r>
            <a:r>
              <a:rPr lang="en-US" altLang="zh-CN" dirty="0"/>
              <a:t>– </a:t>
            </a:r>
            <a:r>
              <a:rPr lang="zh-CN" altLang="en-US" dirty="0"/>
              <a:t>电加热，治百病，数万元</a:t>
            </a:r>
            <a:endParaRPr lang="en-US" altLang="zh-CN" dirty="0"/>
          </a:p>
          <a:p>
            <a:pPr lvl="1"/>
            <a:r>
              <a:rPr lang="zh-CN" altLang="en-US" dirty="0"/>
              <a:t>小米生态链上市公司趣睡科技，“均采用代工生产”</a:t>
            </a:r>
            <a:endParaRPr lang="en-US" altLang="zh-CN" dirty="0"/>
          </a:p>
          <a:p>
            <a:pPr lvl="1"/>
            <a:r>
              <a:rPr lang="zh-CN" altLang="en-US" dirty="0"/>
              <a:t>小米生态公司的去小米化</a:t>
            </a:r>
            <a:endParaRPr lang="en-US" altLang="zh-CN" dirty="0"/>
          </a:p>
          <a:p>
            <a:pPr lvl="1"/>
            <a:r>
              <a:rPr lang="zh-CN" altLang="en-US" dirty="0"/>
              <a:t>主要靠喜临门代工（股东），授权专利两项，</a:t>
            </a:r>
            <a:r>
              <a:rPr lang="en-US" altLang="zh-CN" dirty="0"/>
              <a:t>2%</a:t>
            </a:r>
            <a:r>
              <a:rPr lang="zh-CN" altLang="en-US" dirty="0"/>
              <a:t>研发投入，收入主要依赖小米和京东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B4F15-F811-C463-21D3-58D2B0DC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726" y="158560"/>
            <a:ext cx="2791409" cy="22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1D649-3241-D245-B237-A47003F0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dirty="0"/>
              <a:t>为什么要先评估？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AA83C-1350-18D7-5A1B-06BE3B57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从商业模式画布的角度重新阐释战略 </a:t>
            </a:r>
            <a:r>
              <a:rPr lang="en-US" altLang="zh-CN" dirty="0"/>
              <a:t>– </a:t>
            </a:r>
            <a:r>
              <a:rPr lang="zh-CN" altLang="en-US" dirty="0"/>
              <a:t>战略：产品的设计与运营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对现有商业模式</a:t>
            </a:r>
            <a:r>
              <a:rPr lang="zh-CN" altLang="en-US" b="1" dirty="0"/>
              <a:t>建设性地发问</a:t>
            </a:r>
            <a:r>
              <a:rPr lang="zh-CN" altLang="en-US" dirty="0"/>
              <a:t>，从战略角度审视</a:t>
            </a:r>
            <a:r>
              <a:rPr lang="zh-CN" altLang="en-US" strike="sngStrike" dirty="0"/>
              <a:t>你自身</a:t>
            </a:r>
            <a:r>
              <a:rPr lang="zh-CN" altLang="en-US" dirty="0">
                <a:solidFill>
                  <a:srgbClr val="FF0000"/>
                </a:solidFill>
              </a:rPr>
              <a:t>你与友商的</a:t>
            </a:r>
            <a:r>
              <a:rPr lang="zh-CN" altLang="en-US" dirty="0"/>
              <a:t>商业模式运作的</a:t>
            </a:r>
            <a:r>
              <a:rPr lang="zh-CN" altLang="en-US" b="1" dirty="0"/>
              <a:t>环境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面向你的 </a:t>
            </a:r>
            <a:r>
              <a:rPr lang="zh-CN" altLang="en-US" strike="sngStrike" dirty="0"/>
              <a:t>企业</a:t>
            </a:r>
            <a:r>
              <a:rPr lang="zh-CN" altLang="en-US" i="1" dirty="0"/>
              <a:t>小组创意 </a:t>
            </a:r>
            <a:r>
              <a:rPr lang="zh-CN" altLang="en-US" b="1" dirty="0">
                <a:solidFill>
                  <a:srgbClr val="FF0000"/>
                </a:solidFill>
              </a:rPr>
              <a:t>能够演进的方向设计新的商业模式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strike="sngStrike" dirty="0"/>
              <a:t>自身创意</a:t>
            </a:r>
            <a:r>
              <a:rPr lang="zh-CN" altLang="en-US" dirty="0">
                <a:solidFill>
                  <a:srgbClr val="FF0000"/>
                </a:solidFill>
              </a:rPr>
              <a:t>你的竞品</a:t>
            </a:r>
            <a:r>
              <a:rPr lang="zh-CN" altLang="en-US" dirty="0"/>
              <a:t>基于所处的位置</a:t>
            </a:r>
            <a:r>
              <a:rPr lang="zh-CN" altLang="en-US" b="1" dirty="0"/>
              <a:t>（优</a:t>
            </a:r>
            <a:r>
              <a:rPr lang="en-US" altLang="zh-CN" b="1" dirty="0"/>
              <a:t>&amp;</a:t>
            </a:r>
            <a:r>
              <a:rPr lang="zh-CN" altLang="en-US" b="1" dirty="0"/>
              <a:t>劣）</a:t>
            </a:r>
            <a:r>
              <a:rPr lang="zh-CN" altLang="en-US" dirty="0"/>
              <a:t>与未来的方向</a:t>
            </a:r>
            <a:r>
              <a:rPr lang="zh-CN" altLang="en-US" b="1" dirty="0"/>
              <a:t>（危</a:t>
            </a:r>
            <a:r>
              <a:rPr lang="en-US" altLang="zh-CN" b="1" dirty="0"/>
              <a:t>&amp;</a:t>
            </a:r>
            <a:r>
              <a:rPr lang="zh-CN" altLang="en-US" b="1" dirty="0"/>
              <a:t>机）</a:t>
            </a:r>
          </a:p>
        </p:txBody>
      </p:sp>
    </p:spTree>
    <p:extLst>
      <p:ext uri="{BB962C8B-B14F-4D97-AF65-F5344CB8AC3E}">
        <p14:creationId xmlns:p14="http://schemas.microsoft.com/office/powerpoint/2010/main" val="29616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A419-E1A8-4434-87A3-06C7212A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变化环境下商业模式的演进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BC99D-F2A9-4D49-815C-BA49D020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9144000" cy="50957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商业模式的演进（创新）注定是复杂的、不确定的，甚至颠覆性的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市场影响力、行业影响力、关键趋势和宏观经济影响这四个方面的分析为商业模式创新提供了</a:t>
            </a:r>
            <a:r>
              <a:rPr lang="zh-CN" altLang="en-US" b="1" dirty="0"/>
              <a:t>设计空间</a:t>
            </a:r>
            <a:endParaRPr lang="en-US" altLang="zh-CN" b="1" dirty="0"/>
          </a:p>
          <a:p>
            <a:pPr lvl="1"/>
            <a:r>
              <a:rPr lang="zh-CN" altLang="en-US" dirty="0"/>
              <a:t>使用模型构建来展开设计（</a:t>
            </a:r>
            <a:r>
              <a:rPr lang="zh-CN" altLang="en-US" b="1" dirty="0">
                <a:solidFill>
                  <a:srgbClr val="FF0000"/>
                </a:solidFill>
              </a:rPr>
              <a:t>竞品！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通过场景进行对未来的探索（</a:t>
            </a:r>
            <a:r>
              <a:rPr lang="zh-CN" altLang="en-US" b="1" dirty="0">
                <a:solidFill>
                  <a:srgbClr val="FF0000"/>
                </a:solidFill>
              </a:rPr>
              <a:t>聚焦！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与大作业的结合方式：</a:t>
            </a:r>
            <a:r>
              <a:rPr lang="zh-CN" altLang="en-US" dirty="0">
                <a:solidFill>
                  <a:srgbClr val="FF0000"/>
                </a:solidFill>
              </a:rPr>
              <a:t>利用评估部分的内容加深对领域的理解，并再次审视自己的创意，给出下一步设计的方向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i="1" dirty="0"/>
              <a:t>（去年）</a:t>
            </a:r>
            <a:r>
              <a:rPr lang="zh-CN" altLang="en-US" dirty="0"/>
              <a:t>第一次大作业的整体问题：需要真正的去“细分”客户</a:t>
            </a:r>
            <a:endParaRPr lang="en-US" altLang="zh-CN" dirty="0"/>
          </a:p>
          <a:p>
            <a:pPr lvl="2"/>
            <a:r>
              <a:rPr lang="zh-CN" altLang="en-US" dirty="0"/>
              <a:t>大家喜欢的主题：家装、萌宠 </a:t>
            </a:r>
            <a:r>
              <a:rPr lang="en-US" altLang="zh-CN" dirty="0"/>
              <a:t>– </a:t>
            </a:r>
            <a:r>
              <a:rPr lang="zh-CN" altLang="en-US" b="1" dirty="0"/>
              <a:t>问题：如何与当前的竞品竞争？</a:t>
            </a:r>
            <a:endParaRPr lang="en-US" altLang="zh-CN" b="1" dirty="0"/>
          </a:p>
          <a:p>
            <a:pPr lvl="2"/>
            <a:r>
              <a:rPr lang="zh-CN" altLang="en-US" dirty="0"/>
              <a:t>如何解题：</a:t>
            </a:r>
            <a:r>
              <a:rPr lang="zh-CN" altLang="en-US" b="1" dirty="0"/>
              <a:t>评估自己的想法与竞品之间的差异和优劣</a:t>
            </a:r>
            <a:endParaRPr lang="en-US" altLang="zh-CN" b="1" dirty="0"/>
          </a:p>
          <a:p>
            <a:pPr lvl="2"/>
            <a:r>
              <a:rPr lang="zh-CN" altLang="en-US" i="1" dirty="0"/>
              <a:t>把握当前年轻人对家装和萌宠的诉求：独立生活空间、情感共鸣与陪伴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36842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F86D5-D6B8-472F-BC04-B0EA9AE8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508"/>
            <a:ext cx="7886700" cy="67480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商业模式环境评估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2F5EA-B6E3-4C29-BBE7-85CF5C69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631"/>
            <a:ext cx="9083766" cy="56747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C14619-D046-44DE-AF9D-9A6671BEA9F8}"/>
              </a:ext>
            </a:extLst>
          </p:cNvPr>
          <p:cNvSpPr/>
          <p:nvPr/>
        </p:nvSpPr>
        <p:spPr>
          <a:xfrm>
            <a:off x="2251212" y="1391479"/>
            <a:ext cx="810039" cy="3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BB3374-E62E-481F-84F0-AB6468B16D53}"/>
              </a:ext>
            </a:extLst>
          </p:cNvPr>
          <p:cNvSpPr/>
          <p:nvPr/>
        </p:nvSpPr>
        <p:spPr>
          <a:xfrm>
            <a:off x="434837" y="5218044"/>
            <a:ext cx="1135546" cy="3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竞争分析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68D04B-6F40-4B4A-A939-F5A5147A750B}"/>
              </a:ext>
            </a:extLst>
          </p:cNvPr>
          <p:cNvSpPr/>
          <p:nvPr/>
        </p:nvSpPr>
        <p:spPr>
          <a:xfrm>
            <a:off x="7215808" y="5709435"/>
            <a:ext cx="1170334" cy="38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宏观经济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3928D0-B6E6-430E-93E1-662E74388815}"/>
              </a:ext>
            </a:extLst>
          </p:cNvPr>
          <p:cNvSpPr/>
          <p:nvPr/>
        </p:nvSpPr>
        <p:spPr>
          <a:xfrm>
            <a:off x="7461802" y="2242569"/>
            <a:ext cx="1170334" cy="38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14724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6509D-2EFE-4A77-8C61-E21183B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553"/>
            <a:ext cx="7886700" cy="92696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市场影响力：</a:t>
            </a:r>
            <a:r>
              <a:rPr lang="zh-CN" altLang="en-US" sz="3600" dirty="0"/>
              <a:t>初创期的网易考拉海购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0F346-0D02-4B3E-A7BC-4A288C90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2087"/>
            <a:ext cx="9144000" cy="520078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市场问题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从客户和供给的角度识别出驱动和改变你的市场的关键问题</a:t>
            </a:r>
            <a:endParaRPr lang="en-US" altLang="zh-CN" b="1" dirty="0"/>
          </a:p>
          <a:p>
            <a:pPr lvl="1"/>
            <a:r>
              <a:rPr lang="en-US" altLang="zh-CN" sz="2600" dirty="0"/>
              <a:t>2014</a:t>
            </a:r>
            <a:r>
              <a:rPr lang="zh-CN" altLang="en-US" sz="2600" dirty="0"/>
              <a:t>年时，国内对高品质消费的需求正旺，而购买力尚未完全释放，对国外商品的期待较高（</a:t>
            </a:r>
            <a:r>
              <a:rPr lang="en-US" altLang="zh-CN" sz="2600" dirty="0"/>
              <a:t>5</a:t>
            </a:r>
            <a:r>
              <a:rPr lang="zh-CN" altLang="en-US" sz="2600" dirty="0"/>
              <a:t>月聚美优品上市）</a:t>
            </a:r>
            <a:r>
              <a:rPr lang="zh-CN" altLang="en-US" sz="2600" b="1" dirty="0">
                <a:solidFill>
                  <a:srgbClr val="00B0F0"/>
                </a:solidFill>
              </a:rPr>
              <a:t>高品质购物体验缺位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市场分类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识别主要的市场群体，描述他们的兴趣点，尝试发现新的群体</a:t>
            </a:r>
            <a:endParaRPr lang="en-US" altLang="zh-CN" b="1" dirty="0"/>
          </a:p>
          <a:p>
            <a:pPr lvl="1"/>
            <a:r>
              <a:rPr lang="zh-CN" altLang="en-US" sz="2600" dirty="0"/>
              <a:t>专注于为中层家庭打造</a:t>
            </a:r>
            <a:r>
              <a:rPr lang="zh-CN" altLang="en-US" sz="2600" b="1" dirty="0">
                <a:solidFill>
                  <a:srgbClr val="00B0F0"/>
                </a:solidFill>
              </a:rPr>
              <a:t>“正品低价”的体验</a:t>
            </a:r>
            <a:r>
              <a:rPr lang="zh-CN" altLang="en-US" sz="2600" dirty="0">
                <a:solidFill>
                  <a:srgbClr val="00B0F0"/>
                </a:solidFill>
              </a:rPr>
              <a:t>，</a:t>
            </a:r>
            <a:r>
              <a:rPr lang="zh-CN" altLang="en-US" sz="2600" b="1" dirty="0">
                <a:solidFill>
                  <a:srgbClr val="00B0F0"/>
                </a:solidFill>
              </a:rPr>
              <a:t>聚焦母婴产品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需求和诉求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列举市场需求并分析这些需求被满足的程度</a:t>
            </a:r>
            <a:endParaRPr lang="en-US" altLang="zh-CN" b="1" dirty="0"/>
          </a:p>
          <a:p>
            <a:pPr lvl="1"/>
            <a:r>
              <a:rPr lang="zh-CN" altLang="en-US" sz="2600" dirty="0"/>
              <a:t>经济承受范围内的有品质、有保障的（母婴类）购物体验，</a:t>
            </a:r>
            <a:r>
              <a:rPr lang="zh-CN" altLang="en-US" sz="2600" b="1" dirty="0">
                <a:solidFill>
                  <a:srgbClr val="00B0F0"/>
                </a:solidFill>
              </a:rPr>
              <a:t>对更高生活水平的追求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切换成本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客户转投竞争对手（比如你自己），需要改变哪些方面</a:t>
            </a:r>
            <a:endParaRPr lang="en-US" altLang="zh-CN" b="1" dirty="0"/>
          </a:p>
          <a:p>
            <a:pPr lvl="1"/>
            <a:r>
              <a:rPr lang="zh-CN" altLang="en-US" sz="2600" i="1" dirty="0"/>
              <a:t>网易有做</a:t>
            </a:r>
            <a:r>
              <a:rPr lang="zh-CN" altLang="en-US" sz="2600" i="1" dirty="0">
                <a:solidFill>
                  <a:srgbClr val="FF0000"/>
                </a:solidFill>
              </a:rPr>
              <a:t>电商</a:t>
            </a:r>
            <a:r>
              <a:rPr lang="zh-CN" altLang="en-US" sz="2600" i="1" dirty="0"/>
              <a:t>的经验与意愿，但</a:t>
            </a:r>
            <a:r>
              <a:rPr lang="en-US" altLang="zh-CN" sz="2600" i="1" dirty="0">
                <a:solidFill>
                  <a:srgbClr val="FF0000"/>
                </a:solidFill>
              </a:rPr>
              <a:t>14</a:t>
            </a:r>
            <a:r>
              <a:rPr lang="zh-CN" altLang="en-US" sz="2600" i="1" dirty="0">
                <a:solidFill>
                  <a:srgbClr val="FF0000"/>
                </a:solidFill>
              </a:rPr>
              <a:t>年</a:t>
            </a:r>
            <a:r>
              <a:rPr lang="zh-CN" altLang="en-US" sz="2600" i="1" dirty="0"/>
              <a:t>时已经是</a:t>
            </a:r>
            <a:r>
              <a:rPr lang="zh-CN" altLang="en-US" sz="2600" i="1" dirty="0">
                <a:solidFill>
                  <a:srgbClr val="FF0000"/>
                </a:solidFill>
              </a:rPr>
              <a:t>淘宝、京东</a:t>
            </a:r>
            <a:r>
              <a:rPr lang="zh-CN" altLang="en-US" sz="2600" i="1" dirty="0"/>
              <a:t>的天下了</a:t>
            </a:r>
            <a:endParaRPr lang="en-US" altLang="zh-CN" sz="2600" i="1" dirty="0"/>
          </a:p>
          <a:p>
            <a:pPr lvl="1"/>
            <a:r>
              <a:rPr lang="en-US" altLang="zh-CN" sz="2600" b="1" dirty="0">
                <a:solidFill>
                  <a:srgbClr val="00B0F0"/>
                </a:solidFill>
              </a:rPr>
              <a:t>14</a:t>
            </a:r>
            <a:r>
              <a:rPr lang="zh-CN" altLang="en-US" sz="2600" b="1" dirty="0">
                <a:solidFill>
                  <a:srgbClr val="00B0F0"/>
                </a:solidFill>
              </a:rPr>
              <a:t>年推出时具有引领性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00B0F0"/>
                </a:solidFill>
              </a:rPr>
              <a:t>网易系的产品</a:t>
            </a:r>
            <a:r>
              <a:rPr lang="zh-CN" altLang="en-US" sz="2600" dirty="0"/>
              <a:t>在</a:t>
            </a:r>
            <a:r>
              <a:rPr lang="zh-CN" altLang="en-US" sz="2600" b="1" dirty="0">
                <a:solidFill>
                  <a:srgbClr val="00B0F0"/>
                </a:solidFill>
              </a:rPr>
              <a:t>客户体验</a:t>
            </a:r>
            <a:r>
              <a:rPr lang="zh-CN" altLang="en-US" sz="2600" dirty="0"/>
              <a:t>上有优势，</a:t>
            </a:r>
            <a:r>
              <a:rPr lang="zh-CN" altLang="en-US" sz="2600" b="1" dirty="0">
                <a:solidFill>
                  <a:srgbClr val="00B0F0"/>
                </a:solidFill>
              </a:rPr>
              <a:t>精致感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00B0F0"/>
                </a:solidFill>
              </a:rPr>
              <a:t>聚焦方向上能收获情感认同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pPr lvl="1"/>
            <a:r>
              <a:rPr lang="zh-CN" altLang="en-US" sz="2600" dirty="0"/>
              <a:t>一年内</a:t>
            </a:r>
            <a:r>
              <a:rPr lang="zh-CN" altLang="en-US" sz="2600" b="1" dirty="0">
                <a:solidFill>
                  <a:srgbClr val="00B0F0"/>
                </a:solidFill>
              </a:rPr>
              <a:t>建立了大量保税仓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00B0F0"/>
                </a:solidFill>
              </a:rPr>
              <a:t>在日韩德意等国家开设分公司</a:t>
            </a:r>
            <a:r>
              <a:rPr lang="zh-CN" altLang="en-US" sz="2600" dirty="0"/>
              <a:t>，团队扩张至</a:t>
            </a:r>
            <a:r>
              <a:rPr lang="en-US" altLang="zh-CN" sz="2600" dirty="0"/>
              <a:t>400</a:t>
            </a:r>
            <a:r>
              <a:rPr lang="zh-CN" altLang="en-US" sz="2600" dirty="0"/>
              <a:t>人</a:t>
            </a:r>
            <a:endParaRPr lang="en-US" altLang="zh-CN" sz="2600" dirty="0"/>
          </a:p>
          <a:p>
            <a:endParaRPr lang="en-US" altLang="zh-CN" sz="100" dirty="0"/>
          </a:p>
          <a:p>
            <a:r>
              <a:rPr lang="zh-CN" altLang="en-US" dirty="0"/>
              <a:t>收入影响力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识别与收入吸引力和定价能力相关的因素</a:t>
            </a:r>
            <a:endParaRPr lang="en-US" altLang="zh-CN" b="1" dirty="0"/>
          </a:p>
          <a:p>
            <a:pPr lvl="1"/>
            <a:r>
              <a:rPr lang="zh-CN" altLang="en-US" sz="2600" b="1" dirty="0">
                <a:solidFill>
                  <a:srgbClr val="00B0F0"/>
                </a:solidFill>
              </a:rPr>
              <a:t>高复购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较高附加值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品质重要性</a:t>
            </a:r>
            <a:r>
              <a:rPr lang="en-US" altLang="zh-CN" sz="2600" b="1" dirty="0">
                <a:solidFill>
                  <a:srgbClr val="00B0F0"/>
                </a:solidFill>
              </a:rPr>
              <a:t>+</a:t>
            </a:r>
            <a:r>
              <a:rPr lang="zh-CN" altLang="en-US" sz="2600" b="1" dirty="0">
                <a:solidFill>
                  <a:srgbClr val="00B0F0"/>
                </a:solidFill>
              </a:rPr>
              <a:t>“不能亏了孩子”情感认同 </a:t>
            </a:r>
            <a:r>
              <a:rPr lang="en-US" altLang="zh-CN" sz="2600" dirty="0"/>
              <a:t>= </a:t>
            </a:r>
            <a:r>
              <a:rPr lang="zh-CN" altLang="en-US" sz="2600" dirty="0"/>
              <a:t>聚焦母婴产品</a:t>
            </a:r>
            <a:endParaRPr lang="en-US" altLang="zh-CN" sz="2600" dirty="0"/>
          </a:p>
          <a:p>
            <a:pPr lvl="1"/>
            <a:r>
              <a:rPr lang="zh-CN" altLang="en-US" sz="2600" dirty="0"/>
              <a:t>没有选择竞争激烈的</a:t>
            </a:r>
            <a:r>
              <a:rPr lang="zh-CN" altLang="en-US" sz="2600" b="1" dirty="0">
                <a:solidFill>
                  <a:srgbClr val="00B0F0"/>
                </a:solidFill>
              </a:rPr>
              <a:t>美妆产品</a:t>
            </a:r>
            <a:r>
              <a:rPr lang="zh-CN" altLang="en-US" sz="2600" dirty="0"/>
              <a:t>，或</a:t>
            </a:r>
            <a:r>
              <a:rPr lang="zh-CN" altLang="en-US" sz="2600" b="1" dirty="0">
                <a:solidFill>
                  <a:srgbClr val="00B0F0"/>
                </a:solidFill>
              </a:rPr>
              <a:t>收入不稳定或较弱的烟酒、手表、电子类产品</a:t>
            </a:r>
            <a:r>
              <a:rPr lang="zh-CN" altLang="en-US" sz="26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75052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C49F9-B21D-4896-AC85-14C51C71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48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关键趋势：</a:t>
            </a:r>
            <a:r>
              <a:rPr lang="zh-CN" altLang="en-US" sz="3600" dirty="0"/>
              <a:t>网易考拉的“死战”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61466-F3C0-4C75-B311-1D41B8FE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92696"/>
            <a:ext cx="8637104" cy="550627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技术趋势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威胁和推动发展当前商业模式的技术趋势</a:t>
            </a:r>
            <a:endParaRPr lang="en-US" altLang="zh-CN" b="1" dirty="0"/>
          </a:p>
          <a:p>
            <a:pPr lvl="1"/>
            <a:r>
              <a:rPr lang="zh-CN" altLang="en-US" b="1" i="1" dirty="0">
                <a:solidFill>
                  <a:srgbClr val="00B0F0"/>
                </a:solidFill>
              </a:rPr>
              <a:t>大型电商平台的技术发展已经较为成熟</a:t>
            </a:r>
            <a:r>
              <a:rPr lang="zh-CN" altLang="en-US" b="1" i="1" dirty="0"/>
              <a:t>：</a:t>
            </a:r>
            <a:r>
              <a:rPr lang="zh-CN" altLang="en-US" i="1" dirty="0"/>
              <a:t>诱导性的前端</a:t>
            </a:r>
            <a:r>
              <a:rPr lang="en-US" altLang="zh-CN" i="1" dirty="0"/>
              <a:t>+</a:t>
            </a:r>
            <a:r>
              <a:rPr lang="zh-CN" altLang="en-US" i="1" dirty="0"/>
              <a:t>微服务架构</a:t>
            </a:r>
            <a:r>
              <a:rPr lang="en-US" altLang="zh-CN" i="1" dirty="0"/>
              <a:t>+</a:t>
            </a:r>
            <a:r>
              <a:rPr lang="zh-CN" altLang="en-US" i="1" dirty="0"/>
              <a:t>大数据分析</a:t>
            </a:r>
            <a:r>
              <a:rPr lang="en-US" altLang="zh-CN" i="1" dirty="0"/>
              <a:t>+</a:t>
            </a:r>
            <a:r>
              <a:rPr lang="zh-CN" altLang="en-US" i="1" dirty="0"/>
              <a:t>推荐系统</a:t>
            </a:r>
            <a:r>
              <a:rPr lang="en-US" altLang="zh-CN" i="1" dirty="0"/>
              <a:t>+</a:t>
            </a:r>
            <a:r>
              <a:rPr lang="zh-CN" altLang="en-US" i="1" dirty="0"/>
              <a:t>多终端。</a:t>
            </a:r>
            <a:r>
              <a:rPr lang="zh-CN" altLang="en-US" b="1" i="1" dirty="0">
                <a:solidFill>
                  <a:srgbClr val="00B0F0"/>
                </a:solidFill>
              </a:rPr>
              <a:t>网易一直有电商平台开发与运营的经验</a:t>
            </a:r>
            <a:endParaRPr lang="en-US" altLang="zh-CN" b="1" i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品牌种草社区（</a:t>
            </a:r>
            <a:r>
              <a:rPr lang="en-US" altLang="zh-CN" dirty="0">
                <a:solidFill>
                  <a:srgbClr val="FF0000"/>
                </a:solidFill>
              </a:rPr>
              <a:t>ins</a:t>
            </a:r>
            <a:r>
              <a:rPr lang="zh-CN" altLang="en-US" dirty="0">
                <a:solidFill>
                  <a:srgbClr val="FF0000"/>
                </a:solidFill>
              </a:rPr>
              <a:t>）、直播（千播大战）带货、拼购红包与社交裂变（游戏诱导）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购物社交化、娱乐化，拼购与市场下沉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行业管理趋势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影响（你的）商业模式的管理规定和管理趋势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00B0F0"/>
                </a:solidFill>
              </a:rPr>
              <a:t>14</a:t>
            </a:r>
            <a:r>
              <a:rPr lang="zh-CN" altLang="en-US" b="1" dirty="0">
                <a:solidFill>
                  <a:srgbClr val="00B0F0"/>
                </a:solidFill>
              </a:rPr>
              <a:t>年海关</a:t>
            </a:r>
            <a:r>
              <a:rPr lang="en-US" altLang="zh-CN" b="1" dirty="0">
                <a:solidFill>
                  <a:srgbClr val="00B0F0"/>
                </a:solidFill>
              </a:rPr>
              <a:t>56</a:t>
            </a:r>
            <a:r>
              <a:rPr lang="zh-CN" altLang="en-US" b="1" dirty="0">
                <a:solidFill>
                  <a:srgbClr val="00B0F0"/>
                </a:solidFill>
              </a:rPr>
              <a:t>、</a:t>
            </a:r>
            <a:r>
              <a:rPr lang="en-US" altLang="zh-CN" b="1" dirty="0">
                <a:solidFill>
                  <a:srgbClr val="00B0F0"/>
                </a:solidFill>
              </a:rPr>
              <a:t>57</a:t>
            </a:r>
            <a:r>
              <a:rPr lang="zh-CN" altLang="en-US" b="1" dirty="0">
                <a:solidFill>
                  <a:srgbClr val="00B0F0"/>
                </a:solidFill>
              </a:rPr>
              <a:t>号文件确定电商渠道的合法性</a:t>
            </a:r>
            <a:r>
              <a:rPr lang="zh-CN" altLang="en-US" dirty="0"/>
              <a:t>，并逐步收取跨境电商综合税：</a:t>
            </a:r>
            <a:r>
              <a:rPr lang="en-US" altLang="zh-CN" dirty="0"/>
              <a:t>70%</a:t>
            </a:r>
            <a:r>
              <a:rPr lang="zh-CN" altLang="en-US" dirty="0"/>
              <a:t>进口消费税</a:t>
            </a:r>
            <a:r>
              <a:rPr lang="en-US" altLang="zh-CN" dirty="0"/>
              <a:t>+70%</a:t>
            </a:r>
            <a:r>
              <a:rPr lang="zh-CN" altLang="en-US" dirty="0"/>
              <a:t>进口增值税</a:t>
            </a:r>
            <a:r>
              <a:rPr lang="en-US" altLang="zh-CN" dirty="0"/>
              <a:t>+</a:t>
            </a:r>
            <a:r>
              <a:rPr lang="zh-CN" altLang="en-US" dirty="0"/>
              <a:t>关税（限额内</a:t>
            </a:r>
            <a:r>
              <a:rPr lang="en-US" altLang="zh-CN" dirty="0"/>
              <a:t>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国内奢侈品、洋品牌开始逐渐降价、折扣、本地化生产，压缩高盈利产品品类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社会和文化趋势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可能影响（你的）商业模式的社会趋势</a:t>
            </a:r>
            <a:endParaRPr lang="en-US" altLang="zh-CN" sz="2600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国内对“洋”产品和服务的认知逐渐冷静（当前高端国产婴儿奶粉价格高于主流进口婴儿奶粉），“国潮”（新国货）正在孕育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社会经济趋势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总结和你的商业模式有关的主要社会经济趋势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三四线城市</a:t>
            </a:r>
            <a:r>
              <a:rPr lang="zh-CN" altLang="en-US" dirty="0"/>
              <a:t>购买能力逐渐加强，</a:t>
            </a:r>
            <a:r>
              <a:rPr lang="zh-CN" altLang="en-US" b="1" dirty="0">
                <a:solidFill>
                  <a:srgbClr val="00B0F0"/>
                </a:solidFill>
              </a:rPr>
              <a:t>需要高品质的消费体验点缀生活，追赶潮流</a:t>
            </a:r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一二线城市生活压力（住房、教育、饮食、医疗）加大，中高端消费能力的增长放缓，极简主义逐步流行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81F39-D83E-43EF-A115-6E4AEC3A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83" y="265612"/>
            <a:ext cx="8259417" cy="99417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行业影响力：</a:t>
            </a:r>
            <a:r>
              <a:rPr lang="zh-CN" altLang="en-US" sz="3200" dirty="0"/>
              <a:t>网易考拉从“死战”到“先降”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353CB-20DD-44BD-AA49-840815D9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59783"/>
            <a:ext cx="8552284" cy="52006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主流竞争对手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识别它们以及它们的相对优势</a:t>
            </a:r>
            <a:endParaRPr lang="en-US" altLang="zh-CN" b="1" dirty="0"/>
          </a:p>
          <a:p>
            <a:pPr lvl="1"/>
            <a:r>
              <a:rPr lang="zh-CN" altLang="en-US" i="1" dirty="0"/>
              <a:t>阿里与京东，</a:t>
            </a:r>
            <a:r>
              <a:rPr lang="zh-CN" altLang="en-US" i="1" dirty="0">
                <a:solidFill>
                  <a:srgbClr val="FF0000"/>
                </a:solidFill>
              </a:rPr>
              <a:t>能力强，有专长，耕耘时间久，覆盖面广</a:t>
            </a:r>
            <a:r>
              <a:rPr lang="zh-CN" altLang="en-US" i="1" dirty="0"/>
              <a:t>，</a:t>
            </a:r>
            <a:r>
              <a:rPr lang="zh-CN" altLang="en-US" i="1" dirty="0">
                <a:solidFill>
                  <a:srgbClr val="FF0000"/>
                </a:solidFill>
              </a:rPr>
              <a:t>市场规模巨大</a:t>
            </a:r>
            <a:r>
              <a:rPr lang="zh-CN" altLang="en-US" dirty="0"/>
              <a:t>（ </a:t>
            </a:r>
            <a:r>
              <a:rPr lang="en-US" altLang="zh-CN" dirty="0"/>
              <a:t>2020</a:t>
            </a:r>
            <a:r>
              <a:rPr lang="zh-CN" altLang="en-US" dirty="0"/>
              <a:t>年全国网上零售额达到</a:t>
            </a:r>
            <a:r>
              <a:rPr lang="en-US" altLang="zh-CN" dirty="0"/>
              <a:t>117601</a:t>
            </a:r>
            <a:r>
              <a:rPr lang="zh-CN" altLang="en-US" dirty="0"/>
              <a:t>亿元 </a:t>
            </a:r>
            <a:r>
              <a:rPr lang="en-US" altLang="zh-CN" dirty="0"/>
              <a:t>- +10.9%</a:t>
            </a:r>
            <a:r>
              <a:rPr lang="zh-CN" altLang="en-US" dirty="0"/>
              <a:t>， 消费品零售总额</a:t>
            </a:r>
            <a:r>
              <a:rPr lang="en-US" altLang="zh-CN" dirty="0"/>
              <a:t>391981</a:t>
            </a:r>
            <a:r>
              <a:rPr lang="zh-CN" altLang="en-US" dirty="0"/>
              <a:t>亿元 </a:t>
            </a:r>
            <a:r>
              <a:rPr lang="en-US" altLang="zh-CN" dirty="0"/>
              <a:t>- -3.9%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i="1" dirty="0">
                <a:solidFill>
                  <a:srgbClr val="FF0000"/>
                </a:solidFill>
              </a:rPr>
              <a:t>跨境电商市场总盘子不到</a:t>
            </a:r>
            <a:r>
              <a:rPr lang="en-US" altLang="zh-CN" i="1" dirty="0">
                <a:solidFill>
                  <a:srgbClr val="FF0000"/>
                </a:solidFill>
              </a:rPr>
              <a:t>1000</a:t>
            </a:r>
            <a:r>
              <a:rPr lang="zh-CN" altLang="en-US" i="1" dirty="0">
                <a:solidFill>
                  <a:srgbClr val="FF0000"/>
                </a:solidFill>
              </a:rPr>
              <a:t>亿元，垂直电商的运营效率远低于综合电商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挑战者（相对于传统电商） </a:t>
            </a:r>
            <a:r>
              <a:rPr lang="en-US" altLang="zh-CN" sz="2600" dirty="0"/>
              <a:t>- </a:t>
            </a:r>
            <a:r>
              <a:rPr lang="zh-CN" altLang="en-US" sz="2600" b="1" dirty="0"/>
              <a:t>新出现的玩家以及它们商业模式的不同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市场下沉拼多多、品牌种草小红书、专业清仓唯品会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替代产品和服务 </a:t>
            </a:r>
            <a:r>
              <a:rPr lang="en-US" altLang="zh-CN" sz="2600" dirty="0"/>
              <a:t>- </a:t>
            </a:r>
            <a:r>
              <a:rPr lang="zh-CN" altLang="en-US" sz="2600" b="1" dirty="0"/>
              <a:t>（包括其它市场和行业在内的）替代产品与服务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人肉代购</a:t>
            </a:r>
            <a:r>
              <a:rPr lang="en-US" altLang="zh-CN" i="1" dirty="0">
                <a:solidFill>
                  <a:srgbClr val="FF0000"/>
                </a:solidFill>
              </a:rPr>
              <a:t>+</a:t>
            </a:r>
            <a:r>
              <a:rPr lang="zh-CN" altLang="en-US" i="1" dirty="0">
                <a:solidFill>
                  <a:srgbClr val="FF0000"/>
                </a:solidFill>
              </a:rPr>
              <a:t>社交网络，国外免税店与折扣店（普通中国人出国更加容易，冲击三四线城市市场）</a:t>
            </a:r>
            <a:r>
              <a:rPr lang="en-US" altLang="zh-CN" i="1" dirty="0">
                <a:solidFill>
                  <a:srgbClr val="FF0000"/>
                </a:solidFill>
              </a:rPr>
              <a:t>- </a:t>
            </a:r>
            <a:r>
              <a:rPr lang="zh-CN" altLang="en-US" i="1" dirty="0">
                <a:solidFill>
                  <a:srgbClr val="FF0000"/>
                </a:solidFill>
              </a:rPr>
              <a:t>没有中间商，更低价更正品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dirty="0">
              <a:solidFill>
                <a:srgbClr val="FF0000"/>
              </a:solidFill>
            </a:endParaRPr>
          </a:p>
          <a:p>
            <a:r>
              <a:rPr lang="zh-CN" altLang="en-US" dirty="0"/>
              <a:t>供应商与价值链上的其他厂商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当前价值链上的关键玩家与新兴玩家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从</a:t>
            </a:r>
            <a:r>
              <a:rPr lang="en-US" altLang="zh-CN" i="1" dirty="0">
                <a:solidFill>
                  <a:srgbClr val="FF0000"/>
                </a:solidFill>
              </a:rPr>
              <a:t>0</a:t>
            </a:r>
            <a:r>
              <a:rPr lang="zh-CN" altLang="en-US" i="1" dirty="0">
                <a:solidFill>
                  <a:srgbClr val="FF0000"/>
                </a:solidFill>
              </a:rPr>
              <a:t>到</a:t>
            </a:r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的重资产模式</a:t>
            </a:r>
            <a:r>
              <a:rPr lang="zh-CN" altLang="en-US" i="1" dirty="0"/>
              <a:t>，</a:t>
            </a:r>
            <a:r>
              <a:rPr lang="en-US" altLang="zh-CN" dirty="0"/>
              <a:t>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月宁波跨境保税仓开始运营，目标亚洲最大</a:t>
            </a:r>
            <a:endParaRPr lang="en-US" altLang="zh-CN" dirty="0"/>
          </a:p>
          <a:p>
            <a:pPr lvl="1"/>
            <a:r>
              <a:rPr lang="zh-CN" altLang="en-US" dirty="0"/>
              <a:t>出于营收压力</a:t>
            </a:r>
            <a:r>
              <a:rPr lang="zh-CN" altLang="en-US" i="1" dirty="0">
                <a:solidFill>
                  <a:srgbClr val="FF0000"/>
                </a:solidFill>
              </a:rPr>
              <a:t>不得不引入第三方店铺与“全球工厂店”，流量变现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i="1" dirty="0"/>
          </a:p>
          <a:p>
            <a:r>
              <a:rPr lang="zh-CN" altLang="en-US" dirty="0"/>
              <a:t>利益相关者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哪些人会影响你的组织和商业模式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虽然营收一度达到网易总营收的</a:t>
            </a:r>
            <a:r>
              <a:rPr lang="en-US" altLang="zh-CN" i="1" dirty="0">
                <a:solidFill>
                  <a:srgbClr val="FF0000"/>
                </a:solidFill>
              </a:rPr>
              <a:t>20%</a:t>
            </a:r>
            <a:r>
              <a:rPr lang="zh-CN" altLang="en-US" i="1" dirty="0">
                <a:solidFill>
                  <a:srgbClr val="FF0000"/>
                </a:solidFill>
              </a:rPr>
              <a:t>，但利润率太低，拖累股价</a:t>
            </a:r>
            <a:endParaRPr lang="en-US" altLang="zh-CN" i="1" dirty="0">
              <a:solidFill>
                <a:srgbClr val="FF0000"/>
              </a:solidFill>
            </a:endParaRPr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受政策、汇率、经济热度、消费者喜好、供应稳定性的影响较大</a:t>
            </a:r>
          </a:p>
        </p:txBody>
      </p:sp>
    </p:spTree>
    <p:extLst>
      <p:ext uri="{BB962C8B-B14F-4D97-AF65-F5344CB8AC3E}">
        <p14:creationId xmlns:p14="http://schemas.microsoft.com/office/powerpoint/2010/main" val="288654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E88CD-2B31-4116-A87F-1A6E4A3D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宏观经济影响：</a:t>
            </a:r>
            <a:r>
              <a:rPr lang="zh-CN" altLang="en-US" sz="3600" dirty="0"/>
              <a:t>考拉的“先降” </a:t>
            </a:r>
            <a:r>
              <a:rPr lang="en-US" altLang="zh-CN" sz="3600" dirty="0"/>
              <a:t>– </a:t>
            </a:r>
            <a:r>
              <a:rPr lang="en-US" altLang="zh-CN" sz="3600" i="1" dirty="0"/>
              <a:t>20</a:t>
            </a:r>
            <a:r>
              <a:rPr lang="zh-CN" altLang="en-US" sz="3600" i="1" dirty="0"/>
              <a:t>亿美刀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06A1E-4BA8-433D-8617-5DC75313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539"/>
            <a:ext cx="7886700" cy="523792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全球市场情况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从宏观经济角度总结当前整体情况</a:t>
            </a:r>
            <a:endParaRPr lang="en-US" altLang="zh-CN" b="1" dirty="0"/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2008-2020</a:t>
            </a:r>
            <a:r>
              <a:rPr lang="zh-CN" altLang="en-US" i="1" dirty="0">
                <a:solidFill>
                  <a:srgbClr val="FF0000"/>
                </a:solidFill>
              </a:rPr>
              <a:t>的又一个</a:t>
            </a:r>
            <a:r>
              <a:rPr lang="en-US" altLang="zh-CN" i="1" dirty="0">
                <a:solidFill>
                  <a:srgbClr val="FF0000"/>
                </a:solidFill>
              </a:rPr>
              <a:t>12</a:t>
            </a:r>
            <a:r>
              <a:rPr lang="zh-CN" altLang="en-US" i="1" dirty="0">
                <a:solidFill>
                  <a:srgbClr val="FF0000"/>
                </a:solidFill>
              </a:rPr>
              <a:t>年周期，全世界主要经济体的增速都在放缓</a:t>
            </a:r>
            <a:endParaRPr lang="en-US" altLang="zh-CN" i="1" dirty="0">
              <a:solidFill>
                <a:srgbClr val="FF0000"/>
              </a:solidFill>
            </a:endParaRPr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跨境商品交易受汇率波动影响较大</a:t>
            </a:r>
            <a:r>
              <a:rPr lang="zh-CN" altLang="en-US" i="1" dirty="0"/>
              <a:t>：</a:t>
            </a:r>
            <a:r>
              <a:rPr lang="en-US" altLang="zh-CN" dirty="0"/>
              <a:t>14</a:t>
            </a:r>
            <a:r>
              <a:rPr lang="zh-CN" altLang="en-US" dirty="0"/>
              <a:t>年开始人民币升值（</a:t>
            </a:r>
            <a:r>
              <a:rPr lang="zh-CN" altLang="en-US" b="1" dirty="0">
                <a:solidFill>
                  <a:srgbClr val="FF0000"/>
                </a:solidFill>
              </a:rPr>
              <a:t>最高接近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比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dirty="0"/>
              <a:t>）</a:t>
            </a:r>
            <a:r>
              <a:rPr lang="zh-CN" altLang="en-US" i="1" dirty="0"/>
              <a:t>，</a:t>
            </a:r>
            <a:r>
              <a:rPr lang="en-US" altLang="zh-CN" i="1" dirty="0"/>
              <a:t>18</a:t>
            </a:r>
            <a:r>
              <a:rPr lang="zh-CN" altLang="en-US" i="1" dirty="0"/>
              <a:t>年开始贬值（</a:t>
            </a:r>
            <a:r>
              <a:rPr lang="zh-CN" altLang="en-US" i="1" dirty="0">
                <a:solidFill>
                  <a:srgbClr val="FF0000"/>
                </a:solidFill>
              </a:rPr>
              <a:t>近期最低</a:t>
            </a:r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比</a:t>
            </a:r>
            <a:r>
              <a:rPr lang="en-US" altLang="zh-CN" i="1" dirty="0">
                <a:solidFill>
                  <a:srgbClr val="FF0000"/>
                </a:solidFill>
              </a:rPr>
              <a:t>7.1</a:t>
            </a:r>
            <a:r>
              <a:rPr lang="zh-CN" altLang="en-US" i="1" dirty="0"/>
              <a:t>）</a:t>
            </a:r>
            <a:endParaRPr lang="en-US" altLang="zh-CN" i="1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中国提出供给侧改革，鼓励进口平衡贸易</a:t>
            </a:r>
            <a:r>
              <a:rPr lang="zh-CN" altLang="en-US" dirty="0"/>
              <a:t>（第一届进口博览会）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资本市场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与你的资本需求相关的当前资本市场情况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00B0F0"/>
                </a:solidFill>
              </a:rPr>
              <a:t>14</a:t>
            </a:r>
            <a:r>
              <a:rPr lang="zh-CN" altLang="en-US" b="1" dirty="0">
                <a:solidFill>
                  <a:srgbClr val="00B0F0"/>
                </a:solidFill>
              </a:rPr>
              <a:t>年开始资本市场流动性逐渐充裕，与互联网思维热潮同步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17</a:t>
            </a:r>
            <a:r>
              <a:rPr lang="zh-CN" altLang="en-US" i="1" dirty="0">
                <a:solidFill>
                  <a:srgbClr val="FF0000"/>
                </a:solidFill>
              </a:rPr>
              <a:t>年开始去杠杆，</a:t>
            </a:r>
            <a:r>
              <a:rPr lang="en-US" altLang="zh-CN" i="1" dirty="0">
                <a:solidFill>
                  <a:srgbClr val="FF0000"/>
                </a:solidFill>
              </a:rPr>
              <a:t>19</a:t>
            </a:r>
            <a:r>
              <a:rPr lang="zh-CN" altLang="en-US" i="1" dirty="0">
                <a:solidFill>
                  <a:srgbClr val="FF0000"/>
                </a:solidFill>
              </a:rPr>
              <a:t>年丁磊认为将遭遇资本寒冬（新冠疫情的全球蔓延）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sz="100" i="1" dirty="0"/>
          </a:p>
          <a:p>
            <a:r>
              <a:rPr lang="zh-CN" altLang="en-US" dirty="0"/>
              <a:t>大宗商品和其他资源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关注你的商业模式所需的资源价格与趋势</a:t>
            </a:r>
            <a:endParaRPr lang="en-US" altLang="zh-CN" b="1" dirty="0"/>
          </a:p>
          <a:p>
            <a:pPr lvl="1"/>
            <a:r>
              <a:rPr lang="zh-CN" altLang="en-US" i="1" dirty="0"/>
              <a:t>人力成本不断上升，</a:t>
            </a:r>
            <a:r>
              <a:rPr lang="en-US" altLang="zh-CN" i="1" dirty="0">
                <a:solidFill>
                  <a:srgbClr val="FF0000"/>
                </a:solidFill>
              </a:rPr>
              <a:t>14</a:t>
            </a:r>
            <a:r>
              <a:rPr lang="zh-CN" altLang="en-US" i="1" dirty="0">
                <a:solidFill>
                  <a:srgbClr val="FF0000"/>
                </a:solidFill>
              </a:rPr>
              <a:t>年到</a:t>
            </a:r>
            <a:r>
              <a:rPr lang="en-US" altLang="zh-CN" i="1" dirty="0">
                <a:solidFill>
                  <a:srgbClr val="FF0000"/>
                </a:solidFill>
              </a:rPr>
              <a:t>20</a:t>
            </a:r>
            <a:r>
              <a:rPr lang="zh-CN" altLang="en-US" i="1" dirty="0">
                <a:solidFill>
                  <a:srgbClr val="FF0000"/>
                </a:solidFill>
              </a:rPr>
              <a:t>年程序员</a:t>
            </a:r>
            <a:r>
              <a:rPr lang="zh-CN" altLang="en-US" b="1" i="1" dirty="0">
                <a:solidFill>
                  <a:srgbClr val="FF0000"/>
                </a:solidFill>
              </a:rPr>
              <a:t>起薪</a:t>
            </a:r>
            <a:r>
              <a:rPr lang="zh-CN" altLang="en-US" i="1" dirty="0">
                <a:solidFill>
                  <a:srgbClr val="FF0000"/>
                </a:solidFill>
              </a:rPr>
              <a:t>完成了</a:t>
            </a:r>
            <a:r>
              <a:rPr lang="en-US" altLang="zh-CN" i="1" dirty="0">
                <a:solidFill>
                  <a:srgbClr val="FF0000"/>
                </a:solidFill>
              </a:rPr>
              <a:t>10w+</a:t>
            </a:r>
            <a:r>
              <a:rPr lang="zh-CN" altLang="en-US" i="1" dirty="0">
                <a:solidFill>
                  <a:srgbClr val="FF0000"/>
                </a:solidFill>
              </a:rPr>
              <a:t>到</a:t>
            </a:r>
            <a:r>
              <a:rPr lang="en-US" altLang="zh-CN" i="1" dirty="0">
                <a:solidFill>
                  <a:srgbClr val="FF0000"/>
                </a:solidFill>
              </a:rPr>
              <a:t>30w</a:t>
            </a:r>
            <a:r>
              <a:rPr lang="zh-CN" altLang="en-US" i="1" dirty="0">
                <a:solidFill>
                  <a:srgbClr val="FF0000"/>
                </a:solidFill>
              </a:rPr>
              <a:t>左右的跳跃（华为</a:t>
            </a:r>
            <a:r>
              <a:rPr lang="en-US" altLang="zh-CN" i="1" dirty="0">
                <a:solidFill>
                  <a:srgbClr val="FF0000"/>
                </a:solidFill>
              </a:rPr>
              <a:t>+</a:t>
            </a:r>
            <a:r>
              <a:rPr lang="zh-CN" altLang="en-US" i="1" dirty="0">
                <a:solidFill>
                  <a:srgbClr val="FF0000"/>
                </a:solidFill>
              </a:rPr>
              <a:t>头条）</a:t>
            </a:r>
            <a:r>
              <a:rPr lang="en-US" altLang="zh-CN" i="1" dirty="0">
                <a:solidFill>
                  <a:srgbClr val="FF0000"/>
                </a:solidFill>
              </a:rPr>
              <a:t>- </a:t>
            </a:r>
            <a:r>
              <a:rPr lang="zh-CN" altLang="en-US" i="1" strike="sngStrike" dirty="0">
                <a:solidFill>
                  <a:srgbClr val="FF0000"/>
                </a:solidFill>
              </a:rPr>
              <a:t>鹅厂：给不到</a:t>
            </a:r>
            <a:r>
              <a:rPr lang="en-US" altLang="zh-CN" i="1" strike="sngStrike" dirty="0">
                <a:solidFill>
                  <a:srgbClr val="FF0000"/>
                </a:solidFill>
              </a:rPr>
              <a:t>40w</a:t>
            </a:r>
            <a:r>
              <a:rPr lang="zh-CN" altLang="en-US" i="1" strike="sngStrike" dirty="0">
                <a:solidFill>
                  <a:srgbClr val="FF0000"/>
                </a:solidFill>
              </a:rPr>
              <a:t>的</a:t>
            </a:r>
            <a:r>
              <a:rPr lang="en-US" altLang="zh-CN" i="1" strike="sngStrike" dirty="0" err="1">
                <a:solidFill>
                  <a:srgbClr val="FF0000"/>
                </a:solidFill>
              </a:rPr>
              <a:t>zhazha</a:t>
            </a:r>
            <a:endParaRPr lang="en-US" altLang="zh-CN" i="1" strike="sngStrike" dirty="0">
              <a:solidFill>
                <a:srgbClr val="FF000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经济基础设施 </a:t>
            </a:r>
            <a:r>
              <a:rPr lang="en-US" altLang="zh-CN" sz="2600" dirty="0"/>
              <a:t>– </a:t>
            </a:r>
            <a:r>
              <a:rPr lang="zh-CN" altLang="en-US" sz="2600" b="1" dirty="0"/>
              <a:t>你的业务市场的经济基础设施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“洋”食品的增多：各类中欧班列的开行，去程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高附加值机电产品，返程</a:t>
            </a:r>
            <a:r>
              <a:rPr lang="en-US" altLang="zh-CN" b="1" dirty="0">
                <a:solidFill>
                  <a:srgbClr val="00B0F0"/>
                </a:solidFill>
              </a:rPr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特色食品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en-US" altLang="zh-CN" dirty="0"/>
              <a:t>08</a:t>
            </a:r>
            <a:r>
              <a:rPr lang="zh-CN" altLang="en-US" dirty="0"/>
              <a:t>年后高铁</a:t>
            </a:r>
            <a:r>
              <a:rPr lang="en-US" altLang="zh-CN" dirty="0"/>
              <a:t>+4g</a:t>
            </a:r>
            <a:r>
              <a:rPr lang="zh-CN" altLang="en-US" dirty="0"/>
              <a:t>（短视频</a:t>
            </a:r>
            <a:r>
              <a:rPr lang="en-US" altLang="zh-CN" dirty="0"/>
              <a:t>+</a:t>
            </a:r>
            <a:r>
              <a:rPr lang="zh-CN" altLang="en-US" dirty="0"/>
              <a:t>小程序</a:t>
            </a:r>
            <a:r>
              <a:rPr lang="en-US" altLang="zh-CN" dirty="0"/>
              <a:t>+</a:t>
            </a:r>
            <a:r>
              <a:rPr lang="zh-CN" altLang="en-US" dirty="0"/>
              <a:t>移动支付</a:t>
            </a:r>
            <a:r>
              <a:rPr lang="en-US" altLang="zh-CN" dirty="0"/>
              <a:t>+</a:t>
            </a:r>
            <a:r>
              <a:rPr lang="zh-CN" altLang="en-US" dirty="0"/>
              <a:t>移动信用授权</a:t>
            </a:r>
            <a:r>
              <a:rPr lang="en-US" altLang="zh-CN" dirty="0"/>
              <a:t>+</a:t>
            </a:r>
            <a:r>
              <a:rPr lang="zh-CN" altLang="en-US" dirty="0"/>
              <a:t>定位服务的广泛使用），未来</a:t>
            </a:r>
            <a:r>
              <a:rPr lang="en-US" altLang="zh-CN" dirty="0"/>
              <a:t>20</a:t>
            </a:r>
            <a:r>
              <a:rPr lang="zh-CN" altLang="en-US" dirty="0"/>
              <a:t>万亿新基建（</a:t>
            </a:r>
            <a:r>
              <a:rPr lang="en-US" altLang="zh-CN" dirty="0"/>
              <a:t>5g+</a:t>
            </a:r>
            <a:r>
              <a:rPr lang="zh-CN" altLang="en-US" dirty="0"/>
              <a:t>特高压</a:t>
            </a:r>
            <a:r>
              <a:rPr lang="en-US" altLang="zh-CN" dirty="0"/>
              <a:t>+</a:t>
            </a:r>
            <a:r>
              <a:rPr lang="zh-CN" altLang="en-US" dirty="0"/>
              <a:t>轨道交通</a:t>
            </a:r>
            <a:r>
              <a:rPr lang="en-US" altLang="zh-CN" dirty="0"/>
              <a:t>+</a:t>
            </a:r>
            <a:r>
              <a:rPr lang="zh-CN" altLang="en-US" dirty="0"/>
              <a:t>充电桩</a:t>
            </a:r>
            <a:r>
              <a:rPr lang="en-US" altLang="zh-CN" dirty="0"/>
              <a:t>+AI+</a:t>
            </a:r>
            <a:r>
              <a:rPr lang="zh-CN" altLang="en-US" dirty="0"/>
              <a:t>大数据中心</a:t>
            </a:r>
            <a:r>
              <a:rPr lang="en-US" altLang="zh-CN" dirty="0"/>
              <a:t>+</a:t>
            </a:r>
            <a:r>
              <a:rPr lang="zh-CN" altLang="en-US" dirty="0"/>
              <a:t>工业互联网）</a:t>
            </a:r>
          </a:p>
        </p:txBody>
      </p:sp>
    </p:spTree>
    <p:extLst>
      <p:ext uri="{BB962C8B-B14F-4D97-AF65-F5344CB8AC3E}">
        <p14:creationId xmlns:p14="http://schemas.microsoft.com/office/powerpoint/2010/main" val="33483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41EB-3539-E9B0-DF0E-AECBE39E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7762"/>
          </a:xfrm>
        </p:spPr>
        <p:txBody>
          <a:bodyPr>
            <a:normAutofit fontScale="90000"/>
          </a:bodyPr>
          <a:lstStyle/>
          <a:p>
            <a:r>
              <a:rPr lang="zh-CN" altLang="en-US" i="1" dirty="0"/>
              <a:t>一些关键性外部趋势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B411C-3829-8C6E-EF18-44148B98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3" y="1100380"/>
            <a:ext cx="8378890" cy="5704747"/>
          </a:xfrm>
        </p:spPr>
        <p:txBody>
          <a:bodyPr>
            <a:normAutofit/>
          </a:bodyPr>
          <a:lstStyle/>
          <a:p>
            <a:r>
              <a:rPr lang="zh-CN" altLang="en-US" dirty="0"/>
              <a:t>用户每日手机使用时长平均为</a:t>
            </a:r>
            <a:r>
              <a:rPr lang="en-US" altLang="zh-CN" dirty="0"/>
              <a:t>100.75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en-US" dirty="0"/>
              <a:t>短视频人均用户时长</a:t>
            </a:r>
            <a:r>
              <a:rPr lang="en-US" altLang="zh-CN" dirty="0"/>
              <a:t>120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en-US" dirty="0"/>
              <a:t>手机使用方式：碎片 </a:t>
            </a:r>
            <a:r>
              <a:rPr lang="en-US" altLang="zh-CN" dirty="0"/>
              <a:t>&gt; </a:t>
            </a:r>
            <a:r>
              <a:rPr lang="zh-CN" altLang="en-US" dirty="0"/>
              <a:t>沉浸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用户追求个人效率的提升 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日常生活的进一步“外包”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新便利店</a:t>
            </a:r>
            <a:r>
              <a:rPr lang="en-US" altLang="zh-CN" dirty="0"/>
              <a:t>/</a:t>
            </a:r>
            <a:r>
              <a:rPr lang="zh-CN" altLang="en-US" dirty="0"/>
              <a:t>咖啡厅</a:t>
            </a:r>
            <a:r>
              <a:rPr lang="en-US" altLang="zh-CN" dirty="0"/>
              <a:t>/</a:t>
            </a:r>
            <a:r>
              <a:rPr lang="zh-CN" altLang="en-US" dirty="0"/>
              <a:t>餐饮的兴起 </a:t>
            </a:r>
            <a:r>
              <a:rPr lang="en-US" altLang="zh-CN" dirty="0"/>
              <a:t>– </a:t>
            </a:r>
            <a:r>
              <a:rPr lang="zh-CN" altLang="en-US" dirty="0"/>
              <a:t>“厨房”与“客厅”的“外包”</a:t>
            </a:r>
            <a:endParaRPr lang="en-US" altLang="zh-CN" dirty="0"/>
          </a:p>
          <a:p>
            <a:pPr lvl="2"/>
            <a:r>
              <a:rPr lang="zh-CN" altLang="en-US" i="1" dirty="0"/>
              <a:t>传统家庭模式的进一步分解，个人对商业社会的依赖加深</a:t>
            </a:r>
            <a:endParaRPr lang="en-US" altLang="zh-CN" i="1" dirty="0"/>
          </a:p>
          <a:p>
            <a:endParaRPr lang="en-US" altLang="zh-CN" sz="100" dirty="0"/>
          </a:p>
          <a:p>
            <a:r>
              <a:rPr lang="zh-CN" altLang="en-US" dirty="0"/>
              <a:t>整体经济周期处于萧条期，然而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2022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前三季度新增居民存款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13.21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万亿，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2021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年同期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8.49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万亿，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2020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年同期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9.95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万亿，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2019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年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8.53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万亿，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2018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年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5.64</a:t>
            </a:r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万亿 </a:t>
            </a:r>
            <a:r>
              <a:rPr lang="en-US" altLang="zh-CN" b="0" i="0" dirty="0">
                <a:solidFill>
                  <a:srgbClr val="2B2B2B"/>
                </a:solidFill>
                <a:effectLst/>
                <a:latin typeface="PingFangSC-Regular"/>
              </a:rPr>
              <a:t>–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2023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SC-Regular"/>
              </a:rPr>
              <a:t>前三季度住户存款增加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14.42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SC-Regular"/>
              </a:rPr>
              <a:t>万亿</a:t>
            </a:r>
            <a:endParaRPr lang="en-US" altLang="zh-CN" b="0" i="0" dirty="0">
              <a:solidFill>
                <a:srgbClr val="FF0000"/>
              </a:solidFill>
              <a:effectLst/>
              <a:latin typeface="PingFangSC-Regular"/>
            </a:endParaRPr>
          </a:p>
          <a:p>
            <a:pPr lvl="2"/>
            <a:r>
              <a:rPr lang="zh-CN" altLang="en-US" b="0" i="0" dirty="0">
                <a:solidFill>
                  <a:srgbClr val="2B2B2B"/>
                </a:solidFill>
                <a:effectLst/>
                <a:latin typeface="PingFangSC-Regular"/>
              </a:rPr>
              <a:t>投资偏好：极端厌恶风险；消费偏好：可以买贵的不能买贵了</a:t>
            </a:r>
            <a:endParaRPr lang="en-US" altLang="zh-CN" b="0" i="0" dirty="0">
              <a:solidFill>
                <a:srgbClr val="2B2B2B"/>
              </a:solidFill>
              <a:effectLst/>
              <a:latin typeface="PingFangSC-Regular"/>
            </a:endParaRPr>
          </a:p>
          <a:p>
            <a:pPr lvl="1"/>
            <a:r>
              <a:rPr lang="zh-CN" altLang="en-US" dirty="0"/>
              <a:t>“康波周期”视角：本轮经济萧条期还有两年半结束</a:t>
            </a:r>
            <a:endParaRPr lang="en-US" altLang="zh-CN" dirty="0"/>
          </a:p>
          <a:p>
            <a:pPr lvl="2"/>
            <a:r>
              <a:rPr lang="zh-CN" altLang="en-US" dirty="0"/>
              <a:t>彭博经济基于</a:t>
            </a:r>
            <a:r>
              <a:rPr lang="en-US" altLang="zh-CN" dirty="0"/>
              <a:t>13</a:t>
            </a:r>
            <a:r>
              <a:rPr lang="zh-CN" altLang="en-US" dirty="0"/>
              <a:t>个宏观经济和金融指标的模型显示未来</a:t>
            </a:r>
            <a:r>
              <a:rPr lang="en-US" altLang="zh-CN" dirty="0"/>
              <a:t>12</a:t>
            </a:r>
            <a:r>
              <a:rPr lang="zh-CN" altLang="en-US" dirty="0"/>
              <a:t>个月美国经济陷入衰退的概率为“</a:t>
            </a:r>
            <a:r>
              <a:rPr lang="en-US" altLang="zh-CN" dirty="0"/>
              <a:t>100%</a:t>
            </a:r>
            <a:r>
              <a:rPr lang="zh-CN" altLang="en-US" dirty="0"/>
              <a:t>” </a:t>
            </a:r>
            <a:r>
              <a:rPr lang="en-US" altLang="zh-CN" dirty="0"/>
              <a:t>– </a:t>
            </a:r>
            <a:r>
              <a:rPr lang="zh-CN" altLang="en-US" i="1" dirty="0"/>
              <a:t>是否有机会：原神在西方的崛起（疫情期间的情感关怀 </a:t>
            </a:r>
            <a:r>
              <a:rPr lang="en-US" altLang="zh-CN" i="1" dirty="0"/>
              <a:t>+ </a:t>
            </a:r>
            <a:r>
              <a:rPr lang="zh-CN" altLang="en-US" i="1" strike="sngStrike" dirty="0"/>
              <a:t>国产</a:t>
            </a:r>
            <a:r>
              <a:rPr lang="zh-CN" altLang="en-US" i="1" dirty="0"/>
              <a:t>免费游戏模式）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78039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1767</Words>
  <Application>Microsoft Office PowerPoint</Application>
  <PresentationFormat>全屏显示(4:3)</PresentationFormat>
  <Paragraphs>120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PingFangSC-Regular</vt:lpstr>
      <vt:lpstr>等线</vt:lpstr>
      <vt:lpstr>arial</vt:lpstr>
      <vt:lpstr>arial</vt:lpstr>
      <vt:lpstr>Calibri</vt:lpstr>
      <vt:lpstr>Calibri Light</vt:lpstr>
      <vt:lpstr>Office 主题​​</vt:lpstr>
      <vt:lpstr>需求与商业模式创新 第五章 商业模式战略 评估商业模式</vt:lpstr>
      <vt:lpstr>为什么要先评估？</vt:lpstr>
      <vt:lpstr>变化环境下商业模式的演进</vt:lpstr>
      <vt:lpstr>商业模式环境评估</vt:lpstr>
      <vt:lpstr>市场影响力：初创期的网易考拉海购</vt:lpstr>
      <vt:lpstr>关键趋势：网易考拉的“死战”</vt:lpstr>
      <vt:lpstr>行业影响力：网易考拉从“死战”到“先降”</vt:lpstr>
      <vt:lpstr>宏观经济影响：考拉的“先降” – 20亿美刀</vt:lpstr>
      <vt:lpstr>一些关键性外部趋势</vt:lpstr>
      <vt:lpstr>相关新闻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需求与商业模式创新 第五章 商业模式战略 评估商业模式</dc:title>
  <dc:creator>Hongyu Kuang</dc:creator>
  <cp:lastModifiedBy>匡宏宇</cp:lastModifiedBy>
  <cp:revision>105</cp:revision>
  <dcterms:created xsi:type="dcterms:W3CDTF">2020-04-01T12:48:53Z</dcterms:created>
  <dcterms:modified xsi:type="dcterms:W3CDTF">2023-10-24T03:02:40Z</dcterms:modified>
</cp:coreProperties>
</file>