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8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8"/>
          <p:cNvSpPr>
            <a:spLocks noChangeShapeType="1"/>
          </p:cNvSpPr>
          <p:nvPr/>
        </p:nvSpPr>
        <p:spPr bwMode="auto">
          <a:xfrm>
            <a:off x="2641600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26C296-132E-469F-A5FD-82F9C32BCA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371D1-E012-4E5D-AF41-8D89D865D50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AAFEA-3EC6-456E-A383-30C7DA7D93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A496F-B317-48B4-A575-5161ADDC7D3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11BA0-42C1-4FEE-82D3-25C4F20B13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01001-7082-4B20-977D-8410A325E9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7D7F3-96C5-4F57-9EC8-72F47E3896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18DC-EDCE-4388-A899-528A435042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CB8CD-D5B6-425B-BC8E-0CADE8C05F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1C04C-A84F-4784-9436-4649E086E5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6DB64-AFF6-433B-8FEF-9C6045802C4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83F02-037E-4190-B2FE-FCAE6AC164E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8D126-EA92-4D2D-A45B-A7F8EEE1ADB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24AE6F31-25CB-4583-AC58-A4A74F37B94E}" type="slidenum">
              <a:rPr lang="en-US" altLang="zh-CN"/>
            </a:fld>
            <a:endParaRPr lang="en-US" altLang="zh-CN"/>
          </a:p>
        </p:txBody>
      </p:sp>
      <p:sp>
        <p:nvSpPr>
          <p:cNvPr id="3079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商业模式部分期末考核（</a:t>
            </a:r>
            <a:r>
              <a:rPr lang="en-US" altLang="zh-CN" dirty="0"/>
              <a:t>50</a:t>
            </a:r>
            <a:r>
              <a:rPr lang="zh-CN" altLang="en-US" dirty="0"/>
              <a:t>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概述：基于给定背景和题目的知识点运用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商业模式画布绘制</a:t>
            </a:r>
            <a:r>
              <a:rPr lang="en-US" altLang="zh-CN" dirty="0"/>
              <a:t>+</a:t>
            </a:r>
            <a:r>
              <a:rPr lang="zh-CN" altLang="en-US" dirty="0"/>
              <a:t>需求类型 </a:t>
            </a:r>
            <a:r>
              <a:rPr lang="en-US" altLang="zh-CN" dirty="0"/>
              <a:t>– 20</a:t>
            </a:r>
            <a:endParaRPr lang="en-US" altLang="zh-CN" dirty="0"/>
          </a:p>
          <a:p>
            <a:r>
              <a:rPr lang="zh-CN" altLang="en-US" dirty="0"/>
              <a:t>商业模式类型讨论 </a:t>
            </a:r>
            <a:r>
              <a:rPr lang="en-US" altLang="zh-CN" dirty="0"/>
              <a:t>– 10</a:t>
            </a:r>
            <a:endParaRPr lang="en-US" altLang="zh-CN" dirty="0"/>
          </a:p>
          <a:p>
            <a:pPr lvl="1"/>
            <a:r>
              <a:rPr lang="zh-CN" altLang="en-US" dirty="0"/>
              <a:t>五种类型都有可能，优先考察与互联网最相关的三个</a:t>
            </a:r>
            <a:endParaRPr lang="en-US" altLang="zh-CN" dirty="0"/>
          </a:p>
          <a:p>
            <a:r>
              <a:rPr lang="zh-CN" altLang="en-US" dirty="0"/>
              <a:t>商业模式设计 </a:t>
            </a:r>
            <a:r>
              <a:rPr lang="en-US" altLang="zh-CN" dirty="0"/>
              <a:t>– 10</a:t>
            </a:r>
            <a:endParaRPr lang="en-US" altLang="zh-CN" dirty="0"/>
          </a:p>
          <a:p>
            <a:pPr lvl="1"/>
            <a:r>
              <a:rPr lang="zh-CN" altLang="en-US" dirty="0"/>
              <a:t>六种设计手段选一个考核</a:t>
            </a:r>
            <a:endParaRPr lang="en-US" altLang="zh-CN" dirty="0"/>
          </a:p>
          <a:p>
            <a:r>
              <a:rPr lang="zh-CN" altLang="en-US" dirty="0"/>
              <a:t>商业模式评估 </a:t>
            </a:r>
            <a:r>
              <a:rPr lang="en-US" altLang="zh-CN" dirty="0"/>
              <a:t>– 10</a:t>
            </a:r>
            <a:endParaRPr lang="en-US" altLang="zh-CN" dirty="0"/>
          </a:p>
          <a:p>
            <a:pPr lvl="1"/>
            <a:r>
              <a:rPr lang="zh-CN" altLang="en-US" dirty="0"/>
              <a:t>四种评估手段选一个考核（复杂的手段会被适当地提示和约减）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需求部分期末考核（</a:t>
            </a:r>
            <a:r>
              <a:rPr lang="en-US" altLang="zh-CN" dirty="0"/>
              <a:t>50</a:t>
            </a:r>
            <a:r>
              <a:rPr lang="zh-CN" altLang="en-US" dirty="0"/>
              <a:t>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91892"/>
            <a:ext cx="8229600" cy="5139034"/>
          </a:xfrm>
        </p:spPr>
        <p:txBody>
          <a:bodyPr/>
          <a:lstStyle/>
          <a:p>
            <a:r>
              <a:rPr lang="zh-CN" altLang="en-US" sz="2400" dirty="0"/>
              <a:t>需求获取（</a:t>
            </a:r>
            <a:r>
              <a:rPr lang="en-US" altLang="zh-CN" sz="2400" dirty="0"/>
              <a:t>30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pPr lvl="1"/>
            <a:r>
              <a:rPr lang="zh-CN" altLang="en-US" sz="2000" dirty="0"/>
              <a:t>需求获取上半段（</a:t>
            </a:r>
            <a:r>
              <a:rPr lang="en-US" altLang="zh-CN" sz="2000" dirty="0"/>
              <a:t>20</a:t>
            </a:r>
            <a:r>
              <a:rPr lang="zh-CN" altLang="en-US" sz="2000" dirty="0"/>
              <a:t>分）</a:t>
            </a:r>
            <a:endParaRPr lang="en-US" altLang="zh-CN" sz="2000" dirty="0"/>
          </a:p>
          <a:p>
            <a:pPr lvl="2"/>
            <a:r>
              <a:rPr lang="zh-CN" altLang="en-US" sz="1800" b="1" dirty="0">
                <a:solidFill>
                  <a:srgbClr val="FF0000"/>
                </a:solidFill>
              </a:rPr>
              <a:t>确定项目前景与范围（</a:t>
            </a:r>
            <a:r>
              <a:rPr lang="en-US" altLang="zh-CN" sz="1800" b="1" dirty="0">
                <a:solidFill>
                  <a:srgbClr val="FF0000"/>
                </a:solidFill>
              </a:rPr>
              <a:t>10</a:t>
            </a:r>
            <a:r>
              <a:rPr lang="zh-CN" altLang="en-US" sz="1800" b="1" dirty="0">
                <a:solidFill>
                  <a:srgbClr val="FF0000"/>
                </a:solidFill>
              </a:rPr>
              <a:t>分） </a:t>
            </a:r>
            <a:r>
              <a:rPr lang="en-US" altLang="zh-CN" sz="1800" b="1" dirty="0">
                <a:solidFill>
                  <a:srgbClr val="FF0000"/>
                </a:solidFill>
              </a:rPr>
              <a:t>– </a:t>
            </a:r>
            <a:r>
              <a:rPr lang="zh-CN" altLang="en-US" sz="1800" b="1" dirty="0">
                <a:solidFill>
                  <a:srgbClr val="FF0000"/>
                </a:solidFill>
              </a:rPr>
              <a:t>目标模型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lvl="2"/>
            <a:r>
              <a:rPr lang="zh-CN" altLang="en-US" sz="1800" dirty="0"/>
              <a:t>涉众分析（</a:t>
            </a:r>
            <a:r>
              <a:rPr lang="en-US" altLang="zh-CN" sz="1800" dirty="0"/>
              <a:t>10</a:t>
            </a:r>
            <a:r>
              <a:rPr lang="zh-CN" altLang="en-US" sz="1800" dirty="0"/>
              <a:t>分） </a:t>
            </a:r>
            <a:r>
              <a:rPr lang="en-US" altLang="zh-CN" sz="1800" dirty="0"/>
              <a:t>– </a:t>
            </a:r>
            <a:r>
              <a:rPr lang="zh-CN" altLang="en-US" sz="1800" dirty="0"/>
              <a:t>涉众识别之</a:t>
            </a:r>
            <a:r>
              <a:rPr lang="en-US" altLang="zh-CN" sz="1800" dirty="0"/>
              <a:t>ADM</a:t>
            </a:r>
            <a:r>
              <a:rPr lang="zh-CN" altLang="en-US" sz="1800" dirty="0"/>
              <a:t>模型、涉众评估之</a:t>
            </a:r>
            <a:r>
              <a:rPr lang="en-US" altLang="zh-CN" sz="1800" dirty="0"/>
              <a:t>Power-Interest</a:t>
            </a:r>
            <a:r>
              <a:rPr lang="zh-CN" altLang="en-US" sz="1800" dirty="0"/>
              <a:t>模型、涉众共赢之</a:t>
            </a:r>
            <a:r>
              <a:rPr lang="en-US" altLang="zh-CN" sz="1800" dirty="0"/>
              <a:t>Stakeholder-Issue</a:t>
            </a:r>
            <a:r>
              <a:rPr lang="zh-CN" altLang="en-US" sz="1800" dirty="0"/>
              <a:t>模型</a:t>
            </a:r>
            <a:endParaRPr lang="en-US" altLang="zh-CN" sz="1800" dirty="0"/>
          </a:p>
          <a:p>
            <a:pPr lvl="1"/>
            <a:r>
              <a:rPr lang="zh-CN" altLang="en-US" sz="2000" dirty="0"/>
              <a:t>需求获取下半段（</a:t>
            </a:r>
            <a:r>
              <a:rPr lang="en-US" altLang="zh-CN" sz="2000" dirty="0"/>
              <a:t>10</a:t>
            </a:r>
            <a:r>
              <a:rPr lang="zh-CN" altLang="en-US" sz="2000" dirty="0"/>
              <a:t>分）</a:t>
            </a:r>
            <a:endParaRPr lang="en-US" altLang="zh-CN" sz="2000" dirty="0"/>
          </a:p>
          <a:p>
            <a:pPr lvl="2"/>
            <a:r>
              <a:rPr lang="zh-CN" altLang="en-US" sz="1800" dirty="0"/>
              <a:t>面谈、原型、观察三大获取手段的联系与区别，面谈问题的设计</a:t>
            </a:r>
            <a:endParaRPr lang="en-US" altLang="zh-CN" sz="1600" dirty="0"/>
          </a:p>
          <a:p>
            <a:r>
              <a:rPr lang="zh-CN" altLang="en-US" sz="2400" dirty="0"/>
              <a:t>需求分析（</a:t>
            </a:r>
            <a:r>
              <a:rPr lang="en-US" altLang="zh-CN" sz="2400" dirty="0"/>
              <a:t>10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pPr lvl="1"/>
            <a:r>
              <a:rPr lang="zh-CN" altLang="en-US" sz="2000" dirty="0"/>
              <a:t>需求分析基本任务</a:t>
            </a:r>
            <a:endParaRPr lang="en-US" altLang="zh-CN" sz="2000" dirty="0"/>
          </a:p>
          <a:p>
            <a:pPr lvl="1"/>
            <a:r>
              <a:rPr lang="zh-CN" altLang="en-US" sz="2000" dirty="0"/>
              <a:t>基于</a:t>
            </a:r>
            <a:r>
              <a:rPr lang="en-US" altLang="zh-CN" sz="2000" dirty="0"/>
              <a:t>UML</a:t>
            </a:r>
            <a:r>
              <a:rPr lang="zh-CN" altLang="en-US" sz="2000" dirty="0"/>
              <a:t>软件建模的需求细化 </a:t>
            </a:r>
            <a:r>
              <a:rPr lang="en-US" altLang="zh-CN" sz="2000" dirty="0"/>
              <a:t>– </a:t>
            </a:r>
            <a:r>
              <a:rPr lang="zh-CN" altLang="en-US" sz="2000" dirty="0"/>
              <a:t>概念类图、顺序图、状态图</a:t>
            </a:r>
            <a:endParaRPr lang="en-US" altLang="zh-CN" sz="2000" dirty="0"/>
          </a:p>
          <a:p>
            <a:r>
              <a:rPr lang="zh-CN" altLang="en-US" sz="2400" i="1" dirty="0"/>
              <a:t>需求规格说明</a:t>
            </a:r>
            <a:endParaRPr lang="en-US" altLang="zh-CN" sz="2400" i="1" dirty="0"/>
          </a:p>
          <a:p>
            <a:r>
              <a:rPr lang="zh-CN" altLang="en-US" sz="2400" dirty="0"/>
              <a:t>需求验证与管理（</a:t>
            </a:r>
            <a:r>
              <a:rPr lang="en-US" altLang="zh-CN" sz="2400" dirty="0"/>
              <a:t>10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pPr lvl="1"/>
            <a:r>
              <a:rPr lang="zh-CN" altLang="en-US" sz="2000" dirty="0"/>
              <a:t>需求验证基本活动</a:t>
            </a:r>
            <a:endParaRPr lang="en-US" altLang="zh-CN" sz="2000" dirty="0"/>
          </a:p>
          <a:p>
            <a:pPr lvl="1"/>
            <a:r>
              <a:rPr lang="zh-CN" altLang="en-US" sz="2000" dirty="0"/>
              <a:t>需求管理任务与活动，需求变更控制过程、组织与注意事项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F01001-7082-4B20-977D-8410A325E90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4367531-a6ba-4790-9f0c-53fa404e2628"/>
  <p:tag name="COMMONDATA" val="eyJoZGlkIjoiMmRhYTYyYzNjMWFmZDhiMjQwNzYwNTkxYzM2MGU1YzAifQ=="/>
</p:tagLst>
</file>

<file path=ppt/theme/theme1.xml><?xml version="1.0" encoding="utf-8"?>
<a:theme xmlns:a="http://schemas.openxmlformats.org/drawingml/2006/main" name="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WPS 演示</Application>
  <PresentationFormat>宽屏</PresentationFormat>
  <Paragraphs>31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Garamond</vt:lpstr>
      <vt:lpstr>微软雅黑</vt:lpstr>
      <vt:lpstr>Arial Unicode MS</vt:lpstr>
      <vt:lpstr>Calibri</vt:lpstr>
      <vt:lpstr>2_Edge</vt:lpstr>
      <vt:lpstr>商业模式部分期末考核（50分）</vt:lpstr>
      <vt:lpstr>需求部分期末考核（50分）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卿云落</cp:lastModifiedBy>
  <cp:revision>173</cp:revision>
  <dcterms:created xsi:type="dcterms:W3CDTF">2019-06-19T02:08:00Z</dcterms:created>
  <dcterms:modified xsi:type="dcterms:W3CDTF">2023-02-13T06:09:04Z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22A70D2E060A479AABCE79E3838ACCE2</vt:lpwstr>
  </property>
</Properties>
</file>