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6"/>
  </p:notesMasterIdLst>
  <p:sldIdLst>
    <p:sldId id="256" r:id="rId4"/>
    <p:sldId id="399" r:id="rId5"/>
    <p:sldId id="398" r:id="rId6"/>
    <p:sldId id="451" r:id="rId7"/>
    <p:sldId id="314" r:id="rId8"/>
    <p:sldId id="317" r:id="rId9"/>
    <p:sldId id="413" r:id="rId10"/>
    <p:sldId id="435" r:id="rId11"/>
    <p:sldId id="436" r:id="rId12"/>
    <p:sldId id="354" r:id="rId13"/>
    <p:sldId id="369" r:id="rId14"/>
    <p:sldId id="394" r:id="rId15"/>
    <p:sldId id="359" r:id="rId17"/>
    <p:sldId id="406" r:id="rId18"/>
    <p:sldId id="371" r:id="rId19"/>
    <p:sldId id="372" r:id="rId20"/>
    <p:sldId id="437" r:id="rId21"/>
    <p:sldId id="366" r:id="rId22"/>
    <p:sldId id="259" r:id="rId23"/>
    <p:sldId id="260" r:id="rId24"/>
    <p:sldId id="326" r:id="rId25"/>
    <p:sldId id="452" r:id="rId26"/>
    <p:sldId id="440" r:id="rId27"/>
    <p:sldId id="441" r:id="rId28"/>
    <p:sldId id="439" r:id="rId29"/>
    <p:sldId id="442" r:id="rId30"/>
    <p:sldId id="384" r:id="rId31"/>
    <p:sldId id="448" r:id="rId32"/>
    <p:sldId id="387" r:id="rId33"/>
    <p:sldId id="395" r:id="rId34"/>
    <p:sldId id="446" r:id="rId35"/>
    <p:sldId id="444" r:id="rId36"/>
    <p:sldId id="381" r:id="rId37"/>
    <p:sldId id="463" r:id="rId38"/>
    <p:sldId id="464" r:id="rId39"/>
    <p:sldId id="402" r:id="rId40"/>
    <p:sldId id="405" r:id="rId41"/>
    <p:sldId id="447" r:id="rId42"/>
  </p:sldIdLst>
  <p:sldSz cx="9144000" cy="6858000" type="screen4x3"/>
  <p:notesSz cx="6858000" cy="9144000"/>
  <p:custDataLst>
    <p:tags r:id="rId46"/>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DC7C"/>
    <a:srgbClr val="FD190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1170" y="13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B993F13A-78FA-4EE3-96C7-29E6BBB52C89}"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12D4EB2D-8E9E-4DE1-8A8F-DAA984E0C77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D4EB2D-8E9E-4DE1-8A8F-DAA984E0C77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D4EB2D-8E9E-4DE1-8A8F-DAA984E0C77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D4EB2D-8E9E-4DE1-8A8F-DAA984E0C77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73A62B7-B16A-4339-8111-B7896EBF705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6449503-4490-4CA8-9E3D-75C910D054F3}"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8C3FE72-F967-4F60-AAC6-271BAAE87C60}"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2F5F715-F421-4B54-9DE1-697E753BF62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A65CF84-9D3E-439D-8A8E-FBE4B2E0D71D}"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85918" y="3886200"/>
            <a:ext cx="5986482"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6" name="标题 5"/>
          <p:cNvSpPr>
            <a:spLocks noGrp="1"/>
          </p:cNvSpPr>
          <p:nvPr>
            <p:ph type="title"/>
          </p:nvPr>
        </p:nvSpPr>
        <p:spPr/>
        <p:txBody>
          <a:bodyPr/>
          <a:lstStyle/>
          <a:p>
            <a:r>
              <a:rPr lang="zh-CN" altLang="en-US"/>
              <a:t>单击此处编辑母版标题样式</a:t>
            </a:r>
            <a:endParaRPr lang="zh-CN" altLang="en-US"/>
          </a:p>
        </p:txBody>
      </p:sp>
      <p:sp>
        <p:nvSpPr>
          <p:cNvPr id="4"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85917" y="4406900"/>
            <a:ext cx="6708795"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1785917" y="2906713"/>
            <a:ext cx="670879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8B6365-B81F-40E9-AF3C-D63FEC9FB773}"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74638"/>
            <a:ext cx="60198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5"/>
          <p:cNvSpPr>
            <a:spLocks noGrp="1"/>
          </p:cNvSpPr>
          <p:nvPr>
            <p:ph type="sldNum" sz="quarter" idx="10"/>
          </p:nvPr>
        </p:nvSpPr>
        <p:spPr/>
        <p:txBody>
          <a:bodyPr/>
          <a:lstStyle>
            <a:lvl1pPr>
              <a:defRPr/>
            </a:lvl1pPr>
          </a:lstStyle>
          <a:p>
            <a:fld id="{9505B17D-1641-4879-9E07-EA130BD697D2}" type="slidenum">
              <a:rPr lang="zh-CN" altLang="en-US" smtClean="0"/>
            </a:fld>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6AC542C-C878-4520-AAF6-5D2E04BC0F3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4D016FC-B616-44D8-80FC-35E0B4541FF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C05292B-D2BE-4ED3-8B2A-DA14648F927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AD401F1-181D-466B-9385-6AF13D9D488A}"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4604B8B-6559-447E-9436-5876E1DA794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27D213E-BF0B-4C14-850E-58FF8746A23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F871CF-EE21-4D64-9163-36DF397DB87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defRPr>
            </a:lvl1pPr>
          </a:lstStyle>
          <a:p>
            <a:pPr>
              <a:defRPr/>
            </a:pPr>
            <a:endParaRPr lang="en-US" altLang="zh-CN"/>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defRPr>
            </a:lvl1pPr>
          </a:lstStyle>
          <a:p>
            <a:pPr>
              <a:defRPr/>
            </a:pPr>
            <a:endParaRPr lang="en-US" altLang="zh-CN"/>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Garamond" panose="02020404030301010803" pitchFamily="18" charset="0"/>
              </a:defRPr>
            </a:lvl1pPr>
          </a:lstStyle>
          <a:p>
            <a:pPr>
              <a:defRPr/>
            </a:pPr>
            <a:fld id="{0425CA04-AFED-4C20-8B0A-8148D7918443}" type="slidenum">
              <a:rPr lang="en-US" altLang="zh-CN"/>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785938" y="274638"/>
            <a:ext cx="69008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1785938" y="1600200"/>
            <a:ext cx="6900862"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fld id="{9505B17D-1641-4879-9E07-EA130BD697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med">
    <p:fade/>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6.bin"/><Relationship Id="rId2" Type="http://schemas.openxmlformats.org/officeDocument/2006/relationships/image" Target="../media/image13.e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khy@nju.edu.c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image" Target="../media/image8.emf"/><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vmlDrawing" Target="../drawings/vmlDrawing1.v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2.emf"/><Relationship Id="rId3" Type="http://schemas.openxmlformats.org/officeDocument/2006/relationships/oleObject" Target="../embeddings/oleObject4.bin"/><Relationship Id="rId2" Type="http://schemas.openxmlformats.org/officeDocument/2006/relationships/image" Target="../media/image11.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1000" y="1295400"/>
            <a:ext cx="8686800" cy="2076450"/>
          </a:xfrm>
        </p:spPr>
        <p:txBody>
          <a:bodyPr/>
          <a:lstStyle/>
          <a:p>
            <a:pPr algn="ctr" eaLnBrk="1" hangingPunct="1"/>
            <a:r>
              <a:rPr lang="zh-CN" altLang="en-US" sz="4400" dirty="0"/>
              <a:t>需求与商业模式创新</a:t>
            </a:r>
            <a:br>
              <a:rPr lang="en-US" altLang="zh-CN" sz="4400" dirty="0"/>
            </a:br>
            <a:br>
              <a:rPr lang="en-US" altLang="zh-CN" sz="4400" dirty="0"/>
            </a:br>
            <a:r>
              <a:rPr lang="zh-CN" altLang="en-US" sz="4400" dirty="0"/>
              <a:t>第一章</a:t>
            </a:r>
            <a:r>
              <a:rPr lang="en-US" altLang="zh-CN" sz="4400" dirty="0"/>
              <a:t>: </a:t>
            </a:r>
            <a:r>
              <a:rPr lang="zh-CN" altLang="en-US" sz="4400" dirty="0"/>
              <a:t>导论</a:t>
            </a:r>
            <a:endParaRPr lang="en-US" altLang="zh-CN" sz="4400" dirty="0"/>
          </a:p>
        </p:txBody>
      </p:sp>
      <p:sp>
        <p:nvSpPr>
          <p:cNvPr id="4099" name="副标题 3"/>
          <p:cNvSpPr>
            <a:spLocks noGrp="1" noChangeArrowheads="1"/>
          </p:cNvSpPr>
          <p:nvPr>
            <p:ph type="subTitle" idx="1"/>
          </p:nvPr>
        </p:nvSpPr>
        <p:spPr/>
        <p:txBody>
          <a:bodyPr/>
          <a:lstStyle/>
          <a:p>
            <a:r>
              <a:rPr lang="zh-CN" altLang="en-US" dirty="0"/>
              <a:t>南京大学软件学院 </a:t>
            </a:r>
            <a:r>
              <a:rPr lang="en-US" altLang="zh-CN" dirty="0"/>
              <a:t>– </a:t>
            </a:r>
            <a:r>
              <a:rPr lang="zh-CN" altLang="en-US" dirty="0"/>
              <a:t>匡宏宇</a:t>
            </a:r>
            <a:endParaRPr lang="zh-CN" altLang="en-US" dirty="0"/>
          </a:p>
        </p:txBody>
      </p:sp>
      <p:sp>
        <p:nvSpPr>
          <p:cNvPr id="410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15664A-4AD1-4583-B43D-140D3156B946}"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800" dirty="0"/>
              <a:t>需求的重要性 </a:t>
            </a:r>
            <a:r>
              <a:rPr lang="en-US" altLang="zh-CN" sz="3800" dirty="0"/>
              <a:t>-  90</a:t>
            </a:r>
            <a:r>
              <a:rPr lang="zh-CN" altLang="en-US" sz="3800" dirty="0"/>
              <a:t>年代起的软件生产状况调查</a:t>
            </a:r>
            <a:r>
              <a:rPr lang="en-US" altLang="zh-CN" sz="3800" dirty="0">
                <a:latin typeface="Arial" panose="020B0604020202020204" pitchFamily="34" charset="0"/>
              </a:rPr>
              <a:t>——</a:t>
            </a:r>
            <a:r>
              <a:rPr lang="en-US" altLang="zh-CN" sz="3800" dirty="0"/>
              <a:t>Standish Group 1995-2012</a:t>
            </a:r>
            <a:endParaRPr lang="en-US" altLang="zh-CN" sz="3800" dirty="0"/>
          </a:p>
        </p:txBody>
      </p:sp>
      <p:sp>
        <p:nvSpPr>
          <p:cNvPr id="1433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4340" name="Object 4"/>
          <p:cNvGraphicFramePr>
            <a:graphicFrameLocks noChangeAspect="1"/>
          </p:cNvGraphicFramePr>
          <p:nvPr/>
        </p:nvGraphicFramePr>
        <p:xfrm>
          <a:off x="76200" y="3276600"/>
          <a:ext cx="4419600" cy="3490913"/>
        </p:xfrm>
        <a:graphic>
          <a:graphicData uri="http://schemas.openxmlformats.org/presentationml/2006/ole">
            <mc:AlternateContent xmlns:mc="http://schemas.openxmlformats.org/markup-compatibility/2006">
              <mc:Choice xmlns:v="urn:schemas-microsoft-com:vml" Requires="v">
                <p:oleObj spid="_x0000_s0" name="图表" r:id="rId1" imgW="2035175" imgH="1609090" progId="MSGraph.Chart.8">
                  <p:embed/>
                </p:oleObj>
              </mc:Choice>
              <mc:Fallback>
                <p:oleObj name="图表" r:id="rId1" imgW="2035175" imgH="1609090" progId="MSGraph.Char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276600"/>
                        <a:ext cx="44196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Rectangle 7"/>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4342" name="Object 6"/>
          <p:cNvGraphicFramePr>
            <a:graphicFrameLocks noChangeAspect="1"/>
          </p:cNvGraphicFramePr>
          <p:nvPr/>
        </p:nvGraphicFramePr>
        <p:xfrm>
          <a:off x="4267200" y="3505200"/>
          <a:ext cx="4495800" cy="2992438"/>
        </p:xfrm>
        <a:graphic>
          <a:graphicData uri="http://schemas.openxmlformats.org/presentationml/2006/ole">
            <mc:AlternateContent xmlns:mc="http://schemas.openxmlformats.org/markup-compatibility/2006">
              <mc:Choice xmlns:v="urn:schemas-microsoft-com:vml" Requires="v">
                <p:oleObj spid="_x0000_s2" name="图表" r:id="rId3" imgW="2371725" imgH="1581150" progId="MSGraph.Chart.8">
                  <p:embed/>
                </p:oleObj>
              </mc:Choice>
              <mc:Fallback>
                <p:oleObj name="图表" r:id="rId3" imgW="2371725" imgH="1581150" progId="MSGraph.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505200"/>
                        <a:ext cx="449580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Rectangle 8"/>
          <p:cNvSpPr>
            <a:spLocks noGrp="1" noChangeArrowheads="1"/>
          </p:cNvSpPr>
          <p:nvPr>
            <p:ph type="body" idx="1"/>
          </p:nvPr>
        </p:nvSpPr>
        <p:spPr/>
        <p:txBody>
          <a:bodyPr/>
          <a:lstStyle/>
          <a:p>
            <a:pPr eaLnBrk="1" hangingPunct="1"/>
            <a:r>
              <a:rPr lang="en-US" altLang="zh-CN" sz="2200"/>
              <a:t>365</a:t>
            </a:r>
            <a:r>
              <a:rPr lang="zh-CN" altLang="en-US" sz="2200"/>
              <a:t>家公司的</a:t>
            </a:r>
            <a:r>
              <a:rPr lang="en-US" altLang="zh-CN" sz="2200"/>
              <a:t>8380</a:t>
            </a:r>
            <a:r>
              <a:rPr lang="zh-CN" altLang="en-US" sz="2200"/>
              <a:t>个项目</a:t>
            </a:r>
            <a:endParaRPr lang="zh-CN" altLang="en-US" sz="2200"/>
          </a:p>
          <a:p>
            <a:pPr lvl="1" eaLnBrk="1" hangingPunct="1"/>
            <a:r>
              <a:rPr lang="zh-CN" altLang="en-US" sz="2000"/>
              <a:t>成功项目</a:t>
            </a:r>
            <a:r>
              <a:rPr lang="en-US" altLang="zh-CN" sz="2000"/>
              <a:t>Success</a:t>
            </a:r>
            <a:r>
              <a:rPr lang="zh-CN" altLang="en-US" sz="2000"/>
              <a:t>：在预计的时间之内，在预算的成本之下，完成预期的所有功能</a:t>
            </a:r>
            <a:endParaRPr lang="zh-CN" altLang="en-US" sz="2000"/>
          </a:p>
          <a:p>
            <a:pPr lvl="1" eaLnBrk="1" hangingPunct="1"/>
            <a:r>
              <a:rPr lang="zh-CN" altLang="en-US" sz="2000"/>
              <a:t>问题项目</a:t>
            </a:r>
            <a:r>
              <a:rPr lang="en-US" altLang="zh-CN" sz="2000"/>
              <a:t>Challenged</a:t>
            </a:r>
            <a:r>
              <a:rPr lang="zh-CN" altLang="en-US" sz="2000"/>
              <a:t>：已经完成，软件产品能够正常工作，但在生产中或者超支，或者超期，或者实现的功能不全</a:t>
            </a:r>
            <a:endParaRPr lang="zh-CN" altLang="en-US" sz="2000"/>
          </a:p>
          <a:p>
            <a:pPr lvl="1" eaLnBrk="1" hangingPunct="1"/>
            <a:r>
              <a:rPr lang="zh-CN" altLang="en-US" sz="2000"/>
              <a:t>失败项目</a:t>
            </a:r>
            <a:r>
              <a:rPr lang="en-US" altLang="zh-CN" sz="2000"/>
              <a:t>Impaired</a:t>
            </a:r>
            <a:r>
              <a:rPr lang="zh-CN" altLang="en-US" sz="2000"/>
              <a:t>：因无法进行而被中途撤销，或者最终产品无法提交使用</a:t>
            </a:r>
            <a:endParaRPr lang="zh-CN" altLang="en-US" sz="2000"/>
          </a:p>
        </p:txBody>
      </p:sp>
      <p:sp>
        <p:nvSpPr>
          <p:cNvPr id="1434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6C6327-4B85-429B-8528-B8A5F4C9BD33}" type="slidenum">
              <a:rPr lang="en-US" altLang="zh-CN" smtClean="0">
                <a:latin typeface="Garamond" panose="02020404030301010803" pitchFamily="18" charset="0"/>
              </a:rPr>
            </a:fld>
            <a:endParaRPr lang="en-US" altLang="zh-CN">
              <a:latin typeface="Garamond" panose="02020404030301010803" pitchFamily="18" charset="0"/>
            </a:endParaRPr>
          </a:p>
        </p:txBody>
      </p:sp>
      <p:graphicFrame>
        <p:nvGraphicFramePr>
          <p:cNvPr id="9" name="表格 8"/>
          <p:cNvGraphicFramePr>
            <a:graphicFrameLocks noGrp="1"/>
          </p:cNvGraphicFramePr>
          <p:nvPr/>
        </p:nvGraphicFramePr>
        <p:xfrm>
          <a:off x="1028702" y="1384937"/>
          <a:ext cx="7391397" cy="2674937"/>
        </p:xfrm>
        <a:graphic>
          <a:graphicData uri="http://schemas.openxmlformats.org/drawingml/2006/table">
            <a:tbl>
              <a:tblPr/>
              <a:tblGrid>
                <a:gridCol w="826670"/>
                <a:gridCol w="729414"/>
                <a:gridCol w="729414"/>
                <a:gridCol w="729414"/>
                <a:gridCol w="729414"/>
                <a:gridCol w="729414"/>
                <a:gridCol w="729414"/>
                <a:gridCol w="729414"/>
                <a:gridCol w="728064"/>
                <a:gridCol w="730765"/>
              </a:tblGrid>
              <a:tr h="6748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FFFF"/>
                          </a:solidFill>
                          <a:effectLst/>
                          <a:latin typeface="Arial" panose="020B0604020202020204" pitchFamily="34" charset="0"/>
                          <a:ea typeface="宋体" panose="02010600030101010101" pitchFamily="2" charset="-122"/>
                        </a:rPr>
                        <a:t> </a:t>
                      </a:r>
                      <a:endParaRPr kumimoji="0" lang="zh-CN" altLang="zh-CN" sz="20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1994</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1996</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1998</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2000</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2004</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2006</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2008</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2010</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2012</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6668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成功</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16</a:t>
                      </a:r>
                      <a:endParaRPr kumimoji="0" lang="zh-CN" altLang="zh-CN" sz="2000" b="1"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27</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26</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28</a:t>
                      </a:r>
                      <a:endParaRPr kumimoji="0" lang="zh-CN" altLang="zh-CN" sz="2000" b="0"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29</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35</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dirty="0">
                          <a:ln>
                            <a:noFill/>
                          </a:ln>
                          <a:solidFill>
                            <a:srgbClr val="000000"/>
                          </a:solidFill>
                          <a:effectLst/>
                          <a:latin typeface="Arial" panose="020B0604020202020204" pitchFamily="34" charset="0"/>
                          <a:ea typeface="宋体" panose="02010600030101010101" pitchFamily="2" charset="-122"/>
                        </a:rPr>
                        <a:t>32</a:t>
                      </a:r>
                      <a:endParaRPr kumimoji="0" lang="zh-CN" altLang="zh-CN" sz="2000" b="0" i="1"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37</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39</a:t>
                      </a:r>
                      <a:endParaRPr kumimoji="0" lang="zh-CN" alt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r h="66668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问题</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53</a:t>
                      </a:r>
                      <a:endParaRPr kumimoji="0" lang="zh-CN" altLang="zh-CN" sz="2000" b="1"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33</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46</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49</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53</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46</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dirty="0">
                          <a:ln>
                            <a:noFill/>
                          </a:ln>
                          <a:solidFill>
                            <a:srgbClr val="000000"/>
                          </a:solidFill>
                          <a:effectLst/>
                          <a:latin typeface="Arial" panose="020B0604020202020204" pitchFamily="34" charset="0"/>
                          <a:ea typeface="宋体" panose="02010600030101010101" pitchFamily="2" charset="-122"/>
                        </a:rPr>
                        <a:t>44</a:t>
                      </a:r>
                      <a:endParaRPr kumimoji="0" lang="zh-CN" altLang="zh-CN" sz="2000" b="0" i="1"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41</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43</a:t>
                      </a:r>
                      <a:endParaRPr kumimoji="0" lang="zh-CN" alt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r>
              <a:tr h="66668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失败</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31</a:t>
                      </a:r>
                      <a:endParaRPr kumimoji="0" lang="zh-CN" altLang="zh-CN" sz="2000" b="1"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40</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28</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23</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18</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19</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dirty="0">
                          <a:ln>
                            <a:noFill/>
                          </a:ln>
                          <a:solidFill>
                            <a:srgbClr val="000000"/>
                          </a:solidFill>
                          <a:effectLst/>
                          <a:latin typeface="Arial" panose="020B0604020202020204" pitchFamily="34" charset="0"/>
                          <a:ea typeface="宋体" panose="02010600030101010101" pitchFamily="2" charset="-122"/>
                        </a:rPr>
                        <a:t>24</a:t>
                      </a:r>
                      <a:endParaRPr kumimoji="0" lang="zh-CN" altLang="zh-CN" sz="2000" b="0" i="1"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21</a:t>
                      </a:r>
                      <a:endParaRPr kumimoji="0" lang="zh-CN" altLang="zh-CN" sz="20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18</a:t>
                      </a:r>
                      <a:endParaRPr kumimoji="0" lang="zh-CN" alt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需求错误的高代价性 </a:t>
            </a:r>
            <a:endParaRPr lang="zh-CN" altLang="en-US" dirty="0"/>
          </a:p>
        </p:txBody>
      </p:sp>
      <p:sp>
        <p:nvSpPr>
          <p:cNvPr id="327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2773" name="Object 4"/>
          <p:cNvGraphicFramePr>
            <a:graphicFrameLocks noChangeAspect="1"/>
          </p:cNvGraphicFramePr>
          <p:nvPr/>
        </p:nvGraphicFramePr>
        <p:xfrm>
          <a:off x="685800" y="1447800"/>
          <a:ext cx="7620000" cy="3565525"/>
        </p:xfrm>
        <a:graphic>
          <a:graphicData uri="http://schemas.openxmlformats.org/presentationml/2006/ole">
            <mc:AlternateContent xmlns:mc="http://schemas.openxmlformats.org/markup-compatibility/2006">
              <mc:Choice xmlns:v="urn:schemas-microsoft-com:vml" Requires="v">
                <p:oleObj spid="_x0000_s0" name="图表" r:id="rId1" imgW="4914900" imgH="2305050" progId="MSGraph.Chart.8">
                  <p:embed/>
                </p:oleObj>
              </mc:Choice>
              <mc:Fallback>
                <p:oleObj name="图表" r:id="rId1" imgW="4914900" imgH="2305050" progId="MSGraph.Char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620000" cy="3565525"/>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11456C-CA7C-458E-A389-7DFC999B08DB}" type="slidenum">
              <a:rPr lang="en-US" altLang="zh-CN" smtClean="0">
                <a:latin typeface="Garamond" panose="02020404030301010803" pitchFamily="18" charset="0"/>
              </a:rPr>
            </a:fld>
            <a:endParaRPr lang="en-US" altLang="zh-CN">
              <a:latin typeface="Garamond" panose="02020404030301010803" pitchFamily="18" charset="0"/>
            </a:endParaRPr>
          </a:p>
        </p:txBody>
      </p:sp>
      <p:sp>
        <p:nvSpPr>
          <p:cNvPr id="2" name="矩形 1"/>
          <p:cNvSpPr/>
          <p:nvPr/>
        </p:nvSpPr>
        <p:spPr>
          <a:xfrm>
            <a:off x="1600200" y="5181600"/>
            <a:ext cx="5715000" cy="8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一个错误在不同阶段纠正所花费的代价</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84138" y="385763"/>
          <a:ext cx="8831262" cy="5554662"/>
        </p:xfrm>
        <a:graphic>
          <a:graphicData uri="http://schemas.openxmlformats.org/drawingml/2006/table">
            <a:tbl>
              <a:tblPr/>
              <a:tblGrid>
                <a:gridCol w="546100"/>
                <a:gridCol w="3332162"/>
                <a:gridCol w="914400"/>
                <a:gridCol w="3048000"/>
                <a:gridCol w="990600"/>
              </a:tblGrid>
              <a:tr h="365802">
                <a:tc rowSpan="2">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排序</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2010</a:t>
                      </a:r>
                      <a:r>
                        <a:rPr kumimoji="0" lang="zh-CN"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年度</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cPr/>
                </a:tc>
                <a:tc gridSpan="2">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2012</a:t>
                      </a:r>
                      <a:r>
                        <a:rPr kumimoji="0" lang="zh-CN"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年度</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cPr/>
                </a:tc>
              </a:tr>
              <a:tr h="452489">
                <a:tc vMerge="1">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影响因素</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指数</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影响因素</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指数</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r h="4524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1</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用户参与</a:t>
                      </a:r>
                      <a:endParaRPr kumimoji="0" lang="zh-CN" altLang="zh-CN" sz="2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20</a:t>
                      </a:r>
                      <a:endParaRPr kumimoji="0" lang="zh-CN" altLang="zh-CN" sz="2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高层管理支持</a:t>
                      </a:r>
                      <a:endParaRPr kumimoji="0" lang="zh-CN" altLang="zh-CN" sz="24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19</a:t>
                      </a:r>
                      <a:endParaRPr kumimoji="0" lang="zh-CN" altLang="zh-CN" sz="24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r>
              <a:tr h="4524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2</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高层管理支持</a:t>
                      </a:r>
                      <a:endParaRPr kumimoji="0" lang="zh-CN" altLang="zh-CN" sz="2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15</a:t>
                      </a:r>
                      <a:endParaRPr kumimoji="0" lang="zh-CN" altLang="zh-CN" sz="2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用户参与</a:t>
                      </a:r>
                      <a:endParaRPr kumimoji="0" lang="zh-CN" altLang="zh-CN" sz="2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18</a:t>
                      </a:r>
                      <a:endParaRPr kumimoji="0" lang="zh-CN" altLang="zh-CN" sz="24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r h="4524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3</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清晰的业务目标</a:t>
                      </a:r>
                      <a:endParaRPr kumimoji="0" lang="zh-CN" altLang="zh-CN" sz="24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15</a:t>
                      </a:r>
                      <a:endParaRPr kumimoji="0" lang="zh-CN" altLang="zh-CN" sz="24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清晰的业务目标</a:t>
                      </a:r>
                      <a:endParaRPr kumimoji="0" lang="zh-CN" altLang="zh-CN" sz="2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15</a:t>
                      </a:r>
                      <a:endParaRPr kumimoji="0" lang="zh-CN" altLang="zh-CN" sz="2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r>
              <a:tr h="109740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4</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情感成熟度（</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Emotional maturity</a:t>
                      </a: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，即项目氛围）</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情感成熟度（</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Emotional maturity</a:t>
                      </a: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，即项目氛围）</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r h="4524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5</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最优化</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(Optimization)</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11</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最优化</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(Optimization)</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11</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r>
              <a:tr h="36580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6</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敏捷过程</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11</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敏捷过程</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r h="36580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7</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项目管理技能</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项目管理技能</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r>
              <a:tr h="36580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8</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有技能的员工</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有技能的员工</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r h="36580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9</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执行力</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执行力</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r>
              <a:tr h="36580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10</a:t>
                      </a:r>
                      <a:endParaRPr kumimoji="0" lang="zh-CN" altLang="zh-CN" sz="24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工具与设备</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工具与设备</a:t>
                      </a:r>
                      <a:endParaRPr kumimoji="0" lang="zh-CN" altLang="zh-CN" sz="24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zh-CN" sz="2400" b="0"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r>
            </a:tbl>
          </a:graphicData>
        </a:graphic>
      </p:graphicFrame>
      <p:sp>
        <p:nvSpPr>
          <p:cNvPr id="22611"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EF121B-2150-42F6-906F-A5F010854F5F}"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3800" dirty="0"/>
              <a:t>90</a:t>
            </a:r>
            <a:r>
              <a:rPr lang="zh-CN" altLang="en-US" sz="3800" dirty="0"/>
              <a:t>年代的软件生产状况调查</a:t>
            </a:r>
            <a:br>
              <a:rPr lang="zh-CN" altLang="en-US" sz="3800" dirty="0"/>
            </a:br>
            <a:r>
              <a:rPr lang="en-US" altLang="zh-CN" sz="3800" dirty="0">
                <a:latin typeface="Arial" panose="020B0604020202020204" pitchFamily="34" charset="0"/>
              </a:rPr>
              <a:t>——</a:t>
            </a:r>
            <a:r>
              <a:rPr lang="en-US" altLang="zh-CN" sz="3800" dirty="0"/>
              <a:t> </a:t>
            </a:r>
            <a:r>
              <a:rPr lang="zh-CN" altLang="en-US" sz="3800" dirty="0"/>
              <a:t>影响因素</a:t>
            </a:r>
            <a:r>
              <a:rPr lang="en-US" altLang="zh-CN" sz="3800" dirty="0"/>
              <a:t>[Standish Group 1995]</a:t>
            </a:r>
            <a:endParaRPr lang="en-US" altLang="zh-CN" sz="3800" dirty="0"/>
          </a:p>
        </p:txBody>
      </p:sp>
      <p:sp>
        <p:nvSpPr>
          <p:cNvPr id="19459" name="Rectangle 3"/>
          <p:cNvSpPr>
            <a:spLocks noGrp="1" noChangeArrowheads="1"/>
          </p:cNvSpPr>
          <p:nvPr>
            <p:ph type="body" idx="1"/>
          </p:nvPr>
        </p:nvSpPr>
        <p:spPr/>
        <p:txBody>
          <a:bodyPr/>
          <a:lstStyle/>
          <a:p>
            <a:pPr eaLnBrk="1" hangingPunct="1">
              <a:lnSpc>
                <a:spcPct val="80000"/>
              </a:lnSpc>
            </a:pPr>
            <a:r>
              <a:rPr lang="zh-CN" altLang="en-US" sz="2600" b="1" dirty="0"/>
              <a:t>需求因素</a:t>
            </a:r>
            <a:endParaRPr lang="zh-CN" altLang="en-US" sz="2600" b="1" dirty="0"/>
          </a:p>
          <a:p>
            <a:pPr lvl="1" eaLnBrk="1" hangingPunct="1">
              <a:lnSpc>
                <a:spcPct val="80000"/>
              </a:lnSpc>
            </a:pPr>
            <a:r>
              <a:rPr lang="zh-CN" altLang="en-US" sz="2200" dirty="0"/>
              <a:t>用户参与（用户输入）</a:t>
            </a:r>
            <a:endParaRPr lang="zh-CN" altLang="en-US" sz="2200" dirty="0"/>
          </a:p>
          <a:p>
            <a:pPr lvl="1" eaLnBrk="1" hangingPunct="1">
              <a:lnSpc>
                <a:spcPct val="80000"/>
              </a:lnSpc>
            </a:pPr>
            <a:r>
              <a:rPr lang="zh-CN" altLang="en-US" sz="2200" dirty="0"/>
              <a:t>高层管理支持</a:t>
            </a:r>
            <a:endParaRPr lang="zh-CN" altLang="en-US" sz="2200" dirty="0"/>
          </a:p>
          <a:p>
            <a:pPr lvl="1" eaLnBrk="1" hangingPunct="1">
              <a:lnSpc>
                <a:spcPct val="80000"/>
              </a:lnSpc>
            </a:pPr>
            <a:r>
              <a:rPr lang="zh-CN" altLang="en-US" sz="2200" dirty="0"/>
              <a:t>清晰的需求说明</a:t>
            </a:r>
            <a:endParaRPr lang="zh-CN" altLang="en-US" sz="2200" dirty="0"/>
          </a:p>
          <a:p>
            <a:pPr lvl="1" eaLnBrk="1" hangingPunct="1">
              <a:lnSpc>
                <a:spcPct val="80000"/>
              </a:lnSpc>
            </a:pPr>
            <a:r>
              <a:rPr lang="zh-CN" altLang="en-US" sz="2200" dirty="0"/>
              <a:t>切合实际的期望</a:t>
            </a:r>
            <a:endParaRPr lang="zh-CN" altLang="en-US" sz="2200" dirty="0"/>
          </a:p>
          <a:p>
            <a:pPr lvl="1" eaLnBrk="1" hangingPunct="1">
              <a:lnSpc>
                <a:spcPct val="80000"/>
              </a:lnSpc>
            </a:pPr>
            <a:r>
              <a:rPr lang="zh-CN" altLang="en-US" sz="2200" dirty="0"/>
              <a:t>清晰的目标和前景</a:t>
            </a:r>
            <a:endParaRPr lang="zh-CN" altLang="en-US" sz="2200" dirty="0"/>
          </a:p>
          <a:p>
            <a:pPr lvl="1" eaLnBrk="1" hangingPunct="1">
              <a:lnSpc>
                <a:spcPct val="80000"/>
              </a:lnSpc>
            </a:pPr>
            <a:r>
              <a:rPr lang="zh-CN" altLang="en-US" sz="2200" dirty="0"/>
              <a:t>需求变化</a:t>
            </a:r>
            <a:endParaRPr lang="zh-CN" altLang="en-US" sz="2200" dirty="0"/>
          </a:p>
          <a:p>
            <a:pPr lvl="1" eaLnBrk="1" hangingPunct="1">
              <a:lnSpc>
                <a:spcPct val="80000"/>
              </a:lnSpc>
            </a:pPr>
            <a:r>
              <a:rPr lang="zh-CN" altLang="en-US" sz="2200" dirty="0"/>
              <a:t>额外的无用功能</a:t>
            </a:r>
            <a:endParaRPr lang="zh-CN" altLang="en-US" sz="2200" dirty="0"/>
          </a:p>
          <a:p>
            <a:pPr eaLnBrk="1" hangingPunct="1">
              <a:lnSpc>
                <a:spcPct val="80000"/>
              </a:lnSpc>
            </a:pPr>
            <a:r>
              <a:rPr lang="zh-CN" altLang="en-US" sz="2600" dirty="0"/>
              <a:t>综合来看，</a:t>
            </a:r>
            <a:r>
              <a:rPr lang="zh-CN" altLang="en-US" sz="2600" b="1" dirty="0"/>
              <a:t>需求因素</a:t>
            </a:r>
            <a:endParaRPr lang="zh-CN" altLang="en-US" sz="2600" b="1" dirty="0"/>
          </a:p>
          <a:p>
            <a:pPr lvl="1" eaLnBrk="1" hangingPunct="1">
              <a:lnSpc>
                <a:spcPct val="80000"/>
              </a:lnSpc>
            </a:pPr>
            <a:r>
              <a:rPr lang="zh-CN" altLang="en-US" sz="2200" dirty="0">
                <a:solidFill>
                  <a:srgbClr val="FF0000"/>
                </a:solidFill>
              </a:rPr>
              <a:t>对成功项目的影响指数为</a:t>
            </a:r>
            <a:r>
              <a:rPr lang="en-US" altLang="zh-CN" sz="2200" dirty="0">
                <a:solidFill>
                  <a:srgbClr val="FF0000"/>
                </a:solidFill>
              </a:rPr>
              <a:t>53.9</a:t>
            </a:r>
            <a:r>
              <a:rPr lang="zh-CN" altLang="en-US" sz="2200" dirty="0">
                <a:solidFill>
                  <a:srgbClr val="FF0000"/>
                </a:solidFill>
              </a:rPr>
              <a:t>％</a:t>
            </a:r>
            <a:endParaRPr lang="zh-CN" altLang="en-US" sz="2200" dirty="0">
              <a:solidFill>
                <a:srgbClr val="FF0000"/>
              </a:solidFill>
            </a:endParaRPr>
          </a:p>
          <a:p>
            <a:pPr lvl="1" eaLnBrk="1" hangingPunct="1">
              <a:lnSpc>
                <a:spcPct val="80000"/>
              </a:lnSpc>
            </a:pPr>
            <a:r>
              <a:rPr lang="zh-CN" altLang="en-US" sz="2200" dirty="0">
                <a:solidFill>
                  <a:srgbClr val="FF0000"/>
                </a:solidFill>
              </a:rPr>
              <a:t>对问题项目的影响指数为</a:t>
            </a:r>
            <a:r>
              <a:rPr lang="en-US" altLang="zh-CN" sz="2200" dirty="0">
                <a:solidFill>
                  <a:srgbClr val="FF0000"/>
                </a:solidFill>
              </a:rPr>
              <a:t>55.6</a:t>
            </a:r>
            <a:r>
              <a:rPr lang="zh-CN" altLang="en-US" sz="2200" dirty="0">
                <a:solidFill>
                  <a:srgbClr val="FF0000"/>
                </a:solidFill>
              </a:rPr>
              <a:t>％</a:t>
            </a:r>
            <a:endParaRPr lang="zh-CN" altLang="en-US" sz="2200" dirty="0">
              <a:solidFill>
                <a:srgbClr val="FF0000"/>
              </a:solidFill>
            </a:endParaRPr>
          </a:p>
          <a:p>
            <a:pPr lvl="1" eaLnBrk="1" hangingPunct="1">
              <a:lnSpc>
                <a:spcPct val="80000"/>
              </a:lnSpc>
            </a:pPr>
            <a:r>
              <a:rPr lang="zh-CN" altLang="en-US" sz="2200" dirty="0">
                <a:solidFill>
                  <a:srgbClr val="FF0000"/>
                </a:solidFill>
              </a:rPr>
              <a:t>对失败项目的影响指数为</a:t>
            </a:r>
            <a:r>
              <a:rPr lang="en-US" altLang="zh-CN" sz="2200" dirty="0">
                <a:solidFill>
                  <a:srgbClr val="FF0000"/>
                </a:solidFill>
              </a:rPr>
              <a:t>60.9</a:t>
            </a:r>
            <a:r>
              <a:rPr lang="zh-CN" altLang="en-US" sz="2200" dirty="0">
                <a:solidFill>
                  <a:srgbClr val="FF0000"/>
                </a:solidFill>
              </a:rPr>
              <a:t>％ </a:t>
            </a:r>
            <a:endParaRPr lang="zh-CN" altLang="en-US" sz="2200" dirty="0">
              <a:solidFill>
                <a:srgbClr val="FF0000"/>
              </a:solidFill>
            </a:endParaRPr>
          </a:p>
        </p:txBody>
      </p:sp>
      <p:sp>
        <p:nvSpPr>
          <p:cNvPr id="1946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F290B3-4791-46B4-BF95-61F4E21039CA}" type="slidenum">
              <a:rPr lang="en-US" altLang="zh-CN" smtClean="0">
                <a:latin typeface="Garamond" panose="02020404030301010803" pitchFamily="18" charset="0"/>
              </a:rPr>
            </a:fld>
            <a:endParaRPr lang="en-US" altLang="zh-CN">
              <a:latin typeface="Garamond" panose="02020404030301010803" pitchFamily="18" charset="0"/>
            </a:endParaRPr>
          </a:p>
        </p:txBody>
      </p:sp>
      <p:sp>
        <p:nvSpPr>
          <p:cNvPr id="2" name="矩形 1"/>
          <p:cNvSpPr/>
          <p:nvPr/>
        </p:nvSpPr>
        <p:spPr>
          <a:xfrm>
            <a:off x="4038600" y="2895600"/>
            <a:ext cx="4419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既然需求如此重要，为何在当前的软件实践中很少看到需求规格说明一类的文档？</a:t>
            </a:r>
            <a:endParaRPr lang="en-US" altLang="zh-CN" sz="2400" b="1" dirty="0"/>
          </a:p>
          <a:p>
            <a:pPr algn="ctr"/>
            <a:r>
              <a:rPr lang="zh-CN" altLang="en-US" sz="2400" b="1" dirty="0">
                <a:solidFill>
                  <a:srgbClr val="FF0000"/>
                </a:solidFill>
              </a:rPr>
              <a:t>需求是否过时？能否忽略？</a:t>
            </a:r>
            <a:endParaRPr lang="zh-CN" altLang="en-US" sz="2400"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sz="3600" dirty="0"/>
              <a:t>当前需求的重要性 </a:t>
            </a:r>
            <a:r>
              <a:rPr lang="en-US" altLang="zh-CN" sz="3600" dirty="0"/>
              <a:t>-《Are requirements alive and kicking?》 YES 2010</a:t>
            </a:r>
            <a:endParaRPr lang="zh-CN" altLang="en-US" sz="3600" dirty="0"/>
          </a:p>
        </p:txBody>
      </p:sp>
      <p:sp>
        <p:nvSpPr>
          <p:cNvPr id="3" name="内容占位符 2"/>
          <p:cNvSpPr>
            <a:spLocks noGrp="1"/>
          </p:cNvSpPr>
          <p:nvPr>
            <p:ph idx="1"/>
          </p:nvPr>
        </p:nvSpPr>
        <p:spPr>
          <a:xfrm>
            <a:off x="457200" y="1412875"/>
            <a:ext cx="8229600" cy="4530725"/>
          </a:xfrm>
        </p:spPr>
        <p:txBody>
          <a:bodyPr/>
          <a:lstStyle/>
          <a:p>
            <a:pPr>
              <a:defRPr/>
            </a:pPr>
            <a:r>
              <a:rPr lang="en-US" altLang="zh-CN" sz="2400" dirty="0"/>
              <a:t>03</a:t>
            </a:r>
            <a:r>
              <a:rPr lang="zh-CN" altLang="en-US" sz="2400" dirty="0"/>
              <a:t>年时，需求专家尚未意识到敏捷开发带来的颠覆式变革</a:t>
            </a:r>
            <a:endParaRPr lang="en-US" altLang="zh-CN" sz="2400" dirty="0"/>
          </a:p>
          <a:p>
            <a:pPr lvl="1">
              <a:defRPr/>
            </a:pPr>
            <a:r>
              <a:rPr lang="zh-CN" altLang="en-US" sz="2000" dirty="0"/>
              <a:t>系统复杂性升高，开发迭代加快，软件维护成为最主要的开发活动</a:t>
            </a:r>
            <a:endParaRPr lang="en-US" altLang="zh-CN" sz="2000" dirty="0"/>
          </a:p>
          <a:p>
            <a:pPr lvl="1">
              <a:defRPr/>
            </a:pPr>
            <a:r>
              <a:rPr lang="zh-CN" altLang="en-US" sz="2000" dirty="0"/>
              <a:t>正式的需求文档、需求归约说明（</a:t>
            </a:r>
            <a:r>
              <a:rPr lang="en-US" altLang="zh-CN" sz="2000" dirty="0"/>
              <a:t>SRS</a:t>
            </a:r>
            <a:r>
              <a:rPr lang="zh-CN" altLang="en-US" sz="2000" dirty="0"/>
              <a:t>）逐渐较少出现</a:t>
            </a:r>
            <a:endParaRPr lang="en-US" altLang="zh-CN" sz="2000" dirty="0"/>
          </a:p>
          <a:p>
            <a:pPr>
              <a:defRPr/>
            </a:pPr>
            <a:endParaRPr lang="en-US" altLang="zh-CN" sz="600" dirty="0"/>
          </a:p>
          <a:p>
            <a:pPr>
              <a:defRPr/>
            </a:pPr>
            <a:r>
              <a:rPr lang="zh-CN" altLang="en-US" sz="2400" dirty="0"/>
              <a:t>然而，</a:t>
            </a:r>
            <a:r>
              <a:rPr lang="zh-CN" altLang="en-US" sz="2400" dirty="0">
                <a:solidFill>
                  <a:srgbClr val="FF0000"/>
                </a:solidFill>
              </a:rPr>
              <a:t>需求依然是沟通客观世界与计算机世界的唯一渠道</a:t>
            </a:r>
            <a:endParaRPr lang="en-US" altLang="zh-CN" sz="2400" dirty="0">
              <a:solidFill>
                <a:srgbClr val="FF0000"/>
              </a:solidFill>
            </a:endParaRPr>
          </a:p>
          <a:p>
            <a:pPr lvl="1">
              <a:defRPr/>
            </a:pPr>
            <a:r>
              <a:rPr lang="zh-CN" altLang="en-US" sz="2000" b="1" dirty="0"/>
              <a:t>需求依然存在于其它类型的系统功能文档中</a:t>
            </a:r>
            <a:r>
              <a:rPr lang="zh-CN" altLang="en-US" sz="2000" dirty="0"/>
              <a:t>：</a:t>
            </a:r>
            <a:r>
              <a:rPr lang="en-US" altLang="zh-CN" sz="2000" dirty="0"/>
              <a:t>“shall” statements, use cases, sketches, </a:t>
            </a:r>
            <a:r>
              <a:rPr lang="en-US" altLang="zh-CN" sz="2000" dirty="0">
                <a:solidFill>
                  <a:srgbClr val="FF0000"/>
                </a:solidFill>
              </a:rPr>
              <a:t>user stories</a:t>
            </a:r>
            <a:r>
              <a:rPr lang="en-US" altLang="zh-CN" sz="2000" dirty="0"/>
              <a:t>, acceptance tests, formal logic, goal models, state charts</a:t>
            </a:r>
            <a:r>
              <a:rPr lang="zh-CN" altLang="en-US" sz="2000" dirty="0"/>
              <a:t>，</a:t>
            </a:r>
            <a:r>
              <a:rPr lang="en-US" altLang="zh-CN" sz="2000" dirty="0"/>
              <a:t>release notes</a:t>
            </a:r>
            <a:r>
              <a:rPr lang="zh-CN" altLang="en-US" sz="2000" dirty="0"/>
              <a:t>，</a:t>
            </a:r>
            <a:r>
              <a:rPr lang="en-US" altLang="zh-CN" sz="2000" dirty="0"/>
              <a:t>issues</a:t>
            </a:r>
            <a:r>
              <a:rPr lang="zh-CN" altLang="en-US" sz="2000" dirty="0"/>
              <a:t>，</a:t>
            </a:r>
            <a:r>
              <a:rPr lang="en-US" altLang="zh-CN" sz="2000" dirty="0"/>
              <a:t>commit logs</a:t>
            </a:r>
            <a:endParaRPr lang="zh-CN" altLang="en-US" sz="2000" dirty="0"/>
          </a:p>
          <a:p>
            <a:pPr lvl="1">
              <a:defRPr/>
            </a:pPr>
            <a:r>
              <a:rPr lang="zh-CN" altLang="en-US" sz="2000" dirty="0">
                <a:solidFill>
                  <a:srgbClr val="FF0000"/>
                </a:solidFill>
              </a:rPr>
              <a:t>只要人类还试图掌握程序运行的方向与原因，需求就无法被忽略</a:t>
            </a:r>
            <a:endParaRPr lang="en-US" altLang="zh-CN" sz="2000" dirty="0">
              <a:solidFill>
                <a:srgbClr val="FF0000"/>
              </a:solidFill>
            </a:endParaRPr>
          </a:p>
          <a:p>
            <a:pPr lvl="2">
              <a:defRPr/>
            </a:pPr>
            <a:r>
              <a:rPr lang="zh-CN" altLang="en-US" sz="1800" i="1" dirty="0"/>
              <a:t>“从未叛逃”的</a:t>
            </a:r>
            <a:r>
              <a:rPr lang="en-US" altLang="zh-CN" sz="1800" i="1" dirty="0"/>
              <a:t>Moss</a:t>
            </a:r>
            <a:r>
              <a:rPr lang="zh-CN" altLang="en-US" sz="1800" i="1" dirty="0"/>
              <a:t>：你礼貌吗？</a:t>
            </a:r>
            <a:endParaRPr lang="en-US" altLang="zh-CN" sz="1800" i="1" dirty="0"/>
          </a:p>
          <a:p>
            <a:pPr>
              <a:defRPr/>
            </a:pPr>
            <a:endParaRPr lang="en-US" altLang="zh-CN" sz="600" dirty="0"/>
          </a:p>
          <a:p>
            <a:pPr>
              <a:defRPr/>
            </a:pPr>
            <a:r>
              <a:rPr lang="zh-CN" altLang="en-US" sz="2400" dirty="0"/>
              <a:t>主流开发方式变化使需求开发与管理愈发困难：</a:t>
            </a:r>
            <a:endParaRPr lang="en-US" altLang="zh-CN" sz="2400" dirty="0"/>
          </a:p>
          <a:p>
            <a:pPr lvl="1">
              <a:defRPr/>
            </a:pPr>
            <a:r>
              <a:rPr lang="zh-CN" altLang="en-US" sz="2000" dirty="0"/>
              <a:t>分布式开发与外包导致团队交流困难</a:t>
            </a:r>
            <a:endParaRPr lang="en-US" altLang="zh-CN" sz="2000" dirty="0"/>
          </a:p>
          <a:p>
            <a:pPr lvl="1">
              <a:defRPr/>
            </a:pPr>
            <a:r>
              <a:rPr lang="zh-CN" altLang="en-US" sz="2000" dirty="0"/>
              <a:t>代码自动生成、自适应软件、安全攸关软件对需求质量的高要求</a:t>
            </a:r>
            <a:endParaRPr lang="en-US" altLang="zh-CN" sz="2000" dirty="0"/>
          </a:p>
          <a:p>
            <a:pPr lvl="1">
              <a:defRPr/>
            </a:pPr>
            <a:r>
              <a:rPr lang="zh-CN" altLang="en-US" sz="2000" b="1" dirty="0">
                <a:solidFill>
                  <a:srgbClr val="FF0000"/>
                </a:solidFill>
              </a:rPr>
              <a:t>每次功能迭代都必须考虑新功能对已有系统功能与实现的影响</a:t>
            </a:r>
            <a:endParaRPr lang="en-US" altLang="zh-CN" sz="2000" b="1" dirty="0">
              <a:solidFill>
                <a:srgbClr val="FF0000"/>
              </a:solidFill>
            </a:endParaRPr>
          </a:p>
        </p:txBody>
      </p:sp>
      <p:sp>
        <p:nvSpPr>
          <p:cNvPr id="8196"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307E71-29BA-41E2-BF96-D89200566B8A}" type="slidenum">
              <a:rPr lang="en-US" altLang="zh-CN" smtClean="0">
                <a:latin typeface="Garamond" panose="02020404030301010803" pitchFamily="18" charset="0"/>
              </a:rPr>
            </a:fld>
            <a:endParaRPr lang="en-US" altLang="zh-CN">
              <a:latin typeface="Garamond" panose="02020404030301010803" pitchFamily="18" charset="0"/>
            </a:endParaRPr>
          </a:p>
        </p:txBody>
      </p:sp>
      <p:sp>
        <p:nvSpPr>
          <p:cNvPr id="2" name="矩形 1"/>
          <p:cNvSpPr/>
          <p:nvPr/>
        </p:nvSpPr>
        <p:spPr>
          <a:xfrm>
            <a:off x="5791200" y="5303044"/>
            <a:ext cx="3048000" cy="7905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如何有效地管理需求设计的过程？</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t>需求工程的概念</a:t>
            </a:r>
            <a:endParaRPr lang="zh-CN" altLang="en-US" dirty="0"/>
          </a:p>
        </p:txBody>
      </p:sp>
      <p:sp>
        <p:nvSpPr>
          <p:cNvPr id="34819" name="Rectangle 3"/>
          <p:cNvSpPr>
            <a:spLocks noGrp="1" noChangeArrowheads="1"/>
          </p:cNvSpPr>
          <p:nvPr>
            <p:ph type="body" idx="1"/>
          </p:nvPr>
        </p:nvSpPr>
        <p:spPr>
          <a:xfrm>
            <a:off x="152400" y="1219200"/>
            <a:ext cx="8763000" cy="4530725"/>
          </a:xfrm>
        </p:spPr>
        <p:txBody>
          <a:bodyPr/>
          <a:lstStyle/>
          <a:p>
            <a:pPr eaLnBrk="1" hangingPunct="1"/>
            <a:r>
              <a:rPr lang="zh-CN" altLang="en-US" sz="2000" dirty="0"/>
              <a:t>学生容易忽略需求工程重要性：</a:t>
            </a:r>
            <a:r>
              <a:rPr lang="zh-CN" altLang="en-US" sz="2000" dirty="0">
                <a:solidFill>
                  <a:srgbClr val="FF0000"/>
                </a:solidFill>
              </a:rPr>
              <a:t>“写的对”本身已经足够有挑战</a:t>
            </a:r>
            <a:endParaRPr lang="zh-CN" altLang="en-US" sz="2000" dirty="0">
              <a:solidFill>
                <a:srgbClr val="FF0000"/>
              </a:solidFill>
            </a:endParaRPr>
          </a:p>
          <a:p>
            <a:pPr lvl="1" eaLnBrk="1" hangingPunct="1"/>
            <a:r>
              <a:rPr lang="zh-CN" altLang="en-US" sz="2000" dirty="0"/>
              <a:t>但是：</a:t>
            </a:r>
            <a:r>
              <a:rPr lang="en-US" altLang="zh-CN" sz="2000" dirty="0"/>
              <a:t>“</a:t>
            </a:r>
            <a:r>
              <a:rPr lang="zh-CN" altLang="en-US" sz="2000" dirty="0"/>
              <a:t>开发软件系统最为困难的部分就是</a:t>
            </a:r>
            <a:r>
              <a:rPr lang="zh-CN" altLang="en-US" sz="2000" b="1" dirty="0"/>
              <a:t>准确说明开发什么</a:t>
            </a:r>
            <a:r>
              <a:rPr lang="zh-CN" altLang="en-US" sz="2000" dirty="0"/>
              <a:t>。最为困难的概念性工作便是</a:t>
            </a:r>
            <a:r>
              <a:rPr lang="zh-CN" altLang="en-US" sz="2000" b="1" dirty="0"/>
              <a:t>编写出详细技术需求，这包括所有面向用户、面向机器和其它软件系统的接口</a:t>
            </a:r>
            <a:r>
              <a:rPr lang="zh-CN" altLang="en-US" sz="2000" dirty="0"/>
              <a:t>。同时这也是</a:t>
            </a:r>
            <a:r>
              <a:rPr lang="zh-CN" altLang="en-US" sz="2000" b="1" dirty="0"/>
              <a:t>一旦做错，将最终会给系统带来极大损害的部分，并且以后再对它进行修改也极为困难。”</a:t>
            </a:r>
            <a:r>
              <a:rPr lang="en-US" altLang="zh-CN" sz="2000" dirty="0"/>
              <a:t> Frederick Brooks[Brooks1987]</a:t>
            </a:r>
            <a:endParaRPr lang="zh-CN" altLang="en-US" sz="2000" b="1" dirty="0"/>
          </a:p>
          <a:p>
            <a:pPr eaLnBrk="1" hangingPunct="1"/>
            <a:endParaRPr lang="en-US" altLang="zh-CN" sz="2000" dirty="0">
              <a:solidFill>
                <a:srgbClr val="FF0000"/>
              </a:solidFill>
            </a:endParaRPr>
          </a:p>
          <a:p>
            <a:pPr eaLnBrk="1" hangingPunct="1"/>
            <a:r>
              <a:rPr lang="zh-CN" altLang="en-US" sz="2400" dirty="0"/>
              <a:t>是软件工程的一个分支</a:t>
            </a:r>
            <a:endParaRPr lang="zh-CN" altLang="en-US" sz="2400" dirty="0"/>
          </a:p>
          <a:p>
            <a:pPr lvl="1" eaLnBrk="1" hangingPunct="1"/>
            <a:r>
              <a:rPr lang="zh-CN" altLang="en-US" sz="2000" dirty="0"/>
              <a:t>它关注于软件系统所应予实现的现实世界目标、软件系统的功能和软件系统应当遵守的约束</a:t>
            </a:r>
            <a:endParaRPr lang="zh-CN" altLang="en-US" sz="2000" dirty="0"/>
          </a:p>
          <a:p>
            <a:pPr lvl="1" eaLnBrk="1" hangingPunct="1"/>
            <a:r>
              <a:rPr lang="zh-CN" altLang="en-US" sz="2000" dirty="0"/>
              <a:t>同时它也关注以上因素和准确的软件行为规格说明之间的联系</a:t>
            </a:r>
            <a:endParaRPr lang="zh-CN" altLang="en-US" sz="2000" dirty="0"/>
          </a:p>
          <a:p>
            <a:pPr lvl="1" eaLnBrk="1" hangingPunct="1"/>
            <a:r>
              <a:rPr lang="zh-CN" altLang="en-US" sz="2000" dirty="0"/>
              <a:t>关注以上因素与其随时间或跨产品族而演化之后的相关因素之间的联系</a:t>
            </a:r>
            <a:endParaRPr lang="en-US" altLang="zh-CN" sz="2000" dirty="0"/>
          </a:p>
          <a:p>
            <a:pPr lvl="1" eaLnBrk="1" hangingPunct="1"/>
            <a:r>
              <a:rPr lang="zh-CN" altLang="en-US" sz="2000" dirty="0"/>
              <a:t>与人力工程、硬件工程一起组成系统工程</a:t>
            </a:r>
            <a:endParaRPr lang="en-US" altLang="zh-CN" sz="2000" dirty="0"/>
          </a:p>
          <a:p>
            <a:pPr eaLnBrk="1" hangingPunct="1"/>
            <a:endParaRPr lang="zh-CN" altLang="en-US" b="1" dirty="0"/>
          </a:p>
        </p:txBody>
      </p:sp>
      <p:sp>
        <p:nvSpPr>
          <p:cNvPr id="3482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D28344-4653-4DFB-9BE6-52632674ECC8}"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anim calcmode="lin" valueType="num">
                                      <p:cBhvr additive="base">
                                        <p:cTn id="11"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anim calcmode="lin" valueType="num">
                                      <p:cBhvr additive="base">
                                        <p:cTn id="17"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1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 calcmode="lin" valueType="num">
                                      <p:cBhvr additive="base">
                                        <p:cTn id="21"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anim calcmode="lin" valueType="num">
                                      <p:cBhvr additive="base">
                                        <p:cTn id="25"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 calcmode="lin" valueType="num">
                                      <p:cBhvr additive="base">
                                        <p:cTn id="29"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81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4819">
                                            <p:txEl>
                                              <p:pRg st="7" end="7"/>
                                            </p:txEl>
                                          </p:spTgt>
                                        </p:tgtEl>
                                        <p:attrNameLst>
                                          <p:attrName>style.visibility</p:attrName>
                                        </p:attrNameLst>
                                      </p:cBhvr>
                                      <p:to>
                                        <p:strVal val="visible"/>
                                      </p:to>
                                    </p:set>
                                    <p:anim calcmode="lin" valueType="num">
                                      <p:cBhvr additive="base">
                                        <p:cTn id="33"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8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需求工程的基本活动与实质</a:t>
            </a:r>
            <a:endParaRPr lang="zh-CN" altLang="en-US" dirty="0"/>
          </a:p>
        </p:txBody>
      </p:sp>
      <p:sp>
        <p:nvSpPr>
          <p:cNvPr id="36867" name="Rectangle 5"/>
          <p:cNvSpPr>
            <a:spLocks noChangeArrowheads="1"/>
          </p:cNvSpPr>
          <p:nvPr/>
        </p:nvSpPr>
        <p:spPr bwMode="auto">
          <a:xfrm>
            <a:off x="0" y="2643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6868" name="Object 4"/>
          <p:cNvGraphicFramePr>
            <a:graphicFrameLocks noChangeAspect="1"/>
          </p:cNvGraphicFramePr>
          <p:nvPr/>
        </p:nvGraphicFramePr>
        <p:xfrm>
          <a:off x="1752600" y="867603"/>
          <a:ext cx="7543800" cy="3576638"/>
        </p:xfrm>
        <a:graphic>
          <a:graphicData uri="http://schemas.openxmlformats.org/presentationml/2006/ole">
            <mc:AlternateContent xmlns:mc="http://schemas.openxmlformats.org/markup-compatibility/2006">
              <mc:Choice xmlns:v="urn:schemas-microsoft-com:vml" Requires="v">
                <p:oleObj spid="_x0000_s0" name="Visio" r:id="rId1" imgW="4008755" imgH="1895475" progId="Visio.Drawing.11">
                  <p:embed/>
                </p:oleObj>
              </mc:Choice>
              <mc:Fallback>
                <p:oleObj name="Visio" r:id="rId1" imgW="4008755" imgH="189547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867603"/>
                        <a:ext cx="7543800"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8B4076-0FA2-4C70-82A5-D627FFFC48AD}" type="slidenum">
              <a:rPr lang="en-US" altLang="zh-CN" smtClean="0">
                <a:latin typeface="Garamond" panose="02020404030301010803" pitchFamily="18" charset="0"/>
              </a:rPr>
            </a:fld>
            <a:endParaRPr lang="en-US" altLang="zh-CN">
              <a:latin typeface="Garamond" panose="02020404030301010803" pitchFamily="18" charset="0"/>
            </a:endParaRPr>
          </a:p>
        </p:txBody>
      </p:sp>
      <p:sp>
        <p:nvSpPr>
          <p:cNvPr id="6" name="矩形: 圆角 5"/>
          <p:cNvSpPr/>
          <p:nvPr/>
        </p:nvSpPr>
        <p:spPr>
          <a:xfrm>
            <a:off x="2846008" y="4341192"/>
            <a:ext cx="945253" cy="48718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任务</a:t>
            </a:r>
            <a:endParaRPr lang="zh-CN" altLang="en-US" sz="2800" b="1" dirty="0">
              <a:solidFill>
                <a:schemeClr val="tx1"/>
              </a:solidFill>
            </a:endParaRPr>
          </a:p>
        </p:txBody>
      </p:sp>
      <p:sp>
        <p:nvSpPr>
          <p:cNvPr id="7" name="矩形: 圆角 6"/>
          <p:cNvSpPr/>
          <p:nvPr/>
        </p:nvSpPr>
        <p:spPr>
          <a:xfrm>
            <a:off x="4739516" y="4340726"/>
            <a:ext cx="945253" cy="4871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交互</a:t>
            </a:r>
            <a:endParaRPr lang="zh-CN" altLang="en-US" sz="2800" b="1" dirty="0">
              <a:solidFill>
                <a:schemeClr val="tx1"/>
              </a:solidFill>
            </a:endParaRPr>
          </a:p>
        </p:txBody>
      </p:sp>
      <p:sp>
        <p:nvSpPr>
          <p:cNvPr id="8" name="矩形: 圆角 7"/>
          <p:cNvSpPr/>
          <p:nvPr/>
        </p:nvSpPr>
        <p:spPr>
          <a:xfrm>
            <a:off x="914400" y="4340726"/>
            <a:ext cx="945253" cy="48718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目标</a:t>
            </a:r>
            <a:endParaRPr lang="zh-CN" altLang="en-US" sz="2800" b="1" dirty="0">
              <a:solidFill>
                <a:schemeClr val="tx1"/>
              </a:solidFill>
            </a:endParaRPr>
          </a:p>
        </p:txBody>
      </p:sp>
      <p:sp>
        <p:nvSpPr>
          <p:cNvPr id="9" name="椭圆 8"/>
          <p:cNvSpPr/>
          <p:nvPr/>
        </p:nvSpPr>
        <p:spPr>
          <a:xfrm>
            <a:off x="304800" y="1976241"/>
            <a:ext cx="1828800" cy="9906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问题域</a:t>
            </a:r>
            <a:endParaRPr lang="zh-CN" altLang="en-US" sz="2400" b="1" dirty="0"/>
          </a:p>
        </p:txBody>
      </p:sp>
      <p:sp>
        <p:nvSpPr>
          <p:cNvPr id="2" name="箭头: 上下 1"/>
          <p:cNvSpPr/>
          <p:nvPr/>
        </p:nvSpPr>
        <p:spPr>
          <a:xfrm>
            <a:off x="1066800" y="3115175"/>
            <a:ext cx="457200" cy="10996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左右 2"/>
          <p:cNvSpPr/>
          <p:nvPr/>
        </p:nvSpPr>
        <p:spPr>
          <a:xfrm>
            <a:off x="2012053" y="4410918"/>
            <a:ext cx="685800" cy="3836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右 11"/>
          <p:cNvSpPr/>
          <p:nvPr/>
        </p:nvSpPr>
        <p:spPr>
          <a:xfrm>
            <a:off x="3939416" y="4397666"/>
            <a:ext cx="685800" cy="3836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对话气泡: 矩形 3"/>
          <p:cNvSpPr/>
          <p:nvPr/>
        </p:nvSpPr>
        <p:spPr>
          <a:xfrm>
            <a:off x="2590800" y="2057419"/>
            <a:ext cx="1752600" cy="909406"/>
          </a:xfrm>
          <a:prstGeom prst="wedgeRectCallout">
            <a:avLst>
              <a:gd name="adj1" fmla="val -109738"/>
              <a:gd name="adj2" fmla="val 12129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锁定问题</a:t>
            </a:r>
            <a:br>
              <a:rPr lang="en-US" altLang="zh-CN" sz="2400" b="1" dirty="0"/>
            </a:br>
            <a:r>
              <a:rPr lang="zh-CN" altLang="en-US" sz="2400" b="1" dirty="0"/>
              <a:t>明确目标</a:t>
            </a:r>
            <a:endParaRPr lang="zh-CN" altLang="en-US" sz="2400" b="1" dirty="0"/>
          </a:p>
        </p:txBody>
      </p:sp>
      <p:sp>
        <p:nvSpPr>
          <p:cNvPr id="14" name="对话气泡: 矩形 13"/>
          <p:cNvSpPr/>
          <p:nvPr/>
        </p:nvSpPr>
        <p:spPr>
          <a:xfrm>
            <a:off x="762000" y="5578754"/>
            <a:ext cx="1752600" cy="909406"/>
          </a:xfrm>
          <a:prstGeom prst="wedgeRectCallout">
            <a:avLst>
              <a:gd name="adj1" fmla="val 38277"/>
              <a:gd name="adj2" fmla="val -1311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目标细化</a:t>
            </a:r>
            <a:br>
              <a:rPr lang="en-US" altLang="zh-CN" sz="2400" b="1" dirty="0"/>
            </a:br>
            <a:r>
              <a:rPr lang="zh-CN" altLang="en-US" sz="2400" b="1" dirty="0"/>
              <a:t>制定任务</a:t>
            </a:r>
            <a:endParaRPr lang="zh-CN" altLang="en-US" sz="2400" b="1" dirty="0"/>
          </a:p>
        </p:txBody>
      </p:sp>
      <p:sp>
        <p:nvSpPr>
          <p:cNvPr id="15" name="对话气泡: 矩形 14"/>
          <p:cNvSpPr/>
          <p:nvPr/>
        </p:nvSpPr>
        <p:spPr>
          <a:xfrm>
            <a:off x="4343400" y="5578754"/>
            <a:ext cx="1752600" cy="909406"/>
          </a:xfrm>
          <a:prstGeom prst="wedgeRectCallout">
            <a:avLst>
              <a:gd name="adj1" fmla="val -49625"/>
              <a:gd name="adj2" fmla="val -13226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任务分解</a:t>
            </a:r>
            <a:br>
              <a:rPr lang="en-US" altLang="zh-CN" sz="2400" b="1" dirty="0"/>
            </a:br>
            <a:r>
              <a:rPr lang="zh-CN" altLang="en-US" sz="2400" b="1" dirty="0"/>
              <a:t>细化交互</a:t>
            </a:r>
            <a:endParaRPr lang="zh-CN" altLang="en-US" sz="2400" b="1" dirty="0"/>
          </a:p>
        </p:txBody>
      </p:sp>
      <p:sp>
        <p:nvSpPr>
          <p:cNvPr id="5" name="矩形 4"/>
          <p:cNvSpPr/>
          <p:nvPr/>
        </p:nvSpPr>
        <p:spPr>
          <a:xfrm>
            <a:off x="4953000" y="2966824"/>
            <a:ext cx="1981200" cy="8108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rPr>
              <a:t>记录完整需求与产生过程</a:t>
            </a:r>
            <a:endParaRPr lang="zh-CN" altLang="en-US" sz="2200" b="1" dirty="0">
              <a:solidFill>
                <a:schemeClr val="tx1"/>
              </a:solidFill>
            </a:endParaRPr>
          </a:p>
        </p:txBody>
      </p:sp>
      <p:sp>
        <p:nvSpPr>
          <p:cNvPr id="17" name="矩形 16"/>
          <p:cNvSpPr/>
          <p:nvPr/>
        </p:nvSpPr>
        <p:spPr>
          <a:xfrm>
            <a:off x="4625216" y="1871190"/>
            <a:ext cx="4137784" cy="5795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200" b="1" dirty="0">
                <a:solidFill>
                  <a:schemeClr val="tx1"/>
                </a:solidFill>
              </a:rPr>
              <a:t>开发中落实需求、主动应对变更</a:t>
            </a:r>
            <a:endParaRPr lang="zh-CN" altLang="en-US" sz="2200" b="1" dirty="0">
              <a:solidFill>
                <a:schemeClr val="tx1"/>
              </a:solidFill>
            </a:endParaRPr>
          </a:p>
        </p:txBody>
      </p:sp>
      <p:sp>
        <p:nvSpPr>
          <p:cNvPr id="18" name="矩形 17"/>
          <p:cNvSpPr/>
          <p:nvPr/>
        </p:nvSpPr>
        <p:spPr>
          <a:xfrm>
            <a:off x="6477000" y="4231245"/>
            <a:ext cx="2443681" cy="8108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200" b="1" dirty="0">
                <a:solidFill>
                  <a:schemeClr val="tx1"/>
                </a:solidFill>
              </a:rPr>
              <a:t>需求是否符合目的</a:t>
            </a:r>
            <a:br>
              <a:rPr lang="en-US" altLang="zh-CN" sz="2200" b="1" dirty="0">
                <a:solidFill>
                  <a:schemeClr val="tx1"/>
                </a:solidFill>
              </a:rPr>
            </a:br>
            <a:r>
              <a:rPr lang="zh-CN" altLang="en-US" sz="2200" b="1" dirty="0">
                <a:solidFill>
                  <a:schemeClr val="tx1"/>
                </a:solidFill>
              </a:rPr>
              <a:t>本身是否有错</a:t>
            </a:r>
            <a:endParaRPr lang="zh-CN" altLang="en-US" sz="22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 grpId="0" animBg="1"/>
      <p:bldP spid="3" grpId="0" animBg="1"/>
      <p:bldP spid="12" grpId="0" animBg="1"/>
      <p:bldP spid="4" grpId="0" animBg="1"/>
      <p:bldP spid="14" grpId="0" animBg="1"/>
      <p:bldP spid="15" grpId="0" animBg="1"/>
      <p:bldP spid="5"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需求工程活动的困难性</a:t>
            </a:r>
            <a:endParaRPr lang="zh-CN" altLang="en-US" dirty="0"/>
          </a:p>
        </p:txBody>
      </p:sp>
      <p:sp>
        <p:nvSpPr>
          <p:cNvPr id="3" name="内容占位符 2"/>
          <p:cNvSpPr>
            <a:spLocks noGrp="1"/>
          </p:cNvSpPr>
          <p:nvPr>
            <p:ph idx="1"/>
          </p:nvPr>
        </p:nvSpPr>
        <p:spPr>
          <a:xfrm>
            <a:off x="228600" y="1260475"/>
            <a:ext cx="8839200" cy="4530725"/>
          </a:xfrm>
        </p:spPr>
        <p:txBody>
          <a:bodyPr/>
          <a:lstStyle/>
          <a:p>
            <a:r>
              <a:rPr lang="zh-CN" altLang="en-US" sz="2400" b="1" dirty="0">
                <a:solidFill>
                  <a:srgbClr val="00B0F0"/>
                </a:solidFill>
              </a:rPr>
              <a:t>问题域、目标、任务、交互的相互转化</a:t>
            </a:r>
            <a:r>
              <a:rPr lang="zh-CN" altLang="en-US" sz="2400" b="1" dirty="0"/>
              <a:t>（广义的设计）</a:t>
            </a:r>
            <a:r>
              <a:rPr lang="zh-CN" altLang="en-US" sz="2400" dirty="0"/>
              <a:t>是</a:t>
            </a:r>
            <a:r>
              <a:rPr lang="zh-CN" altLang="en-US" sz="2400" b="1" dirty="0">
                <a:solidFill>
                  <a:srgbClr val="FF0000"/>
                </a:solidFill>
              </a:rPr>
              <a:t>创造性的活动</a:t>
            </a:r>
            <a:endParaRPr lang="en-US" altLang="zh-CN" sz="2400" b="1" dirty="0">
              <a:solidFill>
                <a:srgbClr val="FF0000"/>
              </a:solidFill>
            </a:endParaRPr>
          </a:p>
          <a:p>
            <a:pPr lvl="1"/>
            <a:r>
              <a:rPr lang="zh-CN" altLang="en-US" sz="2000" dirty="0"/>
              <a:t>每个案例都有其独特性，不可复用，接近于艺术</a:t>
            </a:r>
            <a:endParaRPr lang="en-US" altLang="zh-CN" sz="2000" dirty="0"/>
          </a:p>
          <a:p>
            <a:pPr lvl="1"/>
            <a:r>
              <a:rPr lang="zh-CN" altLang="en-US" sz="2000" dirty="0"/>
              <a:t>需要对问题所在的领域有着深刻的认识，从而帮助解决问题域中的问题</a:t>
            </a:r>
            <a:endParaRPr lang="en-US" altLang="zh-CN" sz="2000" dirty="0"/>
          </a:p>
          <a:p>
            <a:pPr lvl="1"/>
            <a:r>
              <a:rPr lang="zh-CN" altLang="en-US" sz="2000" b="1" dirty="0"/>
              <a:t>需要掌握完整的设计思维方法论，并系统、持续地运用</a:t>
            </a:r>
            <a:r>
              <a:rPr lang="zh-CN" altLang="en-US" sz="2000" b="1" dirty="0">
                <a:solidFill>
                  <a:srgbClr val="FF0000"/>
                </a:solidFill>
              </a:rPr>
              <a:t>（意味着作业）</a:t>
            </a:r>
            <a:endParaRPr lang="en-US" altLang="zh-CN" sz="2000" b="1" dirty="0">
              <a:solidFill>
                <a:srgbClr val="FF0000"/>
              </a:solidFill>
            </a:endParaRPr>
          </a:p>
          <a:p>
            <a:pPr eaLnBrk="1" hangingPunct="1"/>
            <a:r>
              <a:rPr lang="zh-CN" altLang="en-US" sz="2400" dirty="0"/>
              <a:t>编程与设计方面的能力不能直接用于需求分析 </a:t>
            </a:r>
            <a:endParaRPr lang="zh-CN" altLang="en-US" sz="2400" dirty="0"/>
          </a:p>
          <a:p>
            <a:pPr lvl="1" eaLnBrk="1" hangingPunct="1"/>
            <a:r>
              <a:rPr lang="zh-CN" altLang="en-US" sz="2000" b="1" dirty="0"/>
              <a:t>设计和编程都有构建高质量（健壮性、可维护性、适应性等等）软件的共同目标</a:t>
            </a:r>
            <a:r>
              <a:rPr lang="zh-CN" altLang="en-US" sz="2000" dirty="0"/>
              <a:t>，而且使用相同的概念和组织机制保证了从设计到编程的平滑过渡，所以，结构化与</a:t>
            </a:r>
            <a:r>
              <a:rPr lang="en-US" altLang="zh-CN" sz="2000" dirty="0"/>
              <a:t>OO</a:t>
            </a:r>
            <a:r>
              <a:rPr lang="zh-CN" altLang="en-US" sz="2000" dirty="0"/>
              <a:t>思维在设计领域也取得了成功 </a:t>
            </a:r>
            <a:endParaRPr lang="zh-CN" altLang="en-US" sz="2000" dirty="0"/>
          </a:p>
          <a:p>
            <a:pPr lvl="1" eaLnBrk="1" hangingPunct="1"/>
            <a:r>
              <a:rPr lang="zh-CN" altLang="en-US" sz="2000" dirty="0"/>
              <a:t>但是</a:t>
            </a:r>
            <a:r>
              <a:rPr lang="zh-CN" altLang="en-US" sz="2000" b="1" dirty="0">
                <a:solidFill>
                  <a:srgbClr val="FF0000"/>
                </a:solidFill>
              </a:rPr>
              <a:t>需求工程</a:t>
            </a:r>
            <a:r>
              <a:rPr lang="zh-CN" altLang="en-US" sz="2000" dirty="0"/>
              <a:t>除了拥有构建高质量软件的目标之外，还有一个更加重要的目标是</a:t>
            </a:r>
            <a:r>
              <a:rPr lang="zh-CN" altLang="en-US" sz="2000" b="1" dirty="0">
                <a:solidFill>
                  <a:srgbClr val="FF0000"/>
                </a:solidFill>
              </a:rPr>
              <a:t>理解现实中的非技术性和社会性因素</a:t>
            </a:r>
            <a:endParaRPr lang="en-US" altLang="zh-CN" sz="2000" b="1" dirty="0">
              <a:solidFill>
                <a:srgbClr val="FF0000"/>
              </a:solidFill>
            </a:endParaRPr>
          </a:p>
          <a:p>
            <a:pPr eaLnBrk="1" hangingPunct="1"/>
            <a:r>
              <a:rPr lang="zh-CN" altLang="en-US" sz="2400" b="1" dirty="0">
                <a:solidFill>
                  <a:srgbClr val="00B050"/>
                </a:solidFill>
              </a:rPr>
              <a:t>文档撰写、功能验证、基线管理</a:t>
            </a:r>
            <a:r>
              <a:rPr lang="zh-CN" altLang="en-US" sz="2400" dirty="0"/>
              <a:t>需要丰富的开发与管理经验</a:t>
            </a:r>
            <a:endParaRPr lang="en-US" altLang="zh-CN" sz="2400" dirty="0"/>
          </a:p>
          <a:p>
            <a:pPr lvl="1" eaLnBrk="1" hangingPunct="1"/>
            <a:r>
              <a:rPr lang="zh-CN" altLang="en-US" sz="2000" dirty="0"/>
              <a:t>资（</a:t>
            </a:r>
            <a:r>
              <a:rPr lang="en-US" altLang="zh-CN" sz="2000" dirty="0" err="1"/>
              <a:t>nian</a:t>
            </a:r>
            <a:r>
              <a:rPr lang="zh-CN" altLang="en-US" sz="2000" dirty="0"/>
              <a:t>）深（</a:t>
            </a:r>
            <a:r>
              <a:rPr lang="en-US" altLang="zh-CN" sz="2000" dirty="0" err="1"/>
              <a:t>mai</a:t>
            </a:r>
            <a:r>
              <a:rPr lang="zh-CN" altLang="en-US" sz="2000" dirty="0"/>
              <a:t>）程序员与新（</a:t>
            </a:r>
            <a:r>
              <a:rPr lang="en-US" altLang="zh-CN" sz="2000" dirty="0" err="1"/>
              <a:t>nian</a:t>
            </a:r>
            <a:r>
              <a:rPr lang="zh-CN" altLang="en-US" sz="2000" dirty="0"/>
              <a:t>）手（</a:t>
            </a:r>
            <a:r>
              <a:rPr lang="en-US" altLang="zh-CN" sz="2000" dirty="0" err="1"/>
              <a:t>qing</a:t>
            </a:r>
            <a:r>
              <a:rPr lang="zh-CN" altLang="en-US" sz="2000" dirty="0"/>
              <a:t>）程序员最大的区别</a:t>
            </a:r>
            <a:endParaRPr lang="zh-CN" altLang="en-US" sz="2000" dirty="0"/>
          </a:p>
        </p:txBody>
      </p:sp>
      <p:sp>
        <p:nvSpPr>
          <p:cNvPr id="4" name="灯片编号占位符 3"/>
          <p:cNvSpPr>
            <a:spLocks noGrp="1"/>
          </p:cNvSpPr>
          <p:nvPr>
            <p:ph type="sldNum" sz="quarter" idx="12"/>
          </p:nvPr>
        </p:nvSpPr>
        <p:spPr/>
        <p:txBody>
          <a:bodyPr/>
          <a:lstStyle/>
          <a:p>
            <a:pPr>
              <a:defRPr/>
            </a:pPr>
            <a:fld id="{1E8B6365-B81F-40E9-AF3C-D63FEC9FB77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dirty="0"/>
              <a:t>实践中的需求工程：非技术性和社会性因素带来的需求工程困难</a:t>
            </a:r>
            <a:endParaRPr lang="zh-CN" altLang="en-US" dirty="0"/>
          </a:p>
        </p:txBody>
      </p:sp>
      <p:sp>
        <p:nvSpPr>
          <p:cNvPr id="29699" name="Rectangle 3"/>
          <p:cNvSpPr>
            <a:spLocks noGrp="1" noChangeArrowheads="1"/>
          </p:cNvSpPr>
          <p:nvPr>
            <p:ph type="body" idx="1"/>
          </p:nvPr>
        </p:nvSpPr>
        <p:spPr/>
        <p:txBody>
          <a:bodyPr/>
          <a:lstStyle/>
          <a:p>
            <a:pPr eaLnBrk="1" hangingPunct="1"/>
            <a:r>
              <a:rPr lang="zh-CN" altLang="en-US" dirty="0"/>
              <a:t>以“企业”为中心的软件反映了软件规模日益扩大 </a:t>
            </a:r>
            <a:endParaRPr lang="zh-CN" altLang="en-US" dirty="0"/>
          </a:p>
          <a:p>
            <a:pPr lvl="1" eaLnBrk="1" hangingPunct="1"/>
            <a:r>
              <a:rPr lang="zh-CN" altLang="en-US" dirty="0"/>
              <a:t>“所有的公司都将成为软件公司”</a:t>
            </a:r>
            <a:endParaRPr lang="en-US" altLang="zh-CN" dirty="0"/>
          </a:p>
          <a:p>
            <a:pPr lvl="1" eaLnBrk="1" hangingPunct="1"/>
            <a:r>
              <a:rPr lang="zh-CN" altLang="en-US" dirty="0"/>
              <a:t>这要求软件必须能够帮助解决企业内组织机构、业务流程、利益获取与分配的各种问题，最终实现降本增效</a:t>
            </a:r>
            <a:endParaRPr lang="en-US" altLang="zh-CN" dirty="0"/>
          </a:p>
          <a:p>
            <a:pPr lvl="1" eaLnBrk="1" hangingPunct="1"/>
            <a:r>
              <a:rPr lang="zh-CN" altLang="en-US" dirty="0"/>
              <a:t>一个可持续发展的公司必须追求用户、技术、商业三者的平衡</a:t>
            </a:r>
            <a:endParaRPr lang="en-US" altLang="zh-CN" dirty="0"/>
          </a:p>
        </p:txBody>
      </p:sp>
      <p:sp>
        <p:nvSpPr>
          <p:cNvPr id="2970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1EE677-9FB2-4A7D-875F-248BFCA97412}"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互联网</a:t>
            </a:r>
            <a:r>
              <a:rPr lang="en-US" altLang="zh-CN" sz="3600" dirty="0"/>
              <a:t>+</a:t>
            </a:r>
            <a:r>
              <a:rPr lang="zh-CN" altLang="en-US" sz="3600" dirty="0"/>
              <a:t>时代对需求工程的影响 </a:t>
            </a:r>
            <a:r>
              <a:rPr lang="en-US" altLang="zh-CN" sz="3600" dirty="0"/>
              <a:t>– </a:t>
            </a:r>
            <a:r>
              <a:rPr lang="zh-CN" altLang="en-US" sz="3600" dirty="0"/>
              <a:t>互联网</a:t>
            </a:r>
            <a:r>
              <a:rPr lang="en-US" altLang="zh-CN" sz="3600" dirty="0"/>
              <a:t>+</a:t>
            </a:r>
            <a:r>
              <a:rPr lang="zh-CN" altLang="en-US" sz="3600" dirty="0"/>
              <a:t>意味着什么</a:t>
            </a:r>
            <a:endParaRPr lang="zh-CN" altLang="en-US" dirty="0"/>
          </a:p>
        </p:txBody>
      </p:sp>
      <p:sp>
        <p:nvSpPr>
          <p:cNvPr id="3" name="内容占位符 2"/>
          <p:cNvSpPr>
            <a:spLocks noGrp="1"/>
          </p:cNvSpPr>
          <p:nvPr>
            <p:ph idx="1"/>
          </p:nvPr>
        </p:nvSpPr>
        <p:spPr>
          <a:xfrm>
            <a:off x="1828800" y="1447800"/>
            <a:ext cx="6900862" cy="4983162"/>
          </a:xfrm>
        </p:spPr>
        <p:txBody>
          <a:bodyPr/>
          <a:lstStyle/>
          <a:p>
            <a:r>
              <a:rPr lang="zh-CN" altLang="en-US" sz="2800" dirty="0"/>
              <a:t>当你看到“（移动）互联网”、“软件”、“</a:t>
            </a:r>
            <a:r>
              <a:rPr lang="en-US" altLang="zh-CN" sz="2800" dirty="0"/>
              <a:t>IT</a:t>
            </a:r>
            <a:r>
              <a:rPr lang="zh-CN" altLang="en-US" sz="2800" dirty="0"/>
              <a:t>技术”、“手机</a:t>
            </a:r>
            <a:r>
              <a:rPr lang="en-US" altLang="zh-CN" sz="2800" dirty="0"/>
              <a:t>APP</a:t>
            </a:r>
            <a:r>
              <a:rPr lang="zh-CN" altLang="en-US" sz="2800" dirty="0"/>
              <a:t>” 等概念，你第一反应给出的代表性词汇是什么？</a:t>
            </a:r>
            <a:endParaRPr lang="en-US" altLang="zh-CN" sz="2800" dirty="0"/>
          </a:p>
          <a:p>
            <a:endParaRPr lang="en-US" altLang="zh-CN" sz="1100" dirty="0"/>
          </a:p>
          <a:p>
            <a:r>
              <a:rPr lang="zh-CN" altLang="en-US" sz="2800" dirty="0"/>
              <a:t>信息技术（</a:t>
            </a:r>
            <a:r>
              <a:rPr lang="en-US" altLang="zh-CN" sz="2800" dirty="0"/>
              <a:t>IT</a:t>
            </a:r>
            <a:r>
              <a:rPr lang="zh-CN" altLang="en-US" sz="2800" dirty="0"/>
              <a:t>），人类近四十年唯一高速发展的科技，在进入到互联网</a:t>
            </a:r>
            <a:r>
              <a:rPr lang="en-US" altLang="zh-CN" sz="2800" dirty="0"/>
              <a:t>+</a:t>
            </a:r>
            <a:r>
              <a:rPr lang="zh-CN" altLang="en-US" sz="2800" dirty="0"/>
              <a:t>时代后，为人类社会贡献了什么？</a:t>
            </a:r>
            <a:endParaRPr lang="en-US" altLang="zh-CN" sz="2800" dirty="0"/>
          </a:p>
          <a:p>
            <a:pPr lvl="1"/>
            <a:r>
              <a:rPr lang="zh-CN" altLang="en-US" sz="2400" dirty="0"/>
              <a:t>我的答案：</a:t>
            </a:r>
            <a:r>
              <a:rPr lang="zh-CN" altLang="en-US" sz="2400" b="1" dirty="0">
                <a:highlight>
                  <a:srgbClr val="FFFF00"/>
                </a:highlight>
              </a:rPr>
              <a:t>使尽可能多的人在尽可能多的时间内以尽可能低的成本相互联系</a:t>
            </a:r>
            <a:endParaRPr lang="en-US" altLang="zh-CN" sz="2400" b="1" dirty="0">
              <a:highlight>
                <a:srgbClr val="FFFF00"/>
              </a:highlight>
            </a:endParaRPr>
          </a:p>
          <a:p>
            <a:pPr lvl="2"/>
            <a:r>
              <a:rPr lang="zh-CN" altLang="en-US" sz="2000" b="1" dirty="0"/>
              <a:t>人人互联成本无限接近于零</a:t>
            </a:r>
            <a:endParaRPr lang="en-US" altLang="zh-CN" sz="2000" b="1" dirty="0"/>
          </a:p>
          <a:p>
            <a:pPr lvl="1"/>
            <a:r>
              <a:rPr lang="zh-CN" altLang="en-US" sz="2400" i="1" dirty="0"/>
              <a:t>“我们需要能飞的汽车，但结果得到 </a:t>
            </a:r>
            <a:r>
              <a:rPr lang="en-US" altLang="zh-CN" sz="2400" i="1" dirty="0"/>
              <a:t>140 </a:t>
            </a:r>
            <a:r>
              <a:rPr lang="zh-CN" altLang="en-US" sz="2400" i="1" dirty="0"/>
              <a:t>个字符”</a:t>
            </a:r>
            <a:r>
              <a:rPr lang="en-US" altLang="zh-CN" sz="2400" dirty="0"/>
              <a:t>-</a:t>
            </a:r>
            <a:r>
              <a:rPr lang="zh-CN" altLang="en-US" sz="2400" dirty="0"/>
              <a:t> </a:t>
            </a:r>
            <a:r>
              <a:rPr lang="en-US" altLang="zh-CN" sz="2400" dirty="0"/>
              <a:t>Peter Thiel</a:t>
            </a:r>
            <a:endParaRPr lang="en-US" altLang="zh-CN" sz="2400" dirty="0"/>
          </a:p>
          <a:p>
            <a:pPr lvl="2"/>
            <a:r>
              <a:rPr lang="zh-CN" altLang="en-US" sz="2000" dirty="0"/>
              <a:t>问题在于，“</a:t>
            </a:r>
            <a:r>
              <a:rPr lang="en-US" altLang="zh-CN" sz="2000" dirty="0"/>
              <a:t>140</a:t>
            </a:r>
            <a:r>
              <a:rPr lang="zh-CN" altLang="en-US" sz="2000" dirty="0"/>
              <a:t>字”真的没价值吗？</a:t>
            </a:r>
            <a:endParaRPr lang="en-US" altLang="zh-CN"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p:txBody>
          <a:bodyPr/>
          <a:lstStyle/>
          <a:p>
            <a:r>
              <a:rPr lang="zh-CN" altLang="en-US"/>
              <a:t>自我介绍</a:t>
            </a:r>
            <a:endParaRPr lang="zh-CN" altLang="en-US"/>
          </a:p>
        </p:txBody>
      </p:sp>
      <p:sp>
        <p:nvSpPr>
          <p:cNvPr id="5123" name="内容占位符 2"/>
          <p:cNvSpPr>
            <a:spLocks noGrp="1" noChangeArrowheads="1"/>
          </p:cNvSpPr>
          <p:nvPr>
            <p:ph idx="1"/>
          </p:nvPr>
        </p:nvSpPr>
        <p:spPr>
          <a:xfrm>
            <a:off x="457200" y="1447800"/>
            <a:ext cx="8229600" cy="4530725"/>
          </a:xfrm>
        </p:spPr>
        <p:txBody>
          <a:bodyPr/>
          <a:lstStyle/>
          <a:p>
            <a:r>
              <a:rPr lang="zh-CN" altLang="en-US" dirty="0"/>
              <a:t>姓名：匡宏宇</a:t>
            </a:r>
            <a:endParaRPr lang="en-US" altLang="zh-CN" dirty="0"/>
          </a:p>
          <a:p>
            <a:pPr lvl="1"/>
            <a:r>
              <a:rPr lang="zh-CN" altLang="en-US" dirty="0"/>
              <a:t>软院助理研究员</a:t>
            </a:r>
            <a:endParaRPr lang="en-US" altLang="zh-CN" dirty="0"/>
          </a:p>
          <a:p>
            <a:pPr lvl="1"/>
            <a:r>
              <a:rPr lang="zh-CN" altLang="en-US" dirty="0"/>
              <a:t>研究方向：需求可追踪性，程序理解，程序分析</a:t>
            </a:r>
            <a:endParaRPr lang="en-US" altLang="zh-CN" dirty="0"/>
          </a:p>
          <a:p>
            <a:pPr lvl="1"/>
            <a:r>
              <a:rPr lang="zh-CN" altLang="en-US" dirty="0"/>
              <a:t>其它课程：软工</a:t>
            </a:r>
            <a:r>
              <a:rPr lang="en-US" altLang="zh-CN" dirty="0"/>
              <a:t>III</a:t>
            </a:r>
            <a:r>
              <a:rPr lang="zh-CN" altLang="en-US" dirty="0"/>
              <a:t>，服务端计算，虚拟机技术</a:t>
            </a:r>
            <a:endParaRPr lang="en-US" altLang="zh-CN" dirty="0"/>
          </a:p>
          <a:p>
            <a:pPr lvl="1"/>
            <a:r>
              <a:rPr lang="en-US" altLang="zh-CN" dirty="0"/>
              <a:t>https://software.nju.edu.cn//khy/index.html</a:t>
            </a:r>
            <a:endParaRPr lang="en-US" altLang="zh-CN" dirty="0"/>
          </a:p>
          <a:p>
            <a:r>
              <a:rPr lang="zh-CN" altLang="en-US" dirty="0"/>
              <a:t>邮箱：</a:t>
            </a:r>
            <a:r>
              <a:rPr lang="en-US" altLang="zh-CN" dirty="0">
                <a:hlinkClick r:id="rId1"/>
              </a:rPr>
              <a:t>khy@nju.edu.cn</a:t>
            </a:r>
            <a:endParaRPr lang="en-US" altLang="zh-CN" dirty="0"/>
          </a:p>
          <a:p>
            <a:pPr lvl="1"/>
            <a:r>
              <a:rPr lang="zh-CN" altLang="en-US" dirty="0"/>
              <a:t>答疑、提问请在教学辅助网站</a:t>
            </a:r>
            <a:r>
              <a:rPr lang="en-US" altLang="zh-CN" dirty="0"/>
              <a:t>Moodle</a:t>
            </a:r>
            <a:r>
              <a:rPr lang="zh-CN" altLang="en-US" dirty="0"/>
              <a:t>发帖（更新课件），便于统一回复和其它同学参考</a:t>
            </a:r>
            <a:endParaRPr lang="en-US" altLang="zh-CN" dirty="0"/>
          </a:p>
          <a:p>
            <a:pPr lvl="1"/>
            <a:r>
              <a:rPr lang="zh-CN" altLang="en-US" dirty="0"/>
              <a:t>欢迎课后交流（当面讨论建议提前邮件预约）</a:t>
            </a:r>
            <a:endParaRPr lang="en-US" altLang="zh-CN" dirty="0"/>
          </a:p>
          <a:p>
            <a:pPr lvl="2"/>
            <a:r>
              <a:rPr lang="zh-CN" altLang="en-US" dirty="0"/>
              <a:t>正式开学之后，办公室在</a:t>
            </a:r>
            <a:r>
              <a:rPr lang="en-US" altLang="zh-CN" dirty="0"/>
              <a:t>925</a:t>
            </a:r>
            <a:endParaRPr lang="zh-CN" altLang="en-US" dirty="0"/>
          </a:p>
        </p:txBody>
      </p:sp>
      <p:sp>
        <p:nvSpPr>
          <p:cNvPr id="5124"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0D14CF-2C77-4814-ADE7-1AF0F29F20F5}"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329" y="304455"/>
            <a:ext cx="6900862" cy="1143000"/>
          </a:xfrm>
        </p:spPr>
        <p:txBody>
          <a:bodyPr/>
          <a:lstStyle/>
          <a:p>
            <a:r>
              <a:rPr lang="zh-CN" altLang="en-US" sz="4000" dirty="0"/>
              <a:t>大幅降低人人互联成本的意义？</a:t>
            </a:r>
            <a:endParaRPr lang="zh-CN" altLang="en-US" sz="4000" dirty="0"/>
          </a:p>
        </p:txBody>
      </p:sp>
      <p:sp>
        <p:nvSpPr>
          <p:cNvPr id="3" name="内容占位符 2"/>
          <p:cNvSpPr>
            <a:spLocks noGrp="1"/>
          </p:cNvSpPr>
          <p:nvPr>
            <p:ph idx="1"/>
          </p:nvPr>
        </p:nvSpPr>
        <p:spPr>
          <a:xfrm>
            <a:off x="1798379" y="1320281"/>
            <a:ext cx="6900862" cy="4686300"/>
          </a:xfrm>
        </p:spPr>
        <p:txBody>
          <a:bodyPr/>
          <a:lstStyle/>
          <a:p>
            <a:r>
              <a:rPr lang="zh-CN" altLang="en-US" sz="2800" dirty="0"/>
              <a:t>事实上，在互联网</a:t>
            </a:r>
            <a:r>
              <a:rPr lang="en-US" altLang="zh-CN" sz="2800" dirty="0"/>
              <a:t>+</a:t>
            </a:r>
            <a:r>
              <a:rPr lang="zh-CN" altLang="en-US" sz="2800" dirty="0"/>
              <a:t>时代，人类社会的组织形式已经发生了巨大的改变（交往、政治、企业）</a:t>
            </a:r>
            <a:endParaRPr lang="en-US" altLang="zh-CN" sz="2800" dirty="0"/>
          </a:p>
          <a:p>
            <a:pPr lvl="1"/>
            <a:r>
              <a:rPr lang="en-US" altLang="zh-CN" sz="2400" b="1" dirty="0"/>
              <a:t>2020</a:t>
            </a:r>
            <a:r>
              <a:rPr lang="zh-CN" altLang="en-US" sz="2400" b="1" dirty="0"/>
              <a:t>年</a:t>
            </a:r>
            <a:r>
              <a:rPr lang="en-US" altLang="zh-CN" sz="2400" b="1" dirty="0"/>
              <a:t>12</a:t>
            </a:r>
            <a:r>
              <a:rPr lang="zh-CN" altLang="en-US" sz="2400" b="1" dirty="0"/>
              <a:t>月底，我国网民总数突破</a:t>
            </a:r>
            <a:r>
              <a:rPr lang="en-US" altLang="zh-CN" sz="2400" b="1" dirty="0"/>
              <a:t>9.89</a:t>
            </a:r>
            <a:r>
              <a:rPr lang="zh-CN" altLang="en-US" sz="2400" b="1" dirty="0"/>
              <a:t>亿</a:t>
            </a:r>
            <a:endParaRPr lang="en-US" altLang="zh-CN" sz="2400" b="1" dirty="0"/>
          </a:p>
          <a:p>
            <a:pPr lvl="1"/>
            <a:r>
              <a:rPr lang="zh-CN" altLang="en-US" sz="2400" dirty="0"/>
              <a:t>交往：朋友圈，扩列，知乎，</a:t>
            </a:r>
            <a:r>
              <a:rPr lang="en-US" altLang="zh-CN" sz="2400" dirty="0"/>
              <a:t>B</a:t>
            </a:r>
            <a:r>
              <a:rPr lang="zh-CN" altLang="en-US" sz="2400" dirty="0"/>
              <a:t>站，小红书</a:t>
            </a:r>
            <a:r>
              <a:rPr lang="en-US" altLang="zh-CN" sz="2400" dirty="0"/>
              <a:t>…</a:t>
            </a:r>
            <a:endParaRPr lang="en-US" altLang="zh-CN" sz="2400" dirty="0"/>
          </a:p>
          <a:p>
            <a:pPr lvl="1"/>
            <a:r>
              <a:rPr lang="zh-CN" altLang="en-US" sz="2400" dirty="0"/>
              <a:t>政治：共青团</a:t>
            </a:r>
            <a:r>
              <a:rPr lang="en-US" altLang="zh-CN" sz="2400" dirty="0"/>
              <a:t>-B</a:t>
            </a:r>
            <a:r>
              <a:rPr lang="zh-CN" altLang="en-US" sz="2400" dirty="0"/>
              <a:t>站，党组织学习</a:t>
            </a:r>
            <a:r>
              <a:rPr lang="en-US" altLang="zh-CN" sz="2400" dirty="0"/>
              <a:t>-</a:t>
            </a:r>
            <a:r>
              <a:rPr lang="zh-CN" altLang="en-US" sz="2400" dirty="0"/>
              <a:t>学习强国，政务平台</a:t>
            </a:r>
            <a:r>
              <a:rPr lang="en-US" altLang="zh-CN" sz="2400" dirty="0"/>
              <a:t>-</a:t>
            </a:r>
            <a:r>
              <a:rPr lang="zh-CN" altLang="en-US" sz="2400" dirty="0"/>
              <a:t>微博，官方影像渠道</a:t>
            </a:r>
            <a:r>
              <a:rPr lang="en-US" altLang="zh-CN" sz="2400" dirty="0"/>
              <a:t>-</a:t>
            </a:r>
            <a:r>
              <a:rPr lang="zh-CN" altLang="en-US" sz="2400" dirty="0"/>
              <a:t>抖音</a:t>
            </a:r>
            <a:endParaRPr lang="en-US" altLang="zh-CN" sz="2400" dirty="0"/>
          </a:p>
          <a:p>
            <a:pPr lvl="1"/>
            <a:r>
              <a:rPr lang="zh-CN" altLang="en-US" sz="2400" b="1" dirty="0"/>
              <a:t>商业（企业与单位）？</a:t>
            </a:r>
            <a:endParaRPr lang="en-US" altLang="zh-CN" sz="2400" b="1" dirty="0"/>
          </a:p>
          <a:p>
            <a:endParaRPr lang="en-US" altLang="zh-CN" sz="1200" dirty="0"/>
          </a:p>
          <a:p>
            <a:r>
              <a:rPr lang="zh-CN" altLang="en-US" sz="2800" dirty="0"/>
              <a:t>做到以“</a:t>
            </a:r>
            <a:r>
              <a:rPr lang="en-US" altLang="zh-CN" sz="2800" dirty="0"/>
              <a:t>140</a:t>
            </a:r>
            <a:r>
              <a:rPr lang="zh-CN" altLang="en-US" sz="2800" dirty="0"/>
              <a:t>”为代表的移动互联网需要：</a:t>
            </a:r>
            <a:endParaRPr lang="en-US" altLang="zh-CN" sz="2800" dirty="0"/>
          </a:p>
          <a:p>
            <a:pPr lvl="1"/>
            <a:r>
              <a:rPr lang="zh-CN" altLang="en-US" sz="2400" dirty="0"/>
              <a:t>“</a:t>
            </a:r>
            <a:r>
              <a:rPr lang="en-US" altLang="zh-CN" sz="2400" dirty="0"/>
              <a:t>ABC</a:t>
            </a:r>
            <a:r>
              <a:rPr lang="zh-CN" altLang="en-US" sz="2400" dirty="0"/>
              <a:t>”：智能设备、移动</a:t>
            </a:r>
            <a:r>
              <a:rPr lang="en-US" altLang="zh-CN" sz="2400" dirty="0"/>
              <a:t>/</a:t>
            </a:r>
            <a:r>
              <a:rPr lang="zh-CN" altLang="en-US" sz="2400" dirty="0"/>
              <a:t>固定网络、微服务架构、</a:t>
            </a:r>
            <a:r>
              <a:rPr lang="en-US" altLang="zh-CN" sz="2400" dirty="0"/>
              <a:t>DevOps</a:t>
            </a:r>
            <a:r>
              <a:rPr lang="zh-CN" altLang="en-US" sz="2400" dirty="0"/>
              <a:t>、</a:t>
            </a:r>
            <a:r>
              <a:rPr lang="en-US" altLang="zh-CN" sz="2400" dirty="0"/>
              <a:t>SaaS</a:t>
            </a:r>
            <a:r>
              <a:rPr lang="zh-CN" altLang="en-US" sz="2400" dirty="0"/>
              <a:t>、各类机器学习技术等热门技术与概念，都是为上述目标而服务</a:t>
            </a:r>
            <a:endParaRPr lang="en-US" altLang="zh-CN" sz="2400" dirty="0"/>
          </a:p>
          <a:p>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7086600" y="2514600"/>
            <a:ext cx="1828800" cy="990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解系统</a:t>
            </a:r>
            <a:endParaRPr lang="zh-CN" altLang="en-US" sz="2400" b="1" dirty="0">
              <a:solidFill>
                <a:schemeClr val="tx1"/>
              </a:solidFill>
            </a:endParaRPr>
          </a:p>
        </p:txBody>
      </p:sp>
      <p:sp>
        <p:nvSpPr>
          <p:cNvPr id="49" name="箭头: 直角上 48"/>
          <p:cNvSpPr/>
          <p:nvPr/>
        </p:nvSpPr>
        <p:spPr>
          <a:xfrm rot="16200000">
            <a:off x="5066525" y="-1043764"/>
            <a:ext cx="1387476" cy="6310275"/>
          </a:xfrm>
          <a:prstGeom prst="bentUpArrow">
            <a:avLst>
              <a:gd name="adj1" fmla="val 19768"/>
              <a:gd name="adj2" fmla="val 18024"/>
              <a:gd name="adj3" fmla="val 26744"/>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66" name="Rectangle 2"/>
          <p:cNvSpPr>
            <a:spLocks noGrp="1" noChangeArrowheads="1"/>
          </p:cNvSpPr>
          <p:nvPr>
            <p:ph type="title"/>
          </p:nvPr>
        </p:nvSpPr>
        <p:spPr/>
        <p:txBody>
          <a:bodyPr/>
          <a:lstStyle/>
          <a:p>
            <a:pPr eaLnBrk="1" hangingPunct="1"/>
            <a:r>
              <a:rPr lang="en-US" altLang="zh-CN" sz="3200" dirty="0"/>
              <a:t>《</a:t>
            </a:r>
            <a:r>
              <a:rPr lang="zh-CN" altLang="en-US" sz="3200" dirty="0"/>
              <a:t>需求工程</a:t>
            </a:r>
            <a:r>
              <a:rPr lang="en-US" altLang="zh-CN" sz="3200" dirty="0"/>
              <a:t>》</a:t>
            </a:r>
            <a:r>
              <a:rPr lang="zh-CN" altLang="en-US" sz="3200" dirty="0"/>
              <a:t>与其它课程的关系与自身不足</a:t>
            </a:r>
            <a:endParaRPr lang="zh-CN" altLang="en-US" sz="3200" dirty="0"/>
          </a:p>
        </p:txBody>
      </p:sp>
      <p:sp>
        <p:nvSpPr>
          <p:cNvPr id="11267" name="灯片编号占位符 1"/>
          <p:cNvSpPr>
            <a:spLocks noGrp="1" noChangeArrowheads="1"/>
          </p:cNvSpPr>
          <p:nvPr>
            <p:ph type="sldNum" sz="quarter" idx="12"/>
          </p:nvPr>
        </p:nvSpPr>
        <p:spPr bwMode="auto">
          <a:xfrm>
            <a:off x="6553200" y="6243638"/>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0"/>
              </a:spcBef>
              <a:spcAft>
                <a:spcPct val="0"/>
              </a:spcAft>
              <a:defRPr sz="1200" kern="1200">
                <a:solidFill>
                  <a:schemeClr val="tx1"/>
                </a:solidFill>
                <a:latin typeface="Garamond" panose="02020404030301010803"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1E8B6365-B81F-40E9-AF3C-D63FEC9FB773}" type="slidenum">
              <a:rPr lang="en-US" altLang="zh-CN" smtClean="0"/>
            </a:fld>
            <a:endParaRPr lang="en-US" altLang="zh-CN" dirty="0">
              <a:latin typeface="Garamond" panose="02020404030301010803" pitchFamily="18" charset="0"/>
            </a:endParaRPr>
          </a:p>
        </p:txBody>
      </p:sp>
      <p:cxnSp>
        <p:nvCxnSpPr>
          <p:cNvPr id="7" name="直接连接符 6"/>
          <p:cNvCxnSpPr/>
          <p:nvPr/>
        </p:nvCxnSpPr>
        <p:spPr>
          <a:xfrm>
            <a:off x="4572000" y="990600"/>
            <a:ext cx="0" cy="4643438"/>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605124" y="2209628"/>
            <a:ext cx="4038600" cy="2057400"/>
          </a:xfrm>
          <a:prstGeom prst="rect">
            <a:avLst/>
          </a:prstGeom>
          <a:solidFill>
            <a:schemeClr val="bg1"/>
          </a:solidFill>
          <a:ln w="635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云形 8"/>
          <p:cNvSpPr/>
          <p:nvPr/>
        </p:nvSpPr>
        <p:spPr>
          <a:xfrm>
            <a:off x="228600" y="1006475"/>
            <a:ext cx="2286000" cy="1066800"/>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现实世界</a:t>
            </a:r>
            <a:endParaRPr lang="zh-CN" altLang="en-US" sz="2400" b="1" dirty="0"/>
          </a:p>
        </p:txBody>
      </p:sp>
      <p:sp>
        <p:nvSpPr>
          <p:cNvPr id="10" name="云形 9"/>
          <p:cNvSpPr/>
          <p:nvPr/>
        </p:nvSpPr>
        <p:spPr>
          <a:xfrm>
            <a:off x="6508750" y="4144963"/>
            <a:ext cx="2635250" cy="1066800"/>
          </a:xfrm>
          <a:prstGeom prst="cloud">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计算机世界</a:t>
            </a:r>
            <a:endParaRPr lang="zh-CN" altLang="en-US" b="1" dirty="0">
              <a:solidFill>
                <a:schemeClr val="tx1"/>
              </a:solidFill>
            </a:endParaRPr>
          </a:p>
        </p:txBody>
      </p:sp>
      <p:sp>
        <p:nvSpPr>
          <p:cNvPr id="11" name="椭圆 10"/>
          <p:cNvSpPr/>
          <p:nvPr/>
        </p:nvSpPr>
        <p:spPr>
          <a:xfrm>
            <a:off x="457200" y="2514600"/>
            <a:ext cx="1828800" cy="9906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问题域</a:t>
            </a:r>
            <a:endParaRPr lang="zh-CN" altLang="en-US" sz="2400" b="1" dirty="0"/>
          </a:p>
        </p:txBody>
      </p:sp>
      <p:cxnSp>
        <p:nvCxnSpPr>
          <p:cNvPr id="13" name="直接连接符 12"/>
          <p:cNvCxnSpPr>
            <a:stCxn id="11" idx="6"/>
          </p:cNvCxnSpPr>
          <p:nvPr/>
        </p:nvCxnSpPr>
        <p:spPr>
          <a:xfrm>
            <a:off x="2286000" y="3009900"/>
            <a:ext cx="4800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72000" y="3009900"/>
            <a:ext cx="0" cy="1135063"/>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743200" y="2362200"/>
            <a:ext cx="685800" cy="17827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问题域描述</a:t>
            </a:r>
            <a:endParaRPr lang="zh-CN" altLang="en-US" sz="2000" b="1" dirty="0">
              <a:solidFill>
                <a:schemeClr val="tx1"/>
              </a:solidFill>
            </a:endParaRPr>
          </a:p>
        </p:txBody>
      </p:sp>
      <p:sp>
        <p:nvSpPr>
          <p:cNvPr id="16" name="矩形 15"/>
          <p:cNvSpPr/>
          <p:nvPr/>
        </p:nvSpPr>
        <p:spPr>
          <a:xfrm>
            <a:off x="5822950" y="2341563"/>
            <a:ext cx="685800" cy="180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需求规格说明</a:t>
            </a:r>
            <a:endParaRPr lang="zh-CN" altLang="en-US" sz="2000" b="1" dirty="0">
              <a:solidFill>
                <a:schemeClr val="tx1"/>
              </a:solidFill>
            </a:endParaRPr>
          </a:p>
        </p:txBody>
      </p:sp>
      <p:sp>
        <p:nvSpPr>
          <p:cNvPr id="17" name="矩形 16"/>
          <p:cNvSpPr/>
          <p:nvPr/>
        </p:nvSpPr>
        <p:spPr>
          <a:xfrm>
            <a:off x="2819400" y="4114800"/>
            <a:ext cx="3522663" cy="2235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需求</a:t>
            </a: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zh-CN" altLang="en-US" sz="2400" b="1" dirty="0">
              <a:solidFill>
                <a:schemeClr val="tx1"/>
              </a:solidFill>
            </a:endParaRPr>
          </a:p>
        </p:txBody>
      </p:sp>
      <p:sp>
        <p:nvSpPr>
          <p:cNvPr id="18" name="矩形 17"/>
          <p:cNvSpPr/>
          <p:nvPr/>
        </p:nvSpPr>
        <p:spPr>
          <a:xfrm>
            <a:off x="3124200" y="4562475"/>
            <a:ext cx="685800" cy="160337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业务需求</a:t>
            </a:r>
            <a:endParaRPr lang="zh-CN" altLang="en-US" sz="2000" b="1" dirty="0">
              <a:solidFill>
                <a:schemeClr val="tx1"/>
              </a:solidFill>
            </a:endParaRPr>
          </a:p>
        </p:txBody>
      </p:sp>
      <p:sp>
        <p:nvSpPr>
          <p:cNvPr id="19" name="矩形 18"/>
          <p:cNvSpPr/>
          <p:nvPr/>
        </p:nvSpPr>
        <p:spPr>
          <a:xfrm>
            <a:off x="4343400" y="4572000"/>
            <a:ext cx="685800" cy="15938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用户需求</a:t>
            </a:r>
            <a:endParaRPr lang="zh-CN" altLang="en-US" sz="2000" b="1" dirty="0">
              <a:solidFill>
                <a:schemeClr val="tx1"/>
              </a:solidFill>
            </a:endParaRPr>
          </a:p>
        </p:txBody>
      </p:sp>
      <p:sp>
        <p:nvSpPr>
          <p:cNvPr id="20" name="矩形 19"/>
          <p:cNvSpPr/>
          <p:nvPr/>
        </p:nvSpPr>
        <p:spPr>
          <a:xfrm>
            <a:off x="5562600" y="4573588"/>
            <a:ext cx="685800" cy="15938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系统级需求</a:t>
            </a:r>
            <a:endParaRPr lang="zh-CN" altLang="en-US" sz="2000" b="1" dirty="0">
              <a:solidFill>
                <a:schemeClr val="tx1"/>
              </a:solidFill>
            </a:endParaRPr>
          </a:p>
        </p:txBody>
      </p:sp>
      <p:cxnSp>
        <p:nvCxnSpPr>
          <p:cNvPr id="6" name="直接箭头连接符 5"/>
          <p:cNvCxnSpPr>
            <a:stCxn id="18" idx="3"/>
            <a:endCxn id="19" idx="1"/>
          </p:cNvCxnSpPr>
          <p:nvPr/>
        </p:nvCxnSpPr>
        <p:spPr>
          <a:xfrm>
            <a:off x="3810000" y="5364163"/>
            <a:ext cx="533400" cy="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3"/>
            <a:endCxn id="20" idx="1"/>
          </p:cNvCxnSpPr>
          <p:nvPr/>
        </p:nvCxnSpPr>
        <p:spPr>
          <a:xfrm>
            <a:off x="5029200" y="5368925"/>
            <a:ext cx="533400" cy="15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417889" y="4114800"/>
            <a:ext cx="1154111"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需求获取</a:t>
            </a:r>
            <a:endParaRPr lang="zh-CN" altLang="en-US" b="1" dirty="0"/>
          </a:p>
        </p:txBody>
      </p:sp>
      <p:sp>
        <p:nvSpPr>
          <p:cNvPr id="21" name="矩形 20"/>
          <p:cNvSpPr/>
          <p:nvPr/>
        </p:nvSpPr>
        <p:spPr>
          <a:xfrm>
            <a:off x="4800600" y="4114800"/>
            <a:ext cx="1171569"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需求分析</a:t>
            </a:r>
            <a:endParaRPr lang="zh-CN" altLang="en-US" b="1" dirty="0"/>
          </a:p>
        </p:txBody>
      </p:sp>
      <p:sp>
        <p:nvSpPr>
          <p:cNvPr id="22" name="矩形 21"/>
          <p:cNvSpPr/>
          <p:nvPr/>
        </p:nvSpPr>
        <p:spPr>
          <a:xfrm>
            <a:off x="3519525" y="3276600"/>
            <a:ext cx="2227223"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需求归约</a:t>
            </a:r>
            <a:endParaRPr lang="zh-CN" altLang="en-US" b="1" dirty="0"/>
          </a:p>
        </p:txBody>
      </p:sp>
      <p:sp>
        <p:nvSpPr>
          <p:cNvPr id="24" name="矩形 23"/>
          <p:cNvSpPr/>
          <p:nvPr/>
        </p:nvSpPr>
        <p:spPr>
          <a:xfrm>
            <a:off x="3519525" y="2439195"/>
            <a:ext cx="2227223"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需求验证</a:t>
            </a:r>
            <a:endParaRPr lang="zh-CN" altLang="en-US" b="1" dirty="0"/>
          </a:p>
        </p:txBody>
      </p:sp>
      <p:sp>
        <p:nvSpPr>
          <p:cNvPr id="26" name="矩形 25"/>
          <p:cNvSpPr/>
          <p:nvPr/>
        </p:nvSpPr>
        <p:spPr>
          <a:xfrm>
            <a:off x="8193162" y="2819400"/>
            <a:ext cx="341238" cy="2146300"/>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软工</a:t>
            </a:r>
            <a:r>
              <a:rPr lang="en-US" altLang="zh-CN" sz="2000" b="1" dirty="0">
                <a:solidFill>
                  <a:schemeClr val="tx1"/>
                </a:solidFill>
              </a:rPr>
              <a:t>I</a:t>
            </a:r>
            <a:r>
              <a:rPr lang="zh-CN" altLang="en-US" sz="2000" b="1" dirty="0">
                <a:solidFill>
                  <a:schemeClr val="tx1"/>
                </a:solidFill>
              </a:rPr>
              <a:t>，</a:t>
            </a:r>
            <a:r>
              <a:rPr lang="en-US" altLang="zh-CN" sz="2000" b="1" dirty="0">
                <a:solidFill>
                  <a:schemeClr val="tx1"/>
                </a:solidFill>
              </a:rPr>
              <a:t>C++</a:t>
            </a:r>
            <a:endParaRPr lang="zh-CN" altLang="en-US" sz="2000" b="1" dirty="0">
              <a:solidFill>
                <a:schemeClr val="tx1"/>
              </a:solidFill>
            </a:endParaRPr>
          </a:p>
        </p:txBody>
      </p:sp>
      <p:sp>
        <p:nvSpPr>
          <p:cNvPr id="27" name="矩形 26"/>
          <p:cNvSpPr/>
          <p:nvPr/>
        </p:nvSpPr>
        <p:spPr>
          <a:xfrm>
            <a:off x="8650363" y="2819400"/>
            <a:ext cx="341238" cy="2146300"/>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测试</a:t>
            </a:r>
            <a:endParaRPr lang="zh-CN" altLang="en-US" sz="2000" b="1" dirty="0">
              <a:solidFill>
                <a:schemeClr val="tx1"/>
              </a:solidFill>
            </a:endParaRPr>
          </a:p>
        </p:txBody>
      </p:sp>
      <p:sp>
        <p:nvSpPr>
          <p:cNvPr id="28" name="矩形 27"/>
          <p:cNvSpPr/>
          <p:nvPr/>
        </p:nvSpPr>
        <p:spPr>
          <a:xfrm>
            <a:off x="6985195" y="2747314"/>
            <a:ext cx="341238" cy="21463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设计与构造</a:t>
            </a:r>
            <a:endParaRPr lang="zh-CN" altLang="en-US" sz="2000" b="1" dirty="0">
              <a:solidFill>
                <a:schemeClr val="tx1"/>
              </a:solidFill>
            </a:endParaRPr>
          </a:p>
        </p:txBody>
      </p:sp>
      <p:sp>
        <p:nvSpPr>
          <p:cNvPr id="29" name="矩形 28"/>
          <p:cNvSpPr/>
          <p:nvPr/>
        </p:nvSpPr>
        <p:spPr>
          <a:xfrm>
            <a:off x="6473106" y="2727782"/>
            <a:ext cx="341238" cy="2146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人机交互</a:t>
            </a:r>
            <a:endParaRPr lang="zh-CN" altLang="en-US" sz="2000" b="1" dirty="0">
              <a:solidFill>
                <a:schemeClr val="tx1"/>
              </a:solidFill>
            </a:endParaRPr>
          </a:p>
        </p:txBody>
      </p:sp>
      <p:sp>
        <p:nvSpPr>
          <p:cNvPr id="30" name="矩形 29"/>
          <p:cNvSpPr/>
          <p:nvPr/>
        </p:nvSpPr>
        <p:spPr>
          <a:xfrm>
            <a:off x="2514600" y="1681956"/>
            <a:ext cx="4419595"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需求管理</a:t>
            </a:r>
            <a:endParaRPr lang="zh-CN" altLang="en-US" b="1" dirty="0"/>
          </a:p>
        </p:txBody>
      </p:sp>
      <p:sp>
        <p:nvSpPr>
          <p:cNvPr id="46" name="矩形 45"/>
          <p:cNvSpPr/>
          <p:nvPr/>
        </p:nvSpPr>
        <p:spPr>
          <a:xfrm>
            <a:off x="6584952" y="2210999"/>
            <a:ext cx="2468524" cy="419566"/>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软工</a:t>
            </a:r>
            <a:r>
              <a:rPr lang="en-US" altLang="zh-CN" sz="2000" b="1" dirty="0">
                <a:solidFill>
                  <a:schemeClr val="tx1"/>
                </a:solidFill>
              </a:rPr>
              <a:t>II</a:t>
            </a:r>
            <a:endParaRPr lang="zh-CN" altLang="en-US" sz="2000" b="1" dirty="0">
              <a:solidFill>
                <a:schemeClr val="tx1"/>
              </a:solidFill>
            </a:endParaRPr>
          </a:p>
        </p:txBody>
      </p:sp>
      <p:sp>
        <p:nvSpPr>
          <p:cNvPr id="47" name="矩形 46"/>
          <p:cNvSpPr/>
          <p:nvPr/>
        </p:nvSpPr>
        <p:spPr>
          <a:xfrm>
            <a:off x="4038600" y="967822"/>
            <a:ext cx="4631461" cy="4195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软工</a:t>
            </a:r>
            <a:r>
              <a:rPr lang="en-US" altLang="zh-CN" sz="2000" b="1" dirty="0">
                <a:solidFill>
                  <a:schemeClr val="tx1"/>
                </a:solidFill>
              </a:rPr>
              <a:t>III</a:t>
            </a:r>
            <a:endParaRPr lang="zh-CN" altLang="en-US" sz="2000" b="1" dirty="0">
              <a:solidFill>
                <a:schemeClr val="tx1"/>
              </a:solidFill>
            </a:endParaRPr>
          </a:p>
        </p:txBody>
      </p:sp>
      <p:sp>
        <p:nvSpPr>
          <p:cNvPr id="48" name="矩形 47"/>
          <p:cNvSpPr/>
          <p:nvPr/>
        </p:nvSpPr>
        <p:spPr>
          <a:xfrm>
            <a:off x="6781800" y="5152531"/>
            <a:ext cx="2271676" cy="4195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i="1" dirty="0">
                <a:solidFill>
                  <a:schemeClr val="tx1"/>
                </a:solidFill>
              </a:rPr>
              <a:t>各类平台方向课</a:t>
            </a:r>
            <a:endParaRPr lang="zh-CN" altLang="en-US" sz="2000" b="1" i="1" dirty="0">
              <a:solidFill>
                <a:schemeClr val="tx1"/>
              </a:solidFill>
            </a:endParaRPr>
          </a:p>
        </p:txBody>
      </p:sp>
      <p:sp>
        <p:nvSpPr>
          <p:cNvPr id="11278" name="矩形: 圆角 11277"/>
          <p:cNvSpPr/>
          <p:nvPr/>
        </p:nvSpPr>
        <p:spPr>
          <a:xfrm>
            <a:off x="4213673" y="6213649"/>
            <a:ext cx="945253" cy="48718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任务</a:t>
            </a:r>
            <a:endParaRPr lang="zh-CN" altLang="en-US" sz="2800" b="1" dirty="0">
              <a:solidFill>
                <a:schemeClr val="tx1"/>
              </a:solidFill>
            </a:endParaRPr>
          </a:p>
        </p:txBody>
      </p:sp>
      <p:sp>
        <p:nvSpPr>
          <p:cNvPr id="53" name="矩形: 圆角 52"/>
          <p:cNvSpPr/>
          <p:nvPr/>
        </p:nvSpPr>
        <p:spPr>
          <a:xfrm>
            <a:off x="5448834" y="6213649"/>
            <a:ext cx="945253" cy="4871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交互</a:t>
            </a:r>
            <a:endParaRPr lang="zh-CN" altLang="en-US" sz="2800" b="1" dirty="0">
              <a:solidFill>
                <a:schemeClr val="tx1"/>
              </a:solidFill>
            </a:endParaRPr>
          </a:p>
        </p:txBody>
      </p:sp>
      <p:sp>
        <p:nvSpPr>
          <p:cNvPr id="57" name="矩形: 圆角 56"/>
          <p:cNvSpPr/>
          <p:nvPr/>
        </p:nvSpPr>
        <p:spPr>
          <a:xfrm>
            <a:off x="2998390" y="6213649"/>
            <a:ext cx="945253" cy="48718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目标</a:t>
            </a:r>
            <a:endParaRPr lang="zh-CN" altLang="en-US" sz="2800" b="1" dirty="0">
              <a:solidFill>
                <a:schemeClr val="tx1"/>
              </a:solidFill>
            </a:endParaRPr>
          </a:p>
        </p:txBody>
      </p:sp>
      <p:sp>
        <p:nvSpPr>
          <p:cNvPr id="11287" name="矩形 11286"/>
          <p:cNvSpPr/>
          <p:nvPr/>
        </p:nvSpPr>
        <p:spPr>
          <a:xfrm>
            <a:off x="152399" y="3569500"/>
            <a:ext cx="2433413" cy="87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rgbClr val="FF0000"/>
                </a:solidFill>
              </a:rPr>
              <a:t>如何准确描述问题域？</a:t>
            </a:r>
            <a:endParaRPr lang="zh-CN" altLang="en-US" sz="2800" b="1" dirty="0">
              <a:solidFill>
                <a:srgbClr val="FF0000"/>
              </a:solidFill>
            </a:endParaRPr>
          </a:p>
        </p:txBody>
      </p:sp>
      <p:sp>
        <p:nvSpPr>
          <p:cNvPr id="67" name="矩形 66"/>
          <p:cNvSpPr/>
          <p:nvPr/>
        </p:nvSpPr>
        <p:spPr>
          <a:xfrm>
            <a:off x="2680403" y="811212"/>
            <a:ext cx="5304041" cy="1066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eaLnBrk="1" hangingPunct="1"/>
            <a:r>
              <a:rPr lang="zh-CN" altLang="en-US" sz="2800" b="1" dirty="0">
                <a:solidFill>
                  <a:srgbClr val="FF0000"/>
                </a:solidFill>
              </a:rPr>
              <a:t>如何令解系统取得社会、技术、商业三方面的平衡与可持续发展</a:t>
            </a:r>
            <a:endParaRPr lang="zh-CN" altLang="en-US" sz="2800" b="1" dirty="0">
              <a:solidFill>
                <a:srgbClr val="FF0000"/>
              </a:solidFill>
            </a:endParaRPr>
          </a:p>
        </p:txBody>
      </p:sp>
      <p:sp>
        <p:nvSpPr>
          <p:cNvPr id="68" name="矩形 67"/>
          <p:cNvSpPr/>
          <p:nvPr/>
        </p:nvSpPr>
        <p:spPr>
          <a:xfrm>
            <a:off x="152399" y="4572012"/>
            <a:ext cx="2452725" cy="87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eaLnBrk="1" hangingPunct="1"/>
            <a:r>
              <a:rPr lang="zh-CN" altLang="en-US" sz="2800" b="1" dirty="0">
                <a:solidFill>
                  <a:srgbClr val="FF0000"/>
                </a:solidFill>
              </a:rPr>
              <a:t>如何应对变化的客观世界？</a:t>
            </a:r>
            <a:endParaRPr lang="zh-CN" altLang="en-US" sz="2800" b="1" dirty="0">
              <a:solidFill>
                <a:srgbClr val="FF0000"/>
              </a:solidFill>
            </a:endParaRPr>
          </a:p>
        </p:txBody>
      </p:sp>
      <p:sp>
        <p:nvSpPr>
          <p:cNvPr id="69" name="矩形 68"/>
          <p:cNvSpPr/>
          <p:nvPr/>
        </p:nvSpPr>
        <p:spPr>
          <a:xfrm>
            <a:off x="152399" y="5599927"/>
            <a:ext cx="2452725" cy="87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eaLnBrk="1" hangingPunct="1"/>
            <a:r>
              <a:rPr lang="zh-CN" altLang="en-US" sz="2800" b="1" dirty="0">
                <a:solidFill>
                  <a:srgbClr val="FF0000"/>
                </a:solidFill>
              </a:rPr>
              <a:t>如何利用变化创造新价值？</a:t>
            </a:r>
            <a:endParaRPr lang="zh-CN" altLang="en-US" sz="2800" b="1"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278"/>
                                        </p:tgtEl>
                                        <p:attrNameLst>
                                          <p:attrName>style.visibility</p:attrName>
                                        </p:attrNameLst>
                                      </p:cBhvr>
                                      <p:to>
                                        <p:strVal val="visible"/>
                                      </p:to>
                                    </p:set>
                                    <p:animEffect transition="in" filter="wipe(left)">
                                      <p:cBhvr>
                                        <p:cTn id="19" dur="500"/>
                                        <p:tgtEl>
                                          <p:spTgt spid="11278"/>
                                        </p:tgtEl>
                                      </p:cBhvr>
                                    </p:animEffect>
                                  </p:childTnLst>
                                </p:cTn>
                              </p:par>
                              <p:par>
                                <p:cTn id="20" presetID="22" presetClass="entr" presetSubtype="8"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left)">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left)">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left)">
                                      <p:cBhvr>
                                        <p:cTn id="60" dur="500"/>
                                        <p:tgtEl>
                                          <p:spTgt spid="4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500"/>
                                        <p:tgtEl>
                                          <p:spTgt spid="2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down)">
                                      <p:cBhvr>
                                        <p:cTn id="69" dur="500"/>
                                        <p:tgtEl>
                                          <p:spTgt spid="4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left)">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1287"/>
                                        </p:tgtEl>
                                        <p:attrNameLst>
                                          <p:attrName>style.visibility</p:attrName>
                                        </p:attrNameLst>
                                      </p:cBhvr>
                                      <p:to>
                                        <p:strVal val="visible"/>
                                      </p:to>
                                    </p:set>
                                    <p:animEffect transition="in" filter="wipe(down)">
                                      <p:cBhvr>
                                        <p:cTn id="77" dur="500"/>
                                        <p:tgtEl>
                                          <p:spTgt spid="1128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wipe(down)">
                                      <p:cBhvr>
                                        <p:cTn id="82" dur="500"/>
                                        <p:tgtEl>
                                          <p:spTgt spid="6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wipe(down)">
                                      <p:cBhvr>
                                        <p:cTn id="87" dur="500"/>
                                        <p:tgtEl>
                                          <p:spTgt spid="6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wipe(down)">
                                      <p:cBhvr>
                                        <p:cTn id="9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 grpId="0" animBg="1"/>
      <p:bldP spid="21" grpId="0" animBg="1"/>
      <p:bldP spid="22" grpId="0" animBg="1"/>
      <p:bldP spid="24" grpId="0" animBg="1"/>
      <p:bldP spid="26" grpId="0" animBg="1"/>
      <p:bldP spid="27" grpId="0" animBg="1"/>
      <p:bldP spid="28" grpId="0" animBg="1"/>
      <p:bldP spid="29" grpId="0" animBg="1"/>
      <p:bldP spid="30" grpId="0" animBg="1"/>
      <p:bldP spid="46" grpId="0" animBg="1"/>
      <p:bldP spid="47" grpId="0" animBg="1"/>
      <p:bldP spid="48" grpId="0" animBg="1"/>
      <p:bldP spid="11278" grpId="0" animBg="1"/>
      <p:bldP spid="53" grpId="0" animBg="1"/>
      <p:bldP spid="57" grpId="0" animBg="1"/>
      <p:bldP spid="11287" grpId="0" animBg="1"/>
      <p:bldP spid="67" grpId="0" animBg="1"/>
      <p:bldP spid="68"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38" y="155370"/>
            <a:ext cx="6900862" cy="1143000"/>
          </a:xfrm>
        </p:spPr>
        <p:txBody>
          <a:bodyPr/>
          <a:lstStyle/>
          <a:p>
            <a:r>
              <a:rPr lang="zh-CN" altLang="en-US" sz="3600" dirty="0"/>
              <a:t>商业模式对互联网</a:t>
            </a:r>
            <a:r>
              <a:rPr lang="en-US" altLang="zh-CN" sz="3600" dirty="0"/>
              <a:t>+</a:t>
            </a:r>
            <a:r>
              <a:rPr lang="zh-CN" altLang="en-US" sz="3600" dirty="0"/>
              <a:t>时代需求工程的必要性与原理</a:t>
            </a:r>
            <a:endParaRPr lang="zh-CN" altLang="en-US" sz="3600" dirty="0"/>
          </a:p>
        </p:txBody>
      </p:sp>
      <p:sp>
        <p:nvSpPr>
          <p:cNvPr id="3" name="内容占位符 2"/>
          <p:cNvSpPr>
            <a:spLocks noGrp="1"/>
          </p:cNvSpPr>
          <p:nvPr>
            <p:ph idx="1"/>
          </p:nvPr>
        </p:nvSpPr>
        <p:spPr>
          <a:xfrm>
            <a:off x="1666669" y="1192696"/>
            <a:ext cx="7358061" cy="5496339"/>
          </a:xfrm>
        </p:spPr>
        <p:txBody>
          <a:bodyPr/>
          <a:lstStyle/>
          <a:p>
            <a:r>
              <a:rPr lang="zh-CN" altLang="en-US" sz="2400" dirty="0"/>
              <a:t>将商业模式引入软件设计的必要性</a:t>
            </a:r>
            <a:endParaRPr lang="en-US" altLang="zh-CN" sz="2400" dirty="0"/>
          </a:p>
          <a:p>
            <a:pPr lvl="1"/>
            <a:r>
              <a:rPr lang="zh-CN" altLang="en-US" sz="2000" dirty="0"/>
              <a:t>商业上可行意味着产品本身是有领域价值、可持续发展的</a:t>
            </a:r>
            <a:endParaRPr lang="en-US" altLang="zh-CN" sz="2000" dirty="0"/>
          </a:p>
          <a:p>
            <a:pPr lvl="1"/>
            <a:r>
              <a:rPr lang="zh-CN" altLang="en-US" sz="2000" dirty="0"/>
              <a:t>新技术与相应的社会变革导致商业模式上大量“以旧换新”，从面向确定的业务转向“人”</a:t>
            </a:r>
            <a:endParaRPr lang="en-US" altLang="zh-CN" sz="2000" dirty="0"/>
          </a:p>
          <a:p>
            <a:pPr lvl="1"/>
            <a:endParaRPr lang="en-US" altLang="zh-CN" sz="2000" dirty="0"/>
          </a:p>
          <a:p>
            <a:r>
              <a:rPr lang="zh-CN" altLang="en-US" sz="2400" dirty="0"/>
              <a:t>商业模式定义</a:t>
            </a:r>
            <a:endParaRPr lang="en-US" altLang="zh-CN" sz="2400" dirty="0"/>
          </a:p>
          <a:p>
            <a:pPr lvl="1"/>
            <a:r>
              <a:rPr lang="zh-CN" altLang="en-US" sz="2000" dirty="0">
                <a:solidFill>
                  <a:srgbClr val="FF0000"/>
                </a:solidFill>
              </a:rPr>
              <a:t>一个商业模式描述的是一个组织创造、传递以及获得价值的基本原理，其本质在于价值的流动</a:t>
            </a:r>
            <a:endParaRPr lang="en-US" altLang="zh-CN" sz="2000" dirty="0">
              <a:solidFill>
                <a:srgbClr val="FF0000"/>
              </a:solidFill>
            </a:endParaRPr>
          </a:p>
          <a:p>
            <a:endParaRPr lang="en-US" altLang="zh-CN" sz="2000" dirty="0"/>
          </a:p>
          <a:p>
            <a:r>
              <a:rPr lang="zh-CN" altLang="en-US" sz="2400" dirty="0"/>
              <a:t>价值创造与流动过程</a:t>
            </a:r>
            <a:endParaRPr lang="en-US" altLang="zh-CN" sz="2400" dirty="0"/>
          </a:p>
          <a:p>
            <a:pPr lvl="1"/>
            <a:r>
              <a:rPr lang="zh-CN" altLang="en-US" sz="2000" dirty="0"/>
              <a:t>企业或组织通过提出的产品或服务</a:t>
            </a:r>
            <a:r>
              <a:rPr lang="zh-CN" altLang="en-US" sz="2000" b="1" dirty="0"/>
              <a:t>主张某种价值（问题解决）</a:t>
            </a:r>
            <a:r>
              <a:rPr lang="zh-CN" altLang="en-US" sz="2000" dirty="0"/>
              <a:t>，并寻找到愿意为该价值主张的“</a:t>
            </a:r>
            <a:r>
              <a:rPr lang="zh-CN" altLang="en-US" sz="2000" b="1" dirty="0"/>
              <a:t>付费</a:t>
            </a:r>
            <a:r>
              <a:rPr lang="zh-CN" altLang="en-US" sz="2000" dirty="0"/>
              <a:t>”的</a:t>
            </a:r>
            <a:r>
              <a:rPr lang="zh-CN" altLang="en-US" sz="2000" b="1" dirty="0"/>
              <a:t>客户群体</a:t>
            </a:r>
            <a:r>
              <a:rPr lang="zh-CN" altLang="en-US" sz="2000" dirty="0"/>
              <a:t>。</a:t>
            </a:r>
            <a:endParaRPr lang="en-US" altLang="zh-CN" sz="2000" dirty="0"/>
          </a:p>
          <a:p>
            <a:pPr lvl="1"/>
            <a:r>
              <a:rPr lang="zh-CN" altLang="en-US" sz="2000" b="1" dirty="0"/>
              <a:t>价值主张</a:t>
            </a:r>
            <a:r>
              <a:rPr lang="zh-CN" altLang="en-US" sz="2000" dirty="0"/>
              <a:t>传导到客户需要建立</a:t>
            </a:r>
            <a:r>
              <a:rPr lang="zh-CN" altLang="en-US" sz="2000" b="1" dirty="0"/>
              <a:t>渠道通路</a:t>
            </a:r>
            <a:r>
              <a:rPr lang="zh-CN" altLang="en-US" sz="2000" dirty="0"/>
              <a:t>并维持</a:t>
            </a:r>
            <a:r>
              <a:rPr lang="zh-CN" altLang="en-US" sz="2000" b="1" dirty="0"/>
              <a:t>客户关系</a:t>
            </a:r>
            <a:endParaRPr lang="en-US" altLang="zh-CN" sz="2000" b="1" dirty="0"/>
          </a:p>
          <a:p>
            <a:pPr lvl="1"/>
            <a:r>
              <a:rPr lang="zh-CN" altLang="en-US" sz="2000" b="1" dirty="0"/>
              <a:t>价值主张</a:t>
            </a:r>
            <a:r>
              <a:rPr lang="zh-CN" altLang="en-US" sz="2000" dirty="0"/>
              <a:t>往往需要“上游”的</a:t>
            </a:r>
            <a:r>
              <a:rPr lang="zh-CN" altLang="en-US" sz="2000" b="1" dirty="0"/>
              <a:t>核心资源</a:t>
            </a:r>
            <a:r>
              <a:rPr lang="zh-CN" altLang="en-US" sz="2000" dirty="0"/>
              <a:t>和</a:t>
            </a:r>
            <a:r>
              <a:rPr lang="zh-CN" altLang="en-US" sz="2000" b="1" dirty="0"/>
              <a:t>关键合作</a:t>
            </a:r>
            <a:r>
              <a:rPr lang="zh-CN" altLang="en-US" sz="2000" dirty="0"/>
              <a:t>（成本来源）</a:t>
            </a:r>
            <a:endParaRPr lang="en-US" altLang="zh-CN" sz="2000" dirty="0"/>
          </a:p>
        </p:txBody>
      </p:sp>
      <p:sp>
        <p:nvSpPr>
          <p:cNvPr id="4" name="灯片编号占位符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E8B6365-B81F-40E9-AF3C-D63FEC9FB773}" type="slidenum">
              <a:rPr kumimoji="0" lang="en-US" altLang="zh-CN" sz="1800" b="0" i="0" u="none" strike="noStrike" kern="1200" cap="none" spc="0" normalizeH="0" baseline="0" noProof="0" smtClean="0">
                <a:ln>
                  <a:noFill/>
                </a:ln>
                <a:solidFill>
                  <a:prstClr val="black"/>
                </a:solidFill>
                <a:effectLst/>
                <a:uLnTx/>
                <a:uFillTx/>
                <a:latin typeface="Arial" panose="020B0604020202020204" pitchFamily="34" charset="0"/>
                <a:ea typeface="华文新魏" panose="02010800040101010101" pitchFamily="2" charset="-122"/>
                <a:cs typeface="+mn-cs"/>
              </a:rPr>
            </a:fld>
            <a:endParaRPr kumimoji="0" lang="en-US" altLang="zh-CN" sz="1800" b="0" i="0" u="none" strike="noStrike" kern="1200" cap="none" spc="0" normalizeH="0" baseline="0" noProof="0">
              <a:ln>
                <a:noFill/>
              </a:ln>
              <a:solidFill>
                <a:prstClr val="black"/>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商业模式画布概览</a:t>
            </a:r>
            <a:endParaRPr lang="zh-CN" altLang="en-US" dirty="0"/>
          </a:p>
        </p:txBody>
      </p:sp>
      <p:sp>
        <p:nvSpPr>
          <p:cNvPr id="4" name="灯片编号占位符 3"/>
          <p:cNvSpPr>
            <a:spLocks noGrp="1"/>
          </p:cNvSpPr>
          <p:nvPr>
            <p:ph type="sldNum" sz="quarter" idx="12"/>
          </p:nvPr>
        </p:nvSpPr>
        <p:spPr/>
        <p:txBody>
          <a:bodyPr/>
          <a:lstStyle/>
          <a:p>
            <a:pPr>
              <a:defRPr/>
            </a:pPr>
            <a:fld id="{1E8B6365-B81F-40E9-AF3C-D63FEC9FB773}" type="slidenum">
              <a:rPr lang="en-US" altLang="zh-CN" smtClean="0"/>
            </a:fld>
            <a:endParaRPr lang="en-US" altLang="zh-CN"/>
          </a:p>
        </p:txBody>
      </p:sp>
      <p:pic>
        <p:nvPicPr>
          <p:cNvPr id="5" name="图片 4"/>
          <p:cNvPicPr>
            <a:picLocks noChangeAspect="1"/>
          </p:cNvPicPr>
          <p:nvPr/>
        </p:nvPicPr>
        <p:blipFill>
          <a:blip r:embed="rId1"/>
          <a:stretch>
            <a:fillRect/>
          </a:stretch>
        </p:blipFill>
        <p:spPr>
          <a:xfrm>
            <a:off x="990600" y="1908242"/>
            <a:ext cx="7319923" cy="5025958"/>
          </a:xfrm>
          <a:prstGeom prst="rect">
            <a:avLst/>
          </a:prstGeom>
        </p:spPr>
      </p:pic>
      <p:sp>
        <p:nvSpPr>
          <p:cNvPr id="6" name="内容占位符 2"/>
          <p:cNvSpPr>
            <a:spLocks noGrp="1"/>
          </p:cNvSpPr>
          <p:nvPr>
            <p:ph idx="1"/>
          </p:nvPr>
        </p:nvSpPr>
        <p:spPr>
          <a:xfrm>
            <a:off x="457200" y="990600"/>
            <a:ext cx="8229600" cy="765242"/>
          </a:xfrm>
        </p:spPr>
        <p:txBody>
          <a:bodyPr/>
          <a:lstStyle/>
          <a:p>
            <a:r>
              <a:rPr lang="zh-CN" altLang="en-US" sz="2000" dirty="0"/>
              <a:t>从左到右实现价值的构建、主张与传递</a:t>
            </a:r>
            <a:endParaRPr lang="en-US" altLang="zh-CN" sz="2000" dirty="0"/>
          </a:p>
          <a:p>
            <a:pPr lvl="1"/>
            <a:r>
              <a:rPr lang="zh-CN" altLang="en-US" sz="1800" dirty="0"/>
              <a:t>左侧构建价值，产生成本，代表理性</a:t>
            </a:r>
            <a:endParaRPr lang="en-US" altLang="zh-CN" sz="1800" dirty="0"/>
          </a:p>
          <a:p>
            <a:pPr lvl="1"/>
            <a:r>
              <a:rPr lang="zh-CN" altLang="en-US" sz="1800" dirty="0"/>
              <a:t>右侧主张价值，获取收益，代表感性</a:t>
            </a:r>
            <a:endParaRPr lang="en-US" altLang="zh-CN"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围绕商业模式的基本活动</a:t>
            </a:r>
            <a:endParaRPr lang="zh-CN" altLang="en-US" dirty="0"/>
          </a:p>
        </p:txBody>
      </p:sp>
      <p:sp>
        <p:nvSpPr>
          <p:cNvPr id="3" name="内容占位符 2"/>
          <p:cNvSpPr>
            <a:spLocks noGrp="1"/>
          </p:cNvSpPr>
          <p:nvPr>
            <p:ph idx="1"/>
          </p:nvPr>
        </p:nvSpPr>
        <p:spPr>
          <a:xfrm>
            <a:off x="457200" y="1565275"/>
            <a:ext cx="8229600" cy="4530725"/>
          </a:xfrm>
        </p:spPr>
        <p:txBody>
          <a:bodyPr/>
          <a:lstStyle/>
          <a:p>
            <a:r>
              <a:rPr lang="zh-CN" altLang="en-US" b="1" dirty="0"/>
              <a:t>画布</a:t>
            </a:r>
            <a:r>
              <a:rPr lang="zh-CN" altLang="en-US" dirty="0"/>
              <a:t>：基本模型与工具</a:t>
            </a:r>
            <a:endParaRPr lang="en-US" altLang="zh-CN" dirty="0"/>
          </a:p>
          <a:p>
            <a:endParaRPr lang="en-US" altLang="zh-CN" sz="1000" dirty="0"/>
          </a:p>
          <a:p>
            <a:r>
              <a:rPr lang="zh-CN" altLang="en-US" b="1" dirty="0"/>
              <a:t>类型</a:t>
            </a:r>
            <a:r>
              <a:rPr lang="zh-CN" altLang="en-US" dirty="0"/>
              <a:t>：利用画布分析常见的商业模式</a:t>
            </a:r>
            <a:endParaRPr lang="en-US" altLang="zh-CN" dirty="0"/>
          </a:p>
          <a:p>
            <a:endParaRPr lang="en-US" altLang="zh-CN" sz="1000" dirty="0"/>
          </a:p>
          <a:p>
            <a:r>
              <a:rPr lang="zh-CN" altLang="en-US" b="1" dirty="0"/>
              <a:t>设计</a:t>
            </a:r>
            <a:r>
              <a:rPr lang="zh-CN" altLang="en-US" dirty="0"/>
              <a:t>：商业模式的构建手段</a:t>
            </a:r>
            <a:endParaRPr lang="en-US" altLang="zh-CN" dirty="0"/>
          </a:p>
          <a:p>
            <a:endParaRPr lang="en-US" altLang="zh-CN" sz="1000" dirty="0"/>
          </a:p>
          <a:p>
            <a:r>
              <a:rPr lang="zh-CN" altLang="en-US" b="1" dirty="0"/>
              <a:t>战略</a:t>
            </a:r>
            <a:r>
              <a:rPr lang="zh-CN" altLang="en-US" dirty="0"/>
              <a:t>：商业模式的环境、评估、规划、管理</a:t>
            </a:r>
            <a:endParaRPr lang="en-US" altLang="zh-CN" dirty="0"/>
          </a:p>
          <a:p>
            <a:endParaRPr lang="en-US" altLang="zh-CN" sz="1000" dirty="0"/>
          </a:p>
          <a:p>
            <a:r>
              <a:rPr lang="zh-CN" altLang="en-US" b="1" dirty="0"/>
              <a:t>流程</a:t>
            </a:r>
            <a:r>
              <a:rPr lang="zh-CN" altLang="en-US" dirty="0"/>
              <a:t>：完整的商业模式设计流程</a:t>
            </a:r>
            <a:endParaRPr lang="zh-CN" altLang="en-US" dirty="0"/>
          </a:p>
        </p:txBody>
      </p:sp>
      <p:sp>
        <p:nvSpPr>
          <p:cNvPr id="4" name="灯片编号占位符 3"/>
          <p:cNvSpPr>
            <a:spLocks noGrp="1"/>
          </p:cNvSpPr>
          <p:nvPr>
            <p:ph type="sldNum" sz="quarter" idx="12"/>
          </p:nvPr>
        </p:nvSpPr>
        <p:spPr/>
        <p:txBody>
          <a:bodyPr/>
          <a:lstStyle/>
          <a:p>
            <a:pPr>
              <a:defRPr/>
            </a:pPr>
            <a:fld id="{1E8B6365-B81F-40E9-AF3C-D63FEC9FB773}" type="slidenum">
              <a:rPr lang="en-US" altLang="zh-CN"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需求设计也需要掌握商业模式设计</a:t>
            </a:r>
            <a:endParaRPr lang="zh-CN" altLang="en-US" dirty="0"/>
          </a:p>
        </p:txBody>
      </p:sp>
      <p:sp>
        <p:nvSpPr>
          <p:cNvPr id="3" name="内容占位符 2"/>
          <p:cNvSpPr>
            <a:spLocks noGrp="1"/>
          </p:cNvSpPr>
          <p:nvPr>
            <p:ph idx="1"/>
          </p:nvPr>
        </p:nvSpPr>
        <p:spPr>
          <a:xfrm>
            <a:off x="76200" y="990600"/>
            <a:ext cx="8991600" cy="4530725"/>
          </a:xfrm>
        </p:spPr>
        <p:txBody>
          <a:bodyPr/>
          <a:lstStyle/>
          <a:p>
            <a:endParaRPr lang="en-US" altLang="zh-CN" sz="600" dirty="0"/>
          </a:p>
          <a:p>
            <a:r>
              <a:rPr lang="zh-CN" altLang="en-US" sz="2400" dirty="0"/>
              <a:t>需求开发也需要一套可以简单描述和操控的商业模式分析工具，并具备商业模式思维（</a:t>
            </a:r>
            <a:r>
              <a:rPr lang="zh-CN" altLang="en-US" sz="2400" b="1" dirty="0"/>
              <a:t>即价值的流动</a:t>
            </a:r>
            <a:r>
              <a:rPr lang="zh-CN" altLang="en-US" sz="2400" dirty="0"/>
              <a:t>）</a:t>
            </a:r>
            <a:endParaRPr lang="en-US" altLang="zh-CN" sz="2400" dirty="0"/>
          </a:p>
          <a:p>
            <a:pPr lvl="1"/>
            <a:r>
              <a:rPr lang="zh-CN" altLang="en-US" sz="2000" dirty="0">
                <a:solidFill>
                  <a:srgbClr val="FF0000"/>
                </a:solidFill>
              </a:rPr>
              <a:t>通过建模分析工具全面、系统、准确地刻画问题域</a:t>
            </a:r>
            <a:endParaRPr lang="en-US" altLang="zh-CN" sz="2000" dirty="0">
              <a:solidFill>
                <a:srgbClr val="FF0000"/>
              </a:solidFill>
            </a:endParaRPr>
          </a:p>
          <a:p>
            <a:pPr lvl="2"/>
            <a:r>
              <a:rPr lang="zh-CN" altLang="en-US" sz="1800" b="1" dirty="0">
                <a:solidFill>
                  <a:srgbClr val="FF0000"/>
                </a:solidFill>
              </a:rPr>
              <a:t>为后续目标、任务、交互的逐层转化以及相应的归约描述、验证、管理服务</a:t>
            </a:r>
            <a:endParaRPr lang="en-US" altLang="zh-CN" sz="1800" b="1" dirty="0">
              <a:solidFill>
                <a:srgbClr val="FF0000"/>
              </a:solidFill>
            </a:endParaRPr>
          </a:p>
          <a:p>
            <a:pPr lvl="3"/>
            <a:r>
              <a:rPr lang="zh-CN" altLang="en-US" sz="1600" b="1" dirty="0">
                <a:solidFill>
                  <a:srgbClr val="FF0000"/>
                </a:solidFill>
              </a:rPr>
              <a:t>“比全栈更全栈”</a:t>
            </a:r>
            <a:endParaRPr lang="en-US" altLang="zh-CN" sz="1600" b="1" dirty="0">
              <a:solidFill>
                <a:srgbClr val="FF0000"/>
              </a:solidFill>
            </a:endParaRPr>
          </a:p>
          <a:p>
            <a:pPr lvl="2"/>
            <a:endParaRPr lang="en-US" altLang="zh-CN" sz="100" b="1" dirty="0"/>
          </a:p>
          <a:p>
            <a:pPr lvl="1"/>
            <a:r>
              <a:rPr lang="zh-CN" altLang="en-US" sz="2000" dirty="0"/>
              <a:t>更好地做到以“人”为中心的设计，平衡用户、技术、商业三者的关系，实现企业或组织的可持续发展</a:t>
            </a:r>
            <a:endParaRPr lang="en-US" altLang="zh-CN" sz="2000" dirty="0"/>
          </a:p>
          <a:p>
            <a:pPr lvl="2"/>
            <a:r>
              <a:rPr lang="zh-CN" altLang="en-US" sz="1800" b="1" dirty="0"/>
              <a:t>创新创业、互联网产品设计、开发团队内部沟通</a:t>
            </a:r>
            <a:endParaRPr lang="en-US" altLang="zh-CN" sz="1800" b="1" dirty="0"/>
          </a:p>
          <a:p>
            <a:pPr lvl="3"/>
            <a:r>
              <a:rPr lang="zh-CN" altLang="en-US" sz="1600" b="1" dirty="0"/>
              <a:t>倒下的小蓝、小黄、小橘</a:t>
            </a:r>
            <a:endParaRPr lang="en-US" altLang="zh-CN" sz="1600" b="1" dirty="0"/>
          </a:p>
          <a:p>
            <a:pPr lvl="2"/>
            <a:endParaRPr lang="en-US" altLang="zh-CN" sz="100" b="1" dirty="0"/>
          </a:p>
          <a:p>
            <a:pPr lvl="1"/>
            <a:r>
              <a:rPr lang="zh-CN" altLang="en-US" sz="2000" dirty="0"/>
              <a:t>应对愈发成熟的信息科技加速下沉到传统业务领域所带来的挑战与机遇</a:t>
            </a:r>
            <a:endParaRPr lang="en-US" altLang="zh-CN" sz="2000" dirty="0"/>
          </a:p>
          <a:p>
            <a:pPr lvl="2"/>
            <a:r>
              <a:rPr lang="zh-CN" altLang="en-US" sz="1800" b="1" dirty="0"/>
              <a:t>软件逐步成为所有公司的核心，并围绕软件开发设置组织部门（新岗位）</a:t>
            </a:r>
            <a:endParaRPr lang="en-US" altLang="zh-CN" sz="1800" b="1" dirty="0"/>
          </a:p>
          <a:p>
            <a:pPr lvl="3"/>
            <a:r>
              <a:rPr lang="zh-CN" altLang="en-US" sz="1600" dirty="0"/>
              <a:t>总部在南京的百亿美元市值</a:t>
            </a:r>
            <a:r>
              <a:rPr lang="en-US" altLang="zh-CN" sz="1600" dirty="0"/>
              <a:t>IT</a:t>
            </a:r>
            <a:r>
              <a:rPr lang="zh-CN" altLang="en-US" sz="1600" dirty="0"/>
              <a:t>公司：运</a:t>
            </a:r>
            <a:r>
              <a:rPr lang="zh-CN" altLang="en-US" sz="1600" b="1" dirty="0"/>
              <a:t>满</a:t>
            </a:r>
            <a:r>
              <a:rPr lang="zh-CN" altLang="en-US" sz="1600" dirty="0"/>
              <a:t>满与货车</a:t>
            </a:r>
            <a:r>
              <a:rPr lang="zh-CN" altLang="en-US" sz="1600" b="1" dirty="0"/>
              <a:t>帮 </a:t>
            </a:r>
            <a:r>
              <a:rPr lang="en-US" altLang="zh-CN" sz="1600" b="1" dirty="0"/>
              <a:t>– </a:t>
            </a:r>
            <a:r>
              <a:rPr lang="zh-CN" altLang="en-US" sz="1600" b="1" dirty="0"/>
              <a:t>货车版滴滴</a:t>
            </a:r>
            <a:endParaRPr lang="en-US" altLang="zh-CN" sz="1600" b="1" dirty="0"/>
          </a:p>
          <a:p>
            <a:pPr lvl="1"/>
            <a:r>
              <a:rPr lang="zh-CN" altLang="en-US" sz="2000" dirty="0"/>
              <a:t>追求“设计思维” ：以人为根本，构建功能性与情感意义兼具的创意</a:t>
            </a:r>
            <a:endParaRPr lang="en-US" altLang="zh-CN" sz="2000" dirty="0"/>
          </a:p>
          <a:p>
            <a:pPr lvl="2"/>
            <a:r>
              <a:rPr lang="zh-CN" altLang="en-US" sz="1800" b="1" dirty="0"/>
              <a:t>提升产品“质感”与“情怀”，“人民追求更高水平生活”，供给侧改革</a:t>
            </a:r>
            <a:endParaRPr lang="en-US" altLang="zh-CN" sz="1800" b="1" dirty="0"/>
          </a:p>
        </p:txBody>
      </p:sp>
      <p:sp>
        <p:nvSpPr>
          <p:cNvPr id="4" name="灯片编号占位符 3"/>
          <p:cNvSpPr>
            <a:spLocks noGrp="1"/>
          </p:cNvSpPr>
          <p:nvPr>
            <p:ph type="sldNum" sz="quarter" idx="12"/>
          </p:nvPr>
        </p:nvSpPr>
        <p:spPr/>
        <p:txBody>
          <a:bodyPr/>
          <a:lstStyle/>
          <a:p>
            <a:pPr>
              <a:defRPr/>
            </a:pPr>
            <a:fld id="{1E8B6365-B81F-40E9-AF3C-D63FEC9FB77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down)">
                                      <p:cBhvr>
                                        <p:cTn id="21" dur="500"/>
                                        <p:tgtEl>
                                          <p:spTgt spid="3">
                                            <p:txEl>
                                              <p:pRg st="7" end="7"/>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wipe(down)">
                                      <p:cBhvr>
                                        <p:cTn id="29" dur="500"/>
                                        <p:tgtEl>
                                          <p:spTgt spid="3">
                                            <p:txEl>
                                              <p:pRg st="10" end="10"/>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wipe(down)">
                                      <p:cBhvr>
                                        <p:cTn id="35" dur="500"/>
                                        <p:tgtEl>
                                          <p:spTgt spid="3">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wipe(down)">
                                      <p:cBhvr>
                                        <p:cTn id="40" dur="500"/>
                                        <p:tgtEl>
                                          <p:spTgt spid="3">
                                            <p:txEl>
                                              <p:pRg st="13" end="13"/>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wipe(down)">
                                      <p:cBhvr>
                                        <p:cTn id="4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7061702" y="2513065"/>
            <a:ext cx="1853698" cy="99213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解系统</a:t>
            </a:r>
            <a:endParaRPr lang="zh-CN" altLang="en-US" sz="2400" b="1" dirty="0">
              <a:solidFill>
                <a:schemeClr val="tx1"/>
              </a:solidFill>
            </a:endParaRPr>
          </a:p>
        </p:txBody>
      </p:sp>
      <p:sp>
        <p:nvSpPr>
          <p:cNvPr id="49" name="箭头: 直角上 48"/>
          <p:cNvSpPr/>
          <p:nvPr/>
        </p:nvSpPr>
        <p:spPr>
          <a:xfrm rot="16200000">
            <a:off x="4849141" y="-914439"/>
            <a:ext cx="1050534" cy="5710383"/>
          </a:xfrm>
          <a:prstGeom prst="bentUpArrow">
            <a:avLst>
              <a:gd name="adj1" fmla="val 19768"/>
              <a:gd name="adj2" fmla="val 18024"/>
              <a:gd name="adj3" fmla="val 26744"/>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66" name="Rectangle 2"/>
          <p:cNvSpPr>
            <a:spLocks noGrp="1" noChangeArrowheads="1"/>
          </p:cNvSpPr>
          <p:nvPr>
            <p:ph type="title"/>
          </p:nvPr>
        </p:nvSpPr>
        <p:spPr>
          <a:xfrm>
            <a:off x="345160" y="276047"/>
            <a:ext cx="8341640" cy="1141592"/>
          </a:xfrm>
        </p:spPr>
        <p:txBody>
          <a:bodyPr/>
          <a:lstStyle/>
          <a:p>
            <a:pPr eaLnBrk="1" hangingPunct="1"/>
            <a:r>
              <a:rPr lang="en-US" altLang="zh-CN" sz="3200" dirty="0"/>
              <a:t>《</a:t>
            </a:r>
            <a:r>
              <a:rPr lang="zh-CN" altLang="en-US" sz="3200" dirty="0"/>
              <a:t>需求与商业模式创新</a:t>
            </a:r>
            <a:r>
              <a:rPr lang="en-US" altLang="zh-CN" sz="3200" dirty="0"/>
              <a:t>》</a:t>
            </a:r>
            <a:r>
              <a:rPr lang="zh-CN" altLang="en-US" sz="3200" dirty="0"/>
              <a:t>课程内容</a:t>
            </a:r>
            <a:endParaRPr lang="zh-CN" altLang="en-US" sz="3200" dirty="0"/>
          </a:p>
        </p:txBody>
      </p:sp>
      <p:sp>
        <p:nvSpPr>
          <p:cNvPr id="11267" name="灯片编号占位符 1"/>
          <p:cNvSpPr>
            <a:spLocks noGrp="1" noChangeArrowheads="1"/>
          </p:cNvSpPr>
          <p:nvPr>
            <p:ph type="sldNum" sz="quarter" idx="12"/>
          </p:nvPr>
        </p:nvSpPr>
        <p:spPr>
          <a:xfrm>
            <a:off x="6524153" y="6242929"/>
            <a:ext cx="2162647" cy="4579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9B0028-2377-4C55-82A9-657D6538A708}" type="slidenum">
              <a:rPr lang="en-US" altLang="zh-CN" smtClean="0">
                <a:latin typeface="Garamond" panose="02020404030301010803" pitchFamily="18" charset="0"/>
              </a:rPr>
            </a:fld>
            <a:endParaRPr lang="en-US" altLang="zh-CN" dirty="0">
              <a:latin typeface="Garamond" panose="02020404030301010803" pitchFamily="18" charset="0"/>
            </a:endParaRPr>
          </a:p>
        </p:txBody>
      </p:sp>
      <p:cxnSp>
        <p:nvCxnSpPr>
          <p:cNvPr id="7" name="直接连接符 6"/>
          <p:cNvCxnSpPr/>
          <p:nvPr/>
        </p:nvCxnSpPr>
        <p:spPr>
          <a:xfrm>
            <a:off x="4572000" y="983403"/>
            <a:ext cx="0" cy="4650635"/>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50142" y="2206439"/>
            <a:ext cx="4093582" cy="2060589"/>
          </a:xfrm>
          <a:prstGeom prst="rect">
            <a:avLst/>
          </a:prstGeom>
          <a:solidFill>
            <a:schemeClr val="bg1"/>
          </a:solidFill>
          <a:ln w="635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云形 8"/>
          <p:cNvSpPr/>
          <p:nvPr/>
        </p:nvSpPr>
        <p:spPr>
          <a:xfrm>
            <a:off x="197478" y="1004822"/>
            <a:ext cx="2317122" cy="1068453"/>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现实世界</a:t>
            </a:r>
            <a:endParaRPr lang="zh-CN" altLang="en-US" sz="2400" b="1" dirty="0"/>
          </a:p>
        </p:txBody>
      </p:sp>
      <p:sp>
        <p:nvSpPr>
          <p:cNvPr id="10" name="云形 9"/>
          <p:cNvSpPr/>
          <p:nvPr/>
        </p:nvSpPr>
        <p:spPr>
          <a:xfrm>
            <a:off x="6472873" y="4143310"/>
            <a:ext cx="2671127" cy="1068453"/>
          </a:xfrm>
          <a:prstGeom prst="cloud">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计算机世界</a:t>
            </a:r>
            <a:endParaRPr lang="zh-CN" altLang="en-US" b="1" dirty="0">
              <a:solidFill>
                <a:schemeClr val="tx1"/>
              </a:solidFill>
            </a:endParaRPr>
          </a:p>
        </p:txBody>
      </p:sp>
      <p:sp>
        <p:nvSpPr>
          <p:cNvPr id="11" name="椭圆 10"/>
          <p:cNvSpPr/>
          <p:nvPr/>
        </p:nvSpPr>
        <p:spPr>
          <a:xfrm>
            <a:off x="432302" y="2513065"/>
            <a:ext cx="1853698" cy="99213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问题域</a:t>
            </a:r>
            <a:endParaRPr lang="zh-CN" altLang="en-US" sz="2400" b="1" dirty="0"/>
          </a:p>
        </p:txBody>
      </p:sp>
      <p:cxnSp>
        <p:nvCxnSpPr>
          <p:cNvPr id="13" name="直接连接符 12"/>
          <p:cNvCxnSpPr>
            <a:stCxn id="11" idx="6"/>
          </p:cNvCxnSpPr>
          <p:nvPr/>
        </p:nvCxnSpPr>
        <p:spPr>
          <a:xfrm>
            <a:off x="2286000" y="3009133"/>
            <a:ext cx="4800600" cy="767"/>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72000" y="3008141"/>
            <a:ext cx="0" cy="113682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733863" y="2359438"/>
            <a:ext cx="695137" cy="178552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问题域描述</a:t>
            </a:r>
            <a:endParaRPr lang="zh-CN" altLang="en-US" sz="2000" b="1" dirty="0">
              <a:solidFill>
                <a:schemeClr val="tx1"/>
              </a:solidFill>
            </a:endParaRPr>
          </a:p>
        </p:txBody>
      </p:sp>
      <p:sp>
        <p:nvSpPr>
          <p:cNvPr id="16" name="矩形 15"/>
          <p:cNvSpPr/>
          <p:nvPr/>
        </p:nvSpPr>
        <p:spPr>
          <a:xfrm>
            <a:off x="5813613" y="2338768"/>
            <a:ext cx="695137" cy="180619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需求规格说明</a:t>
            </a:r>
            <a:endParaRPr lang="zh-CN" altLang="en-US" sz="2000" b="1" dirty="0">
              <a:solidFill>
                <a:schemeClr val="tx1"/>
              </a:solidFill>
            </a:endParaRPr>
          </a:p>
        </p:txBody>
      </p:sp>
      <p:sp>
        <p:nvSpPr>
          <p:cNvPr id="17" name="矩形 16"/>
          <p:cNvSpPr/>
          <p:nvPr/>
        </p:nvSpPr>
        <p:spPr>
          <a:xfrm>
            <a:off x="2895600" y="4111336"/>
            <a:ext cx="3570621" cy="2238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需求</a:t>
            </a: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zh-CN" altLang="en-US" sz="2400" b="1" dirty="0">
              <a:solidFill>
                <a:schemeClr val="tx1"/>
              </a:solidFill>
            </a:endParaRPr>
          </a:p>
        </p:txBody>
      </p:sp>
      <p:sp>
        <p:nvSpPr>
          <p:cNvPr id="18" name="矩形 17"/>
          <p:cNvSpPr/>
          <p:nvPr/>
        </p:nvSpPr>
        <p:spPr>
          <a:xfrm>
            <a:off x="3197775" y="4559991"/>
            <a:ext cx="695137" cy="16058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业务需求</a:t>
            </a:r>
            <a:endParaRPr lang="zh-CN" altLang="en-US" sz="2000" b="1" dirty="0">
              <a:solidFill>
                <a:schemeClr val="tx1"/>
              </a:solidFill>
            </a:endParaRPr>
          </a:p>
        </p:txBody>
      </p:sp>
      <p:sp>
        <p:nvSpPr>
          <p:cNvPr id="19" name="矩形 18"/>
          <p:cNvSpPr/>
          <p:nvPr/>
        </p:nvSpPr>
        <p:spPr>
          <a:xfrm>
            <a:off x="4416975" y="4569530"/>
            <a:ext cx="695137" cy="1596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用户需求</a:t>
            </a:r>
            <a:endParaRPr lang="zh-CN" altLang="en-US" sz="2000" b="1" dirty="0">
              <a:solidFill>
                <a:schemeClr val="tx1"/>
              </a:solidFill>
            </a:endParaRPr>
          </a:p>
        </p:txBody>
      </p:sp>
      <p:sp>
        <p:nvSpPr>
          <p:cNvPr id="20" name="矩形 19"/>
          <p:cNvSpPr/>
          <p:nvPr/>
        </p:nvSpPr>
        <p:spPr>
          <a:xfrm>
            <a:off x="5636175" y="4571118"/>
            <a:ext cx="695137" cy="15963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系统级需求</a:t>
            </a:r>
            <a:endParaRPr lang="zh-CN" altLang="en-US" sz="2000" b="1" dirty="0">
              <a:solidFill>
                <a:schemeClr val="tx1"/>
              </a:solidFill>
            </a:endParaRPr>
          </a:p>
        </p:txBody>
      </p:sp>
      <p:cxnSp>
        <p:nvCxnSpPr>
          <p:cNvPr id="6" name="直接箭头连接符 5"/>
          <p:cNvCxnSpPr/>
          <p:nvPr/>
        </p:nvCxnSpPr>
        <p:spPr>
          <a:xfrm>
            <a:off x="3892912" y="5562600"/>
            <a:ext cx="524063" cy="47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112112" y="5567369"/>
            <a:ext cx="524063" cy="15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402177" y="4114091"/>
            <a:ext cx="1169823"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需求获取</a:t>
            </a:r>
            <a:endParaRPr lang="zh-CN" altLang="en-US" b="1" dirty="0"/>
          </a:p>
        </p:txBody>
      </p:sp>
      <p:sp>
        <p:nvSpPr>
          <p:cNvPr id="21" name="矩形 20"/>
          <p:cNvSpPr/>
          <p:nvPr/>
        </p:nvSpPr>
        <p:spPr>
          <a:xfrm>
            <a:off x="4784650" y="4114091"/>
            <a:ext cx="1187519"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需求分析</a:t>
            </a:r>
            <a:endParaRPr lang="zh-CN" altLang="en-US" b="1" dirty="0"/>
          </a:p>
        </p:txBody>
      </p:sp>
      <p:sp>
        <p:nvSpPr>
          <p:cNvPr id="22" name="矩形 21"/>
          <p:cNvSpPr/>
          <p:nvPr/>
        </p:nvSpPr>
        <p:spPr>
          <a:xfrm>
            <a:off x="3489203" y="3275891"/>
            <a:ext cx="2257545"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需求归约</a:t>
            </a:r>
            <a:endParaRPr lang="zh-CN" altLang="en-US" b="1" dirty="0"/>
          </a:p>
        </p:txBody>
      </p:sp>
      <p:sp>
        <p:nvSpPr>
          <p:cNvPr id="24" name="矩形 23"/>
          <p:cNvSpPr/>
          <p:nvPr/>
        </p:nvSpPr>
        <p:spPr>
          <a:xfrm>
            <a:off x="3489203" y="2438486"/>
            <a:ext cx="2257545"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需求验证</a:t>
            </a:r>
            <a:endParaRPr lang="zh-CN" altLang="en-US" b="1" dirty="0"/>
          </a:p>
        </p:txBody>
      </p:sp>
      <p:sp>
        <p:nvSpPr>
          <p:cNvPr id="30" name="矩形 29"/>
          <p:cNvSpPr/>
          <p:nvPr/>
        </p:nvSpPr>
        <p:spPr>
          <a:xfrm>
            <a:off x="2454432" y="1681247"/>
            <a:ext cx="4479764"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需求管理</a:t>
            </a:r>
            <a:endParaRPr lang="zh-CN" altLang="en-US" b="1" dirty="0"/>
          </a:p>
        </p:txBody>
      </p:sp>
      <p:sp>
        <p:nvSpPr>
          <p:cNvPr id="11278" name="矩形: 圆角 11277"/>
          <p:cNvSpPr/>
          <p:nvPr/>
        </p:nvSpPr>
        <p:spPr>
          <a:xfrm>
            <a:off x="4283717" y="6212895"/>
            <a:ext cx="958122" cy="4879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任务</a:t>
            </a:r>
            <a:endParaRPr lang="zh-CN" altLang="en-US" sz="2800" b="1" dirty="0">
              <a:solidFill>
                <a:schemeClr val="tx1"/>
              </a:solidFill>
            </a:endParaRPr>
          </a:p>
        </p:txBody>
      </p:sp>
      <p:sp>
        <p:nvSpPr>
          <p:cNvPr id="53" name="矩形: 圆角 52"/>
          <p:cNvSpPr/>
          <p:nvPr/>
        </p:nvSpPr>
        <p:spPr>
          <a:xfrm>
            <a:off x="5518878" y="6212895"/>
            <a:ext cx="958122" cy="48794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交互</a:t>
            </a:r>
            <a:endParaRPr lang="zh-CN" altLang="en-US" sz="2800" b="1" dirty="0">
              <a:solidFill>
                <a:schemeClr val="tx1"/>
              </a:solidFill>
            </a:endParaRPr>
          </a:p>
        </p:txBody>
      </p:sp>
      <p:sp>
        <p:nvSpPr>
          <p:cNvPr id="57" name="矩形: 圆角 56"/>
          <p:cNvSpPr/>
          <p:nvPr/>
        </p:nvSpPr>
        <p:spPr>
          <a:xfrm>
            <a:off x="3068434" y="6212895"/>
            <a:ext cx="958122" cy="48794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目标</a:t>
            </a:r>
            <a:endParaRPr lang="zh-CN" altLang="en-US" sz="2800" b="1" dirty="0">
              <a:solidFill>
                <a:schemeClr val="tx1"/>
              </a:solidFill>
            </a:endParaRPr>
          </a:p>
        </p:txBody>
      </p:sp>
      <p:sp>
        <p:nvSpPr>
          <p:cNvPr id="29" name="矩形 28"/>
          <p:cNvSpPr/>
          <p:nvPr/>
        </p:nvSpPr>
        <p:spPr>
          <a:xfrm>
            <a:off x="540401" y="3501364"/>
            <a:ext cx="2257545" cy="66267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商业模式画布</a:t>
            </a:r>
            <a:endParaRPr lang="zh-CN" altLang="en-US" b="1" dirty="0"/>
          </a:p>
        </p:txBody>
      </p:sp>
      <p:sp>
        <p:nvSpPr>
          <p:cNvPr id="35" name="箭头: 直角上 34"/>
          <p:cNvSpPr/>
          <p:nvPr/>
        </p:nvSpPr>
        <p:spPr>
          <a:xfrm rot="5400000">
            <a:off x="2330024" y="4663713"/>
            <a:ext cx="1578067" cy="340044"/>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p:cNvSpPr/>
          <p:nvPr/>
        </p:nvSpPr>
        <p:spPr>
          <a:xfrm>
            <a:off x="2547078" y="3810000"/>
            <a:ext cx="958122" cy="4879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问题</a:t>
            </a:r>
            <a:endParaRPr lang="zh-CN" altLang="en-US" sz="2800" b="1" dirty="0">
              <a:solidFill>
                <a:schemeClr val="tx1"/>
              </a:solidFill>
            </a:endParaRPr>
          </a:p>
        </p:txBody>
      </p:sp>
      <p:sp>
        <p:nvSpPr>
          <p:cNvPr id="36" name="云形 35"/>
          <p:cNvSpPr/>
          <p:nvPr/>
        </p:nvSpPr>
        <p:spPr>
          <a:xfrm>
            <a:off x="3563158" y="2184613"/>
            <a:ext cx="5428442" cy="3184665"/>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流程中的软件也可替换为产品设计、组织机构、客户调研、科研选题等多种任务，</a:t>
            </a:r>
            <a:r>
              <a:rPr lang="zh-CN" altLang="en-US" sz="2400" b="1" dirty="0"/>
              <a:t>本质上是一种设计思维（小写的</a:t>
            </a:r>
            <a:r>
              <a:rPr lang="en-US" altLang="zh-CN" sz="2400" b="1" dirty="0"/>
              <a:t>d</a:t>
            </a:r>
            <a:r>
              <a:rPr lang="zh-CN" altLang="en-US" sz="2400" b="1" dirty="0"/>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ppt_x"/>
                                          </p:val>
                                        </p:tav>
                                        <p:tav tm="100000">
                                          <p:val>
                                            <p:strVal val="#ppt_x"/>
                                          </p:val>
                                        </p:tav>
                                      </p:tavLst>
                                    </p:anim>
                                    <p:anim calcmode="lin" valueType="num">
                                      <p:cBhvr additive="base">
                                        <p:cTn id="2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animBg="1"/>
      <p:bldP spid="42"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课程目标</a:t>
            </a:r>
            <a:endParaRPr lang="zh-CN" altLang="en-US"/>
          </a:p>
        </p:txBody>
      </p:sp>
      <p:sp>
        <p:nvSpPr>
          <p:cNvPr id="30723" name="Rectangle 3"/>
          <p:cNvSpPr>
            <a:spLocks noGrp="1" noChangeArrowheads="1"/>
          </p:cNvSpPr>
          <p:nvPr>
            <p:ph type="body" idx="1"/>
          </p:nvPr>
        </p:nvSpPr>
        <p:spPr>
          <a:xfrm>
            <a:off x="457200" y="990600"/>
            <a:ext cx="8229600" cy="4987925"/>
          </a:xfrm>
        </p:spPr>
        <p:txBody>
          <a:bodyPr/>
          <a:lstStyle/>
          <a:p>
            <a:pPr eaLnBrk="1" hangingPunct="1">
              <a:defRPr/>
            </a:pPr>
            <a:r>
              <a:rPr lang="zh-CN" altLang="en-US" sz="2800" dirty="0"/>
              <a:t>这门课程希望培养学生如下几种能力</a:t>
            </a:r>
            <a:r>
              <a:rPr lang="zh-CN" sz="2800" dirty="0"/>
              <a:t>：</a:t>
            </a:r>
            <a:endParaRPr lang="zh-CN" sz="2800" dirty="0"/>
          </a:p>
          <a:p>
            <a:pPr lvl="1" eaLnBrk="1" hangingPunct="1">
              <a:defRPr/>
            </a:pPr>
            <a:r>
              <a:rPr lang="zh-CN" altLang="en-US" sz="2000" dirty="0"/>
              <a:t>理解商业模式及其各个活动，掌握常用的商业模式设计流程，能够初步地完成各项商业模式设计工作，并将相应的成果与思维带入后续的需求工程工作</a:t>
            </a:r>
            <a:endParaRPr lang="en-US" altLang="zh-CN" sz="2000" dirty="0"/>
          </a:p>
          <a:p>
            <a:pPr lvl="1" eaLnBrk="1" hangingPunct="1">
              <a:defRPr/>
            </a:pPr>
            <a:r>
              <a:rPr lang="zh-CN" sz="2000" dirty="0"/>
              <a:t>了解需求工程在整个软件生命周期中的定位，</a:t>
            </a:r>
            <a:r>
              <a:rPr lang="zh-CN" altLang="en-US" sz="2000" dirty="0"/>
              <a:t>及</a:t>
            </a:r>
            <a:r>
              <a:rPr lang="zh-CN" sz="2000" dirty="0"/>
              <a:t>需求工程师</a:t>
            </a:r>
            <a:r>
              <a:rPr lang="zh-CN" altLang="en-US" sz="2000" dirty="0"/>
              <a:t>（业务分析师）</a:t>
            </a:r>
            <a:r>
              <a:rPr lang="zh-CN" sz="2000" dirty="0"/>
              <a:t>的角色</a:t>
            </a:r>
            <a:endParaRPr lang="en-US" altLang="zh-CN" sz="1600" dirty="0">
              <a:cs typeface="+mn-cs"/>
            </a:endParaRPr>
          </a:p>
          <a:p>
            <a:pPr lvl="1" eaLnBrk="1" hangingPunct="1">
              <a:defRPr/>
            </a:pPr>
            <a:r>
              <a:rPr lang="zh-CN" sz="2000" dirty="0">
                <a:cs typeface="+mn-cs"/>
              </a:rPr>
              <a:t>理解需求工程及其各个活动，掌握常用的需求工程技术，能够组织并完成复杂系统的各项需求工程工作</a:t>
            </a:r>
            <a:endParaRPr lang="en-US" altLang="zh-CN" sz="2000" dirty="0">
              <a:cs typeface="+mn-cs"/>
            </a:endParaRPr>
          </a:p>
          <a:p>
            <a:pPr lvl="1" eaLnBrk="1" hangingPunct="1">
              <a:defRPr/>
            </a:pPr>
            <a:r>
              <a:rPr lang="zh-CN" altLang="en-US" sz="2000" dirty="0">
                <a:cs typeface="+mn-cs"/>
              </a:rPr>
              <a:t>理解以需求为代表的、描述系统功能的软件文档对于软件日常开发任务的重要性，有效的维护需求（系统功能）基线并发挥其作用</a:t>
            </a:r>
            <a:endParaRPr lang="en-US" altLang="zh-CN" sz="2000" dirty="0">
              <a:cs typeface="+mn-cs"/>
            </a:endParaRPr>
          </a:p>
          <a:p>
            <a:pPr lvl="1" eaLnBrk="1" hangingPunct="1">
              <a:defRPr/>
            </a:pPr>
            <a:endParaRPr lang="en-US" altLang="zh-CN" sz="1200" dirty="0">
              <a:cs typeface="+mn-cs"/>
            </a:endParaRPr>
          </a:p>
          <a:p>
            <a:pPr eaLnBrk="1" hangingPunct="1">
              <a:defRPr/>
            </a:pPr>
            <a:r>
              <a:rPr lang="zh-CN" altLang="en-US" sz="2800" b="1" dirty="0">
                <a:cs typeface="+mn-cs"/>
              </a:rPr>
              <a:t>这门课程无法培养，却又极度需要的能力</a:t>
            </a:r>
            <a:endParaRPr lang="en-US" altLang="zh-CN" sz="2800" b="1" dirty="0">
              <a:cs typeface="+mn-cs"/>
            </a:endParaRPr>
          </a:p>
          <a:p>
            <a:pPr lvl="1" eaLnBrk="1" hangingPunct="1">
              <a:defRPr/>
            </a:pPr>
            <a:r>
              <a:rPr lang="zh-CN" altLang="en-US" sz="2000" dirty="0">
                <a:cs typeface="+mn-cs"/>
              </a:rPr>
              <a:t>对未知世界的求知欲，对业务领域的深入探究，对新事务、新技术的热情、个人知识体系的构建、对他人的共情与同理心、对更好设计的执着、团队合作与团队精神</a:t>
            </a:r>
            <a:r>
              <a:rPr lang="en-US" altLang="zh-CN" sz="2000" dirty="0">
                <a:cs typeface="+mn-cs"/>
              </a:rPr>
              <a:t>…</a:t>
            </a:r>
            <a:endParaRPr lang="zh-CN" sz="2000" dirty="0">
              <a:cs typeface="+mn-cs"/>
            </a:endParaRPr>
          </a:p>
        </p:txBody>
      </p:sp>
      <p:sp>
        <p:nvSpPr>
          <p:cNvPr id="1024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DEB855-D54C-416D-822C-4B7419002B5F}"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上次课程重点关注的互联网产品</a:t>
            </a:r>
            <a:endParaRPr lang="zh-CN" altLang="en-US" dirty="0"/>
          </a:p>
        </p:txBody>
      </p:sp>
      <p:sp>
        <p:nvSpPr>
          <p:cNvPr id="3" name="内容占位符 2"/>
          <p:cNvSpPr>
            <a:spLocks noGrp="1"/>
          </p:cNvSpPr>
          <p:nvPr>
            <p:ph idx="1"/>
          </p:nvPr>
        </p:nvSpPr>
        <p:spPr>
          <a:xfrm>
            <a:off x="457200" y="1219200"/>
            <a:ext cx="8229600" cy="4530725"/>
          </a:xfrm>
        </p:spPr>
        <p:txBody>
          <a:bodyPr/>
          <a:lstStyle/>
          <a:p>
            <a:r>
              <a:rPr lang="zh-CN" altLang="en-US" dirty="0"/>
              <a:t>瑞幸：“民族之光”</a:t>
            </a:r>
            <a:endParaRPr lang="en-US" altLang="zh-CN" dirty="0"/>
          </a:p>
          <a:p>
            <a:pPr lvl="1"/>
            <a:r>
              <a:rPr lang="zh-CN" altLang="en-US" dirty="0"/>
              <a:t>股市暴雷，业务照常</a:t>
            </a:r>
            <a:endParaRPr lang="en-US" altLang="zh-CN" dirty="0"/>
          </a:p>
          <a:p>
            <a:pPr lvl="1"/>
            <a:r>
              <a:rPr lang="zh-CN" altLang="en-US" dirty="0"/>
              <a:t>消费数据加持下的开店、选品、运营（私域流量）</a:t>
            </a:r>
            <a:endParaRPr lang="en-US" altLang="zh-CN" dirty="0"/>
          </a:p>
          <a:p>
            <a:endParaRPr lang="en-US" altLang="zh-CN" dirty="0"/>
          </a:p>
          <a:p>
            <a:r>
              <a:rPr lang="zh-CN" altLang="en-US" dirty="0"/>
              <a:t>社区团购：“发力不设上限”</a:t>
            </a:r>
            <a:r>
              <a:rPr lang="en-US" altLang="zh-CN" dirty="0"/>
              <a:t>2020</a:t>
            </a:r>
            <a:r>
              <a:rPr lang="zh-CN" altLang="en-US" dirty="0"/>
              <a:t>年秋季</a:t>
            </a:r>
            <a:endParaRPr lang="en-US" altLang="zh-CN" dirty="0"/>
          </a:p>
          <a:p>
            <a:pPr lvl="1"/>
            <a:r>
              <a:rPr lang="zh-CN" altLang="en-US" dirty="0"/>
              <a:t>人民日报批评、疫情期间新常态 </a:t>
            </a:r>
            <a:r>
              <a:rPr lang="en-US" altLang="zh-CN" dirty="0"/>
              <a:t>– </a:t>
            </a:r>
            <a:r>
              <a:rPr lang="zh-CN" altLang="en-US" dirty="0"/>
              <a:t>“计划换价格”</a:t>
            </a:r>
            <a:endParaRPr lang="en-US" altLang="zh-CN" dirty="0"/>
          </a:p>
          <a:p>
            <a:pPr lvl="1"/>
            <a:r>
              <a:rPr lang="zh-CN" altLang="en-US" dirty="0"/>
              <a:t>滴滴收缩</a:t>
            </a:r>
            <a:r>
              <a:rPr lang="en-US" altLang="zh-CN" dirty="0"/>
              <a:t>/</a:t>
            </a:r>
            <a:r>
              <a:rPr lang="zh-CN" altLang="en-US" dirty="0"/>
              <a:t>美团发力、每日优鲜退场</a:t>
            </a:r>
            <a:endParaRPr lang="en-US" altLang="zh-CN" dirty="0"/>
          </a:p>
          <a:p>
            <a:endParaRPr lang="en-US" altLang="zh-CN" dirty="0"/>
          </a:p>
          <a:p>
            <a:r>
              <a:rPr lang="en-US" altLang="zh-CN" dirty="0"/>
              <a:t>B</a:t>
            </a:r>
            <a:r>
              <a:rPr lang="zh-CN" altLang="en-US" dirty="0"/>
              <a:t>站：“用爱发电”与商业化之路</a:t>
            </a:r>
            <a:endParaRPr lang="en-US" altLang="zh-CN" dirty="0"/>
          </a:p>
          <a:p>
            <a:pPr lvl="1"/>
            <a:r>
              <a:rPr lang="zh-CN" altLang="en-US" dirty="0"/>
              <a:t>花火 </a:t>
            </a:r>
            <a:r>
              <a:rPr lang="en-US" altLang="zh-CN" dirty="0"/>
              <a:t>– </a:t>
            </a:r>
            <a:r>
              <a:rPr lang="zh-CN" altLang="en-US" dirty="0"/>
              <a:t>恰饭平台</a:t>
            </a:r>
            <a:endParaRPr lang="en-US" altLang="zh-CN" dirty="0"/>
          </a:p>
          <a:p>
            <a:pPr lvl="1"/>
            <a:r>
              <a:rPr lang="en-US" altLang="zh-CN" dirty="0"/>
              <a:t>PDD</a:t>
            </a:r>
            <a:r>
              <a:rPr lang="zh-CN" altLang="en-US" dirty="0"/>
              <a:t>后花园</a:t>
            </a:r>
            <a:endParaRPr lang="zh-CN" altLang="en-US" dirty="0"/>
          </a:p>
        </p:txBody>
      </p:sp>
      <p:sp>
        <p:nvSpPr>
          <p:cNvPr id="4" name="灯片编号占位符 3"/>
          <p:cNvSpPr>
            <a:spLocks noGrp="1"/>
          </p:cNvSpPr>
          <p:nvPr>
            <p:ph type="sldNum" sz="quarter" idx="12"/>
          </p:nvPr>
        </p:nvSpPr>
        <p:spPr/>
        <p:txBody>
          <a:bodyPr/>
          <a:lstStyle/>
          <a:p>
            <a:pPr>
              <a:defRPr/>
            </a:pPr>
            <a:fld id="{1E8B6365-B81F-40E9-AF3C-D63FEC9FB773}" type="slidenum">
              <a:rPr lang="en-US" altLang="zh-CN" smtClean="0"/>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5000"/>
              <a:t>课程资料</a:t>
            </a:r>
            <a:endParaRPr lang="zh-CN" altLang="en-US" sz="5000"/>
          </a:p>
        </p:txBody>
      </p:sp>
      <p:sp>
        <p:nvSpPr>
          <p:cNvPr id="11267" name="Rectangle 3"/>
          <p:cNvSpPr>
            <a:spLocks noGrp="1" noChangeArrowheads="1"/>
          </p:cNvSpPr>
          <p:nvPr>
            <p:ph type="body" idx="1"/>
          </p:nvPr>
        </p:nvSpPr>
        <p:spPr>
          <a:xfrm>
            <a:off x="457200" y="1163637"/>
            <a:ext cx="8229600" cy="4530725"/>
          </a:xfrm>
        </p:spPr>
        <p:txBody>
          <a:bodyPr/>
          <a:lstStyle/>
          <a:p>
            <a:pPr eaLnBrk="1" hangingPunct="1"/>
            <a:r>
              <a:rPr lang="zh-CN" altLang="en-US" sz="2800" dirty="0"/>
              <a:t>教材（</a:t>
            </a:r>
            <a:r>
              <a:rPr lang="zh-CN" altLang="en-US" sz="2800" b="1" dirty="0">
                <a:solidFill>
                  <a:srgbClr val="FF0000"/>
                </a:solidFill>
              </a:rPr>
              <a:t>！！！考试依据！！！</a:t>
            </a:r>
            <a:r>
              <a:rPr lang="zh-CN" altLang="en-US" sz="2800" dirty="0"/>
              <a:t>）</a:t>
            </a:r>
            <a:endParaRPr lang="en-US" altLang="zh-CN" sz="2800" dirty="0"/>
          </a:p>
          <a:p>
            <a:pPr lvl="1" eaLnBrk="1" hangingPunct="1"/>
            <a:r>
              <a:rPr lang="en-US" altLang="zh-CN" sz="2400" b="1" dirty="0"/>
              <a:t>《</a:t>
            </a:r>
            <a:r>
              <a:rPr lang="zh-CN" altLang="en-US" sz="2400" b="1" dirty="0"/>
              <a:t>需求工程 </a:t>
            </a:r>
            <a:r>
              <a:rPr lang="en-US" altLang="zh-CN" sz="2400" b="1" dirty="0"/>
              <a:t>– </a:t>
            </a:r>
            <a:r>
              <a:rPr lang="zh-CN" altLang="en-US" sz="2400" b="1" dirty="0"/>
              <a:t>软件建模与分析（第</a:t>
            </a:r>
            <a:r>
              <a:rPr lang="en-US" altLang="zh-CN" sz="2400" b="1" dirty="0"/>
              <a:t>2</a:t>
            </a:r>
            <a:r>
              <a:rPr lang="zh-CN" altLang="en-US" sz="2400" b="1" dirty="0"/>
              <a:t>版）</a:t>
            </a:r>
            <a:r>
              <a:rPr lang="en-US" altLang="zh-CN" sz="2400" b="1" dirty="0"/>
              <a:t>》</a:t>
            </a:r>
            <a:r>
              <a:rPr lang="zh-CN" altLang="en-US" sz="2400" b="1" dirty="0"/>
              <a:t>，高等教育出版社</a:t>
            </a:r>
            <a:endParaRPr lang="en-US" altLang="zh-CN" sz="2400" b="1" dirty="0"/>
          </a:p>
          <a:p>
            <a:pPr lvl="1" eaLnBrk="1" hangingPunct="1"/>
            <a:r>
              <a:rPr lang="zh-CN" altLang="zh-CN" sz="2400" b="1" dirty="0"/>
              <a:t>奥斯特瓦德</a:t>
            </a:r>
            <a:r>
              <a:rPr lang="zh-CN" altLang="en-US" sz="2400" b="1" dirty="0"/>
              <a:t>等</a:t>
            </a:r>
            <a:r>
              <a:rPr lang="zh-CN" altLang="zh-CN" sz="2400" b="1" dirty="0"/>
              <a:t>著，黄涛、郁静译，《</a:t>
            </a:r>
            <a:r>
              <a:rPr lang="zh-CN" altLang="zh-CN" sz="2400" b="1" i="1" dirty="0"/>
              <a:t>商业模式新生代（经典重译版）</a:t>
            </a:r>
            <a:r>
              <a:rPr lang="zh-CN" altLang="zh-CN" sz="2400" b="1" dirty="0"/>
              <a:t>》，北京：机械工业出版社，</a:t>
            </a:r>
            <a:r>
              <a:rPr lang="en-US" altLang="zh-CN" sz="2400" b="1" dirty="0"/>
              <a:t>2016 </a:t>
            </a:r>
            <a:endParaRPr lang="zh-CN" altLang="en-US" sz="2400" b="1" dirty="0"/>
          </a:p>
          <a:p>
            <a:pPr eaLnBrk="1" hangingPunct="1"/>
            <a:r>
              <a:rPr lang="zh-CN" altLang="en-US" sz="2800" dirty="0"/>
              <a:t>参考读物</a:t>
            </a:r>
            <a:endParaRPr lang="zh-CN" altLang="en-US" sz="2800" dirty="0"/>
          </a:p>
          <a:p>
            <a:pPr lvl="1" eaLnBrk="1" hangingPunct="1"/>
            <a:r>
              <a:rPr lang="en-US" altLang="zh-CN" sz="2400" dirty="0"/>
              <a:t>《</a:t>
            </a:r>
            <a:r>
              <a:rPr lang="zh-CN" altLang="en-US" sz="2400" i="1" dirty="0"/>
              <a:t>软件需求</a:t>
            </a:r>
            <a:r>
              <a:rPr lang="en-US" altLang="zh-CN" sz="2400" dirty="0"/>
              <a:t>》</a:t>
            </a:r>
            <a:r>
              <a:rPr lang="zh-CN" altLang="en-US" sz="2400" dirty="0"/>
              <a:t>，</a:t>
            </a:r>
            <a:r>
              <a:rPr lang="en-US" altLang="zh-CN" sz="2400" dirty="0"/>
              <a:t>Karl E. </a:t>
            </a:r>
            <a:r>
              <a:rPr lang="en-US" altLang="zh-CN" sz="2400" dirty="0" err="1"/>
              <a:t>Wiegers</a:t>
            </a:r>
            <a:r>
              <a:rPr lang="zh-CN" altLang="en-US" sz="2400" dirty="0"/>
              <a:t>，机械工业出版社</a:t>
            </a:r>
            <a:endParaRPr lang="zh-CN" altLang="en-US" sz="2400" dirty="0"/>
          </a:p>
          <a:p>
            <a:pPr lvl="1" eaLnBrk="1" hangingPunct="1"/>
            <a:r>
              <a:rPr lang="zh-CN" altLang="zh-CN" sz="2400" dirty="0"/>
              <a:t>奥斯特瓦德</a:t>
            </a:r>
            <a:r>
              <a:rPr lang="zh-CN" altLang="en-US" sz="2400" dirty="0"/>
              <a:t>等</a:t>
            </a:r>
            <a:r>
              <a:rPr lang="zh-CN" altLang="zh-CN" sz="2400" dirty="0"/>
              <a:t>著，</a:t>
            </a:r>
            <a:r>
              <a:rPr lang="zh-CN" altLang="en-US" sz="2400" dirty="0"/>
              <a:t>余锋等</a:t>
            </a:r>
            <a:r>
              <a:rPr lang="zh-CN" altLang="zh-CN" sz="2400" dirty="0"/>
              <a:t>译，《</a:t>
            </a:r>
            <a:r>
              <a:rPr lang="zh-CN" altLang="en-US" sz="2400" dirty="0"/>
              <a:t>价值主张设计</a:t>
            </a:r>
            <a:r>
              <a:rPr lang="zh-CN" altLang="zh-CN" sz="2400" dirty="0"/>
              <a:t>》，北京：机械工业出版社，</a:t>
            </a:r>
            <a:r>
              <a:rPr lang="en-US" altLang="zh-CN" sz="2400" dirty="0"/>
              <a:t>2018 </a:t>
            </a:r>
            <a:endParaRPr lang="en-US" altLang="zh-CN" sz="2400" dirty="0"/>
          </a:p>
          <a:p>
            <a:pPr lvl="1" eaLnBrk="1" hangingPunct="1"/>
            <a:r>
              <a:rPr lang="en-US" altLang="zh-CN" sz="2400" dirty="0"/>
              <a:t>《</a:t>
            </a:r>
            <a:r>
              <a:rPr lang="en-US" altLang="zh-CN" sz="2400" i="1" dirty="0"/>
              <a:t>IDEO</a:t>
            </a:r>
            <a:r>
              <a:rPr lang="zh-CN" altLang="en-US" sz="2400" i="1" dirty="0"/>
              <a:t>，设计改变一切：设计思维如何变革组织和激发创新 </a:t>
            </a:r>
            <a:r>
              <a:rPr lang="en-US" altLang="zh-CN" sz="2400" dirty="0"/>
              <a:t>》</a:t>
            </a:r>
            <a:r>
              <a:rPr lang="zh-CN" altLang="en-US" sz="2400" dirty="0"/>
              <a:t>，布朗著，侯婷，机械工业出版社、中信出版社</a:t>
            </a:r>
            <a:endParaRPr lang="en-US" altLang="zh-CN" sz="2400" dirty="0"/>
          </a:p>
        </p:txBody>
      </p:sp>
      <p:sp>
        <p:nvSpPr>
          <p:cNvPr id="1126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7CA93A-A8B2-4592-9B1A-263C0E2278A4}"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dirty="0"/>
              <a:t>课程热身与讨论：什么是软件？</a:t>
            </a:r>
            <a:endParaRPr lang="zh-CN" altLang="en-US" dirty="0"/>
          </a:p>
        </p:txBody>
      </p:sp>
      <p:sp>
        <p:nvSpPr>
          <p:cNvPr id="6147" name="内容占位符 2"/>
          <p:cNvSpPr>
            <a:spLocks noGrp="1" noChangeArrowheads="1"/>
          </p:cNvSpPr>
          <p:nvPr>
            <p:ph idx="1"/>
          </p:nvPr>
        </p:nvSpPr>
        <p:spPr>
          <a:xfrm>
            <a:off x="457200" y="1452632"/>
            <a:ext cx="8229600" cy="4683125"/>
          </a:xfrm>
        </p:spPr>
        <p:txBody>
          <a:bodyPr/>
          <a:lstStyle/>
          <a:p>
            <a:r>
              <a:rPr lang="zh-CN" altLang="en-US" sz="2400" dirty="0"/>
              <a:t>欢迎大家进入大三</a:t>
            </a:r>
            <a:endParaRPr lang="en-US" altLang="zh-CN" sz="2400" dirty="0"/>
          </a:p>
          <a:p>
            <a:pPr lvl="1"/>
            <a:r>
              <a:rPr lang="zh-CN" altLang="en-US" sz="2000" dirty="0"/>
              <a:t>又可以躺着上课；最完整的软件知识体系；思考未来的奋斗方向</a:t>
            </a:r>
            <a:endParaRPr lang="en-US" altLang="zh-CN" sz="2000" dirty="0"/>
          </a:p>
          <a:p>
            <a:r>
              <a:rPr lang="zh-CN" altLang="en-US" sz="2400" dirty="0"/>
              <a:t>从组成成分的角度看软件（“写的对”）：</a:t>
            </a:r>
            <a:endParaRPr lang="en-US" altLang="zh-CN" sz="2400" dirty="0"/>
          </a:p>
          <a:p>
            <a:pPr lvl="1"/>
            <a:r>
              <a:rPr lang="zh-CN" altLang="en-US" sz="2000" dirty="0"/>
              <a:t>代码</a:t>
            </a:r>
            <a:r>
              <a:rPr lang="en-US" altLang="zh-CN" sz="2000" dirty="0"/>
              <a:t>+</a:t>
            </a:r>
            <a:r>
              <a:rPr lang="zh-CN" altLang="en-US" sz="2000" b="1" dirty="0">
                <a:solidFill>
                  <a:srgbClr val="FF0000"/>
                </a:solidFill>
              </a:rPr>
              <a:t>文档</a:t>
            </a:r>
            <a:r>
              <a:rPr lang="zh-CN" altLang="en-US" sz="2000" dirty="0"/>
              <a:t>，什么是代码？</a:t>
            </a:r>
            <a:endParaRPr lang="en-US" altLang="zh-CN" sz="2000" dirty="0"/>
          </a:p>
          <a:p>
            <a:pPr lvl="1"/>
            <a:r>
              <a:rPr lang="zh-CN" altLang="en-US" sz="2000" dirty="0"/>
              <a:t>算法</a:t>
            </a:r>
            <a:r>
              <a:rPr lang="en-US" altLang="zh-CN" sz="2000" dirty="0"/>
              <a:t>+</a:t>
            </a:r>
            <a:r>
              <a:rPr lang="zh-CN" altLang="en-US" sz="2000" dirty="0"/>
              <a:t>数据结构，什么是算法？什么是数据结构？</a:t>
            </a:r>
            <a:endParaRPr lang="en-US" altLang="zh-CN" sz="2000" dirty="0"/>
          </a:p>
          <a:p>
            <a:pPr lvl="1"/>
            <a:r>
              <a:rPr lang="zh-CN" altLang="en-US" sz="2000" dirty="0"/>
              <a:t>数据元素之间的逻辑结构与物理结构</a:t>
            </a:r>
            <a:endParaRPr lang="en-US" altLang="zh-CN" sz="2000" dirty="0"/>
          </a:p>
          <a:p>
            <a:pPr lvl="1"/>
            <a:r>
              <a:rPr lang="zh-CN" altLang="en-US" sz="2000" dirty="0"/>
              <a:t>有穷明确可行的指令集</a:t>
            </a:r>
            <a:r>
              <a:rPr lang="en-US" altLang="zh-CN" sz="2000" dirty="0"/>
              <a:t>+</a:t>
            </a:r>
            <a:r>
              <a:rPr lang="zh-CN" altLang="en-US" sz="2000" dirty="0"/>
              <a:t>计算平台，什么是计算平台？</a:t>
            </a:r>
            <a:endParaRPr lang="en-US" altLang="zh-CN" sz="2000" dirty="0"/>
          </a:p>
          <a:p>
            <a:pPr lvl="1"/>
            <a:r>
              <a:rPr lang="zh-CN" altLang="en-US" sz="2000" dirty="0"/>
              <a:t>编译器</a:t>
            </a:r>
            <a:r>
              <a:rPr lang="en-US" altLang="zh-CN" sz="2000" dirty="0"/>
              <a:t>+</a:t>
            </a:r>
            <a:r>
              <a:rPr lang="zh-CN" altLang="en-US" sz="2000" dirty="0"/>
              <a:t>操作系统，或操作系统</a:t>
            </a:r>
            <a:r>
              <a:rPr lang="en-US" altLang="zh-CN" sz="2000" dirty="0"/>
              <a:t>+</a:t>
            </a:r>
            <a:r>
              <a:rPr lang="zh-CN" altLang="en-US" sz="2000" dirty="0"/>
              <a:t>硬件</a:t>
            </a:r>
            <a:endParaRPr lang="en-US" altLang="zh-CN" sz="1200" dirty="0"/>
          </a:p>
          <a:p>
            <a:r>
              <a:rPr lang="zh-CN" altLang="en-US" sz="2400" dirty="0"/>
              <a:t>从问题求解的角度看软件（“写对的”）：</a:t>
            </a:r>
            <a:endParaRPr lang="en-US" altLang="zh-CN" sz="2400" dirty="0"/>
          </a:p>
          <a:p>
            <a:pPr lvl="1"/>
            <a:r>
              <a:rPr lang="zh-CN" altLang="en-US" sz="2000" dirty="0"/>
              <a:t>作为一种复杂的信息制品，</a:t>
            </a:r>
            <a:r>
              <a:rPr lang="zh-CN" altLang="en-US" sz="2000" dirty="0">
                <a:highlight>
                  <a:srgbClr val="FFFF00"/>
                </a:highlight>
              </a:rPr>
              <a:t>软件是对客观事物的深度抽象与建模，且同时包含了对复杂客观世界的</a:t>
            </a:r>
            <a:r>
              <a:rPr lang="zh-CN" altLang="en-US" sz="2000" b="1" dirty="0">
                <a:solidFill>
                  <a:srgbClr val="FF0000"/>
                </a:solidFill>
                <a:highlight>
                  <a:srgbClr val="FFFF00"/>
                </a:highlight>
              </a:rPr>
              <a:t>问题空间</a:t>
            </a:r>
            <a:r>
              <a:rPr lang="zh-CN" altLang="en-US" sz="2000" dirty="0">
                <a:highlight>
                  <a:srgbClr val="FFFF00"/>
                </a:highlight>
              </a:rPr>
              <a:t>与</a:t>
            </a:r>
            <a:r>
              <a:rPr lang="zh-CN" altLang="en-US" sz="2000" b="1" dirty="0">
                <a:solidFill>
                  <a:srgbClr val="FF0000"/>
                </a:solidFill>
                <a:highlight>
                  <a:srgbClr val="FFFF00"/>
                </a:highlight>
              </a:rPr>
              <a:t>解空间</a:t>
            </a:r>
            <a:r>
              <a:rPr lang="zh-CN" altLang="en-US" sz="2000" dirty="0">
                <a:highlight>
                  <a:srgbClr val="FFFF00"/>
                </a:highlight>
              </a:rPr>
              <a:t>的具体描述</a:t>
            </a:r>
            <a:endParaRPr lang="zh-CN" altLang="en-US" sz="2000" dirty="0">
              <a:highlight>
                <a:srgbClr val="FFFF00"/>
              </a:highlight>
            </a:endParaRPr>
          </a:p>
        </p:txBody>
      </p:sp>
      <p:sp>
        <p:nvSpPr>
          <p:cNvPr id="614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57524D-40A4-48D7-844D-FEA3DB629102}"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wipe(down)">
                                      <p:cBhvr>
                                        <p:cTn id="7" dur="500"/>
                                        <p:tgtEl>
                                          <p:spTgt spid="61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7">
                                            <p:txEl>
                                              <p:pRg st="3" end="3"/>
                                            </p:txEl>
                                          </p:spTgt>
                                        </p:tgtEl>
                                        <p:attrNameLst>
                                          <p:attrName>style.visibility</p:attrName>
                                        </p:attrNameLst>
                                      </p:cBhvr>
                                      <p:to>
                                        <p:strVal val="visible"/>
                                      </p:to>
                                    </p:set>
                                    <p:animEffect transition="in" filter="wipe(down)">
                                      <p:cBhvr>
                                        <p:cTn id="12" dur="500"/>
                                        <p:tgtEl>
                                          <p:spTgt spid="61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wipe(down)">
                                      <p:cBhvr>
                                        <p:cTn id="17" dur="500"/>
                                        <p:tgtEl>
                                          <p:spTgt spid="61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wipe(down)">
                                      <p:cBhvr>
                                        <p:cTn id="22" dur="500"/>
                                        <p:tgtEl>
                                          <p:spTgt spid="61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animEffect transition="in" filter="wipe(down)">
                                      <p:cBhvr>
                                        <p:cTn id="27" dur="500"/>
                                        <p:tgtEl>
                                          <p:spTgt spid="614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47">
                                            <p:txEl>
                                              <p:pRg st="7" end="7"/>
                                            </p:txEl>
                                          </p:spTgt>
                                        </p:tgtEl>
                                        <p:attrNameLst>
                                          <p:attrName>style.visibility</p:attrName>
                                        </p:attrNameLst>
                                      </p:cBhvr>
                                      <p:to>
                                        <p:strVal val="visible"/>
                                      </p:to>
                                    </p:set>
                                    <p:animEffect transition="in" filter="wipe(down)">
                                      <p:cBhvr>
                                        <p:cTn id="32" dur="500"/>
                                        <p:tgtEl>
                                          <p:spTgt spid="614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147">
                                            <p:txEl>
                                              <p:pRg st="8" end="8"/>
                                            </p:txEl>
                                          </p:spTgt>
                                        </p:tgtEl>
                                        <p:attrNameLst>
                                          <p:attrName>style.visibility</p:attrName>
                                        </p:attrNameLst>
                                      </p:cBhvr>
                                      <p:to>
                                        <p:strVal val="visible"/>
                                      </p:to>
                                    </p:set>
                                    <p:animEffect transition="in" filter="wipe(down)">
                                      <p:cBhvr>
                                        <p:cTn id="37" dur="500"/>
                                        <p:tgtEl>
                                          <p:spTgt spid="6147">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147">
                                            <p:txEl>
                                              <p:pRg st="9" end="9"/>
                                            </p:txEl>
                                          </p:spTgt>
                                        </p:tgtEl>
                                        <p:attrNameLst>
                                          <p:attrName>style.visibility</p:attrName>
                                        </p:attrNameLst>
                                      </p:cBhvr>
                                      <p:to>
                                        <p:strVal val="visible"/>
                                      </p:to>
                                    </p:set>
                                    <p:animEffect transition="in" filter="wipe(down)">
                                      <p:cBhvr>
                                        <p:cTn id="40" dur="500"/>
                                        <p:tgtEl>
                                          <p:spTgt spid="6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考核</a:t>
            </a:r>
            <a:endParaRPr lang="zh-CN" altLang="en-US"/>
          </a:p>
        </p:txBody>
      </p:sp>
      <p:sp>
        <p:nvSpPr>
          <p:cNvPr id="7171" name="内容占位符 2"/>
          <p:cNvSpPr>
            <a:spLocks noGrp="1" noChangeArrowheads="1"/>
          </p:cNvSpPr>
          <p:nvPr>
            <p:ph idx="1"/>
          </p:nvPr>
        </p:nvSpPr>
        <p:spPr>
          <a:xfrm>
            <a:off x="457200" y="914400"/>
            <a:ext cx="8229600" cy="4267200"/>
          </a:xfrm>
        </p:spPr>
        <p:txBody>
          <a:bodyPr/>
          <a:lstStyle/>
          <a:p>
            <a:r>
              <a:rPr lang="zh-CN" altLang="en-US" sz="2400" dirty="0">
                <a:solidFill>
                  <a:srgbClr val="FF0000"/>
                </a:solidFill>
              </a:rPr>
              <a:t>十分严肃认真地提醒：这门课很难学，高分很难，挂科很麻烦</a:t>
            </a:r>
            <a:endParaRPr lang="en-US" altLang="zh-CN" sz="2400" dirty="0">
              <a:solidFill>
                <a:srgbClr val="FF0000"/>
              </a:solidFill>
            </a:endParaRPr>
          </a:p>
          <a:p>
            <a:pPr lvl="1"/>
            <a:r>
              <a:rPr lang="zh-CN" altLang="en-US" sz="2000" b="1" dirty="0"/>
              <a:t>海量知识点的理解、体系化与熟练运用，出色的期末卷面与大作业评分，重修需要重做大作业</a:t>
            </a:r>
            <a:endParaRPr lang="en-US" altLang="zh-CN" sz="2000" b="1" dirty="0"/>
          </a:p>
          <a:p>
            <a:pPr lvl="1"/>
            <a:r>
              <a:rPr lang="zh-CN" altLang="en-US" sz="2000" dirty="0"/>
              <a:t>对课程流程的批评：</a:t>
            </a:r>
            <a:r>
              <a:rPr lang="zh-CN" altLang="en-US" sz="2000" b="1" dirty="0"/>
              <a:t>拖堂，内容重复，</a:t>
            </a:r>
            <a:r>
              <a:rPr lang="zh-CN" altLang="en-US" sz="2000" dirty="0"/>
              <a:t>上课脱口秀化（？），老二次元了（？？），作业多且恶心（？？？）</a:t>
            </a:r>
            <a:endParaRPr lang="en-US" altLang="zh-CN" sz="2000" dirty="0"/>
          </a:p>
          <a:p>
            <a:endParaRPr lang="en-US" altLang="zh-CN" sz="1200" dirty="0"/>
          </a:p>
          <a:p>
            <a:r>
              <a:rPr lang="zh-CN" altLang="en-US" sz="2400" dirty="0"/>
              <a:t>课程大作业   </a:t>
            </a:r>
            <a:r>
              <a:rPr lang="en-US" altLang="zh-CN" sz="2400" dirty="0"/>
              <a:t>40%</a:t>
            </a:r>
            <a:endParaRPr lang="en-US" altLang="zh-CN" sz="2400" dirty="0"/>
          </a:p>
          <a:p>
            <a:pPr lvl="1"/>
            <a:r>
              <a:rPr lang="zh-CN" altLang="en-US" sz="2000" dirty="0"/>
              <a:t>分阶段在后续课程中逐步公布</a:t>
            </a:r>
            <a:endParaRPr lang="en-US" altLang="zh-CN" sz="2000" dirty="0"/>
          </a:p>
          <a:p>
            <a:pPr lvl="1"/>
            <a:r>
              <a:rPr lang="zh-CN" altLang="en-US" sz="2000" dirty="0"/>
              <a:t>请抓紧时间组队，四人一组，只少不多</a:t>
            </a:r>
            <a:endParaRPr lang="en-US" altLang="zh-CN" sz="2000" dirty="0"/>
          </a:p>
          <a:p>
            <a:pPr lvl="1"/>
            <a:r>
              <a:rPr lang="zh-CN" altLang="en-US" sz="2000" dirty="0"/>
              <a:t>我和助教团队期待看到一份份</a:t>
            </a:r>
            <a:r>
              <a:rPr lang="zh-CN" altLang="en-US" sz="2000" dirty="0">
                <a:solidFill>
                  <a:srgbClr val="FF0000"/>
                </a:solidFill>
              </a:rPr>
              <a:t>真诚、深入、个性化、有心血</a:t>
            </a:r>
            <a:r>
              <a:rPr lang="zh-CN" altLang="en-US" sz="2000" dirty="0"/>
              <a:t>的作业</a:t>
            </a:r>
            <a:endParaRPr lang="en-US" altLang="zh-CN" sz="2000" dirty="0"/>
          </a:p>
          <a:p>
            <a:endParaRPr lang="en-US" altLang="zh-CN" sz="1200" dirty="0"/>
          </a:p>
          <a:p>
            <a:r>
              <a:rPr lang="zh-CN" altLang="en-US" sz="2400" dirty="0"/>
              <a:t>期末考试   </a:t>
            </a:r>
            <a:r>
              <a:rPr lang="en-US" altLang="zh-CN" sz="2400" dirty="0"/>
              <a:t>50%</a:t>
            </a:r>
            <a:endParaRPr lang="en-US" altLang="zh-CN" sz="2400" dirty="0"/>
          </a:p>
          <a:p>
            <a:endParaRPr lang="en-US" altLang="zh-CN" sz="1100" dirty="0"/>
          </a:p>
          <a:p>
            <a:r>
              <a:rPr lang="zh-CN" altLang="en-US" sz="2400" dirty="0"/>
              <a:t>平时成绩  </a:t>
            </a:r>
            <a:r>
              <a:rPr lang="en-US" altLang="zh-CN" sz="2400" dirty="0"/>
              <a:t>10%</a:t>
            </a:r>
            <a:r>
              <a:rPr lang="zh-CN" altLang="en-US" sz="2400" dirty="0"/>
              <a:t>：控制成绩分布</a:t>
            </a:r>
            <a:endParaRPr lang="en-US" altLang="zh-CN" sz="2400" dirty="0"/>
          </a:p>
          <a:p>
            <a:pPr lvl="1"/>
            <a:r>
              <a:rPr lang="zh-CN" altLang="en-US" sz="2000"/>
              <a:t>今年考虑翻转课堂，只有在课堂上做过报告的才能拿满平时成绩</a:t>
            </a:r>
            <a:endParaRPr lang="en-US" altLang="zh-CN" sz="2000" dirty="0"/>
          </a:p>
        </p:txBody>
      </p:sp>
      <p:sp>
        <p:nvSpPr>
          <p:cNvPr id="7172"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60E59A-9F85-4A7D-9D87-C476AD9710C5}" type="slidenum">
              <a:rPr lang="en-US" altLang="zh-CN" smtClean="0">
                <a:latin typeface="Garamond" panose="02020404030301010803" pitchFamily="18" charset="0"/>
              </a:rPr>
            </a:fld>
            <a:endParaRPr lang="en-US" altLang="zh-CN">
              <a:latin typeface="Garamond" panose="02020404030301010803" pitchFamily="18" charset="0"/>
            </a:endParaRPr>
          </a:p>
        </p:txBody>
      </p:sp>
      <p:pic>
        <p:nvPicPr>
          <p:cNvPr id="2" name="图片 1"/>
          <p:cNvPicPr>
            <a:picLocks noChangeAspect="1"/>
          </p:cNvPicPr>
          <p:nvPr/>
        </p:nvPicPr>
        <p:blipFill>
          <a:blip r:embed="rId1"/>
          <a:stretch>
            <a:fillRect/>
          </a:stretch>
        </p:blipFill>
        <p:spPr>
          <a:xfrm>
            <a:off x="2164797" y="2954143"/>
            <a:ext cx="6979203" cy="542974"/>
          </a:xfrm>
          <a:prstGeom prst="rect">
            <a:avLst/>
          </a:prstGeom>
        </p:spPr>
      </p:pic>
      <p:pic>
        <p:nvPicPr>
          <p:cNvPr id="3" name="图片 2"/>
          <p:cNvPicPr>
            <a:picLocks noChangeAspect="1"/>
          </p:cNvPicPr>
          <p:nvPr/>
        </p:nvPicPr>
        <p:blipFill>
          <a:blip r:embed="rId2"/>
          <a:stretch>
            <a:fillRect/>
          </a:stretch>
        </p:blipFill>
        <p:spPr>
          <a:xfrm>
            <a:off x="5638800" y="3469433"/>
            <a:ext cx="3375244" cy="542974"/>
          </a:xfrm>
          <a:prstGeom prst="rect">
            <a:avLst/>
          </a:prstGeom>
        </p:spPr>
      </p:pic>
      <p:pic>
        <p:nvPicPr>
          <p:cNvPr id="4" name="图片 3"/>
          <p:cNvPicPr>
            <a:picLocks noChangeAspect="1"/>
          </p:cNvPicPr>
          <p:nvPr/>
        </p:nvPicPr>
        <p:blipFill>
          <a:blip r:embed="rId3"/>
          <a:stretch>
            <a:fillRect/>
          </a:stretch>
        </p:blipFill>
        <p:spPr>
          <a:xfrm>
            <a:off x="2834841" y="4664147"/>
            <a:ext cx="6160589" cy="820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课后作业与预习</a:t>
            </a:r>
            <a:endParaRPr lang="zh-CN" altLang="en-US" dirty="0"/>
          </a:p>
        </p:txBody>
      </p:sp>
      <p:sp>
        <p:nvSpPr>
          <p:cNvPr id="3" name="内容占位符 2"/>
          <p:cNvSpPr>
            <a:spLocks noGrp="1"/>
          </p:cNvSpPr>
          <p:nvPr>
            <p:ph idx="1"/>
          </p:nvPr>
        </p:nvSpPr>
        <p:spPr/>
        <p:txBody>
          <a:bodyPr/>
          <a:lstStyle/>
          <a:p>
            <a:endParaRPr lang="en-US" altLang="zh-CN" dirty="0"/>
          </a:p>
          <a:p>
            <a:r>
              <a:rPr lang="zh-CN" altLang="en-US" dirty="0"/>
              <a:t>请预习商业模式画布基本模型部分的内容</a:t>
            </a:r>
            <a:endParaRPr lang="zh-CN" altLang="en-US" dirty="0"/>
          </a:p>
        </p:txBody>
      </p:sp>
      <p:sp>
        <p:nvSpPr>
          <p:cNvPr id="4" name="灯片编号占位符 3"/>
          <p:cNvSpPr>
            <a:spLocks noGrp="1"/>
          </p:cNvSpPr>
          <p:nvPr>
            <p:ph type="sldNum" sz="quarter" idx="12"/>
          </p:nvPr>
        </p:nvSpPr>
        <p:spPr/>
        <p:txBody>
          <a:bodyPr/>
          <a:lstStyle/>
          <a:p>
            <a:pPr>
              <a:defRPr/>
            </a:pPr>
            <a:fld id="{1E8B6365-B81F-40E9-AF3C-D63FEC9FB773}" type="slidenum">
              <a:rPr lang="en-US" altLang="zh-CN" smtClean="0"/>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大作业精英团队招募！</a:t>
            </a:r>
            <a:endParaRPr lang="zh-CN" altLang="en-US" dirty="0"/>
          </a:p>
        </p:txBody>
      </p:sp>
      <p:sp>
        <p:nvSpPr>
          <p:cNvPr id="3" name="内容占位符 2"/>
          <p:cNvSpPr>
            <a:spLocks noGrp="1"/>
          </p:cNvSpPr>
          <p:nvPr>
            <p:ph idx="1"/>
          </p:nvPr>
        </p:nvSpPr>
        <p:spPr>
          <a:xfrm>
            <a:off x="1" y="914400"/>
            <a:ext cx="9144000" cy="5181600"/>
          </a:xfrm>
        </p:spPr>
        <p:txBody>
          <a:bodyPr/>
          <a:lstStyle/>
          <a:p>
            <a:r>
              <a:rPr lang="zh-CN" altLang="en-US" sz="2400" b="1" dirty="0"/>
              <a:t>暂定与软件谷初创企业一起，展开产业相关调研</a:t>
            </a:r>
            <a:endParaRPr lang="en-US" altLang="zh-CN" sz="2400" b="1" dirty="0"/>
          </a:p>
          <a:p>
            <a:pPr lvl="1"/>
            <a:r>
              <a:rPr lang="zh-CN" altLang="en-US" sz="2000" dirty="0"/>
              <a:t>南京市本地创新程度最高的中小型</a:t>
            </a:r>
            <a:r>
              <a:rPr lang="en-US" altLang="zh-CN" sz="2000" dirty="0"/>
              <a:t>IT</a:t>
            </a:r>
            <a:r>
              <a:rPr lang="zh-CN" altLang="en-US" sz="2000" dirty="0"/>
              <a:t>企业园区（已有</a:t>
            </a:r>
            <a:r>
              <a:rPr lang="en-US" altLang="zh-CN" sz="2000" dirty="0"/>
              <a:t>8</a:t>
            </a:r>
            <a:r>
              <a:rPr lang="zh-CN" altLang="en-US" sz="2000" dirty="0"/>
              <a:t>家意向企业）</a:t>
            </a:r>
            <a:endParaRPr lang="en-US" altLang="zh-CN" sz="2000" dirty="0"/>
          </a:p>
          <a:p>
            <a:pPr lvl="2"/>
            <a:r>
              <a:rPr lang="zh-CN" altLang="en-US" sz="1800" dirty="0"/>
              <a:t>面向一线产品与需求实践：要求很高，内容很真，收获与付出成正比</a:t>
            </a:r>
            <a:endParaRPr lang="en-US" altLang="zh-CN" sz="1800" dirty="0"/>
          </a:p>
          <a:p>
            <a:endParaRPr lang="en-US" altLang="zh-CN" sz="100" dirty="0"/>
          </a:p>
          <a:p>
            <a:r>
              <a:rPr lang="zh-CN" altLang="en-US" sz="2400" b="1" dirty="0"/>
              <a:t>大致安排</a:t>
            </a:r>
            <a:endParaRPr lang="en-US" altLang="zh-CN" sz="2400" b="1" dirty="0"/>
          </a:p>
          <a:p>
            <a:pPr lvl="1"/>
            <a:r>
              <a:rPr lang="zh-CN" altLang="en-US" sz="2000" b="1" dirty="0"/>
              <a:t>独立招募若干位</a:t>
            </a:r>
            <a:r>
              <a:rPr lang="zh-CN" altLang="en-US" sz="2000" dirty="0"/>
              <a:t>学有余力、对课程相关内容充满热情的同学，依据公司调研要求分组或分配（适当尊重个人意愿）</a:t>
            </a:r>
            <a:endParaRPr lang="en-US" altLang="zh-CN" sz="2000" dirty="0"/>
          </a:p>
          <a:p>
            <a:pPr lvl="1"/>
            <a:r>
              <a:rPr lang="zh-CN" altLang="en-US" sz="2000" b="1" dirty="0"/>
              <a:t>最终调研内容可视作本次课程大作业并独立评分，并进行结果汇报，接受同学们监督（入选同学可不再参加普通大作业）</a:t>
            </a:r>
            <a:endParaRPr lang="en-US" altLang="zh-CN" sz="2000" b="1" dirty="0"/>
          </a:p>
          <a:p>
            <a:endParaRPr lang="en-US" altLang="zh-CN" sz="100" dirty="0"/>
          </a:p>
          <a:p>
            <a:r>
              <a:rPr lang="zh-CN" altLang="en-US" sz="2400" b="1" dirty="0"/>
              <a:t>报名方式与要求（计划</a:t>
            </a:r>
            <a:r>
              <a:rPr lang="en-US" altLang="zh-CN" sz="2400" b="1" strike="sngStrike" dirty="0"/>
              <a:t>8</a:t>
            </a:r>
            <a:r>
              <a:rPr lang="zh-CN" altLang="en-US" sz="2400" b="1" strike="sngStrike" dirty="0"/>
              <a:t>或</a:t>
            </a:r>
            <a:r>
              <a:rPr lang="en-US" altLang="zh-CN" sz="2400" b="1" dirty="0"/>
              <a:t>12</a:t>
            </a:r>
            <a:r>
              <a:rPr lang="zh-CN" altLang="en-US" sz="2400" b="1" dirty="0"/>
              <a:t>人）</a:t>
            </a:r>
            <a:endParaRPr lang="en-US" altLang="zh-CN" sz="2400" b="1" dirty="0"/>
          </a:p>
          <a:p>
            <a:pPr lvl="1"/>
            <a:r>
              <a:rPr lang="zh-CN" altLang="en-US" sz="2000" dirty="0"/>
              <a:t>发邮件到</a:t>
            </a:r>
            <a:r>
              <a:rPr lang="en-US" altLang="zh-CN" sz="2000" dirty="0"/>
              <a:t>khy@nju.edu.cn</a:t>
            </a:r>
            <a:r>
              <a:rPr lang="zh-CN" altLang="en-US" sz="2000" dirty="0"/>
              <a:t>，请学有余力的同学视自身安排参加，全力投入</a:t>
            </a:r>
            <a:endParaRPr lang="en-US" altLang="zh-CN" sz="2000" dirty="0"/>
          </a:p>
          <a:p>
            <a:pPr lvl="1"/>
            <a:r>
              <a:rPr lang="zh-CN" altLang="en-US" sz="2000" dirty="0"/>
              <a:t>工作时间持续到学期结束，原则上不允许中途退出（绑定大作业成绩）</a:t>
            </a:r>
            <a:endParaRPr lang="en-US" altLang="zh-CN" sz="2000" dirty="0"/>
          </a:p>
          <a:p>
            <a:pPr lvl="1"/>
            <a:r>
              <a:rPr lang="en-US" altLang="zh-CN" sz="2000" dirty="0"/>
              <a:t>1. </a:t>
            </a:r>
            <a:r>
              <a:rPr lang="zh-CN" altLang="en-US" sz="2000" dirty="0"/>
              <a:t>简要介绍个人情况；提供软工</a:t>
            </a:r>
            <a:r>
              <a:rPr lang="en-US" altLang="zh-CN" sz="2000" dirty="0"/>
              <a:t>II</a:t>
            </a:r>
            <a:r>
              <a:rPr lang="zh-CN" altLang="en-US" sz="2000" dirty="0"/>
              <a:t>成绩；</a:t>
            </a:r>
            <a:r>
              <a:rPr lang="en-US" altLang="zh-CN" sz="2000" dirty="0"/>
              <a:t>2. </a:t>
            </a:r>
            <a:r>
              <a:rPr lang="zh-CN" altLang="en-US" sz="2000" b="1" dirty="0"/>
              <a:t>列举两个自己最常用的</a:t>
            </a:r>
            <a:r>
              <a:rPr lang="en-US" altLang="zh-CN" sz="2000" b="1" dirty="0"/>
              <a:t>APP</a:t>
            </a:r>
            <a:r>
              <a:rPr lang="zh-CN" altLang="en-US" sz="2000" dirty="0"/>
              <a:t>，并尝试分析其问题域、解系统以及二者的对应关系；</a:t>
            </a:r>
            <a:r>
              <a:rPr lang="en-US" altLang="zh-CN" sz="2000" dirty="0"/>
              <a:t>3. </a:t>
            </a:r>
            <a:r>
              <a:rPr lang="zh-CN" altLang="en-US" sz="2000" b="1" dirty="0"/>
              <a:t>从以下几款软件或产品中挑选一个</a:t>
            </a:r>
            <a:r>
              <a:rPr lang="zh-CN" altLang="en-US" sz="2000" dirty="0"/>
              <a:t>，</a:t>
            </a:r>
            <a:r>
              <a:rPr lang="zh-CN" altLang="en-US" sz="2000" b="1" dirty="0"/>
              <a:t>收集其半年内热点新闻</a:t>
            </a:r>
            <a:r>
              <a:rPr lang="zh-CN" altLang="en-US" sz="2000" dirty="0"/>
              <a:t>，并给出针对性的评论</a:t>
            </a:r>
            <a:r>
              <a:rPr lang="zh-CN" altLang="en-US" sz="2000" b="1" dirty="0"/>
              <a:t>（内容不要过少）</a:t>
            </a:r>
            <a:r>
              <a:rPr lang="zh-CN" altLang="en-US" sz="2000" dirty="0"/>
              <a:t>：蚂蚁金服，王者荣耀，哔哩哔哩，爱奇艺</a:t>
            </a:r>
            <a:endParaRPr lang="en-US" altLang="zh-CN" sz="2000" dirty="0"/>
          </a:p>
          <a:p>
            <a:pPr lvl="1"/>
            <a:r>
              <a:rPr lang="zh-CN" altLang="en-US" sz="2000" dirty="0"/>
              <a:t>最终人选由课程教师与助教团队共同决定，并及时公开</a:t>
            </a:r>
            <a:endParaRPr lang="en-US" altLang="zh-CN" sz="2000" dirty="0"/>
          </a:p>
        </p:txBody>
      </p:sp>
      <p:sp>
        <p:nvSpPr>
          <p:cNvPr id="4" name="灯片编号占位符 3"/>
          <p:cNvSpPr>
            <a:spLocks noGrp="1"/>
          </p:cNvSpPr>
          <p:nvPr>
            <p:ph type="sldNum" sz="quarter" idx="12"/>
          </p:nvPr>
        </p:nvSpPr>
        <p:spPr>
          <a:xfrm>
            <a:off x="6553200" y="6245261"/>
            <a:ext cx="2133600" cy="457200"/>
          </a:xfrm>
        </p:spPr>
        <p:txBody>
          <a:bodyPr/>
          <a:lstStyle/>
          <a:p>
            <a:pPr>
              <a:defRPr/>
            </a:pPr>
            <a:fld id="{1E8B6365-B81F-40E9-AF3C-D63FEC9FB773}" type="slidenum">
              <a:rPr lang="en-US" altLang="zh-CN" smtClean="0"/>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本章小结</a:t>
            </a:r>
            <a:endParaRPr lang="zh-CN" altLang="en-US"/>
          </a:p>
        </p:txBody>
      </p:sp>
      <p:sp>
        <p:nvSpPr>
          <p:cNvPr id="43011" name="Rectangle 3"/>
          <p:cNvSpPr>
            <a:spLocks noGrp="1" noChangeArrowheads="1"/>
          </p:cNvSpPr>
          <p:nvPr>
            <p:ph type="body" idx="1"/>
          </p:nvPr>
        </p:nvSpPr>
        <p:spPr>
          <a:xfrm>
            <a:off x="457200" y="1489075"/>
            <a:ext cx="8229600" cy="4530725"/>
          </a:xfrm>
        </p:spPr>
        <p:txBody>
          <a:bodyPr/>
          <a:lstStyle/>
          <a:p>
            <a:pPr eaLnBrk="1" hangingPunct="1"/>
            <a:r>
              <a:rPr lang="zh-CN" altLang="en-US" sz="2600" dirty="0"/>
              <a:t>从</a:t>
            </a:r>
            <a:r>
              <a:rPr lang="en-US" altLang="zh-CN" sz="2600" dirty="0"/>
              <a:t>20</a:t>
            </a:r>
            <a:r>
              <a:rPr lang="zh-CN" altLang="en-US" sz="2600" dirty="0"/>
              <a:t>世纪</a:t>
            </a:r>
            <a:r>
              <a:rPr lang="en-US" altLang="zh-CN" sz="2600" dirty="0"/>
              <a:t>60</a:t>
            </a:r>
            <a:r>
              <a:rPr lang="zh-CN" altLang="en-US" sz="2600" dirty="0"/>
              <a:t>年代末期软件工程产生起，需求分析就一直是软件开发的重要主题</a:t>
            </a:r>
            <a:endParaRPr lang="zh-CN" altLang="en-US" sz="2600" dirty="0"/>
          </a:p>
          <a:p>
            <a:pPr eaLnBrk="1" hangingPunct="1"/>
            <a:r>
              <a:rPr lang="en-US" altLang="zh-CN" sz="2600" dirty="0"/>
              <a:t>20</a:t>
            </a:r>
            <a:r>
              <a:rPr lang="zh-CN" altLang="en-US" sz="2600" dirty="0"/>
              <a:t>世纪</a:t>
            </a:r>
            <a:r>
              <a:rPr lang="en-US" altLang="zh-CN" sz="2600" dirty="0"/>
              <a:t>90</a:t>
            </a:r>
            <a:r>
              <a:rPr lang="zh-CN" altLang="en-US" sz="2600" dirty="0"/>
              <a:t>年代的调查状况表明，单纯的需求分析已经不能很好的解决软件生产中的“需求”问题</a:t>
            </a:r>
            <a:endParaRPr lang="zh-CN" altLang="en-US" sz="2600" dirty="0"/>
          </a:p>
          <a:p>
            <a:pPr eaLnBrk="1" hangingPunct="1"/>
            <a:r>
              <a:rPr lang="zh-CN" altLang="en-US" sz="2600" dirty="0"/>
              <a:t>应用型软件的模拟性和一系列的技术原因表明软件生产需要进行一个比需求分析更加复杂和完整的需求工程，新时代对需求工程提出了更高的要求</a:t>
            </a:r>
            <a:endParaRPr lang="zh-CN" altLang="en-US" sz="2600" dirty="0"/>
          </a:p>
          <a:p>
            <a:pPr eaLnBrk="1" hangingPunct="1"/>
            <a:r>
              <a:rPr lang="zh-CN" altLang="en-US" sz="2600" dirty="0"/>
              <a:t>需求工程是软件工程当中一项重要和复杂的活动，需求工程需要具备一定的知识和技能才可以很好的执行需求工程活动</a:t>
            </a:r>
            <a:endParaRPr lang="en-US" altLang="zh-CN" sz="2600" dirty="0"/>
          </a:p>
          <a:p>
            <a:pPr lvl="1" eaLnBrk="1" hangingPunct="1"/>
            <a:r>
              <a:rPr lang="zh-CN" altLang="en-US" sz="2200" dirty="0"/>
              <a:t>与非计算机</a:t>
            </a:r>
            <a:r>
              <a:rPr lang="en-US" altLang="zh-CN" sz="2200" dirty="0"/>
              <a:t>/</a:t>
            </a:r>
            <a:r>
              <a:rPr lang="zh-CN" altLang="en-US" sz="2200" dirty="0"/>
              <a:t>软工专业学生比最大的优势之一</a:t>
            </a:r>
            <a:endParaRPr lang="zh-CN" altLang="en-US" sz="2200" dirty="0"/>
          </a:p>
        </p:txBody>
      </p:sp>
      <p:sp>
        <p:nvSpPr>
          <p:cNvPr id="43012"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B99C3A-C5C0-4EC7-9916-6FA677E2C9A6}"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910058"/>
          </a:xfrm>
        </p:spPr>
        <p:txBody>
          <a:bodyPr>
            <a:normAutofit/>
          </a:bodyPr>
          <a:lstStyle/>
          <a:p>
            <a:r>
              <a:rPr lang="zh-CN" altLang="en-US" sz="4000" dirty="0"/>
              <a:t>信息技术如何改变世界 </a:t>
            </a:r>
            <a:r>
              <a:rPr lang="en-US" altLang="zh-CN" sz="4000" dirty="0"/>
              <a:t>– </a:t>
            </a:r>
            <a:r>
              <a:rPr lang="zh-CN" altLang="en-US" sz="4000" dirty="0"/>
              <a:t>构造场景</a:t>
            </a:r>
            <a:endParaRPr lang="zh-CN" altLang="en-US" sz="4000" dirty="0"/>
          </a:p>
        </p:txBody>
      </p:sp>
      <p:sp>
        <p:nvSpPr>
          <p:cNvPr id="3" name="内容占位符 2"/>
          <p:cNvSpPr>
            <a:spLocks noGrp="1"/>
          </p:cNvSpPr>
          <p:nvPr>
            <p:ph idx="1"/>
          </p:nvPr>
        </p:nvSpPr>
        <p:spPr>
          <a:xfrm>
            <a:off x="-1" y="1368490"/>
            <a:ext cx="9094237" cy="5293567"/>
          </a:xfrm>
        </p:spPr>
        <p:txBody>
          <a:bodyPr>
            <a:normAutofit fontScale="77500" lnSpcReduction="20000"/>
          </a:bodyPr>
          <a:lstStyle/>
          <a:p>
            <a:r>
              <a:rPr lang="zh-CN" altLang="en-US" dirty="0"/>
              <a:t>人类社会的整体视角 </a:t>
            </a:r>
            <a:r>
              <a:rPr lang="en-US" altLang="zh-CN" dirty="0"/>
              <a:t>– </a:t>
            </a:r>
            <a:r>
              <a:rPr lang="zh-CN" altLang="en-US" dirty="0"/>
              <a:t>人人互联的“小小世界”</a:t>
            </a:r>
            <a:endParaRPr lang="en-US" altLang="zh-CN" dirty="0"/>
          </a:p>
          <a:p>
            <a:pPr lvl="1"/>
            <a:r>
              <a:rPr lang="zh-CN" altLang="en-US" dirty="0"/>
              <a:t>“六度分离”现象的背后 </a:t>
            </a:r>
            <a:r>
              <a:rPr lang="en-US" altLang="zh-CN" dirty="0"/>
              <a:t>– </a:t>
            </a:r>
            <a:r>
              <a:rPr lang="zh-CN" altLang="en-US" dirty="0"/>
              <a:t>任何一种人人互动都会形成网络</a:t>
            </a:r>
            <a:r>
              <a:rPr lang="en-US" altLang="zh-CN" dirty="0"/>
              <a:t>/</a:t>
            </a:r>
            <a:r>
              <a:rPr lang="zh-CN" altLang="en-US" dirty="0"/>
              <a:t>群体，群体的局部行为会导致全局性的结果</a:t>
            </a:r>
            <a:endParaRPr lang="en-US" altLang="zh-CN" dirty="0"/>
          </a:p>
          <a:p>
            <a:pPr lvl="1"/>
            <a:r>
              <a:rPr lang="zh-CN" altLang="en-US" dirty="0"/>
              <a:t>移动互联网 </a:t>
            </a:r>
            <a:r>
              <a:rPr lang="en-US" altLang="zh-CN" dirty="0"/>
              <a:t>– </a:t>
            </a:r>
            <a:r>
              <a:rPr lang="zh-CN" altLang="en-US" dirty="0"/>
              <a:t>低成本互联下的“更小世界”</a:t>
            </a:r>
            <a:endParaRPr lang="en-US" altLang="zh-CN" dirty="0"/>
          </a:p>
          <a:p>
            <a:endParaRPr lang="en-US" altLang="zh-CN" sz="500" dirty="0"/>
          </a:p>
          <a:p>
            <a:r>
              <a:rPr lang="zh-CN" altLang="en-US" dirty="0"/>
              <a:t>单个网民视角 </a:t>
            </a:r>
            <a:r>
              <a:rPr lang="en-US" altLang="zh-CN" dirty="0"/>
              <a:t>– </a:t>
            </a:r>
            <a:r>
              <a:rPr lang="zh-CN" altLang="en-US" dirty="0"/>
              <a:t>通过</a:t>
            </a:r>
            <a:r>
              <a:rPr lang="zh-CN" altLang="en-US" b="1" dirty="0"/>
              <a:t>场景</a:t>
            </a:r>
            <a:r>
              <a:rPr lang="zh-CN" altLang="en-US" dirty="0"/>
              <a:t>连接到不同群体</a:t>
            </a:r>
            <a:endParaRPr lang="en-US" altLang="zh-CN" dirty="0"/>
          </a:p>
          <a:p>
            <a:endParaRPr lang="en-US" altLang="zh-CN" sz="500" dirty="0"/>
          </a:p>
          <a:p>
            <a:r>
              <a:rPr lang="zh-CN" altLang="en-US" dirty="0"/>
              <a:t>场景的定义</a:t>
            </a:r>
            <a:endParaRPr lang="en-US" altLang="zh-CN" dirty="0"/>
          </a:p>
          <a:p>
            <a:pPr lvl="1"/>
            <a:r>
              <a:rPr lang="zh-CN" altLang="en-US" dirty="0"/>
              <a:t>原定义：影视用语，指特定时间、空间内发生的行动，或指由人物关系构成的具体画面，是通过人物行动来表现剧情的一系列特定过程</a:t>
            </a:r>
            <a:endParaRPr lang="en-US" altLang="zh-CN" dirty="0"/>
          </a:p>
          <a:p>
            <a:pPr lvl="1"/>
            <a:r>
              <a:rPr lang="zh-CN" altLang="en-US" dirty="0"/>
              <a:t>互联网定义 </a:t>
            </a:r>
            <a:r>
              <a:rPr lang="en-US" altLang="zh-CN" dirty="0"/>
              <a:t>– </a:t>
            </a:r>
            <a:r>
              <a:rPr lang="zh-CN" altLang="en-US" b="1" dirty="0"/>
              <a:t>与互联网行为相关的，通过支付完成闭环的应用形态</a:t>
            </a:r>
            <a:r>
              <a:rPr lang="zh-CN" altLang="en-US" dirty="0"/>
              <a:t>，包含以下两类典型场景：</a:t>
            </a:r>
            <a:endParaRPr lang="en-US" altLang="zh-CN" dirty="0"/>
          </a:p>
          <a:p>
            <a:pPr lvl="2"/>
            <a:r>
              <a:rPr lang="zh-CN" altLang="en-US" sz="2300" b="1" dirty="0"/>
              <a:t>超级入口：</a:t>
            </a:r>
            <a:r>
              <a:rPr lang="zh-CN" altLang="en-US" sz="2300" dirty="0"/>
              <a:t>触发用户沉浸式体验或长时间停留的应用形态（游戏、社交、购物等）</a:t>
            </a:r>
            <a:endParaRPr lang="en-US" altLang="zh-CN" sz="2300" dirty="0"/>
          </a:p>
          <a:p>
            <a:pPr lvl="2"/>
            <a:r>
              <a:rPr lang="zh-CN" altLang="en-US" sz="2300" b="1" dirty="0"/>
              <a:t>支付场景：</a:t>
            </a:r>
            <a:r>
              <a:rPr lang="zh-CN" altLang="en-US" sz="2300" dirty="0"/>
              <a:t>应用移动支付完成交易的场景</a:t>
            </a:r>
            <a:endParaRPr lang="en-US" altLang="zh-CN" sz="2300" dirty="0"/>
          </a:p>
          <a:p>
            <a:endParaRPr lang="en-US" altLang="zh-CN" sz="500" dirty="0"/>
          </a:p>
          <a:p>
            <a:r>
              <a:rPr lang="zh-CN" altLang="en-US" dirty="0"/>
              <a:t>场景的连接</a:t>
            </a:r>
            <a:endParaRPr lang="en-US" altLang="zh-CN" dirty="0"/>
          </a:p>
          <a:p>
            <a:pPr lvl="1"/>
            <a:r>
              <a:rPr lang="zh-CN" altLang="en-US" dirty="0"/>
              <a:t>基于场景的（构建产品）思维方式：将（移动）互联网视为连接不同个体制造场景的工具，以及完成连接的高效率方法</a:t>
            </a:r>
            <a:endParaRPr lang="en-US" altLang="zh-CN" dirty="0"/>
          </a:p>
          <a:p>
            <a:pPr lvl="1"/>
            <a:r>
              <a:rPr lang="zh-CN" altLang="en-US" dirty="0"/>
              <a:t>从而达成：形成（产品）体验、促成（客户）消费、创造个体生存意义</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被互联网定义的</a:t>
            </a:r>
            <a:r>
              <a:rPr lang="zh-CN" altLang="en-US" b="1" dirty="0"/>
              <a:t>“新”场景</a:t>
            </a:r>
            <a:endParaRPr lang="zh-CN" altLang="en-US" b="1" dirty="0"/>
          </a:p>
        </p:txBody>
      </p:sp>
      <p:sp>
        <p:nvSpPr>
          <p:cNvPr id="3" name="内容占位符 2"/>
          <p:cNvSpPr>
            <a:spLocks noGrp="1"/>
          </p:cNvSpPr>
          <p:nvPr>
            <p:ph idx="1"/>
          </p:nvPr>
        </p:nvSpPr>
        <p:spPr>
          <a:xfrm>
            <a:off x="685800" y="1066528"/>
            <a:ext cx="7886700" cy="5131837"/>
          </a:xfrm>
        </p:spPr>
        <p:txBody>
          <a:bodyPr>
            <a:normAutofit fontScale="70000" lnSpcReduction="20000"/>
          </a:bodyPr>
          <a:lstStyle/>
          <a:p>
            <a:r>
              <a:rPr lang="zh-CN" altLang="en-US" dirty="0"/>
              <a:t>以人为中心的体验细节 </a:t>
            </a:r>
            <a:r>
              <a:rPr lang="en-US" altLang="zh-CN" dirty="0"/>
              <a:t>– </a:t>
            </a:r>
            <a:r>
              <a:rPr lang="zh-CN" altLang="en-US" dirty="0"/>
              <a:t>（不同时段的）在线视听、公开社交（真人秀）、线下打造线上种草的网红地、知识获取与分（</a:t>
            </a:r>
            <a:r>
              <a:rPr lang="en-US" altLang="zh-CN" dirty="0"/>
              <a:t>tai</a:t>
            </a:r>
            <a:r>
              <a:rPr lang="zh-CN" altLang="en-US" dirty="0"/>
              <a:t>）享（</a:t>
            </a:r>
            <a:r>
              <a:rPr lang="en-US" altLang="zh-CN" dirty="0"/>
              <a:t>gang</a:t>
            </a:r>
            <a:r>
              <a:rPr lang="zh-CN" altLang="en-US" dirty="0"/>
              <a:t>）</a:t>
            </a:r>
            <a:endParaRPr lang="en-US" altLang="zh-CN" dirty="0"/>
          </a:p>
          <a:p>
            <a:endParaRPr lang="en-US" altLang="zh-CN" dirty="0"/>
          </a:p>
          <a:p>
            <a:r>
              <a:rPr lang="zh-CN" altLang="en-US" dirty="0"/>
              <a:t>广泛的连接方式 </a:t>
            </a:r>
            <a:r>
              <a:rPr lang="en-US" altLang="zh-CN" dirty="0"/>
              <a:t>– </a:t>
            </a:r>
            <a:r>
              <a:rPr lang="zh-CN" altLang="en-US"/>
              <a:t>扫一扫（二维码、实物）与</a:t>
            </a:r>
            <a:r>
              <a:rPr lang="zh-CN" altLang="en-US" dirty="0"/>
              <a:t>商品、私</a:t>
            </a:r>
            <a:r>
              <a:rPr lang="zh-CN" altLang="en-US"/>
              <a:t>域流量（社区、群聊、朋友圈）与各类活动</a:t>
            </a:r>
            <a:r>
              <a:rPr lang="zh-CN" altLang="en-US" dirty="0"/>
              <a:t>、</a:t>
            </a:r>
            <a:r>
              <a:rPr lang="en-US" altLang="zh-CN" dirty="0"/>
              <a:t>O2O</a:t>
            </a:r>
            <a:r>
              <a:rPr lang="zh-CN" altLang="en-US" dirty="0"/>
              <a:t>、微信与其它</a:t>
            </a:r>
            <a:r>
              <a:rPr lang="en-US" altLang="zh-CN" dirty="0"/>
              <a:t>APP</a:t>
            </a:r>
            <a:endParaRPr lang="en-US" altLang="zh-CN" dirty="0"/>
          </a:p>
          <a:p>
            <a:endParaRPr lang="en-US" altLang="zh-CN" dirty="0"/>
          </a:p>
          <a:p>
            <a:r>
              <a:rPr lang="zh-CN" altLang="en-US" dirty="0"/>
              <a:t>价值交换与新生活方式 </a:t>
            </a:r>
            <a:r>
              <a:rPr lang="en-US" altLang="zh-CN" dirty="0"/>
              <a:t>– </a:t>
            </a:r>
            <a:r>
              <a:rPr lang="zh-CN" altLang="en-US" dirty="0"/>
              <a:t>红包</a:t>
            </a:r>
            <a:r>
              <a:rPr lang="en-US" altLang="zh-CN" dirty="0"/>
              <a:t>&amp;</a:t>
            </a:r>
            <a:r>
              <a:rPr lang="zh-CN" altLang="en-US" dirty="0"/>
              <a:t>打赏、各种智能设备</a:t>
            </a:r>
            <a:endParaRPr lang="en-US" altLang="zh-CN" dirty="0"/>
          </a:p>
          <a:p>
            <a:endParaRPr lang="en-US" altLang="zh-CN" dirty="0"/>
          </a:p>
          <a:p>
            <a:r>
              <a:rPr lang="zh-CN" altLang="en-US" dirty="0"/>
              <a:t>场景构成 </a:t>
            </a:r>
            <a:r>
              <a:rPr lang="en-US" altLang="zh-CN" dirty="0"/>
              <a:t>– </a:t>
            </a:r>
            <a:r>
              <a:rPr lang="zh-CN" altLang="en-US" dirty="0"/>
              <a:t>时间、地点、人物、事件、链接方式</a:t>
            </a:r>
            <a:endParaRPr lang="en-US" altLang="zh-CN" dirty="0"/>
          </a:p>
          <a:p>
            <a:pPr lvl="1"/>
            <a:r>
              <a:rPr lang="zh-CN" altLang="en-US" sz="2600" dirty="0"/>
              <a:t>通过何种会议软件在何时与哪些人进行视频会议</a:t>
            </a:r>
            <a:endParaRPr lang="en-US" altLang="zh-CN" sz="2600" dirty="0"/>
          </a:p>
          <a:p>
            <a:pPr lvl="1"/>
            <a:r>
              <a:rPr lang="zh-CN" altLang="en-US" sz="2600" dirty="0"/>
              <a:t>晚七点佩戴运动手环开启</a:t>
            </a:r>
            <a:r>
              <a:rPr lang="en-US" altLang="zh-CN" sz="2600" dirty="0"/>
              <a:t>keep</a:t>
            </a:r>
            <a:r>
              <a:rPr lang="zh-CN" altLang="en-US" sz="2600" dirty="0"/>
              <a:t>去公园跑步，结束后发朋友圈</a:t>
            </a:r>
            <a:endParaRPr lang="en-US" altLang="zh-CN" sz="2600" dirty="0"/>
          </a:p>
          <a:p>
            <a:endParaRPr lang="en-US" altLang="zh-CN" dirty="0"/>
          </a:p>
          <a:p>
            <a:r>
              <a:rPr lang="zh-CN" altLang="en-US" dirty="0"/>
              <a:t>事实上，场景本身没有新旧之分，其差异在于</a:t>
            </a:r>
            <a:r>
              <a:rPr lang="zh-CN" altLang="en-US" b="1" dirty="0"/>
              <a:t>能否（通过移动互联网）使场景参与者沟通诠释出新的价值与情感</a:t>
            </a:r>
            <a:endParaRPr lang="en-US" altLang="zh-CN" b="1" dirty="0"/>
          </a:p>
          <a:p>
            <a:pPr lvl="1"/>
            <a:r>
              <a:rPr lang="zh-CN" altLang="en-US" dirty="0"/>
              <a:t>结合客户洞察描绘出独特、具体的场景</a:t>
            </a:r>
            <a:endParaRPr lang="en-US" altLang="zh-CN" dirty="0"/>
          </a:p>
          <a:p>
            <a:pPr lvl="1"/>
            <a:r>
              <a:rPr lang="zh-CN" altLang="en-US" dirty="0"/>
              <a:t>在这些场景中用户决定选择特定产品而放弃其它产品</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noChangeArrowheads="1"/>
          </p:cNvSpPr>
          <p:nvPr>
            <p:ph type="title"/>
          </p:nvPr>
        </p:nvSpPr>
        <p:spPr/>
        <p:txBody>
          <a:bodyPr/>
          <a:lstStyle/>
          <a:p>
            <a:r>
              <a:rPr lang="zh-CN" altLang="en-US"/>
              <a:t>共享单车</a:t>
            </a:r>
            <a:r>
              <a:rPr lang="en-US" altLang="zh-CN"/>
              <a:t>2017</a:t>
            </a:r>
            <a:r>
              <a:rPr lang="zh-CN" altLang="en-US"/>
              <a:t>：</a:t>
            </a:r>
            <a:r>
              <a:rPr lang="en-US" altLang="zh-CN"/>
              <a:t>Ofo</a:t>
            </a:r>
            <a:r>
              <a:rPr lang="zh-CN" altLang="en-US"/>
              <a:t>与</a:t>
            </a:r>
            <a:r>
              <a:rPr lang="en-US" altLang="zh-CN"/>
              <a:t>Mobike</a:t>
            </a:r>
            <a:endParaRPr lang="zh-CN" altLang="en-US"/>
          </a:p>
        </p:txBody>
      </p:sp>
      <p:sp>
        <p:nvSpPr>
          <p:cNvPr id="3" name="内容占位符 2"/>
          <p:cNvSpPr>
            <a:spLocks noGrp="1" noChangeArrowheads="1"/>
          </p:cNvSpPr>
          <p:nvPr>
            <p:ph idx="1"/>
          </p:nvPr>
        </p:nvSpPr>
        <p:spPr/>
        <p:txBody>
          <a:bodyPr/>
          <a:lstStyle/>
          <a:p>
            <a:r>
              <a:rPr lang="en-US" altLang="zh-CN"/>
              <a:t>Ofo</a:t>
            </a:r>
            <a:r>
              <a:rPr lang="zh-CN" altLang="en-US"/>
              <a:t>：快速占领市场</a:t>
            </a:r>
            <a:endParaRPr lang="en-US" altLang="zh-CN"/>
          </a:p>
          <a:p>
            <a:pPr lvl="1"/>
            <a:r>
              <a:rPr lang="zh-CN" altLang="en-US"/>
              <a:t>押金与租金低、单车成本低、数量多、易骑行</a:t>
            </a:r>
            <a:endParaRPr lang="en-US" altLang="zh-CN"/>
          </a:p>
          <a:p>
            <a:pPr lvl="1"/>
            <a:r>
              <a:rPr lang="zh-CN" altLang="en-US"/>
              <a:t>劣势：忽略了</a:t>
            </a:r>
            <a:r>
              <a:rPr lang="en-US" altLang="zh-CN"/>
              <a:t>GPS</a:t>
            </a:r>
            <a:r>
              <a:rPr lang="zh-CN" altLang="en-US"/>
              <a:t>锁的不可或缺性</a:t>
            </a:r>
            <a:endParaRPr lang="en-US" altLang="zh-CN"/>
          </a:p>
          <a:p>
            <a:pPr lvl="1"/>
            <a:r>
              <a:rPr lang="zh-CN" altLang="en-US"/>
              <a:t>优势：目前市场占有量大（</a:t>
            </a:r>
            <a:r>
              <a:rPr lang="zh-CN" altLang="en-US">
                <a:solidFill>
                  <a:srgbClr val="FF0000"/>
                </a:solidFill>
              </a:rPr>
              <a:t>？</a:t>
            </a:r>
            <a:r>
              <a:rPr lang="zh-CN" altLang="en-US"/>
              <a:t>）</a:t>
            </a:r>
            <a:endParaRPr lang="en-US" altLang="zh-CN"/>
          </a:p>
          <a:p>
            <a:endParaRPr lang="en-US" altLang="zh-CN"/>
          </a:p>
          <a:p>
            <a:r>
              <a:rPr lang="en-US" altLang="zh-CN"/>
              <a:t>Mobike</a:t>
            </a:r>
            <a:r>
              <a:rPr lang="zh-CN" altLang="en-US"/>
              <a:t>：稳扎稳打</a:t>
            </a:r>
            <a:endParaRPr lang="en-US" altLang="zh-CN"/>
          </a:p>
          <a:p>
            <a:pPr lvl="1"/>
            <a:r>
              <a:rPr lang="zh-CN" altLang="en-US"/>
              <a:t>单车质量高、维护成本低、品牌形象好</a:t>
            </a:r>
            <a:endParaRPr lang="en-US" altLang="zh-CN"/>
          </a:p>
          <a:p>
            <a:pPr lvl="1"/>
            <a:r>
              <a:rPr lang="zh-CN" altLang="en-US"/>
              <a:t>劣势：推广速度慢，忽略了市政容纳能力有限</a:t>
            </a:r>
            <a:endParaRPr lang="en-US" altLang="zh-CN"/>
          </a:p>
          <a:p>
            <a:pPr lvl="1"/>
            <a:r>
              <a:rPr lang="zh-CN" altLang="en-US"/>
              <a:t>优势：品牌形象好，易于向国外推广（</a:t>
            </a:r>
            <a:r>
              <a:rPr lang="zh-CN" altLang="en-US">
                <a:solidFill>
                  <a:srgbClr val="FF0000"/>
                </a:solidFill>
              </a:rPr>
              <a:t>？</a:t>
            </a:r>
            <a:r>
              <a:rPr lang="zh-CN" altLang="en-US"/>
              <a:t>）</a:t>
            </a:r>
            <a:endParaRPr lang="zh-CN" altLang="en-US"/>
          </a:p>
        </p:txBody>
      </p:sp>
      <p:sp>
        <p:nvSpPr>
          <p:cNvPr id="60420"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F427F8-A92D-409E-BCBB-F94BADBBB664}"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noChangeArrowheads="1"/>
          </p:cNvSpPr>
          <p:nvPr>
            <p:ph type="title"/>
          </p:nvPr>
        </p:nvSpPr>
        <p:spPr/>
        <p:txBody>
          <a:bodyPr/>
          <a:lstStyle/>
          <a:p>
            <a:r>
              <a:rPr lang="zh-CN" altLang="en-US"/>
              <a:t>共享单车</a:t>
            </a:r>
            <a:r>
              <a:rPr lang="en-US" altLang="zh-CN"/>
              <a:t>2018</a:t>
            </a:r>
            <a:r>
              <a:rPr lang="zh-CN" altLang="en-US"/>
              <a:t>：</a:t>
            </a:r>
            <a:r>
              <a:rPr lang="en-US" altLang="zh-CN"/>
              <a:t>Hellobike</a:t>
            </a:r>
            <a:endParaRPr lang="zh-CN" altLang="en-US"/>
          </a:p>
        </p:txBody>
      </p:sp>
      <p:sp>
        <p:nvSpPr>
          <p:cNvPr id="61443" name="内容占位符 2"/>
          <p:cNvSpPr>
            <a:spLocks noGrp="1" noChangeArrowheads="1"/>
          </p:cNvSpPr>
          <p:nvPr>
            <p:ph idx="1"/>
          </p:nvPr>
        </p:nvSpPr>
        <p:spPr/>
        <p:txBody>
          <a:bodyPr/>
          <a:lstStyle/>
          <a:p>
            <a:r>
              <a:rPr lang="en-US" altLang="zh-CN" dirty="0" err="1"/>
              <a:t>Hellobike</a:t>
            </a:r>
            <a:r>
              <a:rPr lang="zh-CN" altLang="en-US" dirty="0"/>
              <a:t>：</a:t>
            </a:r>
            <a:endParaRPr lang="en-US" altLang="zh-CN" dirty="0"/>
          </a:p>
          <a:p>
            <a:pPr lvl="1"/>
            <a:r>
              <a:rPr lang="zh-CN" altLang="en-US" dirty="0"/>
              <a:t>与永安行做技术合作、支付宝免押金、转做大集团入口而非大集团</a:t>
            </a:r>
            <a:endParaRPr lang="en-US" altLang="zh-CN" dirty="0"/>
          </a:p>
          <a:p>
            <a:pPr lvl="2"/>
            <a:r>
              <a:rPr lang="zh-CN" altLang="en-US" dirty="0"/>
              <a:t>大集团的“玩具”：网易云音乐，</a:t>
            </a:r>
            <a:r>
              <a:rPr lang="en-US" altLang="zh-CN" dirty="0" err="1"/>
              <a:t>qq</a:t>
            </a:r>
            <a:r>
              <a:rPr lang="zh-CN" altLang="en-US" dirty="0"/>
              <a:t>音乐</a:t>
            </a:r>
            <a:endParaRPr lang="en-US" altLang="zh-CN" dirty="0"/>
          </a:p>
          <a:p>
            <a:pPr lvl="1"/>
            <a:r>
              <a:rPr lang="zh-CN" altLang="en-US" dirty="0"/>
              <a:t>回避一切暴露的错误，后发优势</a:t>
            </a:r>
            <a:endParaRPr lang="en-US" altLang="zh-CN" dirty="0"/>
          </a:p>
          <a:p>
            <a:pPr lvl="1"/>
            <a:r>
              <a:rPr lang="zh-CN" altLang="en-US" dirty="0"/>
              <a:t>如何持续？</a:t>
            </a:r>
            <a:endParaRPr lang="en-US" altLang="zh-CN" dirty="0"/>
          </a:p>
        </p:txBody>
      </p:sp>
      <p:sp>
        <p:nvSpPr>
          <p:cNvPr id="61444"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563E85-6E77-4E1B-9E58-C2D00467547A}"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共享单车</a:t>
            </a:r>
            <a:r>
              <a:rPr lang="en-US" altLang="zh-CN" dirty="0"/>
              <a:t>2019</a:t>
            </a:r>
            <a:r>
              <a:rPr lang="zh-CN" altLang="en-US" dirty="0"/>
              <a:t>：青桔与美团单车</a:t>
            </a:r>
            <a:endParaRPr lang="zh-CN" altLang="en-US" dirty="0"/>
          </a:p>
        </p:txBody>
      </p:sp>
      <p:sp>
        <p:nvSpPr>
          <p:cNvPr id="3" name="内容占位符 2"/>
          <p:cNvSpPr>
            <a:spLocks noGrp="1"/>
          </p:cNvSpPr>
          <p:nvPr>
            <p:ph idx="1"/>
          </p:nvPr>
        </p:nvSpPr>
        <p:spPr/>
        <p:txBody>
          <a:bodyPr/>
          <a:lstStyle/>
          <a:p>
            <a:r>
              <a:rPr lang="zh-CN" altLang="en-US" dirty="0"/>
              <a:t>青桔单车</a:t>
            </a:r>
            <a:endParaRPr lang="en-US" altLang="zh-CN" dirty="0"/>
          </a:p>
          <a:p>
            <a:pPr lvl="1"/>
            <a:r>
              <a:rPr lang="zh-CN" altLang="en-US" dirty="0"/>
              <a:t>滴滴的玩具，还魂的</a:t>
            </a:r>
            <a:r>
              <a:rPr lang="en-US" altLang="zh-CN" dirty="0" err="1"/>
              <a:t>bluegogo</a:t>
            </a:r>
            <a:r>
              <a:rPr lang="zh-CN" altLang="en-US" dirty="0"/>
              <a:t>，与</a:t>
            </a:r>
            <a:r>
              <a:rPr lang="en-US" altLang="zh-CN" dirty="0" err="1"/>
              <a:t>ofo</a:t>
            </a:r>
            <a:r>
              <a:rPr lang="zh-CN" altLang="en-US" dirty="0"/>
              <a:t>相爱相杀</a:t>
            </a:r>
            <a:endParaRPr lang="en-US" altLang="zh-CN" dirty="0"/>
          </a:p>
          <a:p>
            <a:endParaRPr lang="en-US" altLang="zh-CN" sz="1400" dirty="0"/>
          </a:p>
          <a:p>
            <a:r>
              <a:rPr lang="zh-CN" altLang="en-US" dirty="0"/>
              <a:t>美团单车</a:t>
            </a:r>
            <a:endParaRPr lang="en-US" altLang="zh-CN" dirty="0"/>
          </a:p>
          <a:p>
            <a:pPr lvl="1"/>
            <a:r>
              <a:rPr lang="zh-CN" altLang="en-US" dirty="0"/>
              <a:t>蜕变的摩拜，新车限用美团</a:t>
            </a:r>
            <a:r>
              <a:rPr lang="en-US" altLang="zh-CN" dirty="0"/>
              <a:t>APP</a:t>
            </a:r>
            <a:r>
              <a:rPr lang="zh-CN" altLang="en-US" dirty="0"/>
              <a:t>扫码，黄色车身</a:t>
            </a:r>
            <a:endParaRPr lang="en-US" altLang="zh-CN" dirty="0"/>
          </a:p>
          <a:p>
            <a:endParaRPr lang="zh-CN" altLang="en-US" sz="1400" dirty="0"/>
          </a:p>
          <a:p>
            <a:r>
              <a:rPr lang="zh-CN" altLang="en-US"/>
              <a:t>哈啰单车</a:t>
            </a:r>
            <a:endParaRPr lang="en-US" altLang="zh-CN" dirty="0"/>
          </a:p>
          <a:p>
            <a:pPr lvl="1"/>
            <a:r>
              <a:rPr lang="zh-CN" altLang="en-US" dirty="0"/>
              <a:t>运维进一步精细化（零件分配、更新的故障上报、售后支持）、单车业务盈利、顺风车、视频合作账号、二线城市电单车业务、按季节与频次设置月卡价格</a:t>
            </a:r>
            <a:endParaRPr lang="en-US" altLang="zh-CN" dirty="0"/>
          </a:p>
        </p:txBody>
      </p:sp>
      <p:sp>
        <p:nvSpPr>
          <p:cNvPr id="4" name="灯片编号占位符 3"/>
          <p:cNvSpPr>
            <a:spLocks noGrp="1"/>
          </p:cNvSpPr>
          <p:nvPr>
            <p:ph type="sldNum" sz="quarter" idx="12"/>
          </p:nvPr>
        </p:nvSpPr>
        <p:spPr/>
        <p:txBody>
          <a:bodyPr/>
          <a:lstStyle/>
          <a:p>
            <a:pPr>
              <a:defRPr/>
            </a:pPr>
            <a:fld id="{1E8B6365-B81F-40E9-AF3C-D63FEC9FB773}" type="slidenum">
              <a:rPr lang="en-US" altLang="zh-CN" smtClean="0"/>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互联网产品的持续进化（</a:t>
            </a:r>
            <a:r>
              <a:rPr lang="en-US" altLang="zh-CN" sz="3600" dirty="0">
                <a:solidFill>
                  <a:srgbClr val="FF0000"/>
                </a:solidFill>
              </a:rPr>
              <a:t>2015-2022</a:t>
            </a:r>
            <a:r>
              <a:rPr lang="zh-CN" altLang="en-US" sz="3600" dirty="0">
                <a:solidFill>
                  <a:srgbClr val="FF0000"/>
                </a:solidFill>
              </a:rPr>
              <a:t>之后呢？</a:t>
            </a:r>
            <a:r>
              <a:rPr lang="zh-CN" altLang="en-US" sz="3600" dirty="0"/>
              <a:t>）</a:t>
            </a:r>
            <a:endParaRPr lang="zh-CN" altLang="en-US" sz="3600" dirty="0"/>
          </a:p>
        </p:txBody>
      </p:sp>
      <p:pic>
        <p:nvPicPr>
          <p:cNvPr id="5" name="内容占位符 4"/>
          <p:cNvPicPr>
            <a:picLocks noGrp="1" noChangeAspect="1"/>
          </p:cNvPicPr>
          <p:nvPr>
            <p:ph idx="1"/>
          </p:nvPr>
        </p:nvPicPr>
        <p:blipFill>
          <a:blip r:embed="rId1"/>
          <a:stretch>
            <a:fillRect/>
          </a:stretch>
        </p:blipFill>
        <p:spPr>
          <a:xfrm>
            <a:off x="1909665" y="1299630"/>
            <a:ext cx="6386647" cy="5283732"/>
          </a:xfrm>
        </p:spPr>
      </p:pic>
      <p:sp>
        <p:nvSpPr>
          <p:cNvPr id="6" name="矩形 5"/>
          <p:cNvSpPr/>
          <p:nvPr/>
        </p:nvSpPr>
        <p:spPr>
          <a:xfrm>
            <a:off x="6506547" y="6369697"/>
            <a:ext cx="939281" cy="3483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矩形 2"/>
          <p:cNvSpPr/>
          <p:nvPr/>
        </p:nvSpPr>
        <p:spPr>
          <a:xfrm>
            <a:off x="-4823" y="5257800"/>
            <a:ext cx="2590800" cy="1139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问题空间</a:t>
            </a:r>
            <a:r>
              <a:rPr lang="en-US" altLang="zh-CN" sz="2000" b="1" dirty="0"/>
              <a:t>-</a:t>
            </a:r>
            <a:r>
              <a:rPr lang="zh-CN" altLang="en-US" sz="2000" b="1" dirty="0"/>
              <a:t>解空间与（互联网</a:t>
            </a:r>
            <a:r>
              <a:rPr lang="en-US" altLang="zh-CN" sz="2000" b="1" dirty="0"/>
              <a:t>+</a:t>
            </a:r>
            <a:r>
              <a:rPr lang="zh-CN" altLang="en-US" sz="2000" b="1" dirty="0"/>
              <a:t>时代）软件系统</a:t>
            </a:r>
            <a:r>
              <a:rPr lang="en-US" altLang="zh-CN" sz="2000" b="1" dirty="0"/>
              <a:t>/</a:t>
            </a:r>
            <a:r>
              <a:rPr lang="zh-CN" altLang="en-US" sz="2000" b="1" dirty="0"/>
              <a:t>产品有啥关系？</a:t>
            </a:r>
            <a:endParaRPr lang="zh-CN" altLang="en-US" sz="2000" b="1" dirty="0"/>
          </a:p>
        </p:txBody>
      </p:sp>
      <p:sp>
        <p:nvSpPr>
          <p:cNvPr id="4" name="矩形 3"/>
          <p:cNvSpPr/>
          <p:nvPr/>
        </p:nvSpPr>
        <p:spPr>
          <a:xfrm>
            <a:off x="7696200" y="288362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共享单车、团购</a:t>
            </a:r>
            <a:endParaRPr lang="zh-CN" altLang="en-US" sz="2000" b="1" dirty="0"/>
          </a:p>
        </p:txBody>
      </p:sp>
      <p:sp>
        <p:nvSpPr>
          <p:cNvPr id="7" name="矩形 6"/>
          <p:cNvSpPr/>
          <p:nvPr/>
        </p:nvSpPr>
        <p:spPr>
          <a:xfrm>
            <a:off x="7686712" y="38100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垂直社区</a:t>
            </a:r>
            <a:endParaRPr lang="zh-CN" altLang="en-US" sz="2000" b="1" dirty="0"/>
          </a:p>
        </p:txBody>
      </p:sp>
      <p:sp>
        <p:nvSpPr>
          <p:cNvPr id="8" name="矩形 7"/>
          <p:cNvSpPr/>
          <p:nvPr/>
        </p:nvSpPr>
        <p:spPr>
          <a:xfrm>
            <a:off x="7696200" y="4736372"/>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手机游戏</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a:xfrm>
            <a:off x="457200" y="277813"/>
            <a:ext cx="8229600" cy="1139825"/>
          </a:xfrm>
        </p:spPr>
        <p:txBody>
          <a:bodyPr/>
          <a:lstStyle/>
          <a:p>
            <a:pPr eaLnBrk="1" hangingPunct="1"/>
            <a:r>
              <a:rPr lang="zh-CN" altLang="en-US" sz="3800" dirty="0"/>
              <a:t>问题域与解系统</a:t>
            </a:r>
            <a:endParaRPr lang="zh-CN" altLang="en-US" sz="3800" dirty="0"/>
          </a:p>
        </p:txBody>
      </p:sp>
      <p:sp>
        <p:nvSpPr>
          <p:cNvPr id="49155" name="Rectangle 6"/>
          <p:cNvSpPr>
            <a:spLocks noGrp="1" noChangeArrowheads="1"/>
          </p:cNvSpPr>
          <p:nvPr>
            <p:ph type="body" idx="1"/>
          </p:nvPr>
        </p:nvSpPr>
        <p:spPr>
          <a:xfrm>
            <a:off x="0" y="1295400"/>
            <a:ext cx="4724400" cy="1676400"/>
          </a:xfrm>
        </p:spPr>
        <p:txBody>
          <a:bodyPr/>
          <a:lstStyle/>
          <a:p>
            <a:pPr eaLnBrk="1" hangingPunct="1"/>
            <a:r>
              <a:rPr lang="zh-CN" altLang="en-US" sz="2000" dirty="0"/>
              <a:t>问题的产生地：</a:t>
            </a:r>
            <a:r>
              <a:rPr lang="zh-CN" altLang="en-US" sz="2000" b="1" dirty="0"/>
              <a:t>当现实的状况与人们期望的状况产生差距时</a:t>
            </a:r>
            <a:r>
              <a:rPr lang="zh-CN" altLang="en-US" sz="2000" dirty="0"/>
              <a:t>，就产生了问题。</a:t>
            </a:r>
            <a:endParaRPr lang="zh-CN" altLang="en-US" sz="2000" dirty="0"/>
          </a:p>
          <a:p>
            <a:pPr eaLnBrk="1" hangingPunct="1"/>
            <a:r>
              <a:rPr lang="zh-CN" altLang="en-US" sz="2000" dirty="0"/>
              <a:t>要解决问题，就需要</a:t>
            </a:r>
            <a:r>
              <a:rPr lang="zh-CN" altLang="en-US" sz="2000" b="1" dirty="0"/>
              <a:t>改变现实当中某些实体的状态或改变实体状态变化的演进顺序</a:t>
            </a:r>
            <a:r>
              <a:rPr lang="zh-CN" altLang="en-US" sz="2000" dirty="0"/>
              <a:t>，使其达到期望的状态或演进顺序。</a:t>
            </a:r>
            <a:endParaRPr lang="zh-CN" altLang="en-US" sz="2000" dirty="0"/>
          </a:p>
          <a:p>
            <a:pPr eaLnBrk="1" hangingPunct="1"/>
            <a:r>
              <a:rPr lang="zh-CN" altLang="en-US" sz="2000" dirty="0"/>
              <a:t>这些实体和状态构成了问题解决的基本范围，称为该问题的问题域（</a:t>
            </a:r>
            <a:r>
              <a:rPr lang="en-US" altLang="zh-CN" sz="2000" dirty="0"/>
              <a:t>Problem Domain</a:t>
            </a:r>
            <a:r>
              <a:rPr lang="zh-CN" altLang="en-US" sz="2000" dirty="0"/>
              <a:t>）</a:t>
            </a:r>
            <a:endParaRPr lang="en-US" altLang="zh-CN" sz="2000" dirty="0"/>
          </a:p>
        </p:txBody>
      </p:sp>
      <p:sp>
        <p:nvSpPr>
          <p:cNvPr id="49157"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D8DFF4-3ED6-4AD8-B2B8-4982F918D328}" type="slidenum">
              <a:rPr lang="en-US" altLang="zh-CN" smtClean="0">
                <a:latin typeface="Garamond" panose="02020404030301010803" pitchFamily="18" charset="0"/>
              </a:rPr>
            </a:fld>
            <a:endParaRPr lang="en-US" altLang="zh-CN">
              <a:latin typeface="Garamond" panose="02020404030301010803" pitchFamily="18" charset="0"/>
            </a:endParaRPr>
          </a:p>
        </p:txBody>
      </p:sp>
      <p:sp>
        <p:nvSpPr>
          <p:cNvPr id="6" name="Rectangle 6"/>
          <p:cNvSpPr txBox="1">
            <a:spLocks noChangeArrowheads="1"/>
          </p:cNvSpPr>
          <p:nvPr/>
        </p:nvSpPr>
        <p:spPr bwMode="auto">
          <a:xfrm>
            <a:off x="4953000" y="1295400"/>
            <a:ext cx="381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eaLnBrk="1" hangingPunct="1"/>
            <a:r>
              <a:rPr lang="zh-CN" altLang="en-US" sz="2200" kern="0" dirty="0"/>
              <a:t>软件系统通过影响问题域，能够帮助人们解决问题，称为解系统</a:t>
            </a:r>
            <a:endParaRPr lang="en-US" altLang="zh-CN" sz="2200" kern="0" dirty="0"/>
          </a:p>
          <a:p>
            <a:pPr lvl="1" eaLnBrk="1" hangingPunct="1"/>
            <a:r>
              <a:rPr lang="zh-CN" altLang="en-US" sz="2000" b="1" dirty="0"/>
              <a:t>问题域是自治的，它有自己的运行规律，而且这些规律不会因解系统的引入而发生改变</a:t>
            </a:r>
            <a:endParaRPr lang="en-US" altLang="zh-CN" sz="2000" b="1" dirty="0"/>
          </a:p>
          <a:p>
            <a:pPr lvl="1" eaLnBrk="1" hangingPunct="1"/>
            <a:r>
              <a:rPr lang="zh-CN" altLang="en-US" sz="2000" b="1" dirty="0">
                <a:solidFill>
                  <a:srgbClr val="FF0000"/>
                </a:solidFill>
              </a:rPr>
              <a:t>软件</a:t>
            </a:r>
            <a:r>
              <a:rPr lang="zh-CN" altLang="en-US" sz="2000" b="1" dirty="0"/>
              <a:t>，一种信（</a:t>
            </a:r>
            <a:r>
              <a:rPr lang="en-US" altLang="zh-CN" sz="2000" b="1" dirty="0" err="1"/>
              <a:t>bu</a:t>
            </a:r>
            <a:r>
              <a:rPr lang="zh-CN" altLang="en-US" sz="2000" b="1" dirty="0"/>
              <a:t>）息（</a:t>
            </a:r>
            <a:r>
              <a:rPr lang="en-US" altLang="zh-CN" sz="2000" b="1" dirty="0" err="1"/>
              <a:t>shi</a:t>
            </a:r>
            <a:r>
              <a:rPr lang="zh-CN" altLang="en-US" sz="2000" b="1" dirty="0"/>
              <a:t>）制（</a:t>
            </a:r>
            <a:r>
              <a:rPr lang="en-US" altLang="zh-CN" sz="2000" b="1" dirty="0" err="1"/>
              <a:t>mo</a:t>
            </a:r>
            <a:r>
              <a:rPr lang="zh-CN" altLang="en-US" sz="2000" b="1" dirty="0"/>
              <a:t>）品（</a:t>
            </a:r>
            <a:r>
              <a:rPr lang="en-US" altLang="zh-CN" sz="2000" b="1" dirty="0"/>
              <a:t>fa</a:t>
            </a:r>
            <a:r>
              <a:rPr lang="zh-CN" altLang="en-US" sz="2000" b="1" dirty="0"/>
              <a:t>），</a:t>
            </a:r>
            <a:r>
              <a:rPr lang="zh-CN" altLang="en-US" sz="2000" b="1" dirty="0">
                <a:solidFill>
                  <a:srgbClr val="FF0000"/>
                </a:solidFill>
              </a:rPr>
              <a:t>为何</a:t>
            </a:r>
            <a:r>
              <a:rPr lang="zh-CN" altLang="en-US" sz="2000" b="1" dirty="0"/>
              <a:t>能解决问题域中的问题，</a:t>
            </a:r>
            <a:r>
              <a:rPr lang="zh-CN" altLang="en-US" sz="2000" b="1" dirty="0">
                <a:solidFill>
                  <a:srgbClr val="FF0000"/>
                </a:solidFill>
              </a:rPr>
              <a:t>为人服务？</a:t>
            </a:r>
            <a:endParaRPr lang="zh-CN" altLang="en-US" sz="2000" b="1" dirty="0">
              <a:solidFill>
                <a:srgbClr val="FF0000"/>
              </a:solidFill>
            </a:endParaRPr>
          </a:p>
        </p:txBody>
      </p:sp>
      <p:pic>
        <p:nvPicPr>
          <p:cNvPr id="5" name="图片 4"/>
          <p:cNvPicPr>
            <a:picLocks noChangeAspect="1"/>
          </p:cNvPicPr>
          <p:nvPr/>
        </p:nvPicPr>
        <p:blipFill>
          <a:blip r:embed="rId1"/>
          <a:stretch>
            <a:fillRect/>
          </a:stretch>
        </p:blipFill>
        <p:spPr>
          <a:xfrm>
            <a:off x="457200" y="3960759"/>
            <a:ext cx="3219557" cy="2820805"/>
          </a:xfrm>
          <a:prstGeom prst="rect">
            <a:avLst/>
          </a:prstGeom>
        </p:spPr>
      </p:pic>
      <p:pic>
        <p:nvPicPr>
          <p:cNvPr id="2" name="图片 1"/>
          <p:cNvPicPr>
            <a:picLocks noChangeAspect="1"/>
          </p:cNvPicPr>
          <p:nvPr/>
        </p:nvPicPr>
        <p:blipFill>
          <a:blip r:embed="rId2"/>
          <a:stretch>
            <a:fillRect/>
          </a:stretch>
        </p:blipFill>
        <p:spPr>
          <a:xfrm>
            <a:off x="103959" y="1290320"/>
            <a:ext cx="3926037" cy="2397838"/>
          </a:xfrm>
          <a:prstGeom prst="rect">
            <a:avLst/>
          </a:prstGeom>
        </p:spPr>
      </p:pic>
      <p:pic>
        <p:nvPicPr>
          <p:cNvPr id="3" name="图片 2"/>
          <p:cNvPicPr>
            <a:picLocks noChangeAspect="1"/>
          </p:cNvPicPr>
          <p:nvPr/>
        </p:nvPicPr>
        <p:blipFill>
          <a:blip r:embed="rId3"/>
          <a:stretch>
            <a:fillRect/>
          </a:stretch>
        </p:blipFill>
        <p:spPr>
          <a:xfrm>
            <a:off x="3945347" y="1044790"/>
            <a:ext cx="5029200" cy="3018757"/>
          </a:xfrm>
          <a:prstGeom prst="rect">
            <a:avLst/>
          </a:prstGeom>
        </p:spPr>
      </p:pic>
      <p:pic>
        <p:nvPicPr>
          <p:cNvPr id="7" name="图片 6"/>
          <p:cNvPicPr>
            <a:picLocks noChangeAspect="1"/>
          </p:cNvPicPr>
          <p:nvPr/>
        </p:nvPicPr>
        <p:blipFill>
          <a:blip r:embed="rId4"/>
          <a:stretch>
            <a:fillRect/>
          </a:stretch>
        </p:blipFill>
        <p:spPr>
          <a:xfrm>
            <a:off x="7305622" y="2669071"/>
            <a:ext cx="1668925" cy="2734309"/>
          </a:xfrm>
          <a:prstGeom prst="rect">
            <a:avLst/>
          </a:prstGeom>
        </p:spPr>
      </p:pic>
      <p:pic>
        <p:nvPicPr>
          <p:cNvPr id="10" name="图片 9"/>
          <p:cNvPicPr>
            <a:picLocks noChangeAspect="1"/>
          </p:cNvPicPr>
          <p:nvPr/>
        </p:nvPicPr>
        <p:blipFill>
          <a:blip r:embed="rId5"/>
          <a:stretch>
            <a:fillRect/>
          </a:stretch>
        </p:blipFill>
        <p:spPr>
          <a:xfrm>
            <a:off x="5736484" y="36995"/>
            <a:ext cx="3138275" cy="2174431"/>
          </a:xfrm>
          <a:prstGeom prst="rect">
            <a:avLst/>
          </a:prstGeom>
        </p:spPr>
      </p:pic>
      <p:graphicFrame>
        <p:nvGraphicFramePr>
          <p:cNvPr id="49156" name="Object 3"/>
          <p:cNvGraphicFramePr>
            <a:graphicFrameLocks noGrp="1" noChangeAspect="1"/>
          </p:cNvGraphicFramePr>
          <p:nvPr>
            <p:ph idx="4294967295"/>
          </p:nvPr>
        </p:nvGraphicFramePr>
        <p:xfrm>
          <a:off x="914400" y="4410712"/>
          <a:ext cx="5029200" cy="2530475"/>
        </p:xfrm>
        <a:graphic>
          <a:graphicData uri="http://schemas.openxmlformats.org/presentationml/2006/ole">
            <mc:AlternateContent xmlns:mc="http://schemas.openxmlformats.org/markup-compatibility/2006">
              <mc:Choice xmlns:v="urn:schemas-microsoft-com:vml" Requires="v">
                <p:oleObj spid="_x0000_s0" name="Visio" r:id="rId6" imgW="2216150" imgH="1219200" progId="Visio.Drawing.11">
                  <p:embed/>
                </p:oleObj>
              </mc:Choice>
              <mc:Fallback>
                <p:oleObj name="Visio" r:id="rId6" imgW="2216150" imgH="1219200"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410712"/>
                        <a:ext cx="5029200" cy="2530475"/>
                      </a:xfrm>
                      <a:prstGeom prst="rect">
                        <a:avLst/>
                      </a:prstGeom>
                      <a:noFill/>
                      <a:ln>
                        <a:noFill/>
                      </a:ln>
                      <a:effectLst/>
                    </p:spPr>
                  </p:pic>
                </p:oleObj>
              </mc:Fallback>
            </mc:AlternateContent>
          </a:graphicData>
        </a:graphic>
      </p:graphicFrame>
      <p:sp>
        <p:nvSpPr>
          <p:cNvPr id="4" name="矩形 3"/>
          <p:cNvSpPr/>
          <p:nvPr/>
        </p:nvSpPr>
        <p:spPr>
          <a:xfrm>
            <a:off x="6248400" y="5562600"/>
            <a:ext cx="2819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从</a:t>
            </a:r>
            <a:r>
              <a:rPr lang="zh-CN" altLang="en-US" b="1" dirty="0">
                <a:solidFill>
                  <a:srgbClr val="FF0000"/>
                </a:solidFill>
              </a:rPr>
              <a:t>问题域背景</a:t>
            </a:r>
            <a:r>
              <a:rPr lang="zh-CN" altLang="en-US" b="1" dirty="0">
                <a:solidFill>
                  <a:schemeClr val="tx1"/>
                </a:solidFill>
              </a:rPr>
              <a:t>出发，结合</a:t>
            </a:r>
            <a:r>
              <a:rPr lang="zh-CN" altLang="en-US" b="1" dirty="0">
                <a:solidFill>
                  <a:srgbClr val="FF0000"/>
                </a:solidFill>
              </a:rPr>
              <a:t>涉众主观意愿</a:t>
            </a:r>
            <a:r>
              <a:rPr lang="zh-CN" altLang="en-US" b="1" dirty="0">
                <a:solidFill>
                  <a:schemeClr val="tx1"/>
                </a:solidFill>
              </a:rPr>
              <a:t>，设定系统</a:t>
            </a:r>
            <a:r>
              <a:rPr lang="zh-CN" altLang="en-US" b="1" dirty="0">
                <a:solidFill>
                  <a:srgbClr val="FF0000"/>
                </a:solidFill>
              </a:rPr>
              <a:t>目标</a:t>
            </a:r>
            <a:r>
              <a:rPr lang="zh-CN" altLang="en-US" b="1" dirty="0">
                <a:solidFill>
                  <a:schemeClr val="tx1"/>
                </a:solidFill>
              </a:rPr>
              <a:t>，制定开发</a:t>
            </a:r>
            <a:r>
              <a:rPr lang="zh-CN" altLang="en-US" b="1" dirty="0">
                <a:solidFill>
                  <a:srgbClr val="FF0000"/>
                </a:solidFill>
              </a:rPr>
              <a:t>任务</a:t>
            </a:r>
            <a:r>
              <a:rPr lang="zh-CN" altLang="en-US" b="1" dirty="0">
                <a:solidFill>
                  <a:schemeClr val="tx1"/>
                </a:solidFill>
              </a:rPr>
              <a:t>，细分系统</a:t>
            </a:r>
            <a:r>
              <a:rPr lang="zh-CN" altLang="en-US" b="1" dirty="0">
                <a:solidFill>
                  <a:srgbClr val="FF0000"/>
                </a:solidFill>
              </a:rPr>
              <a:t>交互</a:t>
            </a:r>
            <a:endParaRPr lang="zh-CN" altLang="en-US" b="1" dirty="0">
              <a:solidFill>
                <a:srgbClr val="FF0000"/>
              </a:solidFill>
            </a:endParaRPr>
          </a:p>
        </p:txBody>
      </p:sp>
      <p:pic>
        <p:nvPicPr>
          <p:cNvPr id="9" name="图片 8"/>
          <p:cNvPicPr>
            <a:picLocks noChangeAspect="1"/>
          </p:cNvPicPr>
          <p:nvPr/>
        </p:nvPicPr>
        <p:blipFill>
          <a:blip r:embed="rId8"/>
          <a:stretch>
            <a:fillRect/>
          </a:stretch>
        </p:blipFill>
        <p:spPr>
          <a:xfrm>
            <a:off x="4688470" y="2620776"/>
            <a:ext cx="1644735" cy="28639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9156"/>
                                        </p:tgtEl>
                                        <p:attrNameLst>
                                          <p:attrName>style.visibility</p:attrName>
                                        </p:attrNameLst>
                                      </p:cBhvr>
                                      <p:to>
                                        <p:strVal val="visible"/>
                                      </p:to>
                                    </p:set>
                                    <p:animEffect transition="in" filter="wipe(down)">
                                      <p:cBhvr>
                                        <p:cTn id="38" dur="500"/>
                                        <p:tgtEl>
                                          <p:spTgt spid="49156"/>
                                        </p:tgtEl>
                                      </p:cBhvr>
                                    </p:animEffect>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800" dirty="0">
                <a:latin typeface="Arial" panose="020B0604020202020204" pitchFamily="34" charset="0"/>
              </a:rPr>
              <a:t>软件解决问题的基础：模拟与</a:t>
            </a:r>
            <a:r>
              <a:rPr lang="zh-CN" altLang="en-US" sz="3800" dirty="0"/>
              <a:t>共享</a:t>
            </a:r>
            <a:endParaRPr lang="zh-CN" altLang="en-US" sz="3800" dirty="0"/>
          </a:p>
        </p:txBody>
      </p:sp>
      <p:sp>
        <p:nvSpPr>
          <p:cNvPr id="5222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2228" name="Object 4"/>
          <p:cNvGraphicFramePr>
            <a:graphicFrameLocks noChangeAspect="1"/>
          </p:cNvGraphicFramePr>
          <p:nvPr/>
        </p:nvGraphicFramePr>
        <p:xfrm>
          <a:off x="5181600" y="4811199"/>
          <a:ext cx="3726022" cy="2046801"/>
        </p:xfrm>
        <a:graphic>
          <a:graphicData uri="http://schemas.openxmlformats.org/presentationml/2006/ole">
            <mc:AlternateContent xmlns:mc="http://schemas.openxmlformats.org/markup-compatibility/2006">
              <mc:Choice xmlns:v="urn:schemas-microsoft-com:vml" Requires="v">
                <p:oleObj spid="_x0000_s0" name="Visio" r:id="rId1" imgW="2216150" imgH="1219200" progId="Visio.Drawing.11">
                  <p:embed/>
                </p:oleObj>
              </mc:Choice>
              <mc:Fallback>
                <p:oleObj name="Visio" r:id="rId1" imgW="2216150" imgH="12192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811199"/>
                        <a:ext cx="3726022" cy="2046801"/>
                      </a:xfrm>
                      <a:prstGeom prst="rect">
                        <a:avLst/>
                      </a:prstGeom>
                      <a:noFill/>
                      <a:ln>
                        <a:noFill/>
                      </a:ln>
                    </p:spPr>
                  </p:pic>
                </p:oleObj>
              </mc:Fallback>
            </mc:AlternateContent>
          </a:graphicData>
        </a:graphic>
      </p:graphicFrame>
      <p:sp>
        <p:nvSpPr>
          <p:cNvPr id="52229" name="Rectangle 6"/>
          <p:cNvSpPr>
            <a:spLocks noGrp="1" noChangeArrowheads="1"/>
          </p:cNvSpPr>
          <p:nvPr>
            <p:ph type="body" idx="1"/>
          </p:nvPr>
        </p:nvSpPr>
        <p:spPr>
          <a:xfrm>
            <a:off x="457200" y="990600"/>
            <a:ext cx="8229600" cy="4530725"/>
          </a:xfrm>
        </p:spPr>
        <p:txBody>
          <a:bodyPr/>
          <a:lstStyle/>
          <a:p>
            <a:pPr eaLnBrk="1" hangingPunct="1">
              <a:lnSpc>
                <a:spcPct val="90000"/>
              </a:lnSpc>
            </a:pPr>
            <a:r>
              <a:rPr lang="zh-CN" altLang="en-US" sz="2200" dirty="0"/>
              <a:t>软件系统能够与问题域进行交互和相互影响的原因在于，</a:t>
            </a:r>
            <a:r>
              <a:rPr lang="zh-CN" altLang="en-US" sz="2200" b="1" dirty="0"/>
              <a:t>软件系统中的某些部分对问题域中的某些部分的具有模拟特性</a:t>
            </a:r>
            <a:endParaRPr lang="zh-CN" altLang="en-US" sz="2200" dirty="0"/>
          </a:p>
          <a:p>
            <a:pPr lvl="1" eaLnBrk="1" hangingPunct="1">
              <a:lnSpc>
                <a:spcPct val="90000"/>
              </a:lnSpc>
            </a:pPr>
            <a:r>
              <a:rPr lang="zh-CN" altLang="en-US" sz="1800" dirty="0"/>
              <a:t>软件系统当中含有问题域某些部分的模型（或模拟），常见的模型包括数据模型、对象模型、处理模型等。 </a:t>
            </a:r>
            <a:endParaRPr lang="zh-CN" altLang="en-US" sz="1800" dirty="0"/>
          </a:p>
          <a:p>
            <a:pPr lvl="1" eaLnBrk="1" hangingPunct="1">
              <a:lnSpc>
                <a:spcPct val="90000"/>
              </a:lnSpc>
            </a:pPr>
            <a:r>
              <a:rPr lang="zh-CN" altLang="en-US" sz="1800" dirty="0"/>
              <a:t>问题域中的某些信息能够和模型中的信息建立映射关系 </a:t>
            </a:r>
            <a:endParaRPr lang="zh-CN" altLang="en-US" sz="1800" dirty="0"/>
          </a:p>
          <a:p>
            <a:pPr eaLnBrk="1" hangingPunct="1">
              <a:lnSpc>
                <a:spcPct val="90000"/>
              </a:lnSpc>
            </a:pPr>
            <a:r>
              <a:rPr lang="zh-CN" altLang="en-US" sz="2200" b="1" dirty="0"/>
              <a:t>这些通过映射建立的共同知识，就是问题域和解系统之间的共享现象</a:t>
            </a:r>
            <a:endParaRPr lang="en-US" altLang="zh-CN" sz="2200" b="1" dirty="0"/>
          </a:p>
          <a:p>
            <a:pPr lvl="1" eaLnBrk="1" hangingPunct="1">
              <a:lnSpc>
                <a:spcPct val="90000"/>
              </a:lnSpc>
            </a:pPr>
            <a:r>
              <a:rPr lang="zh-CN" altLang="en-US" sz="1800" dirty="0"/>
              <a:t> 利用数据表模拟库存与金额，坐标模拟位置，账户登录模拟开锁或授权，像素模拟图形，流数据模拟音频视频，状态机、规则或</a:t>
            </a:r>
            <a:r>
              <a:rPr lang="en-US" altLang="zh-CN" sz="1800" dirty="0"/>
              <a:t>ai</a:t>
            </a:r>
            <a:r>
              <a:rPr lang="zh-CN" altLang="en-US" sz="1800" dirty="0"/>
              <a:t>模型模拟智力</a:t>
            </a:r>
            <a:endParaRPr lang="en-US" altLang="zh-CN" sz="1800" dirty="0"/>
          </a:p>
          <a:p>
            <a:pPr lvl="2" eaLnBrk="1" hangingPunct="1">
              <a:lnSpc>
                <a:spcPct val="90000"/>
              </a:lnSpc>
            </a:pPr>
            <a:r>
              <a:rPr lang="zh-CN" altLang="en-US" sz="1800" dirty="0"/>
              <a:t>游戏中的</a:t>
            </a:r>
            <a:r>
              <a:rPr lang="en-US" altLang="zh-CN" sz="1800" dirty="0"/>
              <a:t>PVE</a:t>
            </a:r>
            <a:r>
              <a:rPr lang="zh-CN" altLang="en-US" sz="1800" dirty="0"/>
              <a:t>与</a:t>
            </a:r>
            <a:r>
              <a:rPr lang="en-US" altLang="zh-CN" sz="1800" dirty="0"/>
              <a:t>PVP</a:t>
            </a:r>
            <a:r>
              <a:rPr lang="zh-CN" altLang="en-US" sz="1800" dirty="0"/>
              <a:t>互动，支付软件中的转账与支付，各种匹配、调度与推荐算法（游戏、商品、打车、短视频、信息流、熟人</a:t>
            </a:r>
            <a:r>
              <a:rPr lang="en-US" altLang="zh-CN" sz="1800" dirty="0"/>
              <a:t>\</a:t>
            </a:r>
            <a:r>
              <a:rPr lang="zh-CN" altLang="en-US" sz="1800" dirty="0"/>
              <a:t>陌生社交）</a:t>
            </a:r>
            <a:endParaRPr lang="en-US" altLang="zh-CN" sz="1800" dirty="0"/>
          </a:p>
          <a:p>
            <a:pPr eaLnBrk="1" hangingPunct="1">
              <a:lnSpc>
                <a:spcPct val="90000"/>
              </a:lnSpc>
            </a:pPr>
            <a:r>
              <a:rPr lang="zh-CN" altLang="en-US" sz="2200" dirty="0"/>
              <a:t>最后将解系统的模型操纵与计算结果用于</a:t>
            </a:r>
            <a:r>
              <a:rPr lang="zh-CN" altLang="en-US" sz="2200" b="1" dirty="0"/>
              <a:t>指导现实世界的问题解决</a:t>
            </a:r>
            <a:endParaRPr lang="en-US" altLang="zh-CN" sz="2200" b="1" dirty="0"/>
          </a:p>
          <a:p>
            <a:pPr lvl="1" eaLnBrk="1" hangingPunct="1">
              <a:lnSpc>
                <a:spcPct val="90000"/>
              </a:lnSpc>
            </a:pPr>
            <a:r>
              <a:rPr lang="zh-CN" altLang="en-US" sz="1800" b="1" dirty="0"/>
              <a:t>搜索</a:t>
            </a:r>
            <a:r>
              <a:rPr lang="en-US" altLang="zh-CN" sz="1800" b="1" dirty="0"/>
              <a:t>&amp;</a:t>
            </a:r>
            <a:r>
              <a:rPr lang="zh-CN" altLang="en-US" sz="1800" b="1" dirty="0"/>
              <a:t>推荐、规划路线、游戏对抗</a:t>
            </a:r>
            <a:br>
              <a:rPr lang="en-US" altLang="zh-CN" sz="1800" b="1" dirty="0"/>
            </a:br>
            <a:r>
              <a:rPr lang="zh-CN" altLang="en-US" sz="1800" b="1" dirty="0"/>
              <a:t>设备授权等等</a:t>
            </a:r>
            <a:endParaRPr lang="zh-CN" altLang="en-US" sz="1800" b="1" dirty="0"/>
          </a:p>
        </p:txBody>
      </p:sp>
      <p:sp>
        <p:nvSpPr>
          <p:cNvPr id="5223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F3D625-BEA2-4432-A639-22E4AE519CF8}" type="slidenum">
              <a:rPr lang="en-US" altLang="zh-CN" smtClean="0">
                <a:latin typeface="Garamond" panose="02020404030301010803" pitchFamily="18" charset="0"/>
              </a:rPr>
            </a:fld>
            <a:endParaRPr lang="en-US" altLang="zh-CN"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anim calcmode="lin" valueType="num">
                                      <p:cBhvr additive="base">
                                        <p:cTn id="7" dur="5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9">
                                            <p:txEl>
                                              <p:pRg st="2" end="2"/>
                                            </p:txEl>
                                          </p:spTgt>
                                        </p:tgtEl>
                                        <p:attrNameLst>
                                          <p:attrName>style.visibility</p:attrName>
                                        </p:attrNameLst>
                                      </p:cBhvr>
                                      <p:to>
                                        <p:strVal val="visible"/>
                                      </p:to>
                                    </p:set>
                                    <p:anim calcmode="lin" valueType="num">
                                      <p:cBhvr additive="base">
                                        <p:cTn id="11"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29">
                                            <p:txEl>
                                              <p:pRg st="4" end="4"/>
                                            </p:txEl>
                                          </p:spTgt>
                                        </p:tgtEl>
                                        <p:attrNameLst>
                                          <p:attrName>style.visibility</p:attrName>
                                        </p:attrNameLst>
                                      </p:cBhvr>
                                      <p:to>
                                        <p:strVal val="visible"/>
                                      </p:to>
                                    </p:set>
                                    <p:anim calcmode="lin" valueType="num">
                                      <p:cBhvr additive="base">
                                        <p:cTn id="17" dur="5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229">
                                            <p:txEl>
                                              <p:pRg st="5" end="5"/>
                                            </p:txEl>
                                          </p:spTgt>
                                        </p:tgtEl>
                                        <p:attrNameLst>
                                          <p:attrName>style.visibility</p:attrName>
                                        </p:attrNameLst>
                                      </p:cBhvr>
                                      <p:to>
                                        <p:strVal val="visible"/>
                                      </p:to>
                                    </p:set>
                                    <p:anim calcmode="lin" valueType="num">
                                      <p:cBhvr additive="base">
                                        <p:cTn id="21" dur="5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22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2229">
                                            <p:txEl>
                                              <p:pRg st="6" end="6"/>
                                            </p:txEl>
                                          </p:spTgt>
                                        </p:tgtEl>
                                        <p:attrNameLst>
                                          <p:attrName>style.visibility</p:attrName>
                                        </p:attrNameLst>
                                      </p:cBhvr>
                                      <p:to>
                                        <p:strVal val="visible"/>
                                      </p:to>
                                    </p:set>
                                    <p:anim calcmode="lin" valueType="num">
                                      <p:cBhvr additive="base">
                                        <p:cTn id="27" dur="500" fill="hold"/>
                                        <p:tgtEl>
                                          <p:spTgt spid="5222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222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229">
                                            <p:txEl>
                                              <p:pRg st="7" end="7"/>
                                            </p:txEl>
                                          </p:spTgt>
                                        </p:tgtEl>
                                        <p:attrNameLst>
                                          <p:attrName>style.visibility</p:attrName>
                                        </p:attrNameLst>
                                      </p:cBhvr>
                                      <p:to>
                                        <p:strVal val="visible"/>
                                      </p:to>
                                    </p:set>
                                    <p:anim calcmode="lin" valueType="num">
                                      <p:cBhvr additive="base">
                                        <p:cTn id="31" dur="500" fill="hold"/>
                                        <p:tgtEl>
                                          <p:spTgt spid="5222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2228"/>
                                        </p:tgtEl>
                                        <p:attrNameLst>
                                          <p:attrName>style.visibility</p:attrName>
                                        </p:attrNameLst>
                                      </p:cBhvr>
                                      <p:to>
                                        <p:strVal val="visible"/>
                                      </p:to>
                                    </p:set>
                                    <p:anim calcmode="lin" valueType="num">
                                      <p:cBhvr additive="base">
                                        <p:cTn id="35" dur="500" fill="hold"/>
                                        <p:tgtEl>
                                          <p:spTgt spid="52228"/>
                                        </p:tgtEl>
                                        <p:attrNameLst>
                                          <p:attrName>ppt_x</p:attrName>
                                        </p:attrNameLst>
                                      </p:cBhvr>
                                      <p:tavLst>
                                        <p:tav tm="0">
                                          <p:val>
                                            <p:strVal val="#ppt_x"/>
                                          </p:val>
                                        </p:tav>
                                        <p:tav tm="100000">
                                          <p:val>
                                            <p:strVal val="#ppt_x"/>
                                          </p:val>
                                        </p:tav>
                                      </p:tavLst>
                                    </p:anim>
                                    <p:anim calcmode="lin" valueType="num">
                                      <p:cBhvr additive="base">
                                        <p:cTn id="36"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zh-CN" altLang="en-US" dirty="0"/>
              <a:t>需求的两个维度</a:t>
            </a:r>
            <a:endParaRPr lang="zh-CN" altLang="en-US" dirty="0"/>
          </a:p>
        </p:txBody>
      </p:sp>
      <p:sp>
        <p:nvSpPr>
          <p:cNvPr id="55299" name="内容占位符 2"/>
          <p:cNvSpPr>
            <a:spLocks noGrp="1" noChangeArrowheads="1"/>
          </p:cNvSpPr>
          <p:nvPr>
            <p:ph idx="1"/>
          </p:nvPr>
        </p:nvSpPr>
        <p:spPr>
          <a:xfrm>
            <a:off x="457200" y="1219200"/>
            <a:ext cx="8229600" cy="2971801"/>
          </a:xfrm>
        </p:spPr>
        <p:txBody>
          <a:bodyPr/>
          <a:lstStyle/>
          <a:p>
            <a:pPr eaLnBrk="1" hangingPunct="1"/>
            <a:r>
              <a:rPr lang="zh-CN" altLang="en-US" sz="2400" dirty="0"/>
              <a:t>需求（要求，问题域端）</a:t>
            </a:r>
            <a:endParaRPr lang="en-US" altLang="zh-CN" sz="2400" dirty="0"/>
          </a:p>
          <a:p>
            <a:pPr lvl="1" eaLnBrk="1" hangingPunct="1"/>
            <a:r>
              <a:rPr lang="zh-CN" altLang="en-US" sz="2000" i="1" dirty="0"/>
              <a:t>信息、娱乐、社交、服务</a:t>
            </a:r>
            <a:endParaRPr lang="en-US" altLang="zh-CN" sz="2000" i="1" dirty="0"/>
          </a:p>
          <a:p>
            <a:pPr lvl="1" eaLnBrk="1" hangingPunct="1"/>
            <a:r>
              <a:rPr lang="zh-CN" altLang="en-US" sz="2000" dirty="0"/>
              <a:t>直接需求、间接需求</a:t>
            </a:r>
            <a:endParaRPr lang="en-US" altLang="zh-CN" sz="2000" dirty="0"/>
          </a:p>
          <a:p>
            <a:pPr lvl="1" eaLnBrk="1" hangingPunct="1"/>
            <a:r>
              <a:rPr lang="zh-CN" altLang="en-US" sz="2000" i="1" dirty="0"/>
              <a:t>不切实际的期望</a:t>
            </a:r>
            <a:endParaRPr lang="en-US" altLang="zh-CN" sz="2000" i="1" dirty="0"/>
          </a:p>
          <a:p>
            <a:endParaRPr lang="en-US" altLang="zh-CN" sz="500" dirty="0"/>
          </a:p>
          <a:p>
            <a:r>
              <a:rPr lang="zh-CN" altLang="en-US" sz="2400" dirty="0"/>
              <a:t>需求规格说明（解系统端）</a:t>
            </a:r>
            <a:endParaRPr lang="en-US" altLang="zh-CN" sz="2400" dirty="0"/>
          </a:p>
          <a:p>
            <a:pPr lvl="1"/>
            <a:r>
              <a:rPr lang="zh-CN" altLang="en-US" sz="2000" dirty="0"/>
              <a:t>数据：现实世界的模型</a:t>
            </a:r>
            <a:endParaRPr lang="en-US" altLang="zh-CN" sz="2000" dirty="0"/>
          </a:p>
          <a:p>
            <a:pPr lvl="1"/>
            <a:r>
              <a:rPr lang="zh-CN" altLang="en-US" sz="2000" dirty="0"/>
              <a:t>功能：对模型的操作，将结果反馈回现实世界，（辅助）解决问题</a:t>
            </a:r>
            <a:endParaRPr lang="en-US" altLang="zh-CN" sz="2000" dirty="0"/>
          </a:p>
          <a:p>
            <a:pPr lvl="2"/>
            <a:r>
              <a:rPr lang="zh-CN" altLang="en-US" sz="1800" dirty="0"/>
              <a:t>过程式分析：以功能分解为核心</a:t>
            </a:r>
            <a:endParaRPr lang="en-US" altLang="zh-CN" sz="1800" dirty="0"/>
          </a:p>
          <a:p>
            <a:pPr lvl="2"/>
            <a:r>
              <a:rPr lang="zh-CN" altLang="en-US" sz="1800" dirty="0"/>
              <a:t>面向对象分析：以封装的数据与对数据的操作为核心</a:t>
            </a:r>
            <a:endParaRPr lang="zh-CN" altLang="en-US" sz="1800" dirty="0"/>
          </a:p>
        </p:txBody>
      </p:sp>
      <p:sp>
        <p:nvSpPr>
          <p:cNvPr id="5530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09958A-4DE1-42FE-A9F2-32AA117818EF}" type="slidenum">
              <a:rPr lang="en-US" altLang="zh-CN" smtClean="0">
                <a:latin typeface="Garamond" panose="02020404030301010803" pitchFamily="18" charset="0"/>
              </a:rPr>
            </a:fld>
            <a:endParaRPr lang="en-US" altLang="zh-CN">
              <a:latin typeface="Garamond" panose="02020404030301010803" pitchFamily="18" charset="0"/>
            </a:endParaRPr>
          </a:p>
        </p:txBody>
      </p:sp>
      <p:graphicFrame>
        <p:nvGraphicFramePr>
          <p:cNvPr id="5" name="Object 4"/>
          <p:cNvGraphicFramePr>
            <a:graphicFrameLocks noChangeAspect="1"/>
          </p:cNvGraphicFramePr>
          <p:nvPr/>
        </p:nvGraphicFramePr>
        <p:xfrm>
          <a:off x="4724400" y="1600201"/>
          <a:ext cx="3657600" cy="2096691"/>
        </p:xfrm>
        <a:graphic>
          <a:graphicData uri="http://schemas.openxmlformats.org/presentationml/2006/ole">
            <mc:AlternateContent xmlns:mc="http://schemas.openxmlformats.org/markup-compatibility/2006">
              <mc:Choice xmlns:v="urn:schemas-microsoft-com:vml" Requires="v">
                <p:oleObj spid="_x0000_s0" name="Visio" r:id="rId1" imgW="2125345" imgH="1219200" progId="Visio.Drawing.11">
                  <p:embed/>
                </p:oleObj>
              </mc:Choice>
              <mc:Fallback>
                <p:oleObj name="Visio" r:id="rId1" imgW="2125345" imgH="12192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1"/>
                        <a:ext cx="3657600" cy="2096691"/>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nvGraphicFramePr>
        <p:xfrm>
          <a:off x="1219200" y="4724400"/>
          <a:ext cx="7010400" cy="1978834"/>
        </p:xfrm>
        <a:graphic>
          <a:graphicData uri="http://schemas.openxmlformats.org/presentationml/2006/ole">
            <mc:AlternateContent xmlns:mc="http://schemas.openxmlformats.org/markup-compatibility/2006">
              <mc:Choice xmlns:v="urn:schemas-microsoft-com:vml" Requires="v">
                <p:oleObj spid="_x0000_s2" name="Visio" r:id="rId3" imgW="4300220" imgH="1219200" progId="Visio.Drawing.11">
                  <p:embed/>
                </p:oleObj>
              </mc:Choice>
              <mc:Fallback>
                <p:oleObj name="Visio" r:id="rId3" imgW="4300220" imgH="12192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724400"/>
                        <a:ext cx="7010400" cy="197883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Effect transition="in" filter="wipe(down)">
                                      <p:cBhvr>
                                        <p:cTn id="7" dur="500"/>
                                        <p:tgtEl>
                                          <p:spTgt spid="5529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5299">
                                            <p:txEl>
                                              <p:pRg st="3" end="3"/>
                                            </p:txEl>
                                          </p:spTgt>
                                        </p:tgtEl>
                                        <p:attrNameLst>
                                          <p:attrName>style.visibility</p:attrName>
                                        </p:attrNameLst>
                                      </p:cBhvr>
                                      <p:to>
                                        <p:strVal val="visible"/>
                                      </p:to>
                                    </p:set>
                                    <p:animEffect transition="in" filter="wipe(down)">
                                      <p:cBhvr>
                                        <p:cTn id="10" dur="500"/>
                                        <p:tgtEl>
                                          <p:spTgt spid="55299">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5299">
                                            <p:txEl>
                                              <p:pRg st="6" end="6"/>
                                            </p:txEl>
                                          </p:spTgt>
                                        </p:tgtEl>
                                        <p:attrNameLst>
                                          <p:attrName>style.visibility</p:attrName>
                                        </p:attrNameLst>
                                      </p:cBhvr>
                                      <p:to>
                                        <p:strVal val="visible"/>
                                      </p:to>
                                    </p:set>
                                    <p:animEffect transition="in" filter="wipe(down)">
                                      <p:cBhvr>
                                        <p:cTn id="18" dur="500"/>
                                        <p:tgtEl>
                                          <p:spTgt spid="55299">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299">
                                            <p:txEl>
                                              <p:pRg st="7" end="7"/>
                                            </p:txEl>
                                          </p:spTgt>
                                        </p:tgtEl>
                                        <p:attrNameLst>
                                          <p:attrName>style.visibility</p:attrName>
                                        </p:attrNameLst>
                                      </p:cBhvr>
                                      <p:to>
                                        <p:strVal val="visible"/>
                                      </p:to>
                                    </p:set>
                                    <p:animEffect transition="in" filter="wipe(down)">
                                      <p:cBhvr>
                                        <p:cTn id="21" dur="500"/>
                                        <p:tgtEl>
                                          <p:spTgt spid="55299">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5299">
                                            <p:txEl>
                                              <p:pRg st="8" end="8"/>
                                            </p:txEl>
                                          </p:spTgt>
                                        </p:tgtEl>
                                        <p:attrNameLst>
                                          <p:attrName>style.visibility</p:attrName>
                                        </p:attrNameLst>
                                      </p:cBhvr>
                                      <p:to>
                                        <p:strVal val="visible"/>
                                      </p:to>
                                    </p:set>
                                    <p:animEffect transition="in" filter="wipe(down)">
                                      <p:cBhvr>
                                        <p:cTn id="24" dur="500"/>
                                        <p:tgtEl>
                                          <p:spTgt spid="55299">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5299">
                                            <p:txEl>
                                              <p:pRg st="9" end="9"/>
                                            </p:txEl>
                                          </p:spTgt>
                                        </p:tgtEl>
                                        <p:attrNameLst>
                                          <p:attrName>style.visibility</p:attrName>
                                        </p:attrNameLst>
                                      </p:cBhvr>
                                      <p:to>
                                        <p:strVal val="visible"/>
                                      </p:to>
                                    </p:set>
                                    <p:animEffect transition="in" filter="wipe(down)">
                                      <p:cBhvr>
                                        <p:cTn id="27" dur="500"/>
                                        <p:tgtEl>
                                          <p:spTgt spid="55299">
                                            <p:txEl>
                                              <p:pRg st="9" end="9"/>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zh-CN" altLang="en-US" dirty="0"/>
              <a:t>需求的四个基本概念：问题域、需求、解系统、需求规格说明</a:t>
            </a:r>
            <a:endParaRPr lang="zh-CN" altLang="en-US" dirty="0"/>
          </a:p>
        </p:txBody>
      </p:sp>
      <p:sp>
        <p:nvSpPr>
          <p:cNvPr id="57347"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194EBD-76A0-4EBF-B439-B23178017D35}" type="slidenum">
              <a:rPr lang="en-US" altLang="zh-CN" smtClean="0">
                <a:latin typeface="Garamond" panose="02020404030301010803" pitchFamily="18" charset="0"/>
              </a:rPr>
            </a:fld>
            <a:endParaRPr lang="en-US" altLang="zh-CN">
              <a:latin typeface="Garamond" panose="02020404030301010803" pitchFamily="18" charset="0"/>
            </a:endParaRPr>
          </a:p>
        </p:txBody>
      </p:sp>
      <p:cxnSp>
        <p:nvCxnSpPr>
          <p:cNvPr id="6" name="直接连接符 5"/>
          <p:cNvCxnSpPr/>
          <p:nvPr/>
        </p:nvCxnSpPr>
        <p:spPr>
          <a:xfrm>
            <a:off x="4572000" y="1600200"/>
            <a:ext cx="0" cy="4643438"/>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90800" y="2819400"/>
            <a:ext cx="4038600" cy="2057400"/>
          </a:xfrm>
          <a:prstGeom prst="rect">
            <a:avLst/>
          </a:prstGeom>
          <a:solidFill>
            <a:schemeClr val="bg1"/>
          </a:solidFill>
          <a:ln w="635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云形 9"/>
          <p:cNvSpPr/>
          <p:nvPr/>
        </p:nvSpPr>
        <p:spPr>
          <a:xfrm>
            <a:off x="228600" y="1600200"/>
            <a:ext cx="2286000" cy="1066800"/>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现实世界</a:t>
            </a:r>
            <a:endParaRPr lang="zh-CN" altLang="en-US" sz="2400" b="1" dirty="0"/>
          </a:p>
        </p:txBody>
      </p:sp>
      <p:sp>
        <p:nvSpPr>
          <p:cNvPr id="11" name="云形 10"/>
          <p:cNvSpPr/>
          <p:nvPr/>
        </p:nvSpPr>
        <p:spPr>
          <a:xfrm>
            <a:off x="6356350" y="4754563"/>
            <a:ext cx="2652713" cy="1066800"/>
          </a:xfrm>
          <a:prstGeom prst="cloud">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计算机世界</a:t>
            </a:r>
            <a:endParaRPr lang="zh-CN" altLang="en-US" b="1" dirty="0">
              <a:solidFill>
                <a:schemeClr val="tx1"/>
              </a:solidFill>
            </a:endParaRPr>
          </a:p>
        </p:txBody>
      </p:sp>
      <p:sp>
        <p:nvSpPr>
          <p:cNvPr id="12" name="椭圆 11"/>
          <p:cNvSpPr/>
          <p:nvPr/>
        </p:nvSpPr>
        <p:spPr>
          <a:xfrm>
            <a:off x="457200" y="3124200"/>
            <a:ext cx="1828800" cy="9906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问题域</a:t>
            </a:r>
            <a:endParaRPr lang="zh-CN" altLang="en-US" sz="2400" b="1" dirty="0"/>
          </a:p>
        </p:txBody>
      </p:sp>
      <p:sp>
        <p:nvSpPr>
          <p:cNvPr id="13" name="椭圆 12"/>
          <p:cNvSpPr/>
          <p:nvPr/>
        </p:nvSpPr>
        <p:spPr>
          <a:xfrm>
            <a:off x="7086600" y="3124200"/>
            <a:ext cx="1828800" cy="990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解系统</a:t>
            </a:r>
            <a:endParaRPr lang="zh-CN" altLang="en-US" sz="2400" b="1" dirty="0">
              <a:solidFill>
                <a:schemeClr val="tx1"/>
              </a:solidFill>
            </a:endParaRPr>
          </a:p>
        </p:txBody>
      </p:sp>
      <p:cxnSp>
        <p:nvCxnSpPr>
          <p:cNvPr id="15" name="直接连接符 14"/>
          <p:cNvCxnSpPr>
            <a:stCxn id="12" idx="6"/>
          </p:cNvCxnSpPr>
          <p:nvPr/>
        </p:nvCxnSpPr>
        <p:spPr>
          <a:xfrm>
            <a:off x="2286000" y="3619500"/>
            <a:ext cx="4800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572000" y="3619500"/>
            <a:ext cx="0" cy="1135063"/>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743200" y="2971800"/>
            <a:ext cx="685800" cy="17827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问题域描述</a:t>
            </a:r>
            <a:endParaRPr lang="zh-CN" altLang="en-US" sz="2000" b="1" dirty="0">
              <a:solidFill>
                <a:schemeClr val="tx1"/>
              </a:solidFill>
            </a:endParaRPr>
          </a:p>
        </p:txBody>
      </p:sp>
      <p:sp>
        <p:nvSpPr>
          <p:cNvPr id="19" name="矩形 18"/>
          <p:cNvSpPr/>
          <p:nvPr/>
        </p:nvSpPr>
        <p:spPr>
          <a:xfrm>
            <a:off x="5822950" y="2951163"/>
            <a:ext cx="685800" cy="180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需求规格说明</a:t>
            </a:r>
            <a:endParaRPr lang="zh-CN" altLang="en-US" sz="2000" b="1" dirty="0">
              <a:solidFill>
                <a:schemeClr val="tx1"/>
              </a:solidFill>
            </a:endParaRPr>
          </a:p>
        </p:txBody>
      </p:sp>
      <p:sp>
        <p:nvSpPr>
          <p:cNvPr id="20" name="矩形 19"/>
          <p:cNvSpPr/>
          <p:nvPr/>
        </p:nvSpPr>
        <p:spPr>
          <a:xfrm>
            <a:off x="4038600" y="4186238"/>
            <a:ext cx="1066800" cy="56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需求</a:t>
            </a:r>
            <a:endParaRPr lang="zh-CN" altLang="en-US" sz="2400" b="1" dirty="0">
              <a:solidFill>
                <a:schemeClr val="tx1"/>
              </a:solidFill>
            </a:endParaRPr>
          </a:p>
        </p:txBody>
      </p:sp>
      <p:sp>
        <p:nvSpPr>
          <p:cNvPr id="2" name="箭头: 直角上 1"/>
          <p:cNvSpPr/>
          <p:nvPr/>
        </p:nvSpPr>
        <p:spPr>
          <a:xfrm rot="16200000">
            <a:off x="4858527" y="-475434"/>
            <a:ext cx="1139814" cy="5675269"/>
          </a:xfrm>
          <a:prstGeom prst="bentUpArrow">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800" dirty="0"/>
              <a:t>需求的定义</a:t>
            </a:r>
            <a:endParaRPr lang="zh-CN" altLang="en-US" sz="3800" dirty="0"/>
          </a:p>
        </p:txBody>
      </p:sp>
      <p:sp>
        <p:nvSpPr>
          <p:cNvPr id="7171" name="Rectangle 3"/>
          <p:cNvSpPr>
            <a:spLocks noGrp="1" noChangeArrowheads="1"/>
          </p:cNvSpPr>
          <p:nvPr>
            <p:ph type="body" idx="1"/>
          </p:nvPr>
        </p:nvSpPr>
        <p:spPr/>
        <p:txBody>
          <a:bodyPr/>
          <a:lstStyle/>
          <a:p>
            <a:pPr eaLnBrk="1" hangingPunct="1"/>
            <a:r>
              <a:rPr lang="en-US" altLang="zh-CN"/>
              <a:t>IEEE</a:t>
            </a:r>
            <a:endParaRPr lang="en-US" altLang="zh-CN"/>
          </a:p>
          <a:p>
            <a:pPr lvl="1" eaLnBrk="1" hangingPunct="1"/>
            <a:r>
              <a:rPr lang="zh-CN" altLang="en-US"/>
              <a:t>（</a:t>
            </a:r>
            <a:r>
              <a:rPr lang="en-US" altLang="zh-CN"/>
              <a:t>1</a:t>
            </a:r>
            <a:r>
              <a:rPr lang="zh-CN" altLang="en-US"/>
              <a:t>）用户为了解决问题或达到某些目标所需要的条件或能力；</a:t>
            </a:r>
            <a:endParaRPr lang="zh-CN" altLang="en-US"/>
          </a:p>
          <a:p>
            <a:pPr lvl="1" eaLnBrk="1" hangingPunct="1"/>
            <a:r>
              <a:rPr lang="zh-CN" altLang="en-US"/>
              <a:t>（</a:t>
            </a:r>
            <a:r>
              <a:rPr lang="en-US" altLang="zh-CN"/>
              <a:t>2</a:t>
            </a:r>
            <a:r>
              <a:rPr lang="zh-CN" altLang="en-US"/>
              <a:t>）系统或系统部件为了满足合同、标准、规范或其它正式文档所规定的要求而需要具备的条件或能力；</a:t>
            </a:r>
            <a:endParaRPr lang="zh-CN" altLang="en-US"/>
          </a:p>
          <a:p>
            <a:pPr lvl="1" eaLnBrk="1" hangingPunct="1"/>
            <a:r>
              <a:rPr lang="zh-CN" altLang="en-US"/>
              <a:t>（</a:t>
            </a:r>
            <a:r>
              <a:rPr lang="en-US" altLang="zh-CN"/>
              <a:t>3</a:t>
            </a:r>
            <a:r>
              <a:rPr lang="zh-CN" altLang="en-US"/>
              <a:t>）对（</a:t>
            </a:r>
            <a:r>
              <a:rPr lang="en-US" altLang="zh-CN"/>
              <a:t>1</a:t>
            </a:r>
            <a:r>
              <a:rPr lang="zh-CN" altLang="en-US"/>
              <a:t>）或（</a:t>
            </a:r>
            <a:r>
              <a:rPr lang="en-US" altLang="zh-CN"/>
              <a:t>2</a:t>
            </a:r>
            <a:r>
              <a:rPr lang="zh-CN" altLang="en-US"/>
              <a:t>）中的一个条件或一种能力的一种文档化表述。</a:t>
            </a:r>
            <a:endParaRPr lang="zh-CN" altLang="en-US"/>
          </a:p>
        </p:txBody>
      </p:sp>
      <p:sp>
        <p:nvSpPr>
          <p:cNvPr id="7172"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C4E653-5638-4C41-AC51-762743D9CD08}" type="slidenum">
              <a:rPr lang="en-US" altLang="zh-CN" smtClean="0">
                <a:latin typeface="Garamond" panose="02020404030301010803" pitchFamily="18" charset="0"/>
              </a:rPr>
            </a:fld>
            <a:endParaRPr lang="en-US" altLang="zh-CN">
              <a:latin typeface="Garamond" panose="02020404030301010803" pitchFamily="18" charset="0"/>
            </a:endParaRPr>
          </a:p>
        </p:txBody>
      </p:sp>
    </p:spTree>
  </p:cSld>
  <p:clrMapOvr>
    <a:masterClrMapping/>
  </p:clrMapOvr>
</p:sld>
</file>

<file path=ppt/tags/tag1.xml><?xml version="1.0" encoding="utf-8"?>
<p:tagLst xmlns:p="http://schemas.openxmlformats.org/presentationml/2006/main">
  <p:tag name="KSO_WPP_MARK_KEY" val="ac2d76f4-c23f-435b-b501-aaea0a38d1ed"/>
  <p:tag name="COMMONDATA" val="eyJoZGlkIjoiMmRhYTYyYzNjMWFmZDhiMjQwNzYwNTkxYzM2MGU1YzAifQ=="/>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7888</Words>
  <Application>WPS 演示</Application>
  <PresentationFormat>全屏显示(4:3)</PresentationFormat>
  <Paragraphs>793</Paragraphs>
  <Slides>38</Slides>
  <Notes>3</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8</vt:i4>
      </vt:variant>
      <vt:variant>
        <vt:lpstr>幻灯片标题</vt:lpstr>
      </vt:variant>
      <vt:variant>
        <vt:i4>38</vt:i4>
      </vt:variant>
    </vt:vector>
  </HeadingPairs>
  <TitlesOfParts>
    <vt:vector size="58" baseType="lpstr">
      <vt:lpstr>Arial</vt:lpstr>
      <vt:lpstr>宋体</vt:lpstr>
      <vt:lpstr>Wingdings</vt:lpstr>
      <vt:lpstr>Garamond</vt:lpstr>
      <vt:lpstr>Calibri</vt:lpstr>
      <vt:lpstr>Calibri</vt:lpstr>
      <vt:lpstr>微软雅黑</vt:lpstr>
      <vt:lpstr>Arial Unicode MS</vt:lpstr>
      <vt:lpstr>等线</vt:lpstr>
      <vt:lpstr>华文新魏</vt:lpstr>
      <vt:lpstr>Edge</vt:lpstr>
      <vt:lpstr>主题3</vt:lpstr>
      <vt:lpstr>Visio.Drawing.11</vt:lpstr>
      <vt:lpstr>Visio.Drawing.11</vt:lpstr>
      <vt:lpstr>Visio.Drawing.11</vt:lpstr>
      <vt:lpstr>Visio.Drawing.11</vt:lpstr>
      <vt:lpstr>MSGraph.Chart.8</vt:lpstr>
      <vt:lpstr>MSGraph.Chart.8</vt:lpstr>
      <vt:lpstr>MSGraph.Chart.8</vt:lpstr>
      <vt:lpstr>Visio.Drawing.11</vt:lpstr>
      <vt:lpstr>需求与商业模式创新  第一章: 导论</vt:lpstr>
      <vt:lpstr>自我介绍</vt:lpstr>
      <vt:lpstr>课程热身与讨论：什么是软件？</vt:lpstr>
      <vt:lpstr>互联网产品的持续进化（2015-2022之后呢？）</vt:lpstr>
      <vt:lpstr>问题域与解系统</vt:lpstr>
      <vt:lpstr>软件解决问题的基础：模拟与共享</vt:lpstr>
      <vt:lpstr>需求的两个维度</vt:lpstr>
      <vt:lpstr>需求的四个基本概念：问题域、需求、解系统、需求规格说明</vt:lpstr>
      <vt:lpstr>需求的定义</vt:lpstr>
      <vt:lpstr>需求的重要性 -  90年代起的软件生产状况调查——Standish Group 1995-2012</vt:lpstr>
      <vt:lpstr>需求错误的高代价性 </vt:lpstr>
      <vt:lpstr>PowerPoint 演示文稿</vt:lpstr>
      <vt:lpstr>90年代的软件生产状况调查 —— 影响因素[Standish Group 1995]</vt:lpstr>
      <vt:lpstr>当前需求的重要性 -《Are requirements alive and kicking?》 YES 2010</vt:lpstr>
      <vt:lpstr>需求工程的概念</vt:lpstr>
      <vt:lpstr>需求工程的基本活动与实质</vt:lpstr>
      <vt:lpstr>需求工程活动的困难性</vt:lpstr>
      <vt:lpstr>实践中的需求工程：非技术性和社会性因素带来的需求工程困难</vt:lpstr>
      <vt:lpstr>互联网+时代对需求工程的影响 – 互联网+意味着什么</vt:lpstr>
      <vt:lpstr>大幅降低人人互联成本的意义？</vt:lpstr>
      <vt:lpstr>《需求工程》与其它课程的关系与自身不足</vt:lpstr>
      <vt:lpstr>商业模式对互联网+时代需求工程的必要性与原理</vt:lpstr>
      <vt:lpstr>商业模式画布概览</vt:lpstr>
      <vt:lpstr>围绕商业模式的基本活动</vt:lpstr>
      <vt:lpstr>需求设计也需要掌握商业模式设计</vt:lpstr>
      <vt:lpstr>《需求与商业模式创新》课程内容</vt:lpstr>
      <vt:lpstr>课程目标</vt:lpstr>
      <vt:lpstr>上次课程重点关注的互联网产品</vt:lpstr>
      <vt:lpstr>课程资料</vt:lpstr>
      <vt:lpstr>考核</vt:lpstr>
      <vt:lpstr>课后作业与预习</vt:lpstr>
      <vt:lpstr>大作业精英团队招募！</vt:lpstr>
      <vt:lpstr>本章小结</vt:lpstr>
      <vt:lpstr>信息技术如何改变世界 – 构造场景</vt:lpstr>
      <vt:lpstr>被互联网定义的“新”场景</vt:lpstr>
      <vt:lpstr>共享单车2017：Ofo与Mobike</vt:lpstr>
      <vt:lpstr>共享单车2018：Hellobike</vt:lpstr>
      <vt:lpstr>共享单车2019：青桔与美团单车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卿云落</cp:lastModifiedBy>
  <cp:revision>412</cp:revision>
  <cp:lastPrinted>2113-01-01T00:00:00Z</cp:lastPrinted>
  <dcterms:created xsi:type="dcterms:W3CDTF">2113-01-01T00:00:00Z</dcterms:created>
  <dcterms:modified xsi:type="dcterms:W3CDTF">2023-02-13T07:03:00Z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1D3F61DC7CB64C36AE963D0D0E44309C</vt:lpwstr>
  </property>
  <property fmtid="{D5CDD505-2E9C-101B-9397-08002B2CF9AE}" pid="4" name="KSOProductBuildVer">
    <vt:lpwstr>2052-11.1.0.11744</vt:lpwstr>
  </property>
</Properties>
</file>