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413" r:id="rId4"/>
    <p:sldId id="462" r:id="rId5"/>
    <p:sldId id="463" r:id="rId6"/>
    <p:sldId id="443" r:id="rId7"/>
    <p:sldId id="258" r:id="rId8"/>
    <p:sldId id="444" r:id="rId9"/>
    <p:sldId id="464" r:id="rId10"/>
    <p:sldId id="445" r:id="rId11"/>
    <p:sldId id="465" r:id="rId12"/>
    <p:sldId id="466" r:id="rId13"/>
    <p:sldId id="467" r:id="rId14"/>
    <p:sldId id="468" r:id="rId15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1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E85E7-173B-4844-8676-800327201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BADBC-522D-41EA-87AD-7F4C7705FF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8938-5349-4759-B14B-4D786E4E6C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8AC4-AFA0-4229-AC3C-659B72B5D0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第二章：商业模式画布 </a:t>
            </a:r>
            <a:r>
              <a:rPr lang="en-US" altLang="zh-CN" dirty="0"/>
              <a:t>– </a:t>
            </a:r>
            <a:r>
              <a:rPr lang="zh-CN" altLang="en-US" dirty="0"/>
              <a:t>情感端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754"/>
          </a:xfrm>
        </p:spPr>
        <p:txBody>
          <a:bodyPr/>
          <a:lstStyle/>
          <a:p>
            <a:r>
              <a:rPr lang="en-US" altLang="zh-CN" dirty="0"/>
              <a:t>VP</a:t>
            </a:r>
            <a:r>
              <a:rPr lang="zh-CN" altLang="en-US" dirty="0"/>
              <a:t>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20799"/>
            <a:ext cx="7886700" cy="5490547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一个产品的</a:t>
            </a:r>
            <a:r>
              <a:rPr lang="en-US" altLang="zh-CN" dirty="0">
                <a:highlight>
                  <a:srgbClr val="FFFF00"/>
                </a:highlight>
              </a:rPr>
              <a:t>VP</a:t>
            </a:r>
            <a:r>
              <a:rPr lang="zh-CN" altLang="en-US" dirty="0">
                <a:highlight>
                  <a:srgbClr val="FFFF00"/>
                </a:highlight>
              </a:rPr>
              <a:t>通常是相互重叠且交错的（价值网络）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孤独的美食家五郎，他作为一个“个体户”，提供了哪些</a:t>
            </a:r>
            <a:r>
              <a:rPr lang="en-US" altLang="zh-CN" dirty="0"/>
              <a:t>VP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定制、设计与品牌地位（小团体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“亚文化群体”认同）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一站式服务与风险控制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缩减成本、可获得性与便利性等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初创团队如何设计自己的</a:t>
            </a:r>
            <a:r>
              <a:rPr lang="en-US" altLang="zh-CN" dirty="0"/>
              <a:t>VP</a:t>
            </a:r>
            <a:endParaRPr lang="en-US" altLang="zh-CN" dirty="0"/>
          </a:p>
          <a:p>
            <a:pPr lvl="1"/>
            <a:r>
              <a:rPr lang="zh-CN" altLang="en-US" dirty="0"/>
              <a:t>为了生存，初创团队需以“轻成本”的方式运营，可以多考虑引入“简单”与“透明”式的产品，维持“轻成本”运营</a:t>
            </a:r>
            <a:endParaRPr lang="en-US" altLang="zh-CN" dirty="0"/>
          </a:p>
          <a:p>
            <a:pPr lvl="2"/>
            <a:r>
              <a:rPr lang="zh-CN" altLang="en-US" dirty="0"/>
              <a:t>信息类产品：微信公号、（短）视频平台</a:t>
            </a:r>
            <a:endParaRPr lang="en-US" altLang="zh-CN" dirty="0"/>
          </a:p>
          <a:p>
            <a:pPr lvl="2"/>
            <a:r>
              <a:rPr lang="zh-CN" altLang="en-US" dirty="0"/>
              <a:t>实物类产品：各类生产线的复用（定制</a:t>
            </a:r>
            <a:r>
              <a:rPr lang="en-US" altLang="zh-CN" dirty="0"/>
              <a:t>JK</a:t>
            </a:r>
            <a:r>
              <a:rPr lang="zh-CN" altLang="en-US" dirty="0"/>
              <a:t>裙、元气森林）</a:t>
            </a:r>
            <a:endParaRPr lang="en-US" altLang="zh-CN" dirty="0"/>
          </a:p>
          <a:p>
            <a:pPr lvl="1"/>
            <a:r>
              <a:rPr lang="zh-CN" altLang="en-US" dirty="0"/>
              <a:t>一般而言，</a:t>
            </a:r>
            <a:r>
              <a:rPr lang="en-US" altLang="zh-CN" dirty="0"/>
              <a:t>VP</a:t>
            </a:r>
            <a:r>
              <a:rPr lang="zh-CN" altLang="en-US" dirty="0"/>
              <a:t>以“收益”型为主</a:t>
            </a:r>
            <a:endParaRPr lang="en-US" altLang="zh-CN" dirty="0"/>
          </a:p>
          <a:p>
            <a:pPr lvl="2"/>
            <a:r>
              <a:rPr lang="zh-CN" altLang="en-US" dirty="0"/>
              <a:t>“低价”的</a:t>
            </a:r>
            <a:r>
              <a:rPr lang="en-US" altLang="zh-CN" dirty="0"/>
              <a:t>VP</a:t>
            </a:r>
            <a:r>
              <a:rPr lang="zh-CN" altLang="en-US" dirty="0"/>
              <a:t>需要：某领域内的高效率、高覆盖、强竞争</a:t>
            </a:r>
            <a:endParaRPr lang="en-US" altLang="zh-CN" dirty="0"/>
          </a:p>
          <a:p>
            <a:pPr lvl="2"/>
            <a:r>
              <a:rPr lang="zh-CN" altLang="en-US" dirty="0"/>
              <a:t>初创团队需要较高定价以形成发展所需的利润空间</a:t>
            </a:r>
            <a:endParaRPr lang="en-US" altLang="zh-CN" dirty="0"/>
          </a:p>
          <a:p>
            <a:pPr lvl="3"/>
            <a:r>
              <a:rPr lang="zh-CN" altLang="en-US" dirty="0"/>
              <a:t>产品成长、渠道开拓、小品牌导致的高价格要素等均使得初创团队的花费更高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005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补充讨论：信息技术如何改变世界 </a:t>
            </a:r>
            <a:r>
              <a:rPr lang="en-US" altLang="zh-CN" sz="2800" dirty="0"/>
              <a:t>– </a:t>
            </a:r>
            <a:r>
              <a:rPr lang="zh-CN" altLang="en-US" sz="2800" dirty="0"/>
              <a:t>构造场景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368490"/>
            <a:ext cx="9094237" cy="529356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人类社会的整体视角 </a:t>
            </a:r>
            <a:r>
              <a:rPr lang="en-US" altLang="zh-CN" dirty="0"/>
              <a:t>– </a:t>
            </a:r>
            <a:r>
              <a:rPr lang="zh-CN" altLang="en-US" dirty="0"/>
              <a:t>人人互联的“小小世界”</a:t>
            </a:r>
            <a:endParaRPr lang="en-US" altLang="zh-CN" dirty="0"/>
          </a:p>
          <a:p>
            <a:pPr lvl="1"/>
            <a:r>
              <a:rPr lang="zh-CN" altLang="en-US" dirty="0"/>
              <a:t>“六度分离”现象的背后 </a:t>
            </a:r>
            <a:r>
              <a:rPr lang="en-US" altLang="zh-CN" dirty="0"/>
              <a:t>– </a:t>
            </a:r>
            <a:r>
              <a:rPr lang="zh-CN" altLang="en-US" dirty="0"/>
              <a:t>任何一种人人互动都会形成网络</a:t>
            </a:r>
            <a:r>
              <a:rPr lang="en-US" altLang="zh-CN" dirty="0"/>
              <a:t>/</a:t>
            </a:r>
            <a:r>
              <a:rPr lang="zh-CN" altLang="en-US" dirty="0"/>
              <a:t>群体，群体的局部行为会导致全局性的结果</a:t>
            </a:r>
            <a:endParaRPr lang="en-US" altLang="zh-CN" dirty="0"/>
          </a:p>
          <a:p>
            <a:pPr lvl="1"/>
            <a:r>
              <a:rPr lang="zh-CN" altLang="en-US" dirty="0"/>
              <a:t>移动互联网 </a:t>
            </a:r>
            <a:r>
              <a:rPr lang="en-US" altLang="zh-CN" dirty="0"/>
              <a:t>– </a:t>
            </a:r>
            <a:r>
              <a:rPr lang="zh-CN" altLang="en-US" dirty="0"/>
              <a:t>低成本互联下的“更小世界”</a:t>
            </a:r>
            <a:endParaRPr lang="en-US" altLang="zh-CN" dirty="0"/>
          </a:p>
          <a:p>
            <a:endParaRPr lang="en-US" altLang="zh-CN" sz="500" dirty="0"/>
          </a:p>
          <a:p>
            <a:r>
              <a:rPr lang="zh-CN" altLang="en-US" dirty="0"/>
              <a:t>单个网民视角 </a:t>
            </a:r>
            <a:r>
              <a:rPr lang="en-US" altLang="zh-CN" dirty="0"/>
              <a:t>– </a:t>
            </a:r>
            <a:r>
              <a:rPr lang="zh-CN" altLang="en-US" dirty="0"/>
              <a:t>通过</a:t>
            </a:r>
            <a:r>
              <a:rPr lang="zh-CN" altLang="en-US" b="1" dirty="0"/>
              <a:t>场景</a:t>
            </a:r>
            <a:r>
              <a:rPr lang="zh-CN" altLang="en-US" dirty="0"/>
              <a:t>连接到不同群体</a:t>
            </a:r>
            <a:endParaRPr lang="en-US" altLang="zh-CN" dirty="0"/>
          </a:p>
          <a:p>
            <a:endParaRPr lang="en-US" altLang="zh-CN" sz="500" dirty="0"/>
          </a:p>
          <a:p>
            <a:r>
              <a:rPr lang="zh-CN" altLang="en-US" dirty="0"/>
              <a:t>场景的定义</a:t>
            </a:r>
            <a:endParaRPr lang="en-US" altLang="zh-CN" dirty="0"/>
          </a:p>
          <a:p>
            <a:pPr lvl="1"/>
            <a:r>
              <a:rPr lang="zh-CN" altLang="en-US" dirty="0"/>
              <a:t>原定义：影视用语，指特定时间、空间内发生的行动，或指由人物关系构成的具体画面，是通过人物行动来表现剧情的一系列特定过程</a:t>
            </a:r>
            <a:endParaRPr lang="en-US" altLang="zh-CN" dirty="0"/>
          </a:p>
          <a:p>
            <a:pPr lvl="1"/>
            <a:r>
              <a:rPr lang="zh-CN" altLang="en-US" dirty="0"/>
              <a:t>互联网定义 </a:t>
            </a:r>
            <a:r>
              <a:rPr lang="en-US" altLang="zh-CN" dirty="0"/>
              <a:t>– </a:t>
            </a:r>
            <a:r>
              <a:rPr lang="zh-CN" altLang="en-US" b="1" dirty="0"/>
              <a:t>与互联网行为相关的，通过支付完成闭环的应用形态</a:t>
            </a:r>
            <a:r>
              <a:rPr lang="zh-CN" altLang="en-US" dirty="0"/>
              <a:t>，包含以下两类典型场景：</a:t>
            </a:r>
            <a:endParaRPr lang="en-US" altLang="zh-CN" dirty="0"/>
          </a:p>
          <a:p>
            <a:pPr lvl="2"/>
            <a:r>
              <a:rPr lang="zh-CN" altLang="en-US" sz="2300" b="1" dirty="0"/>
              <a:t>超级入口：</a:t>
            </a:r>
            <a:r>
              <a:rPr lang="zh-CN" altLang="en-US" sz="2300" dirty="0"/>
              <a:t>触发用户沉浸式体验或长时间停留的应用形态（游戏、社交、购物等）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支付场景：</a:t>
            </a:r>
            <a:r>
              <a:rPr lang="zh-CN" altLang="en-US" sz="2300" dirty="0"/>
              <a:t>应用移动支付完成交易的场景</a:t>
            </a:r>
            <a:endParaRPr lang="en-US" altLang="zh-CN" sz="2300" dirty="0"/>
          </a:p>
          <a:p>
            <a:endParaRPr lang="en-US" altLang="zh-CN" sz="500" dirty="0"/>
          </a:p>
          <a:p>
            <a:r>
              <a:rPr lang="zh-CN" altLang="en-US" dirty="0"/>
              <a:t>场景的连接</a:t>
            </a:r>
            <a:endParaRPr lang="en-US" altLang="zh-CN" dirty="0"/>
          </a:p>
          <a:p>
            <a:pPr lvl="1"/>
            <a:r>
              <a:rPr lang="zh-CN" altLang="en-US" dirty="0"/>
              <a:t>基于场景的（构建产品）思维方式：将（移动）互联网视为连接不同个体制造场景的工具，以及完成连接的高效率方法</a:t>
            </a:r>
            <a:endParaRPr lang="en-US" altLang="zh-CN" dirty="0"/>
          </a:p>
          <a:p>
            <a:pPr lvl="1"/>
            <a:r>
              <a:rPr lang="zh-CN" altLang="en-US" dirty="0"/>
              <a:t>从而达成：形成（产品）体验、促成（客户）消费、创造个体生存意义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补充讨论：被互联网定义的</a:t>
            </a:r>
            <a:r>
              <a:rPr lang="zh-CN" altLang="en-US" sz="3600" b="1" dirty="0"/>
              <a:t>“新”场景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51318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以人为中心的体验细节 </a:t>
            </a:r>
            <a:r>
              <a:rPr lang="en-US" altLang="zh-CN" dirty="0"/>
              <a:t>– </a:t>
            </a:r>
            <a:r>
              <a:rPr lang="zh-CN" altLang="en-US" dirty="0"/>
              <a:t>（不同时段的）在线视听、公开社交（真人秀）、线下打造线上种草的网红地、知识获取</a:t>
            </a:r>
            <a:r>
              <a:rPr lang="en-US" altLang="zh-CN" dirty="0"/>
              <a:t>&amp;</a:t>
            </a:r>
            <a:r>
              <a:rPr lang="zh-CN" altLang="en-US" dirty="0"/>
              <a:t>分（</a:t>
            </a:r>
            <a:r>
              <a:rPr lang="en-US" altLang="zh-CN" dirty="0"/>
              <a:t>tai</a:t>
            </a:r>
            <a:r>
              <a:rPr lang="zh-CN" altLang="en-US" dirty="0"/>
              <a:t>）享（</a:t>
            </a:r>
            <a:r>
              <a:rPr lang="en-US" altLang="zh-CN" dirty="0"/>
              <a:t>gang</a:t>
            </a:r>
            <a:r>
              <a:rPr lang="zh-CN" altLang="en-US" dirty="0"/>
              <a:t>）</a:t>
            </a:r>
            <a:r>
              <a:rPr lang="en-US" altLang="zh-CN" dirty="0"/>
              <a:t>&amp;</a:t>
            </a:r>
            <a:r>
              <a:rPr lang="zh-CN" altLang="en-US" dirty="0"/>
              <a:t>玩梗（</a:t>
            </a:r>
            <a:r>
              <a:rPr lang="zh-CN" altLang="en-US" i="1" dirty="0"/>
              <a:t>以显示自己的</a:t>
            </a:r>
            <a:r>
              <a:rPr lang="zh-CN" altLang="en-US" i="1" dirty="0">
                <a:solidFill>
                  <a:srgbClr val="FF0000"/>
                </a:solidFill>
              </a:rPr>
              <a:t>小团体</a:t>
            </a:r>
            <a:r>
              <a:rPr lang="en-US" altLang="zh-CN" i="1" dirty="0">
                <a:solidFill>
                  <a:srgbClr val="FF0000"/>
                </a:solidFill>
              </a:rPr>
              <a:t>/</a:t>
            </a:r>
            <a:r>
              <a:rPr lang="zh-CN" altLang="en-US" i="1" dirty="0">
                <a:solidFill>
                  <a:srgbClr val="FF0000"/>
                </a:solidFill>
              </a:rPr>
              <a:t>独特爱好</a:t>
            </a:r>
            <a:r>
              <a:rPr lang="zh-CN" altLang="en-US" i="1" dirty="0"/>
              <a:t>标签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广泛的连接方式 </a:t>
            </a:r>
            <a:r>
              <a:rPr lang="en-US" altLang="zh-CN" dirty="0"/>
              <a:t>– </a:t>
            </a:r>
            <a:r>
              <a:rPr lang="zh-CN" altLang="en-US" dirty="0"/>
              <a:t>扫一扫（二维码、实物）与商品、私域流量（社区、群聊、朋友圈）与各类活动、</a:t>
            </a:r>
            <a:r>
              <a:rPr lang="en-US" altLang="zh-CN" dirty="0"/>
              <a:t>O2O</a:t>
            </a:r>
            <a:r>
              <a:rPr lang="zh-CN" altLang="en-US" dirty="0"/>
              <a:t>、微信与其它</a:t>
            </a:r>
            <a:r>
              <a:rPr lang="en-US" altLang="zh-CN" dirty="0"/>
              <a:t>APP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价值交换与新生活方式 </a:t>
            </a:r>
            <a:r>
              <a:rPr lang="en-US" altLang="zh-CN" dirty="0"/>
              <a:t>– </a:t>
            </a:r>
            <a:r>
              <a:rPr lang="zh-CN" altLang="en-US" dirty="0"/>
              <a:t>红包</a:t>
            </a:r>
            <a:r>
              <a:rPr lang="en-US" altLang="zh-CN" dirty="0"/>
              <a:t>&amp;</a:t>
            </a:r>
            <a:r>
              <a:rPr lang="zh-CN" altLang="en-US" dirty="0"/>
              <a:t>打赏、各种智能设备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场景构成 </a:t>
            </a:r>
            <a:r>
              <a:rPr lang="en-US" altLang="zh-CN" dirty="0"/>
              <a:t>– </a:t>
            </a:r>
            <a:r>
              <a:rPr lang="zh-CN" altLang="en-US" dirty="0"/>
              <a:t>时间、地点、人物、事件、链接方式</a:t>
            </a:r>
            <a:endParaRPr lang="en-US" altLang="zh-CN" dirty="0"/>
          </a:p>
          <a:p>
            <a:pPr lvl="1"/>
            <a:r>
              <a:rPr lang="zh-CN" altLang="en-US" sz="2600" dirty="0"/>
              <a:t>通过何种会议软件在何时与哪些人进行视频会议</a:t>
            </a:r>
            <a:endParaRPr lang="en-US" altLang="zh-CN" sz="2600" dirty="0"/>
          </a:p>
          <a:p>
            <a:pPr lvl="1"/>
            <a:r>
              <a:rPr lang="zh-CN" altLang="en-US" sz="2600" dirty="0"/>
              <a:t>晚七点佩戴运动手环开启</a:t>
            </a:r>
            <a:r>
              <a:rPr lang="en-US" altLang="zh-CN" sz="2600" dirty="0"/>
              <a:t>keep</a:t>
            </a:r>
            <a:r>
              <a:rPr lang="zh-CN" altLang="en-US" sz="2600" dirty="0"/>
              <a:t>去公园跑步，结束后发朋友圈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zh-CN" altLang="en-US" dirty="0"/>
              <a:t>事实上，场景本身没有新旧之分，其差异在于</a:t>
            </a:r>
            <a:r>
              <a:rPr lang="zh-CN" altLang="en-US" b="1" dirty="0"/>
              <a:t>能否（通过移动互联网）使场景参与者沟通诠释出新的价值与情感</a:t>
            </a:r>
            <a:endParaRPr lang="en-US" altLang="zh-CN" b="1" dirty="0"/>
          </a:p>
          <a:p>
            <a:pPr lvl="1"/>
            <a:r>
              <a:rPr lang="zh-CN" altLang="en-US" dirty="0"/>
              <a:t>结合客户洞察描绘出独特、具体的场景</a:t>
            </a:r>
            <a:endParaRPr lang="en-US" altLang="zh-CN" dirty="0"/>
          </a:p>
          <a:p>
            <a:pPr lvl="1"/>
            <a:r>
              <a:rPr lang="zh-CN" altLang="en-US" dirty="0"/>
              <a:t>在这些场景中用户决定选择特定产品而放弃其它产品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665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补充讨论：互联网</a:t>
            </a:r>
            <a:r>
              <a:rPr lang="en-US" altLang="zh-CN" sz="3200" dirty="0"/>
              <a:t>+</a:t>
            </a:r>
            <a:r>
              <a:rPr lang="zh-CN" altLang="en-US" sz="3200" dirty="0"/>
              <a:t>软件天然的垄断趋势与后发软件的应对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65" y="1231641"/>
            <a:ext cx="9063135" cy="55797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信息技术服务的边界成本接近于零</a:t>
            </a:r>
            <a:endParaRPr lang="en-US" altLang="zh-CN" dirty="0"/>
          </a:p>
          <a:p>
            <a:pPr lvl="1"/>
            <a:r>
              <a:rPr lang="zh-CN" altLang="en-US" dirty="0"/>
              <a:t>导致所有互联网软件都倾向于取得垄断地位，庞大流量所带来的印钞机式的盈利模式</a:t>
            </a:r>
            <a:endParaRPr lang="en-US" altLang="zh-CN" dirty="0"/>
          </a:p>
          <a:p>
            <a:pPr lvl="1"/>
            <a:r>
              <a:rPr lang="zh-CN" altLang="en-US" dirty="0"/>
              <a:t>一万用户与一百万用户的技术运营成本相当</a:t>
            </a:r>
            <a:endParaRPr lang="en-US" altLang="zh-CN" dirty="0"/>
          </a:p>
          <a:p>
            <a:pPr lvl="1"/>
            <a:r>
              <a:rPr lang="zh-CN" altLang="en-US" dirty="0"/>
              <a:t>先发且领先的企业在后续竞争中优势巨大 </a:t>
            </a:r>
            <a:r>
              <a:rPr lang="en-US" altLang="zh-CN" dirty="0"/>
              <a:t>– </a:t>
            </a:r>
            <a:r>
              <a:rPr lang="zh-CN" altLang="en-US" dirty="0"/>
              <a:t>流量成本、交易成本低</a:t>
            </a:r>
            <a:endParaRPr lang="en-US" altLang="zh-CN" dirty="0"/>
          </a:p>
          <a:p>
            <a:endParaRPr lang="en-US" altLang="zh-CN" sz="200" dirty="0"/>
          </a:p>
          <a:p>
            <a:r>
              <a:rPr lang="zh-CN" altLang="en-US" dirty="0"/>
              <a:t>后发软件（产品）的机会何在？</a:t>
            </a:r>
            <a:endParaRPr lang="en-US" altLang="zh-CN" dirty="0"/>
          </a:p>
          <a:p>
            <a:pPr lvl="1"/>
            <a:r>
              <a:rPr lang="zh-CN" altLang="en-US" dirty="0"/>
              <a:t>更加细分、贴合的用户体验 </a:t>
            </a:r>
            <a:r>
              <a:rPr lang="en-US" altLang="zh-CN" dirty="0"/>
              <a:t>– </a:t>
            </a:r>
            <a:r>
              <a:rPr lang="zh-CN" altLang="en-US" b="1" dirty="0"/>
              <a:t>形成独特的亚文化、亚群体</a:t>
            </a:r>
            <a:endParaRPr lang="en-US" altLang="zh-CN" b="1" dirty="0"/>
          </a:p>
          <a:p>
            <a:pPr lvl="1"/>
            <a:r>
              <a:rPr lang="zh-CN" altLang="en-US" dirty="0"/>
              <a:t>结合核心资源、关键业务的深入打造（重资产、“持有型投资”） </a:t>
            </a:r>
            <a:r>
              <a:rPr lang="en-US" altLang="zh-CN" dirty="0"/>
              <a:t>- </a:t>
            </a:r>
            <a:r>
              <a:rPr lang="zh-CN" altLang="en-US" b="1" dirty="0"/>
              <a:t>不可替代性强的日常生活服务</a:t>
            </a:r>
            <a:endParaRPr lang="en-US" altLang="zh-CN" b="1" dirty="0"/>
          </a:p>
          <a:p>
            <a:pPr lvl="1"/>
            <a:r>
              <a:rPr lang="zh-CN" altLang="en-US" dirty="0"/>
              <a:t>向新技术、新领域、新应用的创新尝试（“新”是指与典型互联网企业、行业相比，往往是有利可图的“老”行业） </a:t>
            </a:r>
            <a:r>
              <a:rPr lang="en-US" altLang="zh-CN" dirty="0"/>
              <a:t>- </a:t>
            </a:r>
            <a:r>
              <a:rPr lang="zh-CN" altLang="en-US" b="1" dirty="0"/>
              <a:t>工业</a:t>
            </a:r>
            <a:r>
              <a:rPr lang="en-US" altLang="zh-CN" b="1" dirty="0"/>
              <a:t>/</a:t>
            </a:r>
            <a:r>
              <a:rPr lang="zh-CN" altLang="en-US" b="1" dirty="0"/>
              <a:t>产业互联网</a:t>
            </a:r>
            <a:endParaRPr lang="en-US" altLang="zh-CN" b="1" dirty="0"/>
          </a:p>
          <a:p>
            <a:pPr lvl="1"/>
            <a:r>
              <a:rPr lang="zh-CN" altLang="en-US" i="1" dirty="0"/>
              <a:t>上述要素的组合 </a:t>
            </a:r>
            <a:r>
              <a:rPr lang="en-US" altLang="zh-CN" i="1" dirty="0"/>
              <a:t>– </a:t>
            </a:r>
            <a:r>
              <a:rPr lang="zh-CN" altLang="en-US" i="1" dirty="0"/>
              <a:t>蔚来汽车：</a:t>
            </a:r>
            <a:endParaRPr lang="en-US" altLang="zh-CN" i="1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“宠粉”式运营以弥补纯电动车的缺陷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“人工换电”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“宠粉”的空间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问题域：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必须放下手机的“第二起居室”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“宠粉”的解系统：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服务万能、内容有趣的手机</a:t>
            </a:r>
            <a:r>
              <a:rPr lang="en-US" altLang="zh-CN" dirty="0">
                <a:solidFill>
                  <a:srgbClr val="FF0000"/>
                </a:solidFill>
              </a:rPr>
              <a:t>APP – </a:t>
            </a:r>
            <a:r>
              <a:rPr lang="zh-CN" altLang="en-US" dirty="0">
                <a:solidFill>
                  <a:srgbClr val="FF0000"/>
                </a:solidFill>
              </a:rPr>
              <a:t>每次用车必须访问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“涟漪模式”营销：核心车主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高质量车友圈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一般用户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294007"/>
            <a:ext cx="7886700" cy="4781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复习：需求的两个维度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>
          <a:xfrm>
            <a:off x="71120" y="1361440"/>
            <a:ext cx="9144000" cy="415544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需求（要求，问题域端）</a:t>
            </a:r>
            <a:endParaRPr lang="en-US" altLang="zh-CN" sz="3200" dirty="0"/>
          </a:p>
          <a:p>
            <a:pPr lvl="1" eaLnBrk="1" hangingPunct="1"/>
            <a:r>
              <a:rPr lang="zh-CN" altLang="en-US" dirty="0"/>
              <a:t>直接需求、间接需求</a:t>
            </a:r>
            <a:endParaRPr lang="en-US" altLang="zh-CN" dirty="0"/>
          </a:p>
          <a:p>
            <a:pPr lvl="1" eaLnBrk="1" hangingPunct="1"/>
            <a:r>
              <a:rPr lang="zh-CN" altLang="en-US" i="1" dirty="0"/>
              <a:t>不切实际的期望</a:t>
            </a:r>
            <a:endParaRPr lang="en-US" altLang="zh-CN" i="1" dirty="0"/>
          </a:p>
          <a:p>
            <a:endParaRPr lang="en-US" altLang="zh-CN" sz="800" dirty="0"/>
          </a:p>
          <a:p>
            <a:r>
              <a:rPr lang="zh-CN" altLang="en-US" sz="3200" dirty="0"/>
              <a:t>需求规格说明（解系统端）</a:t>
            </a:r>
            <a:endParaRPr lang="en-US" altLang="zh-CN" sz="3200" dirty="0"/>
          </a:p>
          <a:p>
            <a:pPr lvl="1"/>
            <a:r>
              <a:rPr lang="zh-CN" altLang="en-US" dirty="0"/>
              <a:t>数据：现实世界的模型</a:t>
            </a:r>
            <a:endParaRPr lang="en-US" altLang="zh-CN" dirty="0"/>
          </a:p>
          <a:p>
            <a:pPr lvl="1"/>
            <a:r>
              <a:rPr lang="zh-CN" altLang="en-US" dirty="0"/>
              <a:t>功能：对模型的操作，将结果反馈回现实世界，</a:t>
            </a:r>
            <a:r>
              <a:rPr lang="zh-CN" altLang="en-US" dirty="0">
                <a:solidFill>
                  <a:srgbClr val="FF0000"/>
                </a:solidFill>
              </a:rPr>
              <a:t>在问题域内通过改变状态或演进顺序解决问题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5300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09958A-4DE1-42FE-A9F2-32AA117818EF}" type="slidenum">
              <a:rPr lang="en-US" altLang="zh-CN" smtClean="0">
                <a:latin typeface="Garamond" panose="02020404030301010803" pitchFamily="18" charset="0"/>
              </a:rPr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34907" y="772161"/>
          <a:ext cx="3944469" cy="226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Visio" r:id="rId1" imgW="2125345" imgH="1219200" progId="Visio.Drawing.11">
                  <p:embed/>
                </p:oleObj>
              </mc:Choice>
              <mc:Fallback>
                <p:oleObj name="Visio" r:id="rId1" imgW="2125345" imgH="1219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907" y="772161"/>
                        <a:ext cx="3944469" cy="2261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72098" y="4605547"/>
          <a:ext cx="7560238" cy="21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3" imgW="4300220" imgH="1219200" progId="Visio.Drawing.11">
                  <p:embed/>
                </p:oleObj>
              </mc:Choice>
              <mc:Fallback>
                <p:oleObj name="Visio" r:id="rId3" imgW="4300220" imgH="1219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98" y="4605547"/>
                        <a:ext cx="7560238" cy="21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复习：</a:t>
            </a:r>
            <a:r>
              <a:rPr lang="en-US" altLang="zh-CN" sz="3200" dirty="0"/>
              <a:t>《</a:t>
            </a:r>
            <a:r>
              <a:rPr lang="zh-CN" altLang="en-US" sz="3200" dirty="0"/>
              <a:t>需求与商业模式创新</a:t>
            </a:r>
            <a:r>
              <a:rPr lang="en-US" altLang="zh-CN" sz="3200" dirty="0"/>
              <a:t>》</a:t>
            </a:r>
            <a:r>
              <a:rPr lang="zh-CN" altLang="en-US" sz="3200" dirty="0"/>
              <a:t>课程结构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3645"/>
            <a:ext cx="9144000" cy="508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zh-CN" altLang="en-US" dirty="0"/>
              <a:t>复习：相关讨论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0960"/>
            <a:ext cx="7886700" cy="5425440"/>
          </a:xfrm>
        </p:spPr>
        <p:txBody>
          <a:bodyPr>
            <a:normAutofit/>
          </a:bodyPr>
          <a:lstStyle/>
          <a:p>
            <a:r>
              <a:rPr lang="zh-CN" altLang="en-US" dirty="0"/>
              <a:t>收到课外实践团队申请</a:t>
            </a:r>
            <a:r>
              <a:rPr lang="en-US" altLang="zh-CN" dirty="0"/>
              <a:t>3</a:t>
            </a:r>
            <a:r>
              <a:rPr lang="zh-CN" altLang="en-US" dirty="0"/>
              <a:t>份</a:t>
            </a:r>
            <a:endParaRPr lang="en-US" altLang="zh-CN" dirty="0"/>
          </a:p>
          <a:p>
            <a:pPr lvl="1"/>
            <a:r>
              <a:rPr lang="zh-CN" altLang="en-US" dirty="0"/>
              <a:t>感谢支持，各位的材料都准备的很好</a:t>
            </a:r>
            <a:endParaRPr lang="en-US" altLang="zh-CN" dirty="0"/>
          </a:p>
          <a:p>
            <a:pPr lvl="1"/>
            <a:r>
              <a:rPr lang="zh-CN" altLang="en-US" dirty="0"/>
              <a:t>希望大家踊跃参加，下周公布大作业前确定</a:t>
            </a:r>
            <a:endParaRPr lang="en-US" altLang="zh-CN" dirty="0"/>
          </a:p>
          <a:p>
            <a:endParaRPr lang="en-US" altLang="zh-CN" sz="200" dirty="0"/>
          </a:p>
          <a:p>
            <a:r>
              <a:rPr lang="zh-CN" altLang="en-US" dirty="0"/>
              <a:t>“请问计算器的问题域与解系统各是什么？”</a:t>
            </a:r>
            <a:endParaRPr lang="en-US" altLang="zh-CN" dirty="0"/>
          </a:p>
          <a:p>
            <a:pPr lvl="1"/>
            <a:r>
              <a:rPr lang="zh-CN" altLang="en-US" dirty="0"/>
              <a:t>问题域一般不包含计算机世界的概念，要从明确的应用领域和人性（情感诉求、日常生活等）出发</a:t>
            </a:r>
            <a:endParaRPr lang="en-US" altLang="zh-CN" dirty="0"/>
          </a:p>
          <a:p>
            <a:pPr lvl="1"/>
            <a:r>
              <a:rPr lang="zh-CN" altLang="en-US" dirty="0"/>
              <a:t>解系统一般也不是模糊的“宏观”系统目标，而是明确的问题域背景</a:t>
            </a:r>
            <a:r>
              <a:rPr lang="en-US" altLang="zh-CN" dirty="0"/>
              <a:t>+</a:t>
            </a:r>
            <a:r>
              <a:rPr lang="zh-CN" altLang="en-US" dirty="0"/>
              <a:t>问题</a:t>
            </a:r>
            <a:r>
              <a:rPr lang="en-US" altLang="zh-CN" dirty="0"/>
              <a:t>+</a:t>
            </a:r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任务</a:t>
            </a:r>
            <a:r>
              <a:rPr lang="en-US" altLang="zh-CN" dirty="0"/>
              <a:t>+</a:t>
            </a:r>
            <a:r>
              <a:rPr lang="zh-CN" altLang="en-US" dirty="0"/>
              <a:t>交互（</a:t>
            </a:r>
            <a:r>
              <a:rPr lang="en-US" altLang="zh-CN" dirty="0"/>
              <a:t>+</a:t>
            </a:r>
            <a:r>
              <a:rPr lang="zh-CN" altLang="en-US" dirty="0"/>
              <a:t>设计、实现、测试、部署等其它制品）</a:t>
            </a:r>
            <a:endParaRPr lang="en-US" altLang="zh-CN" dirty="0"/>
          </a:p>
          <a:p>
            <a:pPr lvl="1"/>
            <a:r>
              <a:rPr lang="zh-CN" altLang="en-US" dirty="0"/>
              <a:t>纯计算器（没有模拟与共享）可认为是解系统的一个组件，不同类型的计算器（编程语言）有其假设的</a:t>
            </a:r>
            <a:r>
              <a:rPr lang="zh-CN" altLang="en-US" b="1" dirty="0"/>
              <a:t>场景</a:t>
            </a:r>
            <a:r>
              <a:rPr lang="zh-CN" altLang="en-US" dirty="0"/>
              <a:t>，才有问题域</a:t>
            </a:r>
            <a:endParaRPr lang="en-US" altLang="zh-CN" dirty="0"/>
          </a:p>
          <a:p>
            <a:pPr lvl="2"/>
            <a:r>
              <a:rPr lang="zh-CN" altLang="en-US" dirty="0"/>
              <a:t>以下五种计算器与语言的场景：“归归归</a:t>
            </a:r>
            <a:r>
              <a:rPr lang="en-US" altLang="zh-CN" dirty="0"/>
              <a:t>…</a:t>
            </a:r>
            <a:r>
              <a:rPr lang="zh-CN" altLang="en-US" dirty="0"/>
              <a:t>归零”、“记忆</a:t>
            </a:r>
            <a:r>
              <a:rPr lang="en-US" altLang="zh-CN" dirty="0"/>
              <a:t>M+</a:t>
            </a:r>
            <a:r>
              <a:rPr lang="zh-CN" altLang="en-US" dirty="0"/>
              <a:t>记忆</a:t>
            </a:r>
            <a:r>
              <a:rPr lang="en-US" altLang="zh-CN" dirty="0"/>
              <a:t>M-</a:t>
            </a:r>
            <a:r>
              <a:rPr lang="zh-CN" altLang="en-US" dirty="0"/>
              <a:t>”、 “哪里不会点哪里” 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语言、</a:t>
            </a:r>
            <a:r>
              <a:rPr lang="en-US" altLang="zh-CN" dirty="0"/>
              <a:t>MATLAB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我们想要的商业模式模型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为何需要从商业模式开始：人人互联成本趋零导致的潜在用户群体变化以及已有业务的重组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：人人都能理解，容易达成共识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：易于建模和操作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3</a:t>
            </a:r>
            <a:r>
              <a:rPr lang="zh-CN" altLang="en-US" dirty="0"/>
              <a:t>：依然具有分析复杂情况的能力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40378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  <a:endParaRPr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2493547" y="3434416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  <a:endParaRPr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  <a:endParaRPr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  <a:endParaRPr lang="zh-CN" altLang="en-US" sz="1350" dirty="0"/>
          </a:p>
        </p:txBody>
      </p:sp>
      <p:sp>
        <p:nvSpPr>
          <p:cNvPr id="17" name="矩形 16"/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  <a:endParaRPr lang="zh-CN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dirty="0"/>
              <a:t>细分条件：</a:t>
            </a:r>
            <a:r>
              <a:rPr lang="zh-CN" altLang="en-US" b="1" dirty="0">
                <a:solidFill>
                  <a:srgbClr val="FF0000"/>
                </a:solidFill>
              </a:rPr>
              <a:t>需求催生新供给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50"/>
                </a:solidFill>
              </a:rPr>
              <a:t>需要新分销渠道和客户关系类型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F0"/>
                </a:solidFill>
              </a:rPr>
              <a:t>产生的利润率不同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7030A0"/>
                </a:solidFill>
              </a:rPr>
              <a:t>愿意为某方面的特殊改进买单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b="1" dirty="0"/>
              <a:t>需要谨慎处理客户的细分与取舍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dirty="0"/>
              <a:t>大众市场（</a:t>
            </a:r>
            <a:r>
              <a:rPr lang="en-US" altLang="zh-CN" dirty="0"/>
              <a:t>mass market</a:t>
            </a:r>
            <a:r>
              <a:rPr lang="zh-CN" altLang="en-US" dirty="0"/>
              <a:t>）：消费电子、大型零售商</a:t>
            </a:r>
            <a:endParaRPr lang="en-US" altLang="zh-CN" dirty="0"/>
          </a:p>
          <a:p>
            <a:pPr lvl="1"/>
            <a:r>
              <a:rPr lang="zh-CN" altLang="en-US" dirty="0"/>
              <a:t>小众市场（</a:t>
            </a:r>
            <a:r>
              <a:rPr lang="en-US" altLang="zh-CN" dirty="0"/>
              <a:t>niche market</a:t>
            </a:r>
            <a:r>
              <a:rPr lang="zh-CN" altLang="en-US" dirty="0"/>
              <a:t>）：产业链上的供应商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endParaRPr lang="en-US" altLang="zh-CN" dirty="0"/>
          </a:p>
          <a:p>
            <a:pPr lvl="1"/>
            <a:r>
              <a:rPr lang="zh-CN" altLang="en-US" dirty="0"/>
              <a:t>求同存异的客户群体（</a:t>
            </a:r>
            <a:r>
              <a:rPr lang="en-US" altLang="zh-CN" dirty="0"/>
              <a:t>segmented</a:t>
            </a:r>
            <a:r>
              <a:rPr lang="zh-CN" altLang="en-US" dirty="0"/>
              <a:t>）：各类产品线、诺基亚</a:t>
            </a:r>
            <a:endParaRPr lang="en-US" altLang="zh-CN" dirty="0"/>
          </a:p>
          <a:p>
            <a:pPr lvl="1"/>
            <a:r>
              <a:rPr lang="zh-CN" altLang="en-US" dirty="0"/>
              <a:t>多元化客户群体（</a:t>
            </a:r>
            <a:r>
              <a:rPr lang="en-US" altLang="zh-CN" dirty="0"/>
              <a:t>diversified</a:t>
            </a:r>
            <a:r>
              <a:rPr lang="zh-CN" altLang="en-US" dirty="0"/>
              <a:t>）：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endParaRPr lang="en-US" altLang="zh-CN" dirty="0"/>
          </a:p>
          <a:p>
            <a:pPr lvl="1"/>
            <a:r>
              <a:rPr lang="zh-CN" altLang="en-US" dirty="0"/>
              <a:t>多边平台</a:t>
            </a:r>
            <a:r>
              <a:rPr lang="en-US" altLang="zh-CN" dirty="0"/>
              <a:t>/</a:t>
            </a:r>
            <a:r>
              <a:rPr lang="zh-CN" altLang="en-US" dirty="0"/>
              <a:t>市场（</a:t>
            </a:r>
            <a:r>
              <a:rPr lang="en-US" altLang="zh-CN" dirty="0"/>
              <a:t>multi-sided platforms/markets</a:t>
            </a:r>
            <a:r>
              <a:rPr lang="zh-CN" altLang="en-US" dirty="0"/>
              <a:t>）：大型互联网平台，例如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135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CS</a:t>
            </a:r>
            <a:r>
              <a:rPr lang="zh-CN" altLang="en-US" sz="3200" dirty="0"/>
              <a:t>的进一步讨论 </a:t>
            </a:r>
            <a:r>
              <a:rPr lang="en-US" altLang="zh-CN" sz="3200" dirty="0"/>
              <a:t>– </a:t>
            </a:r>
            <a:r>
              <a:rPr lang="zh-CN" altLang="en-US" sz="3200" dirty="0"/>
              <a:t>尽可能拓宽客户群体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7920"/>
            <a:ext cx="7886700" cy="557784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华为的成长与客户细分类型</a:t>
            </a:r>
            <a:endParaRPr lang="en-US" altLang="zh-CN" dirty="0"/>
          </a:p>
          <a:p>
            <a:pPr lvl="1"/>
            <a:r>
              <a:rPr lang="zh-CN" altLang="en-US" dirty="0"/>
              <a:t>程控交换机</a:t>
            </a:r>
            <a:endParaRPr lang="en-US" altLang="zh-CN" dirty="0"/>
          </a:p>
          <a:p>
            <a:pPr lvl="1"/>
            <a:r>
              <a:rPr lang="zh-CN" altLang="en-US" dirty="0"/>
              <a:t>通讯服务设备、各类业务软件、通信终端、光伏逆变、芯片设计、</a:t>
            </a:r>
            <a:r>
              <a:rPr lang="en-US" altLang="zh-CN" dirty="0"/>
              <a:t> </a:t>
            </a:r>
            <a:r>
              <a:rPr lang="zh-CN" altLang="en-US" dirty="0"/>
              <a:t>智能车组件</a:t>
            </a:r>
            <a:endParaRPr lang="en-US" altLang="zh-CN" dirty="0"/>
          </a:p>
          <a:p>
            <a:pPr lvl="1"/>
            <a:r>
              <a:rPr lang="zh-CN" altLang="en-US" dirty="0"/>
              <a:t>手机：运营商定制机、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Mate</a:t>
            </a:r>
            <a:r>
              <a:rPr lang="zh-CN" altLang="en-US" dirty="0"/>
              <a:t>、 </a:t>
            </a:r>
            <a:r>
              <a:rPr lang="zh-CN" altLang="en-US" i="1" dirty="0"/>
              <a:t>荣耀（</a:t>
            </a:r>
            <a:r>
              <a:rPr lang="en-US" altLang="zh-CN" i="1" dirty="0"/>
              <a:t>V</a:t>
            </a:r>
            <a:r>
              <a:rPr lang="zh-CN" altLang="en-US" i="1" dirty="0"/>
              <a:t>、</a:t>
            </a:r>
            <a:r>
              <a:rPr lang="en-US" altLang="zh-CN" i="1" dirty="0"/>
              <a:t>S</a:t>
            </a:r>
            <a:r>
              <a:rPr lang="zh-CN" altLang="en-US" i="1" dirty="0"/>
              <a:t>、</a:t>
            </a:r>
            <a:r>
              <a:rPr lang="en-US" altLang="zh-CN" i="1" dirty="0"/>
              <a:t>Magic</a:t>
            </a:r>
            <a:r>
              <a:rPr lang="zh-CN" altLang="en-US" i="1" dirty="0"/>
              <a:t>）</a:t>
            </a:r>
            <a:r>
              <a:rPr lang="zh-CN" altLang="en-US" dirty="0"/>
              <a:t>、 </a:t>
            </a:r>
            <a:r>
              <a:rPr lang="en-US" altLang="zh-CN" dirty="0"/>
              <a:t>Nova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endParaRPr lang="en-US" altLang="zh-CN" dirty="0"/>
          </a:p>
          <a:p>
            <a:pPr lvl="1"/>
            <a:r>
              <a:rPr lang="en-US" altLang="zh-CN" dirty="0" err="1"/>
              <a:t>espace</a:t>
            </a:r>
            <a:r>
              <a:rPr lang="zh-CN" altLang="en-US" dirty="0"/>
              <a:t>、鸿蒙、华为云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2022</a:t>
            </a:r>
            <a:r>
              <a:rPr lang="zh-CN" altLang="en-US" dirty="0">
                <a:solidFill>
                  <a:srgbClr val="FF0000"/>
                </a:solidFill>
              </a:rPr>
              <a:t>：“三年不做车”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重要的车机提供方与联名商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英雄联盟手游的客户细分（客户的细分与取舍）</a:t>
            </a:r>
            <a:endParaRPr lang="en-US" altLang="zh-CN" dirty="0"/>
          </a:p>
          <a:p>
            <a:pPr lvl="1"/>
            <a:r>
              <a:rPr lang="zh-CN" altLang="en-US" dirty="0"/>
              <a:t>王者荣耀难当</a:t>
            </a:r>
            <a:r>
              <a:rPr lang="zh-CN" altLang="en-US" b="1" dirty="0"/>
              <a:t>出海</a:t>
            </a:r>
            <a:r>
              <a:rPr lang="zh-CN" altLang="en-US" dirty="0"/>
              <a:t>大任（无尽对决、原神等）</a:t>
            </a:r>
            <a:endParaRPr lang="en-US" altLang="zh-CN" dirty="0"/>
          </a:p>
          <a:p>
            <a:pPr lvl="1"/>
            <a:r>
              <a:rPr lang="zh-CN" altLang="en-US" dirty="0"/>
              <a:t>细分：</a:t>
            </a:r>
            <a:r>
              <a:rPr lang="en-US" altLang="zh-CN" dirty="0"/>
              <a:t>lol</a:t>
            </a:r>
            <a:r>
              <a:rPr lang="zh-CN" altLang="en-US" dirty="0"/>
              <a:t>宇宙观与竞技赛事背景下的“轻度”玩家</a:t>
            </a:r>
            <a:endParaRPr lang="en-US" altLang="zh-CN" dirty="0"/>
          </a:p>
          <a:p>
            <a:pPr lvl="1"/>
            <a:r>
              <a:rPr lang="zh-CN" altLang="en-US" dirty="0"/>
              <a:t>取：海外玩家、女性玩家、云玩家</a:t>
            </a:r>
            <a:endParaRPr lang="en-US" altLang="zh-CN" dirty="0"/>
          </a:p>
          <a:p>
            <a:pPr lvl="1"/>
            <a:r>
              <a:rPr lang="zh-CN" altLang="en-US" dirty="0"/>
              <a:t>舍：端游重度玩家，但通过赛事、世界观等内容进行融合（大乱斗、云顶之弈、</a:t>
            </a:r>
            <a:r>
              <a:rPr lang="en-US" altLang="zh-CN" dirty="0" err="1"/>
              <a:t>Valorant</a:t>
            </a:r>
            <a:r>
              <a:rPr lang="zh-CN" altLang="en-US" dirty="0"/>
              <a:t>、“</a:t>
            </a:r>
            <a:r>
              <a:rPr lang="en-US" altLang="zh-CN" dirty="0"/>
              <a:t>lol</a:t>
            </a:r>
            <a:r>
              <a:rPr lang="zh-CN" altLang="en-US" dirty="0"/>
              <a:t>世界”），向文化社区转向（</a:t>
            </a:r>
            <a:r>
              <a:rPr lang="en-US" altLang="zh-CN" dirty="0"/>
              <a:t>B</a:t>
            </a:r>
            <a:r>
              <a:rPr lang="zh-CN" altLang="en-US" dirty="0"/>
              <a:t>站：？，魔兽：你礼貌吗？）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2022</a:t>
            </a:r>
            <a:r>
              <a:rPr lang="zh-CN" altLang="en-US" dirty="0">
                <a:solidFill>
                  <a:srgbClr val="FF0000"/>
                </a:solidFill>
              </a:rPr>
              <a:t>：英雄联盟电竞经理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选手卡等周边（愈发靠拢传统体育）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050" dirty="0"/>
          </a:p>
          <a:p>
            <a:r>
              <a:rPr lang="zh-CN" altLang="en-US" dirty="0"/>
              <a:t>客户群体拓宽背后的共性 </a:t>
            </a:r>
            <a:r>
              <a:rPr lang="en-US" altLang="zh-CN" dirty="0"/>
              <a:t>– </a:t>
            </a:r>
            <a:r>
              <a:rPr lang="zh-CN" altLang="en-US" dirty="0"/>
              <a:t>共享内核的价值主张网络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688" y="179011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965" y="745434"/>
            <a:ext cx="8893755" cy="61125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/>
              <a:t>为某一客户群体提供能为其创造价值的产品和服务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sz="2600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/>
              <a:t>一家公司为特定客户群体提供的利益集合或组合</a:t>
            </a:r>
            <a:endParaRPr lang="en-US" altLang="zh-CN" sz="2600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sz="2600" b="1" dirty="0">
                <a:solidFill>
                  <a:srgbClr val="00B0F0"/>
                </a:solidFill>
              </a:rPr>
              <a:t>VS </a:t>
            </a:r>
            <a:r>
              <a:rPr lang="zh-CN" altLang="en-US" sz="2600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新特点或属性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300" dirty="0"/>
          </a:p>
          <a:p>
            <a:r>
              <a:rPr lang="zh-CN" altLang="en-US" sz="3400" dirty="0"/>
              <a:t>有益于价值创造的因素罗列（部分）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 </a:t>
            </a:r>
            <a:r>
              <a:rPr lang="en-US" altLang="zh-CN" sz="2600" b="1" dirty="0">
                <a:solidFill>
                  <a:srgbClr val="00B0F0"/>
                </a:solidFill>
              </a:rPr>
              <a:t>newness</a:t>
            </a:r>
            <a:r>
              <a:rPr lang="zh-CN" altLang="en-US" sz="2600" b="1" dirty="0">
                <a:solidFill>
                  <a:srgbClr val="00B0F0"/>
                </a:solidFill>
              </a:rPr>
              <a:t>：</a:t>
            </a:r>
            <a:r>
              <a:rPr lang="zh-CN" altLang="en-US" sz="2600" dirty="0"/>
              <a:t>满足</a:t>
            </a:r>
            <a:r>
              <a:rPr lang="zh-CN" altLang="en-US" sz="2600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sz="2600" dirty="0"/>
              <a:t>，可以是非技术创新的</a:t>
            </a:r>
            <a:endParaRPr lang="en-US" altLang="zh-CN" sz="2600" dirty="0"/>
          </a:p>
          <a:p>
            <a:pPr lvl="1"/>
            <a:r>
              <a:rPr lang="zh-CN" altLang="en-US" sz="2600" dirty="0"/>
              <a:t>性能 </a:t>
            </a:r>
            <a:r>
              <a:rPr lang="en-US" altLang="zh-CN" sz="2600" dirty="0"/>
              <a:t>performance</a:t>
            </a:r>
            <a:r>
              <a:rPr lang="zh-CN" altLang="en-US" sz="2600" dirty="0"/>
              <a:t>：</a:t>
            </a:r>
            <a:r>
              <a:rPr lang="en-US" altLang="zh-CN" sz="2600" dirty="0"/>
              <a:t>PC</a:t>
            </a:r>
            <a:r>
              <a:rPr lang="zh-CN" altLang="en-US" sz="2600" dirty="0"/>
              <a:t>机与显卡（摩尔定律，</a:t>
            </a:r>
            <a:r>
              <a:rPr lang="en-US" altLang="zh-CN" sz="2600" dirty="0" err="1"/>
              <a:t>xp</a:t>
            </a:r>
            <a:r>
              <a:rPr lang="zh-CN" altLang="en-US" sz="2600" dirty="0"/>
              <a:t>与</a:t>
            </a:r>
            <a:r>
              <a:rPr lang="en-US" altLang="zh-CN" sz="2600" dirty="0"/>
              <a:t>vista</a:t>
            </a:r>
            <a:r>
              <a:rPr lang="zh-CN" altLang="en-US" sz="2600" dirty="0"/>
              <a:t>，</a:t>
            </a:r>
            <a:r>
              <a:rPr lang="en-US" altLang="zh-CN" sz="2600" dirty="0"/>
              <a:t>win7</a:t>
            </a:r>
            <a:r>
              <a:rPr lang="zh-CN" altLang="en-US" sz="2600" dirty="0"/>
              <a:t>与</a:t>
            </a:r>
            <a:r>
              <a:rPr lang="en-US" altLang="zh-CN" sz="2600" dirty="0"/>
              <a:t>win8</a:t>
            </a:r>
            <a:r>
              <a:rPr lang="zh-CN" altLang="en-US" sz="2600" dirty="0"/>
              <a:t>），智能手机</a:t>
            </a:r>
            <a:endParaRPr lang="en-US" altLang="zh-CN" sz="2600" dirty="0"/>
          </a:p>
          <a:p>
            <a:pPr lvl="1"/>
            <a:r>
              <a:rPr lang="zh-CN" altLang="en-US" sz="2600" dirty="0"/>
              <a:t>定制 </a:t>
            </a:r>
            <a:r>
              <a:rPr lang="en-US" altLang="zh-CN" sz="2600" dirty="0"/>
              <a:t>customization</a:t>
            </a:r>
            <a:r>
              <a:rPr lang="zh-CN" altLang="en-US" sz="2600" dirty="0"/>
              <a:t>：大规模定制（众筹，联名款）与客户参与创造（</a:t>
            </a:r>
            <a:r>
              <a:rPr lang="en-US" altLang="zh-CN" sz="2600" dirty="0"/>
              <a:t>MIUI</a:t>
            </a:r>
            <a:r>
              <a:rPr lang="zh-CN" altLang="en-US" sz="2600" dirty="0"/>
              <a:t>，</a:t>
            </a:r>
            <a:r>
              <a:rPr lang="en-US" altLang="zh-CN" sz="2600" dirty="0"/>
              <a:t>UGC</a:t>
            </a:r>
            <a:r>
              <a:rPr lang="zh-CN" altLang="en-US" sz="2600" dirty="0"/>
              <a:t>，用户社区）</a:t>
            </a:r>
            <a:endParaRPr lang="en-US" altLang="zh-CN" sz="2600" dirty="0"/>
          </a:p>
          <a:p>
            <a:pPr lvl="1"/>
            <a:r>
              <a:rPr lang="zh-CN" altLang="en-US" sz="2600" dirty="0"/>
              <a:t>保姆式</a:t>
            </a:r>
            <a:r>
              <a:rPr lang="en-US" altLang="zh-CN" sz="2600" dirty="0"/>
              <a:t>/</a:t>
            </a:r>
            <a:r>
              <a:rPr lang="zh-CN" altLang="en-US" sz="2600" dirty="0"/>
              <a:t>一站式服务</a:t>
            </a:r>
            <a:r>
              <a:rPr lang="en-US" altLang="zh-CN" sz="2600" dirty="0"/>
              <a:t> getting the job done</a:t>
            </a:r>
            <a:r>
              <a:rPr lang="zh-CN" altLang="en-US" sz="2600" dirty="0"/>
              <a:t>：飞机引擎维护、咨询公司、</a:t>
            </a:r>
            <a:r>
              <a:rPr lang="en-US" altLang="zh-CN" sz="2600" dirty="0"/>
              <a:t>BOT</a:t>
            </a:r>
            <a:r>
              <a:rPr lang="zh-CN" altLang="en-US" sz="2600" dirty="0"/>
              <a:t>工程（总包</a:t>
            </a:r>
            <a:r>
              <a:rPr lang="en-US" altLang="zh-CN" sz="2600" dirty="0"/>
              <a:t>-</a:t>
            </a:r>
            <a:r>
              <a:rPr lang="zh-CN" altLang="en-US" sz="2600" dirty="0"/>
              <a:t>交钥匙）</a:t>
            </a:r>
            <a:endParaRPr lang="en-US" altLang="zh-CN" sz="2600" dirty="0"/>
          </a:p>
          <a:p>
            <a:pPr lvl="1"/>
            <a:r>
              <a:rPr lang="zh-CN" altLang="en-US" sz="2600" dirty="0"/>
              <a:t>设计 </a:t>
            </a:r>
            <a:r>
              <a:rPr lang="en-US" altLang="zh-CN" sz="2600" dirty="0"/>
              <a:t>design</a:t>
            </a:r>
            <a:r>
              <a:rPr lang="zh-CN" altLang="en-US" sz="2600" dirty="0"/>
              <a:t>：时尚（施华洛世奇）、消费电子产品（苹果、索尼大法、锤子手机）</a:t>
            </a:r>
            <a:endParaRPr lang="en-US" altLang="zh-CN" sz="2600" i="1" dirty="0"/>
          </a:p>
          <a:p>
            <a:pPr lvl="1"/>
            <a:r>
              <a:rPr lang="zh-CN" altLang="en-US" sz="2600" dirty="0"/>
              <a:t>品牌</a:t>
            </a:r>
            <a:r>
              <a:rPr lang="en-US" altLang="zh-CN" sz="2600" dirty="0"/>
              <a:t>/</a:t>
            </a:r>
            <a:r>
              <a:rPr lang="zh-CN" altLang="en-US" sz="2600" dirty="0"/>
              <a:t>地位</a:t>
            </a:r>
            <a:r>
              <a:rPr lang="en-US" altLang="zh-CN" sz="2600" dirty="0"/>
              <a:t> brand/ status</a:t>
            </a:r>
            <a:r>
              <a:rPr lang="zh-CN" altLang="en-US" sz="2600" dirty="0"/>
              <a:t>：奢侈品（机械手表、名牌包）、潮牌（球鞋、</a:t>
            </a:r>
            <a:r>
              <a:rPr lang="en-US" altLang="zh-CN" sz="2600" dirty="0"/>
              <a:t>Hip-Hop</a:t>
            </a:r>
            <a:r>
              <a:rPr lang="zh-CN" altLang="en-US" sz="2600" dirty="0"/>
              <a:t>）、游戏等级</a:t>
            </a:r>
            <a:endParaRPr lang="en-US" altLang="zh-CN" sz="2600" dirty="0"/>
          </a:p>
          <a:p>
            <a:pPr lvl="1"/>
            <a:r>
              <a:rPr lang="zh-CN" altLang="en-US" sz="2600" dirty="0"/>
              <a:t>价格 </a:t>
            </a:r>
            <a:r>
              <a:rPr lang="en-US" altLang="zh-CN" sz="2600" dirty="0"/>
              <a:t>price</a:t>
            </a:r>
            <a:r>
              <a:rPr lang="zh-CN" altLang="en-US" sz="2600" dirty="0"/>
              <a:t>：廉价航空，小（</a:t>
            </a:r>
            <a:r>
              <a:rPr lang="en-US" altLang="zh-CN" sz="2600" dirty="0" err="1"/>
              <a:t>hong</a:t>
            </a:r>
            <a:r>
              <a:rPr lang="zh-CN" altLang="en-US" sz="2600" dirty="0"/>
              <a:t>）米（</a:t>
            </a:r>
            <a:r>
              <a:rPr lang="en-US" altLang="zh-CN" sz="2600" dirty="0"/>
              <a:t>mi</a:t>
            </a:r>
            <a:r>
              <a:rPr lang="zh-CN" altLang="en-US" sz="2600" dirty="0"/>
              <a:t>），免费经济（羊毛出在猪身上，抢红包）</a:t>
            </a:r>
            <a:endParaRPr lang="en-US" altLang="zh-CN" sz="2600" dirty="0"/>
          </a:p>
          <a:p>
            <a:pPr lvl="1"/>
            <a:r>
              <a:rPr lang="zh-CN" altLang="en-US" sz="2600" dirty="0"/>
              <a:t>缩减成本 </a:t>
            </a:r>
            <a:r>
              <a:rPr lang="en-US" altLang="zh-CN" sz="2600" dirty="0"/>
              <a:t>cost reduction</a:t>
            </a:r>
            <a:r>
              <a:rPr lang="zh-CN" altLang="en-US" sz="2600" dirty="0"/>
              <a:t>：服务外包（编程，房产销售）</a:t>
            </a:r>
            <a:endParaRPr lang="en-US" altLang="zh-CN" sz="2600" dirty="0"/>
          </a:p>
          <a:p>
            <a:pPr lvl="1"/>
            <a:r>
              <a:rPr lang="zh-CN" altLang="en-US" sz="2600" dirty="0"/>
              <a:t>风险控制 </a:t>
            </a:r>
            <a:r>
              <a:rPr lang="en-US" altLang="zh-CN" sz="2600" dirty="0"/>
              <a:t>risk reduction</a:t>
            </a:r>
            <a:r>
              <a:rPr lang="zh-CN" altLang="en-US" sz="2600" dirty="0"/>
              <a:t>：保险，额外保障服务</a:t>
            </a:r>
            <a:endParaRPr lang="en-US" altLang="zh-CN" sz="2600" dirty="0"/>
          </a:p>
          <a:p>
            <a:pPr lvl="1"/>
            <a:r>
              <a:rPr lang="zh-CN" altLang="en-US" sz="2600" dirty="0"/>
              <a:t>可获得性 </a:t>
            </a:r>
            <a:r>
              <a:rPr lang="en-US" altLang="zh-CN" sz="2600" dirty="0"/>
              <a:t>accessibility</a:t>
            </a:r>
            <a:r>
              <a:rPr lang="zh-CN" altLang="en-US" sz="2600" dirty="0"/>
              <a:t>：共（</a:t>
            </a:r>
            <a:r>
              <a:rPr lang="en-US" altLang="zh-CN" sz="2600" dirty="0"/>
              <a:t>fen</a:t>
            </a:r>
            <a:r>
              <a:rPr lang="zh-CN" altLang="en-US" sz="2600" dirty="0"/>
              <a:t>）享（</a:t>
            </a:r>
            <a:r>
              <a:rPr lang="en-US" altLang="zh-CN" sz="2600" dirty="0" err="1"/>
              <a:t>shi</a:t>
            </a:r>
            <a:r>
              <a:rPr lang="zh-CN" altLang="en-US" sz="2600" dirty="0"/>
              <a:t>）经（</a:t>
            </a:r>
            <a:r>
              <a:rPr lang="en-US" altLang="zh-CN" sz="2600" dirty="0" err="1"/>
              <a:t>zu</a:t>
            </a:r>
            <a:r>
              <a:rPr lang="zh-CN" altLang="en-US" sz="2600" dirty="0"/>
              <a:t>）济（</a:t>
            </a:r>
            <a:r>
              <a:rPr lang="en-US" altLang="zh-CN" sz="2600" dirty="0" err="1"/>
              <a:t>lin</a:t>
            </a:r>
            <a:r>
              <a:rPr lang="zh-CN" altLang="en-US" sz="2600" dirty="0"/>
              <a:t>），共同基金（股票与货币基金）</a:t>
            </a:r>
            <a:endParaRPr lang="en-US" altLang="zh-CN" sz="2600" dirty="0"/>
          </a:p>
          <a:p>
            <a:pPr lvl="1"/>
            <a:r>
              <a:rPr lang="zh-CN" altLang="en-US" sz="2600" dirty="0"/>
              <a:t>便利性</a:t>
            </a:r>
            <a:r>
              <a:rPr lang="en-US" altLang="zh-CN" sz="2600" dirty="0"/>
              <a:t>/</a:t>
            </a:r>
            <a:r>
              <a:rPr lang="zh-CN" altLang="en-US" sz="2600" dirty="0"/>
              <a:t>实用性 </a:t>
            </a:r>
            <a:r>
              <a:rPr lang="en-US" altLang="zh-CN" sz="2600" dirty="0"/>
              <a:t>convenience/ usability</a:t>
            </a:r>
            <a:r>
              <a:rPr lang="zh-CN" altLang="en-US" sz="2600" dirty="0"/>
              <a:t>：苹果音乐商店、云计算（网盘、服务器、游戏）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100" dirty="0"/>
          </a:p>
        </p:txBody>
      </p:sp>
      <p:sp>
        <p:nvSpPr>
          <p:cNvPr id="4" name="矩形 3"/>
          <p:cNvSpPr/>
          <p:nvPr/>
        </p:nvSpPr>
        <p:spPr>
          <a:xfrm>
            <a:off x="3062177" y="3144873"/>
            <a:ext cx="5786135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让事情更“复杂”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  <a:endParaRPr lang="zh-CN" altLang="en-US" sz="165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PP_MARK_KEY" val="4cc11a37-d86c-4f07-ac66-5e0732243d44"/>
  <p:tag name="COMMONDATA" val="eyJoZGlkIjoiMmRhYTYyYzNjMWFmZDhiMjQwNzYwNTkxYzM2MGU1Yz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3710</Words>
  <Application>WPS 演示</Application>
  <PresentationFormat>全屏显示(4:3)</PresentationFormat>
  <Paragraphs>181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Garamond</vt:lpstr>
      <vt:lpstr>等线 Light</vt:lpstr>
      <vt:lpstr>Calibri Light</vt:lpstr>
      <vt:lpstr>等线</vt:lpstr>
      <vt:lpstr>Calibri</vt:lpstr>
      <vt:lpstr>微软雅黑</vt:lpstr>
      <vt:lpstr>Arial Unicode MS</vt:lpstr>
      <vt:lpstr>Office 主题​​</vt:lpstr>
      <vt:lpstr>Visio.Drawing.11</vt:lpstr>
      <vt:lpstr>Visio.Drawing.11</vt:lpstr>
      <vt:lpstr>第二章：商业模式画布 – 情感端</vt:lpstr>
      <vt:lpstr>复习：需求的两个维度</vt:lpstr>
      <vt:lpstr>复习：《需求与商业模式创新》课程结构</vt:lpstr>
      <vt:lpstr>复习：相关讨论</vt:lpstr>
      <vt:lpstr>我们想要的商业模式模型</vt:lpstr>
      <vt:lpstr>PowerPoint 演示文稿</vt:lpstr>
      <vt:lpstr>客户细分 Customer Segments</vt:lpstr>
      <vt:lpstr>CS的进一步讨论 – 尽可能拓宽客户群体</vt:lpstr>
      <vt:lpstr>价值主张 Value Proposition</vt:lpstr>
      <vt:lpstr>VP的进一步讨论</vt:lpstr>
      <vt:lpstr>补充讨论：信息技术如何改变世界 – 构造场景</vt:lpstr>
      <vt:lpstr>补充讨论：被互联网定义的“新”场景</vt:lpstr>
      <vt:lpstr>补充讨论：互联网+软件天然的垄断趋势与后发软件的应对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第二章：商业模式画布 – 情感端</dc:title>
  <dc:creator>Hongyu Kuang</dc:creator>
  <cp:lastModifiedBy>卿云落</cp:lastModifiedBy>
  <cp:revision>36</cp:revision>
  <dcterms:created xsi:type="dcterms:W3CDTF">2021-03-14T18:29:00Z</dcterms:created>
  <dcterms:modified xsi:type="dcterms:W3CDTF">2023-02-13T08:18:42Z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10CEA23EDA5C4D02B3239D3770D572A4</vt:lpwstr>
  </property>
  <property fmtid="{D5CDD505-2E9C-101B-9397-08002B2CF9AE}" pid="3" name="KSOProductBuildVer">
    <vt:lpwstr>2052-11.1.0.11744</vt:lpwstr>
  </property>
</Properties>
</file>