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468" r:id="rId4"/>
    <p:sldId id="445" r:id="rId5"/>
    <p:sldId id="465" r:id="rId6"/>
    <p:sldId id="458" r:id="rId7"/>
    <p:sldId id="466" r:id="rId8"/>
  </p:sldIdLst>
  <p:sldSz cx="9144000" cy="6858000" type="screen4x3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117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6D928-C74E-48CE-8590-4DD23F02C7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35967-E864-47C9-B580-75E95806944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A277-5C24-4355-B658-65DE94CEF5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F397-C986-4F08-963F-A5DA915562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A277-5C24-4355-B658-65DE94CEF5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F397-C986-4F08-963F-A5DA915562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A277-5C24-4355-B658-65DE94CEF5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F397-C986-4F08-963F-A5DA915562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A277-5C24-4355-B658-65DE94CEF5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F397-C986-4F08-963F-A5DA915562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A277-5C24-4355-B658-65DE94CEF5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F397-C986-4F08-963F-A5DA915562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A277-5C24-4355-B658-65DE94CEF5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F397-C986-4F08-963F-A5DA915562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A277-5C24-4355-B658-65DE94CEF5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F397-C986-4F08-963F-A5DA915562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A277-5C24-4355-B658-65DE94CEF5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F397-C986-4F08-963F-A5DA915562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A277-5C24-4355-B658-65DE94CEF5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F397-C986-4F08-963F-A5DA915562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A277-5C24-4355-B658-65DE94CEF5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F397-C986-4F08-963F-A5DA915562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A277-5C24-4355-B658-65DE94CEF5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F397-C986-4F08-963F-A5DA915562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1A277-5C24-4355-B658-65DE94CEF5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2F397-C986-4F08-963F-A5DA915562B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第三章：商业模式画布 </a:t>
            </a:r>
            <a:r>
              <a:rPr lang="en-US" altLang="zh-CN" dirty="0"/>
              <a:t>– CH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/>
              <a:t>需求与商业模式创新</a:t>
            </a:r>
            <a:endParaRPr lang="en-US" altLang="zh-CN" b="1" dirty="0"/>
          </a:p>
          <a:p>
            <a:r>
              <a:rPr lang="zh-CN" altLang="en-US" dirty="0"/>
              <a:t>南京大学软件学院 </a:t>
            </a:r>
            <a:r>
              <a:rPr lang="en-US" altLang="zh-CN" dirty="0"/>
              <a:t>– </a:t>
            </a:r>
            <a:r>
              <a:rPr lang="zh-CN" altLang="en-US" dirty="0"/>
              <a:t>匡宏宇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64840"/>
            <a:ext cx="7886700" cy="4668481"/>
          </a:xfrm>
        </p:spPr>
        <p:txBody>
          <a:bodyPr>
            <a:normAutofit/>
          </a:bodyPr>
          <a:lstStyle/>
          <a:p>
            <a:r>
              <a:rPr lang="zh-CN" altLang="en-US" dirty="0"/>
              <a:t>申请加入本次课外实践的</a:t>
            </a:r>
            <a:r>
              <a:rPr lang="en-US" altLang="zh-CN" dirty="0"/>
              <a:t>4</a:t>
            </a:r>
            <a:r>
              <a:rPr lang="zh-CN" altLang="en-US" dirty="0"/>
              <a:t>位同学均已入选</a:t>
            </a:r>
            <a:endParaRPr lang="en-US" altLang="zh-CN" dirty="0"/>
          </a:p>
          <a:p>
            <a:pPr lvl="1"/>
            <a:r>
              <a:rPr lang="zh-CN" altLang="en-US" strike="sngStrike" dirty="0"/>
              <a:t>没有我指导的新生，去年是</a:t>
            </a:r>
            <a:r>
              <a:rPr lang="en-US" altLang="zh-CN" strike="sngStrike" dirty="0"/>
              <a:t>13</a:t>
            </a:r>
            <a:r>
              <a:rPr lang="zh-CN" altLang="en-US" strike="sngStrike" dirty="0"/>
              <a:t>位今年是</a:t>
            </a:r>
            <a:r>
              <a:rPr lang="en-US" altLang="zh-CN" strike="sngStrike" dirty="0"/>
              <a:t>1+3</a:t>
            </a:r>
            <a:r>
              <a:rPr lang="zh-CN" altLang="en-US" strike="sngStrike" dirty="0"/>
              <a:t>位</a:t>
            </a:r>
            <a:endParaRPr lang="en-US" altLang="zh-CN" strike="sngStrike" dirty="0"/>
          </a:p>
          <a:p>
            <a:pPr lvl="1"/>
            <a:r>
              <a:rPr lang="zh-CN" altLang="en-US" dirty="0"/>
              <a:t>暂定合作伙伴为满帮和美篇，周四会先去分别交流</a:t>
            </a:r>
            <a:endParaRPr lang="en-US" altLang="zh-CN" dirty="0"/>
          </a:p>
          <a:p>
            <a:pPr lvl="1"/>
            <a:r>
              <a:rPr lang="zh-CN" altLang="en-US" dirty="0"/>
              <a:t>课后建微信群，视情况布置预热任务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本次课结束时布置第一次作业</a:t>
            </a:r>
            <a:endParaRPr lang="en-US" altLang="zh-CN" dirty="0"/>
          </a:p>
          <a:p>
            <a:pPr lvl="1"/>
            <a:r>
              <a:rPr lang="zh-CN" altLang="en-US" dirty="0"/>
              <a:t>组队：组队有困难的要及时找我（没大作业过不了）</a:t>
            </a:r>
            <a:endParaRPr lang="en-US" altLang="zh-CN" dirty="0"/>
          </a:p>
          <a:p>
            <a:pPr lvl="1"/>
            <a:r>
              <a:rPr lang="zh-CN" altLang="en-US" dirty="0"/>
              <a:t>选题：确认选一个全组都喜欢的题目（后面不能改）</a:t>
            </a:r>
            <a:endParaRPr lang="en-US" altLang="zh-CN" dirty="0"/>
          </a:p>
          <a:p>
            <a:pPr lvl="2"/>
            <a:r>
              <a:rPr lang="zh-CN" altLang="en-US" b="1" dirty="0"/>
              <a:t>建议从大家的热爱或日常生活出发进行选题</a:t>
            </a:r>
            <a:endParaRPr lang="en-US" altLang="zh-CN" b="1" dirty="0"/>
          </a:p>
          <a:p>
            <a:pPr lvl="1"/>
            <a:r>
              <a:rPr lang="zh-CN" altLang="en-US" dirty="0"/>
              <a:t>参赛：将作业整合后参加创业比赛或项目的会加分</a:t>
            </a:r>
            <a:endParaRPr lang="en-US" altLang="zh-CN" dirty="0"/>
          </a:p>
          <a:p>
            <a:pPr lvl="2"/>
            <a:r>
              <a:rPr lang="zh-CN" altLang="en-US" dirty="0"/>
              <a:t>上一届报的八个创业训练计划均已获批</a:t>
            </a:r>
            <a:r>
              <a:rPr lang="zh-CN" altLang="en-US" i="1" strike="sngStrike" dirty="0"/>
              <a:t>报销的时候才知道</a:t>
            </a:r>
            <a:endParaRPr lang="zh-CN" altLang="en-US" i="1" strike="sngStrik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129" y="462713"/>
            <a:ext cx="7886700" cy="47692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价值主张 </a:t>
            </a:r>
            <a:r>
              <a:rPr lang="en-US" altLang="zh-CN" dirty="0"/>
              <a:t>Value Proposition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965" y="1387151"/>
            <a:ext cx="8893755" cy="5315346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3400" dirty="0"/>
              <a:t>为某一客户群体提供能为其创造价值的产品和服务</a:t>
            </a:r>
            <a:endParaRPr lang="en-US" altLang="zh-CN" sz="3400" dirty="0"/>
          </a:p>
          <a:p>
            <a:pPr lvl="1"/>
            <a:r>
              <a:rPr lang="zh-CN" altLang="en-US" sz="2600" b="1" dirty="0">
                <a:solidFill>
                  <a:srgbClr val="00B0F0"/>
                </a:solidFill>
              </a:rPr>
              <a:t>解决客户的问题或满足其需求，</a:t>
            </a:r>
            <a:r>
              <a:rPr lang="zh-CN" altLang="en-US" sz="2600" b="1" dirty="0">
                <a:solidFill>
                  <a:srgbClr val="FF0000"/>
                </a:solidFill>
              </a:rPr>
              <a:t>使其选择一家而放弃另一家</a:t>
            </a:r>
            <a:endParaRPr lang="en-US" altLang="zh-CN" sz="2600" b="1" dirty="0">
              <a:solidFill>
                <a:srgbClr val="FF0000"/>
              </a:solidFill>
            </a:endParaRPr>
          </a:p>
          <a:p>
            <a:pPr lvl="1"/>
            <a:r>
              <a:rPr lang="zh-CN" altLang="en-US" sz="2600" b="1" dirty="0"/>
              <a:t>一家公司为特定客户群体提供的利益集合或组合</a:t>
            </a:r>
            <a:endParaRPr lang="en-US" altLang="zh-CN" sz="2600" b="1" dirty="0"/>
          </a:p>
          <a:p>
            <a:pPr lvl="1"/>
            <a:r>
              <a:rPr lang="zh-CN" altLang="en-US" sz="2600" b="1" dirty="0">
                <a:solidFill>
                  <a:srgbClr val="00B0F0"/>
                </a:solidFill>
              </a:rPr>
              <a:t>创新性的、革命性的产品或服务 </a:t>
            </a:r>
            <a:r>
              <a:rPr lang="en-US" altLang="zh-CN" sz="2600" b="1" dirty="0">
                <a:solidFill>
                  <a:srgbClr val="00B0F0"/>
                </a:solidFill>
              </a:rPr>
              <a:t>VS </a:t>
            </a:r>
            <a:r>
              <a:rPr lang="zh-CN" altLang="en-US" sz="2600" b="1" dirty="0">
                <a:solidFill>
                  <a:srgbClr val="00B0F0"/>
                </a:solidFill>
              </a:rPr>
              <a:t>既有产品或服务</a:t>
            </a:r>
            <a:r>
              <a:rPr lang="en-US" altLang="zh-CN" sz="2600" b="1" dirty="0">
                <a:solidFill>
                  <a:srgbClr val="00B0F0"/>
                </a:solidFill>
              </a:rPr>
              <a:t>+</a:t>
            </a:r>
            <a:r>
              <a:rPr lang="zh-CN" altLang="en-US" sz="2600" b="1" dirty="0">
                <a:solidFill>
                  <a:srgbClr val="00B0F0"/>
                </a:solidFill>
              </a:rPr>
              <a:t>新特点或属性</a:t>
            </a:r>
            <a:endParaRPr lang="en-US" altLang="zh-CN" sz="2600" b="1" dirty="0">
              <a:solidFill>
                <a:srgbClr val="00B0F0"/>
              </a:solidFill>
            </a:endParaRPr>
          </a:p>
          <a:p>
            <a:endParaRPr lang="en-US" altLang="zh-CN" sz="300" dirty="0"/>
          </a:p>
          <a:p>
            <a:r>
              <a:rPr lang="zh-CN" altLang="en-US" sz="3400" dirty="0"/>
              <a:t>有益于价值创造的因素罗列（部分）</a:t>
            </a:r>
            <a:endParaRPr lang="en-US" altLang="zh-CN" sz="3400" dirty="0"/>
          </a:p>
          <a:p>
            <a:pPr lvl="1"/>
            <a:r>
              <a:rPr lang="zh-CN" altLang="en-US" sz="2600" b="1" dirty="0">
                <a:solidFill>
                  <a:srgbClr val="00B0F0"/>
                </a:solidFill>
              </a:rPr>
              <a:t>创新 </a:t>
            </a:r>
            <a:r>
              <a:rPr lang="en-US" altLang="zh-CN" sz="2600" b="1" dirty="0">
                <a:solidFill>
                  <a:srgbClr val="00B0F0"/>
                </a:solidFill>
              </a:rPr>
              <a:t>newness</a:t>
            </a:r>
            <a:r>
              <a:rPr lang="zh-CN" altLang="en-US" sz="2600" b="1" dirty="0">
                <a:solidFill>
                  <a:srgbClr val="00B0F0"/>
                </a:solidFill>
              </a:rPr>
              <a:t>：</a:t>
            </a:r>
            <a:r>
              <a:rPr lang="zh-CN" altLang="en-US" sz="2600" dirty="0"/>
              <a:t>满足</a:t>
            </a:r>
            <a:r>
              <a:rPr lang="zh-CN" altLang="en-US" sz="2600" b="1" dirty="0">
                <a:solidFill>
                  <a:srgbClr val="FF0000"/>
                </a:solidFill>
              </a:rPr>
              <a:t>客户未曾察觉全新需求（没有类似产品的）</a:t>
            </a:r>
            <a:r>
              <a:rPr lang="zh-CN" altLang="en-US" sz="2600" dirty="0"/>
              <a:t>，可以是非技术创新的</a:t>
            </a:r>
            <a:endParaRPr lang="en-US" altLang="zh-CN" sz="2600" dirty="0"/>
          </a:p>
          <a:p>
            <a:pPr lvl="1"/>
            <a:r>
              <a:rPr lang="zh-CN" altLang="en-US" sz="2600" dirty="0"/>
              <a:t>性能 </a:t>
            </a:r>
            <a:r>
              <a:rPr lang="en-US" altLang="zh-CN" sz="2600" dirty="0"/>
              <a:t>performance</a:t>
            </a:r>
            <a:r>
              <a:rPr lang="zh-CN" altLang="en-US" sz="2600" dirty="0"/>
              <a:t>：</a:t>
            </a:r>
            <a:r>
              <a:rPr lang="en-US" altLang="zh-CN" sz="2600" dirty="0"/>
              <a:t>PC</a:t>
            </a:r>
            <a:r>
              <a:rPr lang="zh-CN" altLang="en-US" sz="2600" dirty="0"/>
              <a:t>机与显卡（摩尔定律，</a:t>
            </a:r>
            <a:r>
              <a:rPr lang="en-US" altLang="zh-CN" sz="2600" dirty="0" err="1"/>
              <a:t>xp</a:t>
            </a:r>
            <a:r>
              <a:rPr lang="zh-CN" altLang="en-US" sz="2600" dirty="0"/>
              <a:t>与</a:t>
            </a:r>
            <a:r>
              <a:rPr lang="en-US" altLang="zh-CN" sz="2600" dirty="0"/>
              <a:t>vista</a:t>
            </a:r>
            <a:r>
              <a:rPr lang="zh-CN" altLang="en-US" sz="2600" dirty="0"/>
              <a:t>，</a:t>
            </a:r>
            <a:r>
              <a:rPr lang="en-US" altLang="zh-CN" sz="2600" dirty="0"/>
              <a:t>win7</a:t>
            </a:r>
            <a:r>
              <a:rPr lang="zh-CN" altLang="en-US" sz="2600" dirty="0"/>
              <a:t>与</a:t>
            </a:r>
            <a:r>
              <a:rPr lang="en-US" altLang="zh-CN" sz="2600" dirty="0"/>
              <a:t>win8</a:t>
            </a:r>
            <a:r>
              <a:rPr lang="zh-CN" altLang="en-US" sz="2600" dirty="0"/>
              <a:t>），智能手机</a:t>
            </a:r>
            <a:endParaRPr lang="en-US" altLang="zh-CN" sz="2600" dirty="0"/>
          </a:p>
          <a:p>
            <a:pPr lvl="1"/>
            <a:r>
              <a:rPr lang="zh-CN" altLang="en-US" sz="2600" dirty="0"/>
              <a:t>定制 </a:t>
            </a:r>
            <a:r>
              <a:rPr lang="en-US" altLang="zh-CN" sz="2600" dirty="0"/>
              <a:t>customization</a:t>
            </a:r>
            <a:r>
              <a:rPr lang="zh-CN" altLang="en-US" sz="2600" dirty="0"/>
              <a:t>：大规模定制（众筹，联名款）与客户参与创造（</a:t>
            </a:r>
            <a:r>
              <a:rPr lang="en-US" altLang="zh-CN" sz="2600" dirty="0"/>
              <a:t>MIUI</a:t>
            </a:r>
            <a:r>
              <a:rPr lang="zh-CN" altLang="en-US" sz="2600" dirty="0"/>
              <a:t>，</a:t>
            </a:r>
            <a:r>
              <a:rPr lang="en-US" altLang="zh-CN" sz="2600" dirty="0"/>
              <a:t>UGC</a:t>
            </a:r>
            <a:r>
              <a:rPr lang="zh-CN" altLang="en-US" sz="2600" dirty="0"/>
              <a:t>，用户社区）</a:t>
            </a:r>
            <a:endParaRPr lang="en-US" altLang="zh-CN" sz="2600" dirty="0"/>
          </a:p>
          <a:p>
            <a:pPr lvl="1"/>
            <a:r>
              <a:rPr lang="zh-CN" altLang="en-US" sz="2600" dirty="0"/>
              <a:t>保姆式</a:t>
            </a:r>
            <a:r>
              <a:rPr lang="en-US" altLang="zh-CN" sz="2600" dirty="0"/>
              <a:t>/</a:t>
            </a:r>
            <a:r>
              <a:rPr lang="zh-CN" altLang="en-US" sz="2600" dirty="0"/>
              <a:t>一站式服务</a:t>
            </a:r>
            <a:r>
              <a:rPr lang="en-US" altLang="zh-CN" sz="2600" dirty="0"/>
              <a:t> getting the job done</a:t>
            </a:r>
            <a:r>
              <a:rPr lang="zh-CN" altLang="en-US" sz="2600" dirty="0"/>
              <a:t>：飞机引擎维护、咨询公司、</a:t>
            </a:r>
            <a:r>
              <a:rPr lang="en-US" altLang="zh-CN" sz="2600" dirty="0"/>
              <a:t>BOT</a:t>
            </a:r>
            <a:r>
              <a:rPr lang="zh-CN" altLang="en-US" sz="2600" dirty="0"/>
              <a:t>工程（总包</a:t>
            </a:r>
            <a:r>
              <a:rPr lang="en-US" altLang="zh-CN" sz="2600" dirty="0"/>
              <a:t>-</a:t>
            </a:r>
            <a:r>
              <a:rPr lang="zh-CN" altLang="en-US" sz="2600" dirty="0"/>
              <a:t>交钥匙）</a:t>
            </a:r>
            <a:endParaRPr lang="en-US" altLang="zh-CN" sz="2600" dirty="0"/>
          </a:p>
          <a:p>
            <a:pPr lvl="1"/>
            <a:r>
              <a:rPr lang="zh-CN" altLang="en-US" sz="2600" dirty="0"/>
              <a:t>设计 </a:t>
            </a:r>
            <a:r>
              <a:rPr lang="en-US" altLang="zh-CN" sz="2600" dirty="0"/>
              <a:t>design</a:t>
            </a:r>
            <a:r>
              <a:rPr lang="zh-CN" altLang="en-US" sz="2600" dirty="0"/>
              <a:t>：时尚（施华洛世奇）、消费电子产品（苹果、索尼大法、锤子手机）</a:t>
            </a:r>
            <a:endParaRPr lang="en-US" altLang="zh-CN" sz="2600" i="1" dirty="0"/>
          </a:p>
          <a:p>
            <a:pPr lvl="1"/>
            <a:r>
              <a:rPr lang="zh-CN" altLang="en-US" sz="2600" dirty="0"/>
              <a:t>品牌</a:t>
            </a:r>
            <a:r>
              <a:rPr lang="en-US" altLang="zh-CN" sz="2600" dirty="0"/>
              <a:t>/</a:t>
            </a:r>
            <a:r>
              <a:rPr lang="zh-CN" altLang="en-US" sz="2600" dirty="0"/>
              <a:t>地位</a:t>
            </a:r>
            <a:r>
              <a:rPr lang="en-US" altLang="zh-CN" sz="2600" dirty="0"/>
              <a:t> brand/ status</a:t>
            </a:r>
            <a:r>
              <a:rPr lang="zh-CN" altLang="en-US" sz="2600" dirty="0"/>
              <a:t>：奢侈品（机械手表、名牌包）、潮牌（球鞋、</a:t>
            </a:r>
            <a:r>
              <a:rPr lang="en-US" altLang="zh-CN" sz="2600" dirty="0"/>
              <a:t>Hip-Hop</a:t>
            </a:r>
            <a:r>
              <a:rPr lang="zh-CN" altLang="en-US" sz="2600" dirty="0"/>
              <a:t>）、游戏等级</a:t>
            </a:r>
            <a:endParaRPr lang="en-US" altLang="zh-CN" sz="2600" dirty="0"/>
          </a:p>
          <a:p>
            <a:pPr lvl="1"/>
            <a:r>
              <a:rPr lang="zh-CN" altLang="en-US" sz="2600" dirty="0"/>
              <a:t>价格 </a:t>
            </a:r>
            <a:r>
              <a:rPr lang="en-US" altLang="zh-CN" sz="2600" dirty="0"/>
              <a:t>price</a:t>
            </a:r>
            <a:r>
              <a:rPr lang="zh-CN" altLang="en-US" sz="2600" dirty="0"/>
              <a:t>：廉价航空，小（</a:t>
            </a:r>
            <a:r>
              <a:rPr lang="en-US" altLang="zh-CN" sz="2600" dirty="0" err="1"/>
              <a:t>hong</a:t>
            </a:r>
            <a:r>
              <a:rPr lang="zh-CN" altLang="en-US" sz="2600" dirty="0"/>
              <a:t>）米（</a:t>
            </a:r>
            <a:r>
              <a:rPr lang="en-US" altLang="zh-CN" sz="2600" dirty="0"/>
              <a:t>mi</a:t>
            </a:r>
            <a:r>
              <a:rPr lang="zh-CN" altLang="en-US" sz="2600" dirty="0"/>
              <a:t>），免费经济（羊毛出在猪身上，抢红包）</a:t>
            </a:r>
            <a:endParaRPr lang="en-US" altLang="zh-CN" sz="2600" dirty="0"/>
          </a:p>
          <a:p>
            <a:pPr lvl="1"/>
            <a:r>
              <a:rPr lang="zh-CN" altLang="en-US" sz="2600" dirty="0"/>
              <a:t>缩减成本 </a:t>
            </a:r>
            <a:r>
              <a:rPr lang="en-US" altLang="zh-CN" sz="2600" dirty="0"/>
              <a:t>cost reduction</a:t>
            </a:r>
            <a:r>
              <a:rPr lang="zh-CN" altLang="en-US" sz="2600" dirty="0"/>
              <a:t>：服务外包（编程，房产销售）</a:t>
            </a:r>
            <a:endParaRPr lang="en-US" altLang="zh-CN" sz="2600" dirty="0"/>
          </a:p>
          <a:p>
            <a:pPr lvl="1"/>
            <a:r>
              <a:rPr lang="zh-CN" altLang="en-US" sz="2600" dirty="0"/>
              <a:t>风险控制 </a:t>
            </a:r>
            <a:r>
              <a:rPr lang="en-US" altLang="zh-CN" sz="2600" dirty="0"/>
              <a:t>risk reduction</a:t>
            </a:r>
            <a:r>
              <a:rPr lang="zh-CN" altLang="en-US" sz="2600" dirty="0"/>
              <a:t>：保险，额外保障服务</a:t>
            </a:r>
            <a:endParaRPr lang="en-US" altLang="zh-CN" sz="2600" dirty="0"/>
          </a:p>
          <a:p>
            <a:pPr lvl="1"/>
            <a:r>
              <a:rPr lang="zh-CN" altLang="en-US" sz="2600" dirty="0"/>
              <a:t>可获得性 </a:t>
            </a:r>
            <a:r>
              <a:rPr lang="en-US" altLang="zh-CN" sz="2600" dirty="0"/>
              <a:t>accessibility</a:t>
            </a:r>
            <a:r>
              <a:rPr lang="zh-CN" altLang="en-US" sz="2600" dirty="0"/>
              <a:t>：共（</a:t>
            </a:r>
            <a:r>
              <a:rPr lang="en-US" altLang="zh-CN" sz="2600" dirty="0"/>
              <a:t>fen</a:t>
            </a:r>
            <a:r>
              <a:rPr lang="zh-CN" altLang="en-US" sz="2600" dirty="0"/>
              <a:t>）享（</a:t>
            </a:r>
            <a:r>
              <a:rPr lang="en-US" altLang="zh-CN" sz="2600" dirty="0" err="1"/>
              <a:t>shi</a:t>
            </a:r>
            <a:r>
              <a:rPr lang="zh-CN" altLang="en-US" sz="2600" dirty="0"/>
              <a:t>）经（</a:t>
            </a:r>
            <a:r>
              <a:rPr lang="en-US" altLang="zh-CN" sz="2600" dirty="0" err="1"/>
              <a:t>zu</a:t>
            </a:r>
            <a:r>
              <a:rPr lang="zh-CN" altLang="en-US" sz="2600" dirty="0"/>
              <a:t>）济（</a:t>
            </a:r>
            <a:r>
              <a:rPr lang="en-US" altLang="zh-CN" sz="2600" dirty="0" err="1"/>
              <a:t>lin</a:t>
            </a:r>
            <a:r>
              <a:rPr lang="zh-CN" altLang="en-US" sz="2600" dirty="0"/>
              <a:t>），共同基金（股票与货币基金）</a:t>
            </a:r>
            <a:endParaRPr lang="en-US" altLang="zh-CN" sz="2600" dirty="0"/>
          </a:p>
          <a:p>
            <a:pPr lvl="1"/>
            <a:r>
              <a:rPr lang="zh-CN" altLang="en-US" sz="2600" dirty="0"/>
              <a:t>便利性</a:t>
            </a:r>
            <a:r>
              <a:rPr lang="en-US" altLang="zh-CN" sz="2600" dirty="0"/>
              <a:t>/</a:t>
            </a:r>
            <a:r>
              <a:rPr lang="zh-CN" altLang="en-US" sz="2600" dirty="0"/>
              <a:t>实用性 </a:t>
            </a:r>
            <a:r>
              <a:rPr lang="en-US" altLang="zh-CN" sz="2600" dirty="0"/>
              <a:t>convenience/ usability</a:t>
            </a:r>
            <a:r>
              <a:rPr lang="zh-CN" altLang="en-US" sz="2600" dirty="0"/>
              <a:t>：苹果音乐商店、云计算（网盘、服务器、游戏）</a:t>
            </a:r>
            <a:endParaRPr lang="en-US" altLang="zh-CN" sz="2600" dirty="0"/>
          </a:p>
          <a:p>
            <a:pPr marL="0" indent="0">
              <a:buNone/>
            </a:pPr>
            <a:endParaRPr lang="en-US" altLang="zh-CN" sz="100" dirty="0"/>
          </a:p>
        </p:txBody>
      </p:sp>
      <p:sp>
        <p:nvSpPr>
          <p:cNvPr id="4" name="矩形 3"/>
          <p:cNvSpPr/>
          <p:nvPr/>
        </p:nvSpPr>
        <p:spPr>
          <a:xfrm>
            <a:off x="3062177" y="2989371"/>
            <a:ext cx="5786135" cy="11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50" b="1" dirty="0"/>
              <a:t>让事情更简单</a:t>
            </a:r>
            <a:r>
              <a:rPr lang="zh-CN" altLang="en-US" sz="1650" b="1" dirty="0">
                <a:solidFill>
                  <a:srgbClr val="FF0000"/>
                </a:solidFill>
              </a:rPr>
              <a:t>（痛点）</a:t>
            </a:r>
            <a:r>
              <a:rPr lang="zh-CN" altLang="en-US" sz="1650" b="1" dirty="0"/>
              <a:t>：价格、缩减成本、便利性</a:t>
            </a:r>
            <a:r>
              <a:rPr lang="en-US" altLang="zh-CN" sz="1650" b="1" dirty="0"/>
              <a:t>/</a:t>
            </a:r>
            <a:r>
              <a:rPr lang="zh-CN" altLang="en-US" sz="1650" b="1" dirty="0"/>
              <a:t>实用性</a:t>
            </a:r>
            <a:endParaRPr lang="en-US" altLang="zh-CN" sz="1650" b="1" dirty="0"/>
          </a:p>
          <a:p>
            <a:pPr algn="ctr"/>
            <a:r>
              <a:rPr lang="zh-CN" altLang="en-US" sz="1650" b="1" dirty="0"/>
              <a:t>让事情更“复杂”</a:t>
            </a:r>
            <a:r>
              <a:rPr lang="zh-CN" altLang="en-US" sz="1650" b="1" dirty="0">
                <a:solidFill>
                  <a:srgbClr val="FFC000"/>
                </a:solidFill>
              </a:rPr>
              <a:t>（收益）</a:t>
            </a:r>
            <a:r>
              <a:rPr lang="zh-CN" altLang="en-US" sz="1650" b="1" dirty="0"/>
              <a:t>：定制、设计、品牌地位、可获得性</a:t>
            </a:r>
            <a:endParaRPr lang="en-US" altLang="zh-CN" sz="1650" b="1" dirty="0"/>
          </a:p>
          <a:p>
            <a:pPr algn="ctr"/>
            <a:r>
              <a:rPr lang="zh-CN" altLang="en-US" sz="1650" b="1" dirty="0"/>
              <a:t>让事情“透明”</a:t>
            </a:r>
            <a:r>
              <a:rPr lang="zh-CN" altLang="en-US" sz="1650" b="1" dirty="0">
                <a:solidFill>
                  <a:srgbClr val="FF0000"/>
                </a:solidFill>
              </a:rPr>
              <a:t>（痛点）</a:t>
            </a:r>
            <a:r>
              <a:rPr lang="zh-CN" altLang="en-US" sz="1650" b="1" dirty="0"/>
              <a:t>：风险控制、一站式服务</a:t>
            </a:r>
            <a:endParaRPr lang="zh-CN" altLang="en-US" sz="165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3754"/>
          </a:xfrm>
        </p:spPr>
        <p:txBody>
          <a:bodyPr/>
          <a:lstStyle/>
          <a:p>
            <a:r>
              <a:rPr lang="en-US" altLang="zh-CN" dirty="0"/>
              <a:t>VP</a:t>
            </a:r>
            <a:r>
              <a:rPr lang="zh-CN" altLang="en-US" dirty="0"/>
              <a:t>的进一步讨论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20799"/>
            <a:ext cx="7886700" cy="5490547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一个产品的</a:t>
            </a:r>
            <a:r>
              <a:rPr lang="en-US" altLang="zh-CN" dirty="0"/>
              <a:t>VP</a:t>
            </a:r>
            <a:r>
              <a:rPr lang="zh-CN" altLang="en-US" dirty="0"/>
              <a:t>通常是相互重叠且交错的（价值网络）</a:t>
            </a:r>
            <a:endParaRPr lang="en-US" altLang="zh-CN" dirty="0"/>
          </a:p>
          <a:p>
            <a:pPr lvl="1"/>
            <a:r>
              <a:rPr lang="zh-CN" altLang="en-US" dirty="0"/>
              <a:t>孤独的美食家五郎，他作为一个“个体户”，提供了哪些</a:t>
            </a:r>
            <a:r>
              <a:rPr lang="en-US" altLang="zh-CN" dirty="0"/>
              <a:t>VP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定制、设计与品牌地位（小团体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“亚文化群体”认同）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70C0"/>
                </a:solidFill>
              </a:rPr>
              <a:t>一站式服务与风险控制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B050"/>
                </a:solidFill>
              </a:rPr>
              <a:t>缩减成本、可获得性与便利性等</a:t>
            </a:r>
            <a:endParaRPr lang="en-US" altLang="zh-CN" dirty="0">
              <a:solidFill>
                <a:srgbClr val="00B05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初创团队如何设计自己的</a:t>
            </a:r>
            <a:r>
              <a:rPr lang="en-US" altLang="zh-CN" dirty="0"/>
              <a:t>VP</a:t>
            </a:r>
            <a:endParaRPr lang="en-US" altLang="zh-CN" dirty="0"/>
          </a:p>
          <a:p>
            <a:pPr lvl="1"/>
            <a:r>
              <a:rPr lang="zh-CN" altLang="en-US" dirty="0"/>
              <a:t>为了生存，初创团队需以“轻成本”的方式运营，可以多考虑引入“简单”与“透明”式的产品，维持“轻成本”运营</a:t>
            </a:r>
            <a:endParaRPr lang="en-US" altLang="zh-CN" dirty="0"/>
          </a:p>
          <a:p>
            <a:pPr lvl="2"/>
            <a:r>
              <a:rPr lang="zh-CN" altLang="en-US" dirty="0"/>
              <a:t>信息类产品：微信公号、（短）视频平台</a:t>
            </a:r>
            <a:endParaRPr lang="en-US" altLang="zh-CN" dirty="0"/>
          </a:p>
          <a:p>
            <a:pPr lvl="2"/>
            <a:r>
              <a:rPr lang="zh-CN" altLang="en-US" dirty="0"/>
              <a:t>实物类产品：各类生产线的复用（定制</a:t>
            </a:r>
            <a:r>
              <a:rPr lang="en-US" altLang="zh-CN" dirty="0"/>
              <a:t>JK</a:t>
            </a:r>
            <a:r>
              <a:rPr lang="zh-CN" altLang="en-US" dirty="0"/>
              <a:t>裙、元气森林）</a:t>
            </a:r>
            <a:endParaRPr lang="en-US" altLang="zh-CN" dirty="0"/>
          </a:p>
          <a:p>
            <a:pPr lvl="1"/>
            <a:r>
              <a:rPr lang="zh-CN" altLang="en-US" dirty="0"/>
              <a:t>一般而言，</a:t>
            </a:r>
            <a:r>
              <a:rPr lang="en-US" altLang="zh-CN" dirty="0"/>
              <a:t>VP</a:t>
            </a:r>
            <a:r>
              <a:rPr lang="zh-CN" altLang="en-US" dirty="0"/>
              <a:t>以“收益”型为主</a:t>
            </a:r>
            <a:endParaRPr lang="en-US" altLang="zh-CN" dirty="0"/>
          </a:p>
          <a:p>
            <a:pPr lvl="2"/>
            <a:r>
              <a:rPr lang="zh-CN" altLang="en-US" dirty="0"/>
              <a:t>“低价”的</a:t>
            </a:r>
            <a:r>
              <a:rPr lang="en-US" altLang="zh-CN" dirty="0"/>
              <a:t>VP</a:t>
            </a:r>
            <a:r>
              <a:rPr lang="zh-CN" altLang="en-US" dirty="0"/>
              <a:t>需要：某领域内的高效率、高覆盖、强竞争</a:t>
            </a:r>
            <a:endParaRPr lang="en-US" altLang="zh-CN" dirty="0"/>
          </a:p>
          <a:p>
            <a:pPr lvl="2"/>
            <a:r>
              <a:rPr lang="zh-CN" altLang="en-US" dirty="0"/>
              <a:t>初创团队需要较高定价以形成发展所需的利润空间</a:t>
            </a:r>
            <a:endParaRPr lang="en-US" altLang="zh-CN" dirty="0"/>
          </a:p>
          <a:p>
            <a:pPr lvl="3"/>
            <a:r>
              <a:rPr lang="zh-CN" altLang="en-US" dirty="0"/>
              <a:t>产品成长、渠道开拓、小品牌导致的高价格要素等均使得初创团队的花费更高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9270"/>
            <a:ext cx="7886700" cy="1325563"/>
          </a:xfrm>
        </p:spPr>
        <p:txBody>
          <a:bodyPr/>
          <a:lstStyle/>
          <a:p>
            <a:r>
              <a:rPr lang="zh-CN" altLang="en-US" dirty="0"/>
              <a:t>渠道通路 </a:t>
            </a:r>
            <a:r>
              <a:rPr lang="en-US" altLang="zh-CN" dirty="0" err="1"/>
              <a:t>CHannels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51722"/>
            <a:ext cx="9024730" cy="538700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一家企业如何同它的客户群体达成沟通并建立联系，以向对方传递自身的价值主张</a:t>
            </a:r>
            <a:endParaRPr lang="en-US" altLang="zh-CN" dirty="0"/>
          </a:p>
          <a:p>
            <a:pPr lvl="1"/>
            <a:r>
              <a:rPr lang="zh-CN" altLang="en-US" dirty="0"/>
              <a:t>企业与客户交互体系：交流、分销、销售渠道（</a:t>
            </a:r>
            <a:r>
              <a:rPr lang="en-US" altLang="zh-CN" dirty="0"/>
              <a:t>+</a:t>
            </a:r>
            <a:r>
              <a:rPr lang="zh-CN" altLang="en-US" dirty="0"/>
              <a:t>售后），是用户的交互触点</a:t>
            </a:r>
            <a:endParaRPr lang="en-US" altLang="zh-CN" dirty="0"/>
          </a:p>
          <a:p>
            <a:pPr lvl="1"/>
            <a:r>
              <a:rPr lang="zh-CN" altLang="en-US" dirty="0"/>
              <a:t>作用：了解产品与服务、评估价值主张；购买产品与服务、传递价值主张；提供售后支持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渠道的五个阶段与运营方式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知名度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-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评价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-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购买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-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传递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-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售后</a:t>
            </a:r>
            <a:r>
              <a:rPr lang="zh-CN" altLang="en-US" i="1" dirty="0"/>
              <a:t>（三包、评论）</a:t>
            </a:r>
            <a:endParaRPr lang="en-US" altLang="zh-CN" i="1" dirty="0"/>
          </a:p>
          <a:p>
            <a:pPr lvl="2"/>
            <a:r>
              <a:rPr lang="zh-CN" altLang="en-US" b="1" dirty="0"/>
              <a:t>思考：在教超买个面包当夜宵</a:t>
            </a:r>
            <a:endParaRPr lang="en-US" altLang="zh-CN" b="1" dirty="0"/>
          </a:p>
          <a:p>
            <a:pPr lvl="1"/>
            <a:r>
              <a:rPr lang="zh-CN" altLang="en-US" dirty="0"/>
              <a:t>一个渠道可包含一个或全部五个阶段</a:t>
            </a:r>
            <a:endParaRPr lang="en-US" altLang="zh-CN" dirty="0"/>
          </a:p>
          <a:p>
            <a:pPr lvl="1"/>
            <a:r>
              <a:rPr lang="zh-CN" altLang="en-US" dirty="0"/>
              <a:t>一个组织可选用</a:t>
            </a:r>
            <a:r>
              <a:rPr lang="zh-CN" altLang="en-US" dirty="0">
                <a:highlight>
                  <a:srgbClr val="FFFF00"/>
                </a:highlight>
              </a:rPr>
              <a:t>自有渠道、合作方渠道、或混用</a:t>
            </a:r>
            <a:r>
              <a:rPr lang="zh-CN" altLang="en-US" dirty="0"/>
              <a:t>，以追求获益与成本的平衡以及最佳的客户体验</a:t>
            </a:r>
            <a:endParaRPr lang="en-US" altLang="zh-CN" dirty="0"/>
          </a:p>
          <a:p>
            <a:pPr lvl="2"/>
            <a:r>
              <a:rPr lang="zh-CN" altLang="en-US" sz="2100" dirty="0"/>
              <a:t>自身强渠道：蓝绿大厂、品牌贴牌与认证授权（日本马桶圈与电饭锅、日化、米家），</a:t>
            </a:r>
            <a:r>
              <a:rPr lang="zh-CN" altLang="en-US" sz="2100" dirty="0">
                <a:solidFill>
                  <a:srgbClr val="FF0000"/>
                </a:solidFill>
              </a:rPr>
              <a:t>能主动引发流量的互联网平台</a:t>
            </a:r>
            <a:endParaRPr lang="en-US" altLang="zh-CN" sz="2100" dirty="0"/>
          </a:p>
          <a:p>
            <a:pPr lvl="2"/>
            <a:r>
              <a:rPr lang="zh-CN" altLang="en-US" sz="2100" dirty="0"/>
              <a:t>合作方渠道：各大电商平台（农村电商汇通达），贝业新兄弟，品牌水暖空调门店，小红书（种草拔草社区），视频推广（恰饭视频，</a:t>
            </a:r>
            <a:r>
              <a:rPr lang="en-US" altLang="zh-CN" sz="2100" dirty="0"/>
              <a:t>B</a:t>
            </a:r>
            <a:r>
              <a:rPr lang="zh-CN" altLang="en-US" sz="2100" dirty="0"/>
              <a:t>站？）</a:t>
            </a:r>
            <a:endParaRPr lang="en-US" altLang="zh-CN" sz="2100" dirty="0"/>
          </a:p>
          <a:p>
            <a:pPr lvl="2"/>
            <a:r>
              <a:rPr lang="zh-CN" altLang="en-US" sz="2100" dirty="0"/>
              <a:t>混用：移动运营商直营与加盟店，</a:t>
            </a:r>
            <a:r>
              <a:rPr lang="zh-CN" altLang="en-US" sz="2100" dirty="0">
                <a:solidFill>
                  <a:srgbClr val="FF0000"/>
                </a:solidFill>
              </a:rPr>
              <a:t>天猫上的苏宁易购官方店（仓储、物流、售后），</a:t>
            </a:r>
            <a:r>
              <a:rPr lang="zh-CN" altLang="en-US" sz="2100" b="1" dirty="0"/>
              <a:t>网易严选</a:t>
            </a:r>
            <a:endParaRPr lang="en-US" altLang="zh-CN" sz="21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30667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CH</a:t>
            </a:r>
            <a:r>
              <a:rPr lang="zh-CN" altLang="en-US" dirty="0"/>
              <a:t>的进一步讨论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8106" y="948906"/>
            <a:ext cx="8410614" cy="5909093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渠道通路的重要性</a:t>
            </a:r>
            <a:endParaRPr lang="en-US" altLang="zh-CN" dirty="0"/>
          </a:p>
          <a:p>
            <a:pPr lvl="1"/>
            <a:r>
              <a:rPr lang="zh-CN" altLang="en-US" dirty="0"/>
              <a:t>商业的本质，人人互联成本为零的最大发力点</a:t>
            </a:r>
            <a:endParaRPr lang="en-US" altLang="zh-CN" dirty="0"/>
          </a:p>
          <a:p>
            <a:pPr lvl="1"/>
            <a:r>
              <a:rPr lang="zh-CN" altLang="en-US" dirty="0"/>
              <a:t>与产品设计的关系微妙：渠道对同类产品竞争起核心作用；过度重视容易引发反噬（品质与</a:t>
            </a:r>
            <a:r>
              <a:rPr lang="zh-CN" altLang="en-US" b="1" dirty="0"/>
              <a:t>信任</a:t>
            </a:r>
            <a:r>
              <a:rPr lang="zh-CN" altLang="en-US" dirty="0"/>
              <a:t>的失配）</a:t>
            </a:r>
            <a:endParaRPr lang="en-US" altLang="zh-CN" dirty="0"/>
          </a:p>
          <a:p>
            <a:pPr lvl="1"/>
            <a:r>
              <a:rPr lang="zh-CN" altLang="en-US" dirty="0"/>
              <a:t>“产品设计运维一体化”：</a:t>
            </a:r>
            <a:r>
              <a:rPr lang="en-US" altLang="zh-CN" dirty="0"/>
              <a:t>CH</a:t>
            </a:r>
            <a:r>
              <a:rPr lang="zh-CN" altLang="en-US" dirty="0"/>
              <a:t>承载</a:t>
            </a:r>
            <a:r>
              <a:rPr lang="en-US" altLang="zh-CN" dirty="0"/>
              <a:t>VP</a:t>
            </a:r>
            <a:r>
              <a:rPr lang="zh-CN" altLang="en-US" dirty="0"/>
              <a:t>与</a:t>
            </a:r>
            <a:r>
              <a:rPr lang="en-US" altLang="zh-CN" dirty="0"/>
              <a:t>CS</a:t>
            </a:r>
            <a:r>
              <a:rPr lang="zh-CN" altLang="en-US" dirty="0"/>
              <a:t>的组合关系，用不断推出的新产品进行营销 </a:t>
            </a:r>
            <a:r>
              <a:rPr lang="en-US" altLang="zh-CN" dirty="0"/>
              <a:t>– </a:t>
            </a:r>
            <a:r>
              <a:rPr lang="zh-CN" altLang="en-US" dirty="0"/>
              <a:t>强化</a:t>
            </a:r>
            <a:r>
              <a:rPr lang="en-US" altLang="zh-CN" dirty="0"/>
              <a:t>/</a:t>
            </a:r>
            <a:r>
              <a:rPr lang="zh-CN" altLang="en-US" dirty="0"/>
              <a:t>更新</a:t>
            </a:r>
            <a:r>
              <a:rPr lang="en-US" altLang="zh-CN" dirty="0"/>
              <a:t>VP</a:t>
            </a:r>
            <a:r>
              <a:rPr lang="zh-CN" altLang="en-US" dirty="0"/>
              <a:t>，加强</a:t>
            </a:r>
            <a:r>
              <a:rPr lang="en-US" altLang="zh-CN" dirty="0"/>
              <a:t>/</a:t>
            </a:r>
            <a:r>
              <a:rPr lang="zh-CN" altLang="en-US" dirty="0"/>
              <a:t>拓展</a:t>
            </a:r>
            <a:r>
              <a:rPr lang="en-US" altLang="zh-CN" dirty="0"/>
              <a:t>CS</a:t>
            </a:r>
            <a:r>
              <a:rPr lang="zh-CN" altLang="en-US" dirty="0"/>
              <a:t>对系列产品服务的认知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（完全）基于渠道的品牌：南极人、三只松鼠 </a:t>
            </a:r>
            <a:r>
              <a:rPr lang="en-US" altLang="zh-CN" dirty="0">
                <a:solidFill>
                  <a:srgbClr val="FF0000"/>
                </a:solidFill>
              </a:rPr>
              <a:t>– </a:t>
            </a:r>
            <a:r>
              <a:rPr lang="zh-CN" altLang="en-US" dirty="0">
                <a:solidFill>
                  <a:srgbClr val="FF0000"/>
                </a:solidFill>
              </a:rPr>
              <a:t>品牌认知与电商渠道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（免费）公开渠道：微信公号、朋友圈、小程序</a:t>
            </a:r>
            <a:endParaRPr lang="en-US" altLang="zh-CN" dirty="0"/>
          </a:p>
          <a:p>
            <a:endParaRPr lang="en-US" altLang="zh-CN" sz="100" dirty="0"/>
          </a:p>
          <a:p>
            <a:r>
              <a:rPr lang="zh-CN" altLang="en-US" dirty="0"/>
              <a:t>直播带货：最新涌现的渠道通路</a:t>
            </a:r>
            <a:endParaRPr lang="en-US" altLang="zh-CN" dirty="0"/>
          </a:p>
          <a:p>
            <a:pPr lvl="1"/>
            <a:r>
              <a:rPr lang="zh-CN" altLang="en-US" dirty="0"/>
              <a:t>手机淘宝</a:t>
            </a:r>
            <a:r>
              <a:rPr lang="en-US" altLang="zh-CN" dirty="0"/>
              <a:t>-</a:t>
            </a:r>
            <a:r>
              <a:rPr lang="zh-CN" altLang="en-US" dirty="0"/>
              <a:t>淘宝直播：阿里系电商在移动互联时代渡劫的关键</a:t>
            </a:r>
            <a:endParaRPr lang="en-US" altLang="zh-CN" dirty="0"/>
          </a:p>
          <a:p>
            <a:pPr lvl="1"/>
            <a:r>
              <a:rPr lang="zh-CN" altLang="en-US" dirty="0"/>
              <a:t>特点：</a:t>
            </a:r>
            <a:r>
              <a:rPr lang="zh-CN" altLang="en-US" b="1" dirty="0"/>
              <a:t>模拟线下体验</a:t>
            </a:r>
            <a:r>
              <a:rPr lang="zh-CN" altLang="en-US" dirty="0"/>
              <a:t>；信任敏感度高；“低价”</a:t>
            </a:r>
            <a:r>
              <a:rPr lang="en-US" altLang="zh-CN" dirty="0"/>
              <a:t>-</a:t>
            </a:r>
            <a:r>
              <a:rPr lang="zh-CN" altLang="en-US" dirty="0"/>
              <a:t>“出新”</a:t>
            </a:r>
            <a:endParaRPr lang="en-US" altLang="zh-CN" dirty="0"/>
          </a:p>
          <a:p>
            <a:pPr lvl="1"/>
            <a:r>
              <a:rPr lang="en-US" altLang="zh-CN" dirty="0"/>
              <a:t>2021</a:t>
            </a:r>
            <a:r>
              <a:rPr lang="zh-CN" altLang="en-US" dirty="0"/>
              <a:t>淘宝“双十一”直播：李佳琦</a:t>
            </a:r>
            <a:r>
              <a:rPr lang="en-US" altLang="zh-CN" dirty="0"/>
              <a:t>106.5</a:t>
            </a:r>
            <a:r>
              <a:rPr lang="zh-CN" altLang="en-US" dirty="0"/>
              <a:t>亿（佣金</a:t>
            </a:r>
            <a:r>
              <a:rPr lang="en-US" altLang="zh-CN" dirty="0"/>
              <a:t>20.2</a:t>
            </a:r>
            <a:r>
              <a:rPr lang="zh-CN" altLang="en-US" dirty="0"/>
              <a:t>亿，触发所得税税率上限</a:t>
            </a:r>
            <a:r>
              <a:rPr lang="en-US" altLang="zh-CN" dirty="0"/>
              <a:t>45%</a:t>
            </a:r>
            <a:r>
              <a:rPr lang="zh-CN" altLang="en-US" dirty="0"/>
              <a:t>），薇娅</a:t>
            </a:r>
            <a:r>
              <a:rPr lang="en-US" altLang="zh-CN" dirty="0"/>
              <a:t>82.5</a:t>
            </a:r>
            <a:r>
              <a:rPr lang="zh-CN" altLang="en-US" dirty="0"/>
              <a:t>亿（第三名</a:t>
            </a:r>
            <a:r>
              <a:rPr lang="en-US" altLang="zh-CN" dirty="0"/>
              <a:t>9.3</a:t>
            </a:r>
            <a:r>
              <a:rPr lang="zh-CN" altLang="en-US" dirty="0"/>
              <a:t>亿，第四名</a:t>
            </a:r>
            <a:r>
              <a:rPr lang="en-US" altLang="zh-CN" dirty="0"/>
              <a:t>1.6</a:t>
            </a:r>
            <a:r>
              <a:rPr lang="zh-CN" altLang="en-US" dirty="0"/>
              <a:t>亿）</a:t>
            </a:r>
            <a:endParaRPr lang="en-US" altLang="zh-CN" dirty="0"/>
          </a:p>
          <a:p>
            <a:endParaRPr lang="en-US" altLang="zh-CN" sz="100" dirty="0"/>
          </a:p>
          <a:p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月，雷军表示：“小米是电商”</a:t>
            </a:r>
            <a:endParaRPr lang="en-US" altLang="zh-CN" dirty="0"/>
          </a:p>
          <a:p>
            <a:pPr lvl="1"/>
            <a:r>
              <a:rPr lang="zh-CN" altLang="en-US" dirty="0"/>
              <a:t>小米</a:t>
            </a:r>
            <a:r>
              <a:rPr lang="en-US" altLang="zh-CN" dirty="0"/>
              <a:t>10</a:t>
            </a:r>
            <a:r>
              <a:rPr lang="zh-CN" altLang="en-US" dirty="0"/>
              <a:t>之前，小米的</a:t>
            </a:r>
            <a:r>
              <a:rPr lang="en-US" altLang="zh-CN" dirty="0"/>
              <a:t>VP</a:t>
            </a:r>
            <a:r>
              <a:rPr lang="zh-CN" altLang="en-US" dirty="0"/>
              <a:t>与</a:t>
            </a:r>
            <a:r>
              <a:rPr lang="en-US" altLang="zh-CN" dirty="0"/>
              <a:t>CS</a:t>
            </a:r>
            <a:r>
              <a:rPr lang="zh-CN" altLang="en-US" dirty="0"/>
              <a:t>组合、以及红米的出现导致小米手机本身不赚钱（但有流量</a:t>
            </a:r>
            <a:r>
              <a:rPr lang="en-US" altLang="zh-CN" dirty="0"/>
              <a:t>- 200w</a:t>
            </a:r>
            <a:r>
              <a:rPr lang="zh-CN" altLang="en-US" dirty="0"/>
              <a:t>圆角与“</a:t>
            </a:r>
            <a:r>
              <a:rPr lang="en-US" altLang="zh-CN" dirty="0" err="1"/>
              <a:t>xiaomi</a:t>
            </a:r>
            <a:r>
              <a:rPr lang="zh-CN" altLang="en-US" dirty="0"/>
              <a:t>”），小米手机可视作米家生态的“渠道”</a:t>
            </a:r>
            <a:endParaRPr lang="en-US" altLang="zh-CN" dirty="0"/>
          </a:p>
          <a:p>
            <a:pPr lvl="2"/>
            <a:r>
              <a:rPr lang="zh-CN" altLang="en-US" sz="2100" b="1" dirty="0"/>
              <a:t>小米</a:t>
            </a:r>
            <a:r>
              <a:rPr lang="en-US" altLang="zh-CN" sz="2100" b="1" dirty="0"/>
              <a:t>4</a:t>
            </a:r>
            <a:r>
              <a:rPr lang="zh-CN" altLang="en-US" sz="2100" dirty="0"/>
              <a:t>于</a:t>
            </a:r>
            <a:r>
              <a:rPr lang="en-US" altLang="zh-CN" sz="2100" dirty="0"/>
              <a:t>2014.7</a:t>
            </a:r>
            <a:r>
              <a:rPr lang="zh-CN" altLang="en-US" sz="2100" dirty="0"/>
              <a:t>月底首发，</a:t>
            </a:r>
            <a:r>
              <a:rPr lang="en-US" altLang="zh-CN" sz="2100" dirty="0"/>
              <a:t>2021</a:t>
            </a:r>
            <a:r>
              <a:rPr lang="zh-CN" altLang="en-US" sz="2100" dirty="0"/>
              <a:t>年上半年宣布</a:t>
            </a:r>
            <a:r>
              <a:rPr lang="zh-CN" altLang="en-US" sz="2100" b="1" dirty="0"/>
              <a:t>造车</a:t>
            </a:r>
            <a:endParaRPr lang="en-US" altLang="zh-CN" sz="2100" b="1" dirty="0"/>
          </a:p>
          <a:p>
            <a:pPr lvl="1"/>
            <a:r>
              <a:rPr lang="zh-CN" altLang="en-US" dirty="0"/>
              <a:t>小米手机</a:t>
            </a:r>
            <a:r>
              <a:rPr lang="en-US" altLang="zh-CN" dirty="0"/>
              <a:t>+</a:t>
            </a:r>
            <a:r>
              <a:rPr lang="zh-CN" altLang="en-US" dirty="0"/>
              <a:t>米家生态 </a:t>
            </a:r>
            <a:r>
              <a:rPr lang="en-US" altLang="zh-CN" dirty="0"/>
              <a:t>= </a:t>
            </a:r>
            <a:r>
              <a:rPr lang="zh-CN" altLang="en-US" dirty="0"/>
              <a:t>新时代中国“宜家”？</a:t>
            </a:r>
            <a:endParaRPr lang="en-US" altLang="zh-CN" dirty="0"/>
          </a:p>
          <a:p>
            <a:pPr lvl="2"/>
            <a:r>
              <a:rPr lang="zh-CN" altLang="en-US" sz="2100" dirty="0"/>
              <a:t>小米手机定位在调整：“米冲高，关键年” </a:t>
            </a:r>
            <a:r>
              <a:rPr lang="en-US" altLang="zh-CN" sz="2100" dirty="0"/>
              <a:t>V.S. “</a:t>
            </a:r>
            <a:r>
              <a:rPr lang="zh-CN" altLang="en-US" sz="2100" dirty="0"/>
              <a:t>谁还敢买小米奇迹</a:t>
            </a:r>
            <a:r>
              <a:rPr lang="en-US" altLang="zh-CN" sz="2100" dirty="0"/>
              <a:t>”</a:t>
            </a:r>
            <a:endParaRPr lang="en-US" altLang="zh-CN" sz="2100" dirty="0"/>
          </a:p>
          <a:p>
            <a:pPr lvl="2"/>
            <a:r>
              <a:rPr lang="en-US" altLang="zh-CN" sz="2100" dirty="0"/>
              <a:t>MIUI</a:t>
            </a:r>
            <a:r>
              <a:rPr lang="zh-CN" altLang="en-US" sz="2100" dirty="0"/>
              <a:t>“失控”的原因：松散组织、加速迭代、需求（</a:t>
            </a:r>
            <a:r>
              <a:rPr lang="zh-CN" altLang="en-US" sz="2100" b="1" dirty="0"/>
              <a:t>可追踪性</a:t>
            </a:r>
            <a:r>
              <a:rPr lang="zh-CN" altLang="en-US" sz="2100" dirty="0"/>
              <a:t>）失控</a:t>
            </a:r>
            <a:endParaRPr lang="en-US" altLang="zh-CN" sz="21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932473"/>
            <a:ext cx="9144000" cy="3560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703" y="56909"/>
            <a:ext cx="5654297" cy="25104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p="http://schemas.openxmlformats.org/presentationml/2006/main">
  <p:tag name="KSO_WPP_MARK_KEY" val="11f4c6bf-509a-4dcd-936b-cd7c16d2a35e"/>
  <p:tag name="COMMONDATA" val="eyJoZGlkIjoiMmRhYTYyYzNjMWFmZDhiMjQwNzYwNTkxYzM2MGU1YzA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2220</Words>
  <Application>WPS 演示</Application>
  <PresentationFormat>全屏显示(4:3)</PresentationFormat>
  <Paragraphs>96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Office 主题​​</vt:lpstr>
      <vt:lpstr>第三章：商业模式画布 – CH</vt:lpstr>
      <vt:lpstr>相关信息</vt:lpstr>
      <vt:lpstr>价值主张 Value Proposition</vt:lpstr>
      <vt:lpstr>VP的进一步讨论</vt:lpstr>
      <vt:lpstr>渠道通路 CHannels</vt:lpstr>
      <vt:lpstr>CH的进一步讨论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第三章：商业模式画布 – CH、CR、R$</dc:title>
  <dc:creator>Hongyu Kuang</dc:creator>
  <cp:lastModifiedBy>卿云落</cp:lastModifiedBy>
  <cp:revision>12</cp:revision>
  <dcterms:created xsi:type="dcterms:W3CDTF">2021-09-06T04:05:00Z</dcterms:created>
  <dcterms:modified xsi:type="dcterms:W3CDTF">2023-02-13T08:18:45Z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EE6113F6A84746669FC2E50DED2252C3</vt:lpwstr>
  </property>
  <property fmtid="{D5CDD505-2E9C-101B-9397-08002B2CF9AE}" pid="3" name="KSOProductBuildVer">
    <vt:lpwstr>2052-11.1.0.11744</vt:lpwstr>
  </property>
</Properties>
</file>