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469" r:id="rId4"/>
    <p:sldId id="458" r:id="rId5"/>
    <p:sldId id="466" r:id="rId6"/>
    <p:sldId id="460" r:id="rId7"/>
    <p:sldId id="448" r:id="rId9"/>
    <p:sldId id="467" r:id="rId10"/>
    <p:sldId id="456" r:id="rId11"/>
    <p:sldId id="461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1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D928-C74E-48CE-8590-4DD23F02C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5967-E864-47C9-B580-75E9580694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第三章：商业模式画布 </a:t>
            </a:r>
            <a:r>
              <a:rPr lang="en-US" altLang="zh-CN" dirty="0"/>
              <a:t>– CR</a:t>
            </a:r>
            <a:r>
              <a:rPr lang="zh-CN" altLang="en-US" dirty="0"/>
              <a:t>、</a:t>
            </a:r>
            <a:r>
              <a:rPr lang="en-US" altLang="zh-CN" dirty="0"/>
              <a:t>R$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0768"/>
          </a:xfrm>
        </p:spPr>
        <p:txBody>
          <a:bodyPr/>
          <a:lstStyle/>
          <a:p>
            <a:r>
              <a:rPr lang="zh-CN" altLang="en-US" dirty="0"/>
              <a:t>课程相关讨论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46" y="1188098"/>
            <a:ext cx="9013370" cy="562324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工信部有关业务部门召开了“屏蔽网址链接问题行政指导会”</a:t>
            </a:r>
            <a:endParaRPr lang="en-US" altLang="zh-CN" dirty="0"/>
          </a:p>
          <a:p>
            <a:pPr lvl="1"/>
            <a:r>
              <a:rPr lang="zh-CN" altLang="en-US" dirty="0"/>
              <a:t>提出有关即时通信软件的合规标准，要求限期内各平台必须按标准解除屏蔽，否则将依法采取处置措施</a:t>
            </a:r>
            <a:endParaRPr lang="en-US" altLang="zh-CN" dirty="0"/>
          </a:p>
          <a:p>
            <a:pPr lvl="1"/>
            <a:r>
              <a:rPr lang="zh-CN" altLang="en-US" dirty="0"/>
              <a:t>参与企业有阿里巴巴、腾讯、字节跳动、百度、华为、小米、陌陌、</a:t>
            </a:r>
            <a:r>
              <a:rPr lang="en-US" altLang="zh-CN" dirty="0"/>
              <a:t>360</a:t>
            </a:r>
            <a:r>
              <a:rPr lang="zh-CN" altLang="en-US" dirty="0"/>
              <a:t>、网易等</a:t>
            </a:r>
            <a:endParaRPr lang="en-US" altLang="zh-CN" dirty="0"/>
          </a:p>
          <a:p>
            <a:pPr lvl="1"/>
            <a:r>
              <a:rPr lang="zh-CN" altLang="en-US" i="1" dirty="0"/>
              <a:t>为何是现在？谁获益最多？</a:t>
            </a:r>
            <a:endParaRPr lang="en-US" altLang="zh-CN" i="1" dirty="0"/>
          </a:p>
          <a:p>
            <a:endParaRPr lang="en-US" altLang="zh-CN" sz="100" dirty="0"/>
          </a:p>
          <a:p>
            <a:r>
              <a:rPr lang="en-US" altLang="zh-CN" dirty="0"/>
              <a:t>AI</a:t>
            </a:r>
            <a:r>
              <a:rPr lang="zh-CN" altLang="en-US" dirty="0"/>
              <a:t>独角兽泡沫</a:t>
            </a:r>
            <a:endParaRPr lang="en-US" altLang="zh-CN" dirty="0"/>
          </a:p>
          <a:p>
            <a:pPr lvl="1"/>
            <a:r>
              <a:rPr lang="zh-CN" altLang="en-US" dirty="0"/>
              <a:t>（商汤）、云从、旷视、依图、云知声、地平线等</a:t>
            </a:r>
            <a:r>
              <a:rPr lang="zh-CN" altLang="en-US" b="1" dirty="0"/>
              <a:t>商业化、上市</a:t>
            </a:r>
            <a:r>
              <a:rPr lang="zh-CN" altLang="en-US" dirty="0"/>
              <a:t>遭遇问题</a:t>
            </a:r>
            <a:endParaRPr lang="en-US" altLang="zh-CN" dirty="0"/>
          </a:p>
          <a:p>
            <a:pPr lvl="2"/>
            <a:r>
              <a:rPr lang="zh-CN" altLang="en-US" dirty="0"/>
              <a:t>业务难落地：社会、技术、商业的有机结合？</a:t>
            </a:r>
            <a:endParaRPr lang="en-US" altLang="zh-CN" dirty="0"/>
          </a:p>
          <a:p>
            <a:pPr lvl="2"/>
            <a:r>
              <a:rPr lang="zh-CN" altLang="en-US" dirty="0"/>
              <a:t>旷视</a:t>
            </a:r>
            <a:r>
              <a:rPr lang="en-US" altLang="zh-CN" dirty="0"/>
              <a:t>-</a:t>
            </a:r>
            <a:r>
              <a:rPr lang="zh-CN" altLang="en-US" dirty="0"/>
              <a:t>软</a:t>
            </a:r>
            <a:r>
              <a:rPr lang="en-US" altLang="zh-CN" dirty="0"/>
              <a:t>+</a:t>
            </a:r>
            <a:r>
              <a:rPr lang="zh-CN" altLang="en-US" dirty="0"/>
              <a:t>硬的</a:t>
            </a:r>
            <a:r>
              <a:rPr lang="en-US" altLang="zh-CN" dirty="0"/>
              <a:t>AI</a:t>
            </a:r>
            <a:r>
              <a:rPr lang="zh-CN" altLang="en-US" dirty="0"/>
              <a:t>视觉物联网：“软件”毛利率</a:t>
            </a:r>
            <a:r>
              <a:rPr lang="en-US" altLang="zh-CN" dirty="0"/>
              <a:t>81%</a:t>
            </a:r>
            <a:r>
              <a:rPr lang="zh-CN" altLang="en-US" dirty="0"/>
              <a:t>，“硬件” </a:t>
            </a:r>
            <a:r>
              <a:rPr lang="en-US" altLang="zh-CN" dirty="0"/>
              <a:t>5.6%</a:t>
            </a:r>
            <a:r>
              <a:rPr lang="zh-CN" altLang="en-US" dirty="0"/>
              <a:t>、</a:t>
            </a:r>
            <a:r>
              <a:rPr lang="en-US" altLang="zh-CN" dirty="0"/>
              <a:t>26%</a:t>
            </a:r>
            <a:r>
              <a:rPr lang="zh-CN" altLang="en-US" dirty="0"/>
              <a:t>，三年半亏</a:t>
            </a:r>
            <a:r>
              <a:rPr lang="en-US" altLang="zh-CN" dirty="0"/>
              <a:t>146</a:t>
            </a:r>
            <a:r>
              <a:rPr lang="zh-CN" altLang="en-US" dirty="0"/>
              <a:t>亿</a:t>
            </a:r>
            <a:endParaRPr lang="en-US" altLang="zh-CN" dirty="0"/>
          </a:p>
          <a:p>
            <a:pPr lvl="1"/>
            <a:r>
              <a:rPr lang="zh-CN" altLang="en-US" dirty="0"/>
              <a:t>旷视科创板</a:t>
            </a:r>
            <a:r>
              <a:rPr lang="en-US" altLang="zh-CN" dirty="0"/>
              <a:t>IPO</a:t>
            </a:r>
            <a:r>
              <a:rPr lang="zh-CN" altLang="en-US" dirty="0"/>
              <a:t>过会募集</a:t>
            </a:r>
            <a:r>
              <a:rPr lang="en-US" altLang="zh-CN" dirty="0"/>
              <a:t>60</a:t>
            </a:r>
            <a:r>
              <a:rPr lang="zh-CN" altLang="en-US" dirty="0"/>
              <a:t>亿元</a:t>
            </a:r>
            <a:endParaRPr lang="en-US" altLang="zh-CN" dirty="0"/>
          </a:p>
          <a:p>
            <a:pPr lvl="2"/>
            <a:r>
              <a:rPr lang="en-US" altLang="zh-CN" dirty="0"/>
              <a:t>12</a:t>
            </a:r>
            <a:r>
              <a:rPr lang="zh-CN" altLang="en-US" dirty="0"/>
              <a:t>亿补充流动资金，</a:t>
            </a:r>
            <a:r>
              <a:rPr lang="en-US" altLang="zh-CN" dirty="0"/>
              <a:t>22</a:t>
            </a:r>
            <a:r>
              <a:rPr lang="zh-CN" altLang="en-US" dirty="0"/>
              <a:t>亿基础研发，</a:t>
            </a:r>
            <a:r>
              <a:rPr lang="en-US" altLang="zh-CN" dirty="0"/>
              <a:t>5.8</a:t>
            </a:r>
            <a:r>
              <a:rPr lang="zh-CN" altLang="en-US" dirty="0"/>
              <a:t>亿机器人</a:t>
            </a:r>
            <a:r>
              <a:rPr lang="en-US" altLang="zh-CN" dirty="0"/>
              <a:t>+8.6</a:t>
            </a:r>
            <a:r>
              <a:rPr lang="zh-CN" altLang="en-US" dirty="0"/>
              <a:t>亿传感器，</a:t>
            </a:r>
            <a:r>
              <a:rPr lang="en-US" altLang="zh-CN" dirty="0"/>
              <a:t>11.2</a:t>
            </a:r>
            <a:r>
              <a:rPr lang="zh-CN" altLang="en-US" dirty="0"/>
              <a:t>亿打造升级产品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：与冬奥会、大湾区合作，商汤上市但持续“流血”，旷视高管过劳去世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如何更好地领悟课程内容？构建自己的（完整）知识体系！</a:t>
            </a:r>
            <a:endParaRPr lang="en-US" altLang="zh-CN" dirty="0"/>
          </a:p>
          <a:p>
            <a:pPr lvl="1"/>
            <a:r>
              <a:rPr lang="zh-CN" altLang="en-US" dirty="0"/>
              <a:t>好好上课，多复习预习，先初步形成本课程下的体系</a:t>
            </a:r>
            <a:endParaRPr lang="en-US" altLang="zh-CN" dirty="0"/>
          </a:p>
          <a:p>
            <a:pPr lvl="1"/>
            <a:r>
              <a:rPr lang="zh-CN" altLang="en-US" dirty="0"/>
              <a:t>“周末网上出差”：</a:t>
            </a:r>
            <a:r>
              <a:rPr lang="en-US" altLang="zh-CN" dirty="0"/>
              <a:t>4-6</a:t>
            </a:r>
            <a:r>
              <a:rPr lang="zh-CN" altLang="en-US" dirty="0"/>
              <a:t>小时系统性的调研一个或多个产品</a:t>
            </a:r>
            <a:endParaRPr lang="en-US" altLang="zh-CN" dirty="0"/>
          </a:p>
          <a:p>
            <a:pPr lvl="2"/>
            <a:r>
              <a:rPr lang="zh-CN" altLang="en-US" dirty="0"/>
              <a:t>推荐资源：公司主页、新浪</a:t>
            </a:r>
            <a:r>
              <a:rPr lang="en-US" altLang="zh-CN" dirty="0"/>
              <a:t>/</a:t>
            </a:r>
            <a:r>
              <a:rPr lang="zh-CN" altLang="en-US" dirty="0"/>
              <a:t>搜狐财经、</a:t>
            </a:r>
            <a:r>
              <a:rPr lang="en-US" altLang="zh-CN" dirty="0"/>
              <a:t>36</a:t>
            </a:r>
            <a:r>
              <a:rPr lang="zh-CN" altLang="en-US" dirty="0"/>
              <a:t>氪、百度资讯、谷歌或</a:t>
            </a:r>
            <a:r>
              <a:rPr lang="en-US" altLang="zh-CN" dirty="0" err="1"/>
              <a:t>bing</a:t>
            </a:r>
            <a:r>
              <a:rPr lang="zh-CN" altLang="en-US" dirty="0"/>
              <a:t>、公司财报、财经自媒体（小心软文！）</a:t>
            </a:r>
            <a:endParaRPr lang="en-US" altLang="zh-CN" dirty="0"/>
          </a:p>
          <a:p>
            <a:pPr lvl="1"/>
            <a:r>
              <a:rPr lang="zh-CN" altLang="en-US" dirty="0"/>
              <a:t>建议使用自己（小组）最常用或偏爱的</a:t>
            </a:r>
            <a:r>
              <a:rPr lang="en-US" altLang="zh-CN" dirty="0"/>
              <a:t>App</a:t>
            </a:r>
            <a:r>
              <a:rPr lang="zh-CN" altLang="en-US" dirty="0"/>
              <a:t>作为分析对象</a:t>
            </a:r>
            <a:endParaRPr lang="en-US" altLang="zh-CN" dirty="0"/>
          </a:p>
          <a:p>
            <a:pPr lvl="1"/>
            <a:r>
              <a:rPr lang="zh-CN" altLang="en-US" dirty="0"/>
              <a:t>充分利用作业和大作业完成自我训练与评估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1722"/>
            <a:ext cx="9144000" cy="5387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知名度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评价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购买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传递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售后</a:t>
            </a:r>
            <a:r>
              <a:rPr lang="zh-CN" altLang="en-US" i="1" dirty="0">
                <a:solidFill>
                  <a:srgbClr val="00B0F0"/>
                </a:solidFill>
              </a:rPr>
              <a:t>（三包、评论）</a:t>
            </a:r>
            <a:endParaRPr lang="en-US" altLang="zh-CN" i="1" dirty="0">
              <a:solidFill>
                <a:srgbClr val="00B0F0"/>
              </a:solidFill>
            </a:endParaRPr>
          </a:p>
          <a:p>
            <a:pPr lvl="2"/>
            <a:r>
              <a:rPr lang="zh-CN" altLang="en-US" b="1" dirty="0"/>
              <a:t>思考：在教超买个面包当夜宵</a:t>
            </a:r>
            <a:endParaRPr lang="en-US" altLang="zh-CN" b="1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2"/>
            <a:r>
              <a:rPr lang="zh-CN" altLang="en-US" sz="2100" dirty="0"/>
              <a:t>自身强渠道：蓝绿大厂、品牌贴牌与认证授权（日本马桶圈与电饭锅、日化、米家），</a:t>
            </a:r>
            <a:r>
              <a:rPr lang="zh-CN" altLang="en-US" sz="2100" dirty="0">
                <a:solidFill>
                  <a:srgbClr val="00B0F0"/>
                </a:solidFill>
              </a:rPr>
              <a:t>能主动引发流量的互联网平台 </a:t>
            </a:r>
            <a:r>
              <a:rPr lang="en-US" altLang="zh-CN" sz="2100" dirty="0">
                <a:solidFill>
                  <a:srgbClr val="00B0F0"/>
                </a:solidFill>
              </a:rPr>
              <a:t>– </a:t>
            </a:r>
            <a:r>
              <a:rPr lang="zh-CN" altLang="en-US" sz="2100" dirty="0">
                <a:solidFill>
                  <a:srgbClr val="00B0F0"/>
                </a:solidFill>
              </a:rPr>
              <a:t>社交类（反例：电商类 </a:t>
            </a:r>
            <a:r>
              <a:rPr lang="en-US" altLang="zh-CN" sz="2100" dirty="0">
                <a:solidFill>
                  <a:srgbClr val="00B0F0"/>
                </a:solidFill>
              </a:rPr>
              <a:t>– </a:t>
            </a:r>
            <a:r>
              <a:rPr lang="zh-CN" altLang="en-US" sz="2100" dirty="0">
                <a:solidFill>
                  <a:srgbClr val="00B0F0"/>
                </a:solidFill>
              </a:rPr>
              <a:t>与微信紧密合作的京东与拼多多，反又反：手淘）</a:t>
            </a:r>
            <a:endParaRPr lang="en-US" altLang="zh-CN" sz="2100" dirty="0">
              <a:solidFill>
                <a:srgbClr val="00B0F0"/>
              </a:solidFill>
            </a:endParaRPr>
          </a:p>
          <a:p>
            <a:pPr lvl="2"/>
            <a:r>
              <a:rPr lang="zh-CN" altLang="en-US" sz="2100" dirty="0"/>
              <a:t>合作方渠道：各大电商平台（农村电商汇通达），贝业新兄弟，品牌水暖空调门店，小红书（种草拔草社区），视频推广（恰饭视频，</a:t>
            </a:r>
            <a:r>
              <a:rPr lang="zh-CN" altLang="en-US" sz="2100" dirty="0">
                <a:solidFill>
                  <a:srgbClr val="00B0F0"/>
                </a:solidFill>
              </a:rPr>
              <a:t>新趋势：</a:t>
            </a:r>
            <a:r>
              <a:rPr lang="en-US" altLang="zh-CN" sz="2100" dirty="0">
                <a:solidFill>
                  <a:srgbClr val="00B0F0"/>
                </a:solidFill>
              </a:rPr>
              <a:t>B</a:t>
            </a:r>
            <a:r>
              <a:rPr lang="zh-CN" altLang="en-US" sz="2100" dirty="0">
                <a:solidFill>
                  <a:srgbClr val="00B0F0"/>
                </a:solidFill>
              </a:rPr>
              <a:t>站</a:t>
            </a:r>
            <a:r>
              <a:rPr lang="en-US" altLang="zh-CN" sz="2100" dirty="0">
                <a:solidFill>
                  <a:srgbClr val="00B0F0"/>
                </a:solidFill>
              </a:rPr>
              <a:t>+PDD</a:t>
            </a:r>
            <a:r>
              <a:rPr lang="zh-CN" altLang="en-US" sz="2100" dirty="0"/>
              <a:t>）</a:t>
            </a:r>
            <a:endParaRPr lang="en-US" altLang="zh-CN" sz="2100" dirty="0"/>
          </a:p>
          <a:p>
            <a:pPr lvl="2"/>
            <a:r>
              <a:rPr lang="zh-CN" altLang="en-US" sz="2100" dirty="0"/>
              <a:t>混用：移动运营商直营与加盟店，</a:t>
            </a:r>
            <a:r>
              <a:rPr lang="zh-CN" altLang="en-US" sz="2100" dirty="0">
                <a:solidFill>
                  <a:srgbClr val="00B0F0"/>
                </a:solidFill>
              </a:rPr>
              <a:t>天猫上的苏宁易购官方店（仓储、物流、售后），</a:t>
            </a:r>
            <a:r>
              <a:rPr lang="zh-CN" altLang="en-US" sz="2100" b="1" dirty="0"/>
              <a:t>网易严选</a:t>
            </a:r>
            <a:endParaRPr lang="en-US" altLang="zh-CN" sz="2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066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06" y="740230"/>
            <a:ext cx="8410614" cy="611777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渠道通路的重要性</a:t>
            </a:r>
            <a:endParaRPr lang="en-US" altLang="zh-CN" dirty="0"/>
          </a:p>
          <a:p>
            <a:pPr lvl="1"/>
            <a:r>
              <a:rPr lang="zh-CN" altLang="en-US" dirty="0"/>
              <a:t>商业的本质，人人互联成本为零的最大发力点</a:t>
            </a:r>
            <a:endParaRPr lang="en-US" altLang="zh-CN" dirty="0"/>
          </a:p>
          <a:p>
            <a:pPr lvl="1"/>
            <a:r>
              <a:rPr lang="zh-CN" altLang="en-US" dirty="0"/>
              <a:t>与产品设计的关系微妙：渠道对同类产品竞争起核心作用；过度重视容易引发反噬（品质与</a:t>
            </a:r>
            <a:r>
              <a:rPr lang="zh-CN" altLang="en-US" b="1" dirty="0"/>
              <a:t>信任</a:t>
            </a:r>
            <a:r>
              <a:rPr lang="zh-CN" altLang="en-US" dirty="0"/>
              <a:t>的失配）</a:t>
            </a:r>
            <a:endParaRPr lang="en-US" altLang="zh-CN" dirty="0"/>
          </a:p>
          <a:p>
            <a:pPr lvl="1"/>
            <a:r>
              <a:rPr lang="zh-CN" altLang="en-US" dirty="0"/>
              <a:t>“产品设计运维一体化”：</a:t>
            </a:r>
            <a:r>
              <a:rPr lang="en-US" altLang="zh-CN" dirty="0"/>
              <a:t>CH</a:t>
            </a:r>
            <a:r>
              <a:rPr lang="zh-CN" altLang="en-US" dirty="0"/>
              <a:t>承载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的组合关系，用不断推出的新产品进行营销 </a:t>
            </a:r>
            <a:r>
              <a:rPr lang="en-US" altLang="zh-CN" dirty="0"/>
              <a:t>– </a:t>
            </a:r>
            <a:r>
              <a:rPr lang="zh-CN" altLang="en-US" dirty="0"/>
              <a:t>强化</a:t>
            </a:r>
            <a:r>
              <a:rPr lang="en-US" altLang="zh-CN" dirty="0"/>
              <a:t>/</a:t>
            </a:r>
            <a:r>
              <a:rPr lang="zh-CN" altLang="en-US" dirty="0"/>
              <a:t>更新</a:t>
            </a:r>
            <a:r>
              <a:rPr lang="en-US" altLang="zh-CN" dirty="0"/>
              <a:t>VP</a:t>
            </a:r>
            <a:r>
              <a:rPr lang="zh-CN" altLang="en-US" dirty="0"/>
              <a:t>，加强</a:t>
            </a:r>
            <a:r>
              <a:rPr lang="en-US" altLang="zh-CN" dirty="0"/>
              <a:t>/</a:t>
            </a:r>
            <a:r>
              <a:rPr lang="zh-CN" altLang="en-US" dirty="0"/>
              <a:t>拓展</a:t>
            </a:r>
            <a:r>
              <a:rPr lang="en-US" altLang="zh-CN" dirty="0"/>
              <a:t>CS</a:t>
            </a:r>
            <a:r>
              <a:rPr lang="zh-CN" altLang="en-US" dirty="0"/>
              <a:t>对系列产品服务的认知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（完全）基于渠道的品牌：南极人、三只松鼠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品牌认知与电商渠道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（免费）公开渠道：微信公号、朋友圈、小程序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直播带货：最新涌现的渠道通路</a:t>
            </a:r>
            <a:endParaRPr lang="en-US" altLang="zh-CN" dirty="0"/>
          </a:p>
          <a:p>
            <a:pPr lvl="1"/>
            <a:r>
              <a:rPr lang="zh-CN" altLang="en-US" dirty="0"/>
              <a:t>手机淘宝</a:t>
            </a:r>
            <a:r>
              <a:rPr lang="en-US" altLang="zh-CN" dirty="0"/>
              <a:t>-</a:t>
            </a:r>
            <a:r>
              <a:rPr lang="zh-CN" altLang="en-US" dirty="0"/>
              <a:t>淘宝直播：阿里系电商在移动互联时代渡劫的关键</a:t>
            </a:r>
            <a:endParaRPr lang="en-US" altLang="zh-CN" dirty="0"/>
          </a:p>
          <a:p>
            <a:pPr lvl="1"/>
            <a:r>
              <a:rPr lang="zh-CN" altLang="en-US" dirty="0"/>
              <a:t>特点：</a:t>
            </a:r>
            <a:r>
              <a:rPr lang="zh-CN" altLang="en-US" b="1" dirty="0"/>
              <a:t>模拟线下体验</a:t>
            </a:r>
            <a:r>
              <a:rPr lang="zh-CN" altLang="en-US" dirty="0"/>
              <a:t>；信任敏感度高；“低价”</a:t>
            </a:r>
            <a:r>
              <a:rPr lang="en-US" altLang="zh-CN" dirty="0"/>
              <a:t>-</a:t>
            </a:r>
            <a:r>
              <a:rPr lang="zh-CN" altLang="en-US" dirty="0"/>
              <a:t>“出新”</a:t>
            </a:r>
            <a:endParaRPr lang="en-US" altLang="zh-CN" dirty="0"/>
          </a:p>
          <a:p>
            <a:pPr lvl="2"/>
            <a:r>
              <a:rPr lang="zh-CN" altLang="en-US" sz="2300" dirty="0"/>
              <a:t>线下零售新热点：低价折扣店 </a:t>
            </a:r>
            <a:r>
              <a:rPr lang="en-US" altLang="zh-CN" sz="2300" dirty="0"/>
              <a:t>– </a:t>
            </a:r>
            <a:r>
              <a:rPr lang="zh-CN" altLang="en-US" sz="2300" dirty="0"/>
              <a:t>类似直播带货（信任：主播</a:t>
            </a:r>
            <a:r>
              <a:rPr lang="en-US" altLang="zh-CN" sz="2300" dirty="0"/>
              <a:t>-</a:t>
            </a:r>
            <a:r>
              <a:rPr lang="zh-CN" altLang="en-US" sz="2300" dirty="0"/>
              <a:t>已知品牌）</a:t>
            </a:r>
            <a:endParaRPr lang="en-US" altLang="zh-CN" sz="2300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淘宝“双十一”直播：李佳琦</a:t>
            </a:r>
            <a:r>
              <a:rPr lang="en-US" altLang="zh-CN" dirty="0"/>
              <a:t>106.5</a:t>
            </a:r>
            <a:r>
              <a:rPr lang="zh-CN" altLang="en-US" dirty="0"/>
              <a:t>亿（佣金</a:t>
            </a:r>
            <a:r>
              <a:rPr lang="en-US" altLang="zh-CN" dirty="0"/>
              <a:t>20.2</a:t>
            </a:r>
            <a:r>
              <a:rPr lang="zh-CN" altLang="en-US" dirty="0"/>
              <a:t>亿，触发所得税税率上限</a:t>
            </a:r>
            <a:r>
              <a:rPr lang="en-US" altLang="zh-CN" dirty="0"/>
              <a:t>45%</a:t>
            </a:r>
            <a:r>
              <a:rPr lang="zh-CN" altLang="en-US" dirty="0"/>
              <a:t>），薇娅</a:t>
            </a:r>
            <a:r>
              <a:rPr lang="en-US" altLang="zh-CN" dirty="0"/>
              <a:t>82.5</a:t>
            </a:r>
            <a:r>
              <a:rPr lang="zh-CN" altLang="en-US" dirty="0"/>
              <a:t>亿（第三名</a:t>
            </a:r>
            <a:r>
              <a:rPr lang="en-US" altLang="zh-CN" dirty="0"/>
              <a:t>9.3</a:t>
            </a:r>
            <a:r>
              <a:rPr lang="zh-CN" altLang="en-US" dirty="0"/>
              <a:t>亿，第四名</a:t>
            </a:r>
            <a:r>
              <a:rPr lang="en-US" altLang="zh-CN" dirty="0"/>
              <a:t>1.6</a:t>
            </a:r>
            <a:r>
              <a:rPr lang="zh-CN" altLang="en-US" dirty="0"/>
              <a:t>亿）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月，雷军表示：“小米是电商”</a:t>
            </a:r>
            <a:endParaRPr lang="en-US" altLang="zh-CN" dirty="0"/>
          </a:p>
          <a:p>
            <a:pPr lvl="1"/>
            <a:r>
              <a:rPr lang="zh-CN" altLang="en-US" dirty="0"/>
              <a:t>小米</a:t>
            </a:r>
            <a:r>
              <a:rPr lang="en-US" altLang="zh-CN" dirty="0"/>
              <a:t>10</a:t>
            </a:r>
            <a:r>
              <a:rPr lang="zh-CN" altLang="en-US" dirty="0"/>
              <a:t>之前，小米的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组合、以及红米的出现导致小米手机本身不赚钱（但有流量</a:t>
            </a:r>
            <a:r>
              <a:rPr lang="en-US" altLang="zh-CN" dirty="0"/>
              <a:t>- 200w</a:t>
            </a:r>
            <a:r>
              <a:rPr lang="zh-CN" altLang="en-US" dirty="0"/>
              <a:t>圆角与“</a:t>
            </a:r>
            <a:r>
              <a:rPr lang="en-US" altLang="zh-CN" dirty="0" err="1"/>
              <a:t>xiaomi</a:t>
            </a:r>
            <a:r>
              <a:rPr lang="zh-CN" altLang="en-US" dirty="0"/>
              <a:t>”），小米手机可视作米家生态的“渠道”</a:t>
            </a:r>
            <a:endParaRPr lang="en-US" altLang="zh-CN" dirty="0"/>
          </a:p>
          <a:p>
            <a:pPr lvl="2"/>
            <a:r>
              <a:rPr lang="zh-CN" altLang="en-US" sz="2100" b="1" dirty="0"/>
              <a:t>小米</a:t>
            </a:r>
            <a:r>
              <a:rPr lang="en-US" altLang="zh-CN" sz="2100" b="1" dirty="0"/>
              <a:t>4</a:t>
            </a:r>
            <a:r>
              <a:rPr lang="zh-CN" altLang="en-US" sz="2100" dirty="0"/>
              <a:t>于</a:t>
            </a:r>
            <a:r>
              <a:rPr lang="en-US" altLang="zh-CN" sz="2100" dirty="0"/>
              <a:t>2014.7</a:t>
            </a:r>
            <a:r>
              <a:rPr lang="zh-CN" altLang="en-US" sz="2100" dirty="0"/>
              <a:t>月底首发，</a:t>
            </a:r>
            <a:r>
              <a:rPr lang="en-US" altLang="zh-CN" sz="2100" dirty="0"/>
              <a:t>2021</a:t>
            </a:r>
            <a:r>
              <a:rPr lang="zh-CN" altLang="en-US" sz="2100" dirty="0"/>
              <a:t>年上半年宣布</a:t>
            </a:r>
            <a:r>
              <a:rPr lang="zh-CN" altLang="en-US" sz="2100" b="1" dirty="0"/>
              <a:t>造车</a:t>
            </a:r>
            <a:endParaRPr lang="en-US" altLang="zh-CN" sz="2100" b="1" dirty="0"/>
          </a:p>
          <a:p>
            <a:pPr lvl="1"/>
            <a:r>
              <a:rPr lang="zh-CN" altLang="en-US" dirty="0"/>
              <a:t>小米手机</a:t>
            </a:r>
            <a:r>
              <a:rPr lang="en-US" altLang="zh-CN" dirty="0"/>
              <a:t>+</a:t>
            </a:r>
            <a:r>
              <a:rPr lang="zh-CN" altLang="en-US" dirty="0"/>
              <a:t>米家生态 </a:t>
            </a:r>
            <a:r>
              <a:rPr lang="en-US" altLang="zh-CN" dirty="0"/>
              <a:t>= </a:t>
            </a:r>
            <a:r>
              <a:rPr lang="zh-CN" altLang="en-US" dirty="0"/>
              <a:t>新时代中国“宜家”？</a:t>
            </a:r>
            <a:endParaRPr lang="en-US" altLang="zh-CN" dirty="0"/>
          </a:p>
          <a:p>
            <a:pPr lvl="2"/>
            <a:r>
              <a:rPr lang="zh-CN" altLang="en-US" sz="2100" dirty="0"/>
              <a:t>小米手机定位在调整：“米冲高，关键年” </a:t>
            </a:r>
            <a:r>
              <a:rPr lang="en-US" altLang="zh-CN" sz="2100" dirty="0"/>
              <a:t>V.S. “</a:t>
            </a:r>
            <a:r>
              <a:rPr lang="zh-CN" altLang="en-US" sz="2100" dirty="0"/>
              <a:t>谁还敢买小米奇迹</a:t>
            </a:r>
            <a:r>
              <a:rPr lang="en-US" altLang="zh-CN" sz="2100" dirty="0"/>
              <a:t>”</a:t>
            </a:r>
            <a:endParaRPr lang="en-US" altLang="zh-CN" sz="2100" dirty="0"/>
          </a:p>
          <a:p>
            <a:pPr lvl="2"/>
            <a:r>
              <a:rPr lang="en-US" altLang="zh-CN" sz="2100" dirty="0"/>
              <a:t>MIUI</a:t>
            </a:r>
            <a:r>
              <a:rPr lang="zh-CN" altLang="en-US" sz="2100" dirty="0"/>
              <a:t>“失控”的原因：松散组织、加速迭代、需求（</a:t>
            </a:r>
            <a:r>
              <a:rPr lang="zh-CN" altLang="en-US" sz="2100" b="1" dirty="0"/>
              <a:t>可追踪性</a:t>
            </a:r>
            <a:r>
              <a:rPr lang="zh-CN" altLang="en-US" sz="2100" dirty="0"/>
              <a:t>）失控</a:t>
            </a:r>
            <a:endParaRPr lang="en-US" altLang="zh-CN" sz="2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97841"/>
            <a:ext cx="9144000" cy="356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03" y="56909"/>
            <a:ext cx="5654297" cy="251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sz="2600" dirty="0"/>
              <a:t>免费推广</a:t>
            </a:r>
            <a:r>
              <a:rPr lang="en-US" altLang="zh-CN" sz="2600" dirty="0"/>
              <a:t>-</a:t>
            </a:r>
            <a:r>
              <a:rPr lang="zh-CN" altLang="en-US" sz="2600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sz="2600" dirty="0"/>
              <a:t>-</a:t>
            </a:r>
            <a:r>
              <a:rPr lang="zh-CN" altLang="en-US" sz="2600" dirty="0"/>
              <a:t>提高客单价</a:t>
            </a:r>
            <a:endParaRPr lang="en-US" altLang="zh-CN" sz="2600" dirty="0"/>
          </a:p>
          <a:p>
            <a:pPr lvl="2"/>
            <a:r>
              <a:rPr lang="zh-CN" altLang="en-US" sz="2600" dirty="0"/>
              <a:t>新手礼包</a:t>
            </a:r>
            <a:r>
              <a:rPr lang="en-US" altLang="zh-CN" sz="2600" dirty="0"/>
              <a:t>/</a:t>
            </a:r>
            <a:r>
              <a:rPr lang="zh-CN" altLang="en-US" sz="2600" dirty="0"/>
              <a:t>老用户激活礼包</a:t>
            </a:r>
            <a:r>
              <a:rPr lang="en-US" altLang="zh-CN" sz="2600" dirty="0"/>
              <a:t>-</a:t>
            </a:r>
            <a:r>
              <a:rPr lang="zh-CN" altLang="en-US" sz="2600" dirty="0"/>
              <a:t>品牌宣传与建设</a:t>
            </a:r>
            <a:r>
              <a:rPr lang="en-US" altLang="zh-CN" sz="2600" dirty="0"/>
              <a:t>/</a:t>
            </a:r>
            <a:r>
              <a:rPr lang="zh-CN" altLang="en-US" sz="2600" dirty="0"/>
              <a:t>用户等级</a:t>
            </a:r>
            <a:r>
              <a:rPr lang="en-US" altLang="zh-CN" sz="2600" dirty="0"/>
              <a:t>-</a:t>
            </a:r>
            <a:r>
              <a:rPr lang="zh-CN" altLang="en-US" sz="2600" dirty="0"/>
              <a:t>老客户专属套餐</a:t>
            </a:r>
            <a:endParaRPr lang="en-US" altLang="zh-CN" sz="2600" dirty="0"/>
          </a:p>
          <a:p>
            <a:pPr lvl="2"/>
            <a:r>
              <a:rPr lang="zh-CN" altLang="en-US" sz="2600" dirty="0"/>
              <a:t>客户关系与承载的渠道之间要</a:t>
            </a:r>
            <a:r>
              <a:rPr lang="zh-CN" altLang="en-US" sz="2600" b="1" dirty="0"/>
              <a:t>一致</a:t>
            </a:r>
            <a:endParaRPr lang="en-US" altLang="zh-CN" sz="2600" b="1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社区（社交裂变、私域流量）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</a:t>
            </a:r>
            <a:r>
              <a:rPr lang="zh-CN" altLang="en-US" dirty="0">
                <a:highlight>
                  <a:srgbClr val="FFFF00"/>
                </a:highlight>
              </a:rPr>
              <a:t>一次性交易收入、持续收入</a:t>
            </a:r>
            <a:r>
              <a:rPr lang="zh-CN" altLang="en-US" dirty="0"/>
              <a:t>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议价、收益管理（库存与发生购买的时间，如生鲜、熟食、酒店、航班等）、实时市场价格、拍卖</a:t>
            </a:r>
            <a:endParaRPr lang="en-US" altLang="zh-CN" sz="2300" dirty="0"/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/>
          <a:lstStyle/>
          <a:p>
            <a:r>
              <a:rPr lang="en-US" altLang="zh-CN" dirty="0"/>
              <a:t>R$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94792"/>
            <a:ext cx="9143999" cy="56543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三级价格歧视（差异定价）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按人</a:t>
            </a:r>
            <a:r>
              <a:rPr lang="zh-CN" altLang="en-US" dirty="0"/>
              <a:t>（杀价、拍卖、杀熟）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按量</a:t>
            </a:r>
            <a:r>
              <a:rPr lang="zh-CN" altLang="en-US" dirty="0"/>
              <a:t>（批发、团购、套餐、优惠券、峰谷阶梯定价）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按类</a:t>
            </a:r>
            <a:r>
              <a:rPr lang="zh-CN" altLang="en-US" dirty="0"/>
              <a:t>（可选择的差异化服务：氪金、</a:t>
            </a:r>
            <a:r>
              <a:rPr lang="en-US" altLang="zh-CN" dirty="0"/>
              <a:t>VIP</a:t>
            </a:r>
            <a:r>
              <a:rPr lang="zh-CN" altLang="en-US" dirty="0"/>
              <a:t>、加急、视频会员、精装与典藏、机票折扣、社交裂变与私域流量）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日，网信办</a:t>
            </a:r>
            <a:r>
              <a:rPr lang="en-US" altLang="zh-CN" dirty="0"/>
              <a:t>《</a:t>
            </a:r>
            <a:r>
              <a:rPr lang="zh-CN" altLang="en-US" dirty="0"/>
              <a:t>互联网信息服务</a:t>
            </a:r>
            <a:r>
              <a:rPr lang="zh-CN" altLang="en-US" b="1" dirty="0"/>
              <a:t>算法推荐</a:t>
            </a:r>
            <a:r>
              <a:rPr lang="zh-CN" altLang="en-US" dirty="0"/>
              <a:t>管理规定（征求意见稿）</a:t>
            </a:r>
            <a:r>
              <a:rPr lang="en-US" altLang="zh-CN" dirty="0"/>
              <a:t>》</a:t>
            </a:r>
            <a:endParaRPr lang="en-US" altLang="zh-CN" dirty="0"/>
          </a:p>
          <a:p>
            <a:pPr lvl="2"/>
            <a:r>
              <a:rPr lang="zh-CN" altLang="en-US" dirty="0"/>
              <a:t>“算法推荐服务提供者向消费者销售商品或者提供服务的，应当保护消费者合法权益，</a:t>
            </a:r>
            <a:r>
              <a:rPr lang="zh-CN" altLang="en-US" dirty="0">
                <a:solidFill>
                  <a:srgbClr val="FF0000"/>
                </a:solidFill>
              </a:rPr>
              <a:t>不得根据消费者的偏好、交易习惯等特征，利用算法在交易价格等交易条件上实行不合理的差别待遇</a:t>
            </a:r>
            <a:r>
              <a:rPr lang="zh-CN" altLang="en-US" dirty="0"/>
              <a:t>等违法行为”，“</a:t>
            </a:r>
            <a:r>
              <a:rPr lang="zh-CN" altLang="en-US" dirty="0">
                <a:solidFill>
                  <a:srgbClr val="FF0000"/>
                </a:solidFill>
              </a:rPr>
              <a:t>可自主关闭算法推荐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en-US" altLang="zh-CN" dirty="0"/>
              <a:t>2020.10.1</a:t>
            </a:r>
            <a:r>
              <a:rPr lang="zh-CN" altLang="en-US" dirty="0"/>
              <a:t>出台</a:t>
            </a:r>
            <a:r>
              <a:rPr lang="en-US" altLang="zh-CN" dirty="0"/>
              <a:t>《</a:t>
            </a:r>
            <a:r>
              <a:rPr lang="zh-CN" altLang="en-US" dirty="0"/>
              <a:t>在线旅游经营服务管理暂行规定</a:t>
            </a:r>
            <a:r>
              <a:rPr lang="en-US" altLang="zh-CN" dirty="0"/>
              <a:t>》</a:t>
            </a:r>
            <a:r>
              <a:rPr lang="zh-CN" altLang="en-US" dirty="0"/>
              <a:t>；</a:t>
            </a:r>
            <a:r>
              <a:rPr lang="en-US" altLang="zh-CN" dirty="0"/>
              <a:t>2021.11.1</a:t>
            </a:r>
            <a:r>
              <a:rPr lang="zh-CN" altLang="en-US" dirty="0"/>
              <a:t>实行</a:t>
            </a:r>
            <a:r>
              <a:rPr lang="en-US" altLang="zh-CN" dirty="0"/>
              <a:t>《</a:t>
            </a:r>
            <a:r>
              <a:rPr lang="zh-CN" altLang="en-US" dirty="0"/>
              <a:t>个人信息保护法</a:t>
            </a:r>
            <a:r>
              <a:rPr lang="en-US" altLang="zh-CN" dirty="0"/>
              <a:t>》</a:t>
            </a:r>
            <a:endParaRPr lang="en-US" altLang="zh-CN" dirty="0"/>
          </a:p>
          <a:p>
            <a:pPr marL="0" indent="0">
              <a:buNone/>
            </a:pPr>
            <a:endParaRPr lang="zh-CN" altLang="en-US" sz="100" dirty="0"/>
          </a:p>
          <a:p>
            <a:r>
              <a:rPr lang="zh-CN" altLang="en-US" dirty="0"/>
              <a:t>“双十一盖楼、砍一刀</a:t>
            </a:r>
            <a:r>
              <a:rPr lang="en-US" altLang="zh-CN" dirty="0"/>
              <a:t>&amp;</a:t>
            </a:r>
            <a:r>
              <a:rPr lang="zh-CN" altLang="en-US" dirty="0"/>
              <a:t>百亿补贴、私域流量”</a:t>
            </a:r>
            <a:endParaRPr lang="en-US" altLang="zh-CN" dirty="0"/>
          </a:p>
          <a:p>
            <a:pPr lvl="1"/>
            <a:r>
              <a:rPr lang="zh-CN" altLang="en-US" dirty="0"/>
              <a:t>用个人的精力与社会关系证明你对折扣的“渴望”</a:t>
            </a:r>
            <a:endParaRPr lang="en-US" altLang="zh-CN" dirty="0"/>
          </a:p>
          <a:p>
            <a:pPr lvl="1"/>
            <a:r>
              <a:rPr lang="zh-CN" altLang="en-US" dirty="0"/>
              <a:t>通过适度折扣充分发掘消费欲望与潜力</a:t>
            </a:r>
            <a:endParaRPr lang="en-US" altLang="zh-CN" dirty="0"/>
          </a:p>
          <a:p>
            <a:pPr lvl="1"/>
            <a:r>
              <a:rPr lang="zh-CN" altLang="en-US" dirty="0"/>
              <a:t>当前最强营销手段：</a:t>
            </a:r>
            <a:r>
              <a:rPr lang="en-US" altLang="zh-CN" dirty="0"/>
              <a:t>PDD</a:t>
            </a:r>
            <a:r>
              <a:rPr lang="zh-CN" altLang="en-US" dirty="0"/>
              <a:t>百亿补贴（“人货场”理论）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人：价格敏感的高渴望群体（学生</a:t>
            </a:r>
            <a:r>
              <a:rPr lang="en-US" altLang="zh-CN" dirty="0">
                <a:solidFill>
                  <a:srgbClr val="FF0000"/>
                </a:solidFill>
              </a:rPr>
              <a:t>-B</a:t>
            </a:r>
            <a:r>
              <a:rPr lang="zh-CN" altLang="en-US" dirty="0">
                <a:solidFill>
                  <a:srgbClr val="FF0000"/>
                </a:solidFill>
              </a:rPr>
              <a:t>站）；货：有趣好玩但不急需的大牌（品牌消费电子、产品）；场：</a:t>
            </a:r>
            <a:r>
              <a:rPr lang="en-US" altLang="zh-CN" dirty="0">
                <a:solidFill>
                  <a:srgbClr val="FF0000"/>
                </a:solidFill>
              </a:rPr>
              <a:t>PDD</a:t>
            </a:r>
            <a:r>
              <a:rPr lang="zh-CN" altLang="en-US" dirty="0">
                <a:solidFill>
                  <a:srgbClr val="FF0000"/>
                </a:solidFill>
              </a:rPr>
              <a:t>自身聚集的流量与对应的定价权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永远的真理：“不买立省百分百！”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  <a:endParaRPr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  <a:endParaRPr lang="zh-CN" alt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从画布感性端出发，思考为何京东没有像淘宝那样急于解决平台流量问题（包含更晚启动的京东直播）？</a:t>
            </a:r>
            <a:endParaRPr lang="en-US" altLang="zh-CN" dirty="0"/>
          </a:p>
          <a:p>
            <a:pPr lvl="1"/>
            <a:r>
              <a:rPr lang="zh-CN" altLang="en-US" dirty="0"/>
              <a:t>当然京东除了物流之外，也陆续做了京东到家、京喜、京造、直播、京东国际等较为成功的渠道，但都不是第一时间上线的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de332fd-cff1-4c3e-a1a4-18733814f68f"/>
  <p:tag name="COMMONDATA" val="eyJoZGlkIjoiMmRhYTYyYzNjMWFmZDhiMjQwNzYwNTkxYzM2MGU1Yz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3564</Words>
  <Application>WPS 演示</Application>
  <PresentationFormat>全屏显示(4:3)</PresentationFormat>
  <Paragraphs>144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第三章：商业模式画布 – CR、R$</vt:lpstr>
      <vt:lpstr>课程相关讨论</vt:lpstr>
      <vt:lpstr>渠道通路 CHannels</vt:lpstr>
      <vt:lpstr>CH的进一步讨论</vt:lpstr>
      <vt:lpstr>客户关系 Customer Relationship</vt:lpstr>
      <vt:lpstr>收入来源 Revenue Streams</vt:lpstr>
      <vt:lpstr>R$的进一步讨论</vt:lpstr>
      <vt:lpstr>PowerPoint 演示文稿</vt:lpstr>
      <vt:lpstr>课后思考题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第三章：商业模式画布 – CH、CR、R$</dc:title>
  <dc:creator>Hongyu Kuang</dc:creator>
  <cp:lastModifiedBy>卿云落</cp:lastModifiedBy>
  <cp:revision>18</cp:revision>
  <dcterms:created xsi:type="dcterms:W3CDTF">2021-09-06T04:05:00Z</dcterms:created>
  <dcterms:modified xsi:type="dcterms:W3CDTF">2023-02-13T08:18:51Z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F39031211C6B48EB9D466B4C29AB542A</vt:lpwstr>
  </property>
  <property fmtid="{D5CDD505-2E9C-101B-9397-08002B2CF9AE}" pid="3" name="KSOProductBuildVer">
    <vt:lpwstr>2052-11.1.0.11744</vt:lpwstr>
  </property>
</Properties>
</file>