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470" r:id="rId4"/>
    <p:sldId id="460" r:id="rId5"/>
    <p:sldId id="448" r:id="rId7"/>
    <p:sldId id="467" r:id="rId8"/>
    <p:sldId id="456" r:id="rId9"/>
    <p:sldId id="449" r:id="rId10"/>
    <p:sldId id="468" r:id="rId11"/>
    <p:sldId id="450" r:id="rId12"/>
    <p:sldId id="451" r:id="rId13"/>
    <p:sldId id="452" r:id="rId14"/>
    <p:sldId id="455" r:id="rId15"/>
    <p:sldId id="453" r:id="rId16"/>
    <p:sldId id="469" r:id="rId17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11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F89D6-A73C-4BE1-890B-8377975ACD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090F9-4E5A-4BDD-BB54-BF51958640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C92DE-01A3-4834-87A8-1419118FDC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C4098-24B0-4981-9655-4FAAA3FB7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D2FF6-10A5-4861-9DEA-DD2DDD73C3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第二章：商业模式画布 </a:t>
            </a:r>
            <a:r>
              <a:rPr lang="en-US" altLang="zh-CN" dirty="0"/>
              <a:t>– </a:t>
            </a:r>
            <a:r>
              <a:rPr lang="zh-CN" altLang="en-US" dirty="0"/>
              <a:t>理性端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b="1" dirty="0"/>
              <a:t>互联网</a:t>
            </a:r>
            <a:r>
              <a:rPr lang="en-US" altLang="zh-CN" b="1" dirty="0"/>
              <a:t>+</a:t>
            </a:r>
            <a:r>
              <a:rPr lang="zh-CN" altLang="zh-CN" b="1" dirty="0"/>
              <a:t>时代下的软件产品设计与创新</a:t>
            </a:r>
            <a:endParaRPr lang="en-US" altLang="zh-CN" b="1" dirty="0"/>
          </a:p>
          <a:p>
            <a:r>
              <a:rPr lang="zh-CN" altLang="en-US" dirty="0"/>
              <a:t>南京大学软件学院 </a:t>
            </a:r>
            <a:r>
              <a:rPr lang="en-US" altLang="zh-CN" dirty="0"/>
              <a:t>– </a:t>
            </a:r>
            <a:r>
              <a:rPr lang="zh-CN" altLang="en-US" dirty="0"/>
              <a:t>匡宏宇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9380"/>
            <a:ext cx="7886700" cy="24447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重要合作 </a:t>
            </a:r>
            <a:r>
              <a:rPr lang="en-US" altLang="zh-CN" dirty="0"/>
              <a:t>Key Partnership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63" y="678024"/>
            <a:ext cx="9007151" cy="617997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保证一个商业模式顺利运行所需的供应商和合作伙伴网络</a:t>
            </a:r>
            <a:endParaRPr lang="en-US" altLang="zh-CN" dirty="0"/>
          </a:p>
          <a:p>
            <a:pPr lvl="1"/>
            <a:r>
              <a:rPr lang="zh-CN" altLang="en-US" b="1" dirty="0">
                <a:highlight>
                  <a:srgbClr val="FFFF00"/>
                </a:highlight>
              </a:rPr>
              <a:t>非竞争者之间的战略联盟</a:t>
            </a:r>
            <a:r>
              <a:rPr lang="zh-CN" altLang="en-US" i="1" strike="sngStrike" dirty="0"/>
              <a:t>康采恩（不同业务之间的利益共同体）</a:t>
            </a:r>
            <a:endParaRPr lang="en-US" altLang="zh-CN" i="1" strike="sngStrike" dirty="0"/>
          </a:p>
          <a:p>
            <a:pPr lvl="2"/>
            <a:r>
              <a:rPr lang="zh-CN" altLang="en-US" sz="2300" dirty="0"/>
              <a:t>微信生态</a:t>
            </a:r>
            <a:r>
              <a:rPr lang="en-US" altLang="zh-CN" sz="2300" dirty="0"/>
              <a:t>vs. </a:t>
            </a:r>
            <a:r>
              <a:rPr lang="zh-CN" altLang="en-US" sz="2300" dirty="0"/>
              <a:t>苹果生态、</a:t>
            </a:r>
            <a:r>
              <a:rPr lang="en-US" altLang="zh-CN" sz="2300" dirty="0"/>
              <a:t>Fortnite vs. App Store + Google Play</a:t>
            </a:r>
            <a:endParaRPr lang="en-US" altLang="zh-CN" sz="2300" dirty="0"/>
          </a:p>
          <a:p>
            <a:pPr lvl="1"/>
            <a:r>
              <a:rPr lang="zh-CN" altLang="en-US" b="1" dirty="0">
                <a:highlight>
                  <a:srgbClr val="FFFF00"/>
                </a:highlight>
              </a:rPr>
              <a:t>竞争者之间的战略合作</a:t>
            </a:r>
            <a:r>
              <a:rPr lang="zh-CN" altLang="en-US" i="1" strike="sngStrike" dirty="0"/>
              <a:t>卡特尔（同产业控制产品产量和价格）</a:t>
            </a:r>
            <a:endParaRPr lang="en-US" altLang="zh-CN" i="1" strike="sngStrike" dirty="0"/>
          </a:p>
          <a:p>
            <a:pPr lvl="2"/>
            <a:r>
              <a:rPr lang="zh-CN" altLang="en-US" sz="2300" dirty="0"/>
              <a:t>红蓝快乐水、微信支付与支付宝、米国两党制</a:t>
            </a:r>
            <a:endParaRPr lang="en-US" altLang="zh-CN" sz="2300" dirty="0"/>
          </a:p>
          <a:p>
            <a:pPr lvl="1"/>
            <a:r>
              <a:rPr lang="zh-CN" altLang="en-US" b="1" dirty="0">
                <a:highlight>
                  <a:srgbClr val="FFFF00"/>
                </a:highlight>
              </a:rPr>
              <a:t>新业务的合资公司</a:t>
            </a:r>
            <a:r>
              <a:rPr lang="zh-CN" altLang="en-US" i="1" strike="sngStrike" dirty="0"/>
              <a:t>托拉斯（多个巨头通过合资公司组成的利益共同体）、</a:t>
            </a:r>
            <a:endParaRPr lang="en-US" altLang="zh-CN" i="1" strike="sngStrike" dirty="0"/>
          </a:p>
          <a:p>
            <a:pPr lvl="2"/>
            <a:r>
              <a:rPr lang="zh-CN" altLang="en-US" sz="2100" dirty="0"/>
              <a:t>大厂“生态” ：</a:t>
            </a:r>
            <a:r>
              <a:rPr lang="en-US" altLang="zh-CN" sz="2100" dirty="0"/>
              <a:t> 3q</a:t>
            </a:r>
            <a:r>
              <a:rPr lang="zh-CN" altLang="en-US" sz="2100" dirty="0"/>
              <a:t>大战之后的腾讯联盟 </a:t>
            </a:r>
            <a:r>
              <a:rPr lang="en-US" altLang="zh-CN" sz="2100" dirty="0"/>
              <a:t>vs. </a:t>
            </a:r>
            <a:r>
              <a:rPr lang="zh-CN" altLang="en-US" sz="2100" dirty="0"/>
              <a:t>阿里直系</a:t>
            </a:r>
            <a:endParaRPr lang="en-US" altLang="zh-CN" sz="2100" dirty="0"/>
          </a:p>
          <a:p>
            <a:pPr lvl="1"/>
            <a:r>
              <a:rPr lang="zh-CN" altLang="en-US" b="1" dirty="0">
                <a:highlight>
                  <a:srgbClr val="FFFF00"/>
                </a:highlight>
              </a:rPr>
              <a:t>稳定供应关系的供应商和采购商</a:t>
            </a:r>
            <a:r>
              <a:rPr lang="zh-CN" altLang="en-US" i="1" strike="sngStrike" dirty="0"/>
              <a:t>辛迪加（同产业垄断上游供应和下游销售）</a:t>
            </a:r>
            <a:endParaRPr lang="en-US" altLang="zh-CN" i="1" strike="sngStrike" dirty="0"/>
          </a:p>
          <a:p>
            <a:pPr lvl="2"/>
            <a:r>
              <a:rPr lang="zh-CN" altLang="en-US" sz="2100" dirty="0"/>
              <a:t>产业园、苹果认证供应商、闭环的互联网影视平台（传统影视产业：制作、发行、院线）</a:t>
            </a:r>
            <a:endParaRPr lang="en-US" altLang="zh-CN" sz="2100" dirty="0"/>
          </a:p>
          <a:p>
            <a:endParaRPr lang="en-US" altLang="zh-CN" sz="100" dirty="0"/>
          </a:p>
          <a:p>
            <a:r>
              <a:rPr lang="zh-CN" altLang="en-US" dirty="0"/>
              <a:t>合作动机</a:t>
            </a:r>
            <a:endParaRPr lang="en-US" altLang="zh-CN" dirty="0"/>
          </a:p>
          <a:p>
            <a:pPr lvl="1"/>
            <a:r>
              <a:rPr lang="zh-CN" altLang="en-US" b="1" dirty="0">
                <a:highlight>
                  <a:srgbClr val="FFFF00"/>
                </a:highlight>
              </a:rPr>
              <a:t>优化与规模效应 </a:t>
            </a:r>
            <a:r>
              <a:rPr lang="en-US" altLang="zh-CN" b="1" dirty="0">
                <a:highlight>
                  <a:srgbClr val="FFFF00"/>
                </a:highlight>
              </a:rPr>
              <a:t>– </a:t>
            </a:r>
            <a:r>
              <a:rPr lang="zh-CN" altLang="en-US" b="1" i="1" dirty="0">
                <a:highlight>
                  <a:srgbClr val="FFFF00"/>
                </a:highlight>
              </a:rPr>
              <a:t>提高业务效率</a:t>
            </a:r>
            <a:r>
              <a:rPr lang="zh-CN" altLang="en-US" dirty="0"/>
              <a:t>：降低成本，外包或共享基础设施</a:t>
            </a:r>
            <a:endParaRPr lang="en-US" altLang="zh-CN" dirty="0"/>
          </a:p>
          <a:p>
            <a:pPr lvl="1"/>
            <a:r>
              <a:rPr lang="zh-CN" altLang="en-US" b="1" dirty="0">
                <a:highlight>
                  <a:srgbClr val="FFFF00"/>
                </a:highlight>
              </a:rPr>
              <a:t>特殊资源及活动的获得 </a:t>
            </a:r>
            <a:r>
              <a:rPr lang="en-US" altLang="zh-CN" b="1" dirty="0">
                <a:highlight>
                  <a:srgbClr val="FFFF00"/>
                </a:highlight>
              </a:rPr>
              <a:t>– </a:t>
            </a:r>
            <a:r>
              <a:rPr lang="zh-CN" altLang="en-US" b="1" i="1" dirty="0">
                <a:highlight>
                  <a:srgbClr val="FFFF00"/>
                </a:highlight>
              </a:rPr>
              <a:t>获得核心资源</a:t>
            </a:r>
            <a:r>
              <a:rPr lang="zh-CN" altLang="en-US" dirty="0"/>
              <a:t>：高技术产品、销售团队、特许商品、渠道</a:t>
            </a:r>
            <a:endParaRPr lang="zh-CN" altLang="en-US" dirty="0"/>
          </a:p>
          <a:p>
            <a:pPr lvl="1"/>
            <a:r>
              <a:rPr lang="zh-CN" altLang="en-US" b="1" dirty="0">
                <a:highlight>
                  <a:srgbClr val="FFFF00"/>
                </a:highlight>
              </a:rPr>
              <a:t>降低风险和不确定性 </a:t>
            </a:r>
            <a:r>
              <a:rPr lang="en-US" altLang="zh-CN" b="1" dirty="0">
                <a:highlight>
                  <a:srgbClr val="FFFF00"/>
                </a:highlight>
              </a:rPr>
              <a:t>– </a:t>
            </a:r>
            <a:r>
              <a:rPr lang="zh-CN" altLang="en-US" b="1" i="1" dirty="0">
                <a:highlight>
                  <a:srgbClr val="FFFF00"/>
                </a:highlight>
              </a:rPr>
              <a:t>降低业务风险</a:t>
            </a:r>
            <a:r>
              <a:rPr lang="zh-CN" altLang="en-US" dirty="0"/>
              <a:t>：某领域内的战略联盟（蓝光、</a:t>
            </a:r>
            <a:r>
              <a:rPr lang="en-US" altLang="zh-CN" dirty="0"/>
              <a:t>5g</a:t>
            </a:r>
            <a:r>
              <a:rPr lang="zh-CN" altLang="en-US" dirty="0"/>
              <a:t>），</a:t>
            </a:r>
            <a:r>
              <a:rPr lang="zh-CN" altLang="en-US" i="1" strike="sngStrike" dirty="0"/>
              <a:t>台湾省与韩国的面板联盟</a:t>
            </a:r>
            <a:r>
              <a:rPr lang="zh-CN" altLang="en-US" dirty="0"/>
              <a:t>京东方的崛起</a:t>
            </a:r>
            <a:r>
              <a:rPr lang="zh-CN" altLang="en-US" i="1" strike="sngStrike" dirty="0"/>
              <a:t>（</a:t>
            </a:r>
            <a:r>
              <a:rPr lang="en-US" altLang="zh-CN" i="1" strike="sngStrike" dirty="0"/>
              <a:t>09-10</a:t>
            </a:r>
            <a:r>
              <a:rPr lang="zh-CN" altLang="en-US" i="1" strike="sngStrike" dirty="0"/>
              <a:t>家电下乡，韩国污点证人）</a:t>
            </a:r>
            <a:endParaRPr lang="en-US" altLang="zh-CN" i="1" strike="sngStrike" dirty="0"/>
          </a:p>
          <a:p>
            <a:pPr lvl="1"/>
            <a:r>
              <a:rPr lang="zh-CN" altLang="en-US" i="1" dirty="0"/>
              <a:t>“千播大战”的结局：熊猫等倒下、斗鱼虎牙合并失败、企鹅电竞解散</a:t>
            </a:r>
            <a:endParaRPr lang="en-US" altLang="zh-CN" i="1" dirty="0"/>
          </a:p>
          <a:p>
            <a:pPr lvl="2"/>
            <a:r>
              <a:rPr lang="zh-CN" altLang="en-US" dirty="0"/>
              <a:t>传统“文广新”内容的公有制属性不能变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以游戏为核心的直播平台幕后</a:t>
            </a:r>
            <a:r>
              <a:rPr lang="en-US" altLang="zh-CN" dirty="0">
                <a:solidFill>
                  <a:srgbClr val="FF0000"/>
                </a:solidFill>
              </a:rPr>
              <a:t>BOSS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r>
              <a:rPr lang="en-US" altLang="zh-CN" dirty="0">
                <a:solidFill>
                  <a:srgbClr val="FF0000"/>
                </a:solidFill>
              </a:rPr>
              <a:t> – </a:t>
            </a:r>
            <a:r>
              <a:rPr lang="zh-CN" altLang="en-US" dirty="0">
                <a:solidFill>
                  <a:srgbClr val="FF0000"/>
                </a:solidFill>
              </a:rPr>
              <a:t>热门游戏版权所有者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成本结构 </a:t>
            </a:r>
            <a:r>
              <a:rPr lang="en-US" altLang="zh-CN" dirty="0"/>
              <a:t>Cost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0930"/>
            <a:ext cx="7886700" cy="501194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运营一个商业模式所发生的全部成本</a:t>
            </a:r>
            <a:endParaRPr lang="en-US" altLang="zh-CN" dirty="0"/>
          </a:p>
          <a:p>
            <a:pPr lvl="1"/>
            <a:r>
              <a:rPr lang="zh-CN" altLang="en-US" dirty="0"/>
              <a:t>确定核心资源、关键业务和重要合作之后，成本核算将相对容易</a:t>
            </a:r>
            <a:endParaRPr lang="en-US" altLang="zh-CN" dirty="0"/>
          </a:p>
          <a:p>
            <a:pPr lvl="1"/>
            <a:r>
              <a:rPr lang="zh-CN" altLang="en-US" dirty="0"/>
              <a:t>也有以低成本结构为核心的商业模式（廉航、红米、</a:t>
            </a:r>
            <a:r>
              <a:rPr lang="en-US" altLang="zh-CN" dirty="0"/>
              <a:t>Zara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sz="900" dirty="0"/>
          </a:p>
          <a:p>
            <a:r>
              <a:rPr lang="zh-CN" altLang="en-US" dirty="0"/>
              <a:t>导向</a:t>
            </a:r>
            <a:endParaRPr lang="en-US" altLang="zh-CN" dirty="0"/>
          </a:p>
          <a:p>
            <a:pPr lvl="1"/>
            <a:r>
              <a:rPr lang="zh-CN" altLang="en-US" dirty="0"/>
              <a:t>成本导向 </a:t>
            </a:r>
            <a:r>
              <a:rPr lang="en-US" altLang="zh-CN" dirty="0"/>
              <a:t>cost-driven</a:t>
            </a:r>
            <a:r>
              <a:rPr lang="zh-CN" altLang="en-US" dirty="0"/>
              <a:t>：成本最小化，创造并维持极尽精简的成本结构</a:t>
            </a:r>
            <a:endParaRPr lang="en-US" altLang="zh-CN" dirty="0"/>
          </a:p>
          <a:p>
            <a:pPr lvl="1"/>
            <a:r>
              <a:rPr lang="zh-CN" altLang="en-US" dirty="0"/>
              <a:t>价值导向 </a:t>
            </a:r>
            <a:r>
              <a:rPr lang="en-US" altLang="zh-CN" dirty="0"/>
              <a:t>value-driven</a:t>
            </a:r>
            <a:r>
              <a:rPr lang="zh-CN" altLang="en-US" dirty="0"/>
              <a:t>：高端的价值主张与高度的个性化服务</a:t>
            </a:r>
            <a:endParaRPr lang="en-US" altLang="zh-CN" dirty="0"/>
          </a:p>
          <a:p>
            <a:endParaRPr lang="en-US" altLang="zh-CN" sz="900" dirty="0"/>
          </a:p>
          <a:p>
            <a:r>
              <a:rPr lang="zh-CN" altLang="en-US" dirty="0"/>
              <a:t>特点 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固定成本</a:t>
            </a:r>
            <a:r>
              <a:rPr lang="zh-CN" altLang="en-US" dirty="0"/>
              <a:t>：管理员工工资，租金，生产设备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可变成本</a:t>
            </a:r>
            <a:r>
              <a:rPr lang="zh-CN" altLang="en-US" dirty="0"/>
              <a:t>：加工工人工资，加（</a:t>
            </a:r>
            <a:r>
              <a:rPr lang="en-US" altLang="zh-CN" dirty="0"/>
              <a:t>bai</a:t>
            </a:r>
            <a:r>
              <a:rPr lang="zh-CN" altLang="en-US" dirty="0"/>
              <a:t>）班（</a:t>
            </a:r>
            <a:r>
              <a:rPr lang="en-US" altLang="zh-CN" dirty="0" err="1"/>
              <a:t>ri</a:t>
            </a:r>
            <a:r>
              <a:rPr lang="zh-CN" altLang="en-US" dirty="0"/>
              <a:t>）费（</a:t>
            </a:r>
            <a:r>
              <a:rPr lang="en-US" altLang="zh-CN" dirty="0" err="1"/>
              <a:t>meng</a:t>
            </a:r>
            <a:r>
              <a:rPr lang="zh-CN" altLang="en-US" dirty="0"/>
              <a:t>），广告推广费，水电，原材料消耗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规模经济</a:t>
            </a:r>
            <a:r>
              <a:rPr lang="zh-CN" altLang="en-US" dirty="0"/>
              <a:t>：大宗采购，大规模生产摊薄的固定成本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范围经济：</a:t>
            </a:r>
            <a:r>
              <a:rPr lang="zh-CN" altLang="en-US" dirty="0"/>
              <a:t>渠道的复用（摊薄部分可变成本）</a:t>
            </a:r>
            <a:endParaRPr lang="en-US" altLang="zh-CN" dirty="0"/>
          </a:p>
          <a:p>
            <a:pPr lvl="1"/>
            <a:r>
              <a:rPr lang="zh-CN" altLang="en-US" b="1" dirty="0"/>
              <a:t>小米台灯为什么那么便宜？</a:t>
            </a:r>
            <a:endParaRPr lang="en-US" altLang="zh-CN" b="1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范围经济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规模经济的双向红利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如何做到：米家生态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重视模块之间的联系（以及联系的联系）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5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纵向联系</a:t>
            </a:r>
            <a:endParaRPr lang="en-US" altLang="zh-CN" dirty="0"/>
          </a:p>
          <a:p>
            <a:pPr lvl="1"/>
            <a:r>
              <a:rPr lang="zh-CN" altLang="en-US" b="1" dirty="0">
                <a:highlight>
                  <a:srgbClr val="FFFF00"/>
                </a:highlight>
              </a:rPr>
              <a:t>客户关系</a:t>
            </a:r>
            <a:r>
              <a:rPr lang="en-US" altLang="zh-CN" dirty="0">
                <a:highlight>
                  <a:srgbClr val="FFFF00"/>
                </a:highlight>
              </a:rPr>
              <a:t>-&gt;</a:t>
            </a:r>
            <a:r>
              <a:rPr lang="zh-CN" altLang="en-US" dirty="0">
                <a:highlight>
                  <a:srgbClr val="FFFF00"/>
                </a:highlight>
              </a:rPr>
              <a:t>渠道通路</a:t>
            </a:r>
            <a:r>
              <a:rPr lang="en-US" altLang="zh-CN" dirty="0">
                <a:highlight>
                  <a:srgbClr val="FFFF00"/>
                </a:highlight>
              </a:rPr>
              <a:t>-&gt;</a:t>
            </a:r>
            <a:r>
              <a:rPr lang="zh-CN" altLang="en-US" dirty="0">
                <a:highlight>
                  <a:srgbClr val="FFFF00"/>
                </a:highlight>
              </a:rPr>
              <a:t>收入来源</a:t>
            </a:r>
            <a:endParaRPr lang="en-US" altLang="zh-CN" dirty="0">
              <a:highlight>
                <a:srgbClr val="FFFF00"/>
              </a:highlight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</a:rPr>
              <a:t>关键业务</a:t>
            </a:r>
            <a:r>
              <a:rPr lang="en-US" altLang="zh-CN" dirty="0">
                <a:highlight>
                  <a:srgbClr val="FFFF00"/>
                </a:highlight>
              </a:rPr>
              <a:t>-&gt;</a:t>
            </a:r>
            <a:r>
              <a:rPr lang="zh-CN" altLang="en-US" dirty="0">
                <a:highlight>
                  <a:srgbClr val="FFFF00"/>
                </a:highlight>
              </a:rPr>
              <a:t>关键资源</a:t>
            </a:r>
            <a:r>
              <a:rPr lang="en-US" altLang="zh-CN" dirty="0">
                <a:highlight>
                  <a:srgbClr val="FFFF00"/>
                </a:highlight>
              </a:rPr>
              <a:t>-&gt;</a:t>
            </a:r>
            <a:r>
              <a:rPr lang="zh-CN" altLang="en-US" dirty="0">
                <a:highlight>
                  <a:srgbClr val="FFFF00"/>
                </a:highlight>
              </a:rPr>
              <a:t>成本支出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zh-CN" altLang="en-US" dirty="0"/>
              <a:t>跨越的联系</a:t>
            </a:r>
            <a:endParaRPr lang="en-US" altLang="zh-CN" dirty="0"/>
          </a:p>
          <a:p>
            <a:pPr lvl="1"/>
            <a:r>
              <a:rPr lang="zh-CN" altLang="en-US" dirty="0"/>
              <a:t>客户关系选择与成本支出导向（定制化、个人化 </a:t>
            </a:r>
            <a:r>
              <a:rPr lang="en-US" altLang="zh-CN" dirty="0"/>
              <a:t>– </a:t>
            </a:r>
            <a:r>
              <a:rPr lang="zh-CN" altLang="en-US" dirty="0"/>
              <a:t>价值导向 </a:t>
            </a:r>
            <a:r>
              <a:rPr lang="en-US" altLang="zh-CN" dirty="0"/>
              <a:t>VS </a:t>
            </a:r>
            <a:r>
              <a:rPr lang="zh-CN" altLang="en-US" dirty="0"/>
              <a:t>自动化、大众化 </a:t>
            </a:r>
            <a:r>
              <a:rPr lang="en-US" altLang="zh-CN" dirty="0"/>
              <a:t>– </a:t>
            </a:r>
            <a:r>
              <a:rPr lang="zh-CN" altLang="en-US" dirty="0"/>
              <a:t>成本导向）</a:t>
            </a:r>
            <a:endParaRPr lang="en-US" altLang="zh-CN" dirty="0"/>
          </a:p>
          <a:p>
            <a:pPr lvl="1"/>
            <a:r>
              <a:rPr lang="zh-CN" altLang="en-US" dirty="0"/>
              <a:t>除了价值主张与关键业务，关注建设渠道通路所需的核心资源与重要合作</a:t>
            </a:r>
            <a:endParaRPr lang="en-US" altLang="zh-CN" dirty="0"/>
          </a:p>
          <a:p>
            <a:pPr lvl="1"/>
            <a:r>
              <a:rPr lang="zh-CN" altLang="en-US" dirty="0"/>
              <a:t>细分的客户群体是否认同上游的重要合作方与引入的外部关键资源？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联系的联系</a:t>
            </a:r>
            <a:endParaRPr lang="en-US" altLang="zh-CN" dirty="0"/>
          </a:p>
          <a:p>
            <a:pPr lvl="1"/>
            <a:r>
              <a:rPr lang="zh-CN" altLang="en-US" i="1" dirty="0"/>
              <a:t>平台：多个“价值主张</a:t>
            </a:r>
            <a:r>
              <a:rPr lang="en-US" altLang="zh-CN" i="1" dirty="0"/>
              <a:t>-</a:t>
            </a:r>
            <a:r>
              <a:rPr lang="zh-CN" altLang="en-US" i="1" dirty="0"/>
              <a:t>客户细分”对的组合才能构成完整的收入来源</a:t>
            </a:r>
            <a:endParaRPr lang="en-US" altLang="zh-CN" i="1" dirty="0"/>
          </a:p>
          <a:p>
            <a:pPr lvl="2"/>
            <a:r>
              <a:rPr lang="zh-CN" altLang="en-US" sz="2300" dirty="0"/>
              <a:t>吸引用户的主张与用户愿意付费的主张</a:t>
            </a:r>
            <a:endParaRPr lang="en-US" altLang="zh-CN" sz="2300" dirty="0"/>
          </a:p>
          <a:p>
            <a:pPr lvl="2"/>
            <a:r>
              <a:rPr lang="zh-CN" altLang="en-US" sz="2300" dirty="0"/>
              <a:t>促进多种不同用户群体的交易：补贴谁？收费谁？</a:t>
            </a:r>
            <a:endParaRPr lang="en-US" altLang="zh-CN" sz="2300" dirty="0"/>
          </a:p>
          <a:p>
            <a:pPr lvl="2"/>
            <a:r>
              <a:rPr lang="zh-CN" altLang="en-US" sz="2300" dirty="0"/>
              <a:t>如何运维平台并促进不同用户群体加入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446" y="407842"/>
            <a:ext cx="8175108" cy="99417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完整商业模式举例：从</a:t>
            </a:r>
            <a:r>
              <a:rPr lang="en-US" altLang="zh-CN" dirty="0"/>
              <a:t>iPod/iTunes</a:t>
            </a:r>
            <a:r>
              <a:rPr lang="zh-CN" altLang="en-US" dirty="0"/>
              <a:t>商业模式到“网抑云”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1315" y="1976179"/>
            <a:ext cx="5932904" cy="367421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27725" y="2515931"/>
            <a:ext cx="1220086" cy="1297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1. </a:t>
            </a:r>
            <a:r>
              <a:rPr lang="zh-CN" altLang="en-US" sz="1350" dirty="0"/>
              <a:t>由</a:t>
            </a:r>
            <a:r>
              <a:rPr lang="en-US" altLang="zh-CN" sz="1350" dirty="0"/>
              <a:t>4g</a:t>
            </a:r>
            <a:r>
              <a:rPr lang="zh-CN" altLang="en-US" sz="1350" dirty="0"/>
              <a:t>形成的技术无缝演进至内容无缝</a:t>
            </a:r>
            <a:endParaRPr lang="en-US" altLang="zh-CN" sz="1350" dirty="0"/>
          </a:p>
          <a:p>
            <a:pPr algn="ctr"/>
            <a:endParaRPr lang="en-US" altLang="zh-CN" sz="1350" dirty="0"/>
          </a:p>
          <a:p>
            <a:pPr algn="ctr"/>
            <a:r>
              <a:rPr lang="en-US" altLang="zh-CN" sz="1350" dirty="0"/>
              <a:t>2. </a:t>
            </a:r>
            <a:r>
              <a:rPr lang="zh-CN" altLang="en-US" sz="1350" dirty="0"/>
              <a:t>上升到</a:t>
            </a:r>
            <a:r>
              <a:rPr lang="zh-CN" altLang="en-US" sz="1350" b="1" dirty="0">
                <a:solidFill>
                  <a:srgbClr val="FFFF00"/>
                </a:solidFill>
              </a:rPr>
              <a:t>体验共情</a:t>
            </a:r>
            <a:endParaRPr lang="zh-CN" altLang="en-US" sz="1350" b="1" dirty="0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89543" y="3393006"/>
            <a:ext cx="1421396" cy="95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>
                <a:solidFill>
                  <a:srgbClr val="FFFF00"/>
                </a:solidFill>
              </a:rPr>
              <a:t>小众音乐爱好者</a:t>
            </a:r>
            <a:r>
              <a:rPr lang="zh-CN" altLang="en-US" sz="1350" dirty="0"/>
              <a:t>（含饭圈粉丝、</a:t>
            </a:r>
            <a:r>
              <a:rPr lang="zh-CN" altLang="en-US" sz="1350" b="1" dirty="0">
                <a:solidFill>
                  <a:srgbClr val="FFFF00"/>
                </a:solidFill>
              </a:rPr>
              <a:t>音乐综艺、</a:t>
            </a:r>
            <a:r>
              <a:rPr lang="en-US" altLang="zh-CN" sz="1350" b="1" dirty="0">
                <a:solidFill>
                  <a:srgbClr val="FFFF00"/>
                </a:solidFill>
              </a:rPr>
              <a:t>B</a:t>
            </a:r>
            <a:r>
              <a:rPr lang="zh-CN" altLang="en-US" sz="1350" b="1" dirty="0">
                <a:solidFill>
                  <a:srgbClr val="FFFF00"/>
                </a:solidFill>
              </a:rPr>
              <a:t>站音乐区</a:t>
            </a:r>
            <a:r>
              <a:rPr lang="zh-CN" altLang="en-US" sz="1350" dirty="0"/>
              <a:t>）</a:t>
            </a:r>
            <a:endParaRPr lang="zh-CN" altLang="en-US" sz="1350" dirty="0"/>
          </a:p>
        </p:txBody>
      </p:sp>
      <p:sp>
        <p:nvSpPr>
          <p:cNvPr id="7" name="矩形 6"/>
          <p:cNvSpPr/>
          <p:nvPr/>
        </p:nvSpPr>
        <p:spPr>
          <a:xfrm>
            <a:off x="6637383" y="2375044"/>
            <a:ext cx="1860574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多种场景（车载、居家、公交、办公）下的听众</a:t>
            </a:r>
            <a:endParaRPr lang="zh-CN" altLang="en-US" sz="1350" dirty="0"/>
          </a:p>
        </p:txBody>
      </p:sp>
      <p:sp>
        <p:nvSpPr>
          <p:cNvPr id="8" name="矩形 7"/>
          <p:cNvSpPr/>
          <p:nvPr/>
        </p:nvSpPr>
        <p:spPr>
          <a:xfrm>
            <a:off x="5340214" y="2965043"/>
            <a:ext cx="751762" cy="42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社区化</a:t>
            </a:r>
            <a:endParaRPr lang="zh-CN" altLang="en-US" sz="1350" dirty="0"/>
          </a:p>
        </p:txBody>
      </p:sp>
      <p:sp>
        <p:nvSpPr>
          <p:cNvPr id="9" name="矩形 8"/>
          <p:cNvSpPr/>
          <p:nvPr/>
        </p:nvSpPr>
        <p:spPr>
          <a:xfrm>
            <a:off x="2783068" y="2515931"/>
            <a:ext cx="1020731" cy="1602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/>
              <a:t>版权</a:t>
            </a:r>
            <a:r>
              <a:rPr lang="zh-CN" altLang="en-US" sz="1350" dirty="0"/>
              <a:t>、云化音乐播放、智能硬件与</a:t>
            </a:r>
            <a:r>
              <a:rPr lang="en-US" altLang="zh-CN" sz="1350" dirty="0"/>
              <a:t>4G</a:t>
            </a:r>
            <a:r>
              <a:rPr lang="zh-CN" altLang="en-US" sz="1350" dirty="0"/>
              <a:t>、推荐算法、社区、平台导流</a:t>
            </a:r>
            <a:endParaRPr lang="zh-CN" altLang="en-US" sz="1350" dirty="0"/>
          </a:p>
        </p:txBody>
      </p:sp>
      <p:sp>
        <p:nvSpPr>
          <p:cNvPr id="11" name="矩形 10"/>
          <p:cNvSpPr/>
          <p:nvPr/>
        </p:nvSpPr>
        <p:spPr>
          <a:xfrm>
            <a:off x="5071243" y="3611272"/>
            <a:ext cx="1020731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智能设备定制</a:t>
            </a:r>
            <a:r>
              <a:rPr lang="en-US" altLang="zh-CN" sz="1350" dirty="0"/>
              <a:t>/</a:t>
            </a:r>
            <a:r>
              <a:rPr lang="zh-CN" altLang="en-US" sz="1350" dirty="0"/>
              <a:t>预装</a:t>
            </a:r>
            <a:r>
              <a:rPr lang="en-US" altLang="zh-CN" sz="1350" dirty="0"/>
              <a:t>APP</a:t>
            </a:r>
            <a:endParaRPr lang="zh-CN" altLang="en-US" sz="1350" dirty="0"/>
          </a:p>
        </p:txBody>
      </p:sp>
      <p:sp>
        <p:nvSpPr>
          <p:cNvPr id="12" name="矩形 11"/>
          <p:cNvSpPr/>
          <p:nvPr/>
        </p:nvSpPr>
        <p:spPr>
          <a:xfrm>
            <a:off x="5733607" y="4738134"/>
            <a:ext cx="1334397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月费、作为大厂“渠道”的补贴</a:t>
            </a:r>
            <a:endParaRPr lang="zh-CN" altLang="en-US" sz="1350" dirty="0"/>
          </a:p>
        </p:txBody>
      </p:sp>
      <p:sp>
        <p:nvSpPr>
          <p:cNvPr id="13" name="矩形 12"/>
          <p:cNvSpPr/>
          <p:nvPr/>
        </p:nvSpPr>
        <p:spPr>
          <a:xfrm>
            <a:off x="2716614" y="4732814"/>
            <a:ext cx="1020731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版权、服务器使用费、人力</a:t>
            </a:r>
            <a:endParaRPr lang="zh-CN" altLang="en-US" sz="1350" dirty="0"/>
          </a:p>
        </p:txBody>
      </p:sp>
      <p:sp>
        <p:nvSpPr>
          <p:cNvPr id="14" name="矩形 13"/>
          <p:cNvSpPr/>
          <p:nvPr/>
        </p:nvSpPr>
        <p:spPr>
          <a:xfrm>
            <a:off x="1395516" y="3429000"/>
            <a:ext cx="1124400" cy="92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版权商、</a:t>
            </a:r>
            <a:r>
              <a:rPr lang="zh-CN" altLang="en-US" sz="1350" b="1" dirty="0">
                <a:solidFill>
                  <a:srgbClr val="FFFF00"/>
                </a:solidFill>
              </a:rPr>
              <a:t>自由音乐人</a:t>
            </a:r>
            <a:r>
              <a:rPr lang="zh-CN" altLang="en-US" sz="1350" dirty="0"/>
              <a:t>、智能设备生产商</a:t>
            </a:r>
            <a:endParaRPr lang="zh-CN" altLang="en-US" sz="13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从画布感性端和理性端两个方向分别出发，思考为何京东没有像淘宝那样急于解决平台流量问题（包含更晚启动的京东直播）？</a:t>
            </a:r>
            <a:endParaRPr lang="en-US" altLang="zh-CN" dirty="0"/>
          </a:p>
          <a:p>
            <a:pPr lvl="1"/>
            <a:r>
              <a:rPr lang="zh-CN" altLang="en-US" dirty="0"/>
              <a:t>当然京东除了物流之外，也陆续做了京东到家、京喜、京造、直播、京东国际等较为成功的渠道，但都不是第一时间上线的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提醒：</a:t>
            </a:r>
            <a:r>
              <a:rPr lang="en-US" altLang="zh-CN" dirty="0"/>
              <a:t>13</a:t>
            </a:r>
            <a:r>
              <a:rPr lang="zh-CN" altLang="en-US" dirty="0"/>
              <a:t>号晚</a:t>
            </a:r>
            <a:r>
              <a:rPr lang="en-US" altLang="zh-CN" dirty="0"/>
              <a:t>8</a:t>
            </a:r>
            <a:r>
              <a:rPr lang="zh-CN" altLang="en-US" dirty="0"/>
              <a:t>点交第一轮作业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800669"/>
            <a:ext cx="7886700" cy="237629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最大问题：不够聚焦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竞品：</a:t>
            </a:r>
            <a:r>
              <a:rPr lang="zh-CN" altLang="en-US" dirty="0"/>
              <a:t>比心？</a:t>
            </a:r>
            <a:r>
              <a:rPr lang="en-US" altLang="zh-CN" dirty="0"/>
              <a:t>YY</a:t>
            </a:r>
            <a:r>
              <a:rPr lang="zh-CN" altLang="en-US" dirty="0"/>
              <a:t>？剧本杀？</a:t>
            </a:r>
            <a:endParaRPr lang="en-US" altLang="zh-CN" dirty="0"/>
          </a:p>
          <a:p>
            <a:pPr lvl="1"/>
            <a:r>
              <a:rPr lang="zh-CN" altLang="en-US" b="1" dirty="0"/>
              <a:t>关键：“心理学的一些理论” </a:t>
            </a:r>
            <a:r>
              <a:rPr lang="en-US" altLang="zh-CN" b="1" dirty="0"/>
              <a:t>– </a:t>
            </a:r>
            <a:r>
              <a:rPr lang="zh-CN" altLang="en-US" b="1" dirty="0"/>
              <a:t>问题域特性</a:t>
            </a:r>
            <a:endParaRPr lang="en-US" altLang="zh-CN" b="1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破局：</a:t>
            </a:r>
            <a:r>
              <a:rPr lang="zh-CN" altLang="en-US" dirty="0"/>
              <a:t>能够打动人的差异化细节 </a:t>
            </a:r>
            <a:r>
              <a:rPr lang="en-US" altLang="zh-CN" dirty="0"/>
              <a:t>– VP</a:t>
            </a:r>
            <a:r>
              <a:rPr lang="zh-CN" altLang="en-US" dirty="0"/>
              <a:t>的排它性</a:t>
            </a:r>
            <a:endParaRPr lang="en-US" altLang="zh-CN" dirty="0"/>
          </a:p>
          <a:p>
            <a:pPr lvl="1"/>
            <a:r>
              <a:rPr lang="zh-CN" altLang="en-US" b="1" dirty="0"/>
              <a:t>盲点：“管理”单用户群体 </a:t>
            </a:r>
            <a:r>
              <a:rPr lang="en-US" altLang="zh-CN" b="1" dirty="0"/>
              <a:t>– </a:t>
            </a:r>
            <a:r>
              <a:rPr lang="zh-CN" altLang="en-US" b="1" dirty="0"/>
              <a:t>“促进”多群体交互</a:t>
            </a:r>
            <a:endParaRPr lang="en-US" altLang="zh-CN" b="1" dirty="0"/>
          </a:p>
          <a:p>
            <a:r>
              <a:rPr lang="zh-CN" altLang="en-US" i="1" dirty="0"/>
              <a:t>第一次作业收集后将统计落实未组队同学</a:t>
            </a:r>
            <a:endParaRPr lang="en-US" altLang="zh-CN" i="1" dirty="0"/>
          </a:p>
          <a:p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7" y="1797697"/>
            <a:ext cx="8448206" cy="15584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复习：客户关系 </a:t>
            </a:r>
            <a:r>
              <a:rPr lang="en-US" altLang="zh-CN" sz="3600" dirty="0"/>
              <a:t>Customer Relationship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506792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一家企业针对某一个客户群体所建立的客户关系的类型</a:t>
            </a:r>
            <a:endParaRPr lang="en-US" altLang="zh-CN" dirty="0"/>
          </a:p>
          <a:p>
            <a:pPr lvl="1"/>
            <a:r>
              <a:rPr lang="zh-CN" altLang="en-US" dirty="0"/>
              <a:t>靠人员维护（“专属一对一财富管家”） </a:t>
            </a:r>
            <a:r>
              <a:rPr lang="en-US" altLang="zh-CN" dirty="0"/>
              <a:t>VS </a:t>
            </a:r>
            <a:r>
              <a:rPr lang="zh-CN" altLang="en-US" dirty="0"/>
              <a:t>自动化设备（“</a:t>
            </a:r>
            <a:r>
              <a:rPr lang="en-US" altLang="zh-CN" dirty="0"/>
              <a:t>24</a:t>
            </a:r>
            <a:r>
              <a:rPr lang="zh-CN" altLang="en-US" dirty="0"/>
              <a:t>小时自助”）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动机：开发新客户、留住原客户、增加销售量或客单价</a:t>
            </a:r>
            <a:r>
              <a:rPr lang="zh-CN" altLang="en-US" i="1" dirty="0"/>
              <a:t>（携程杀熟、杀苹果用户）</a:t>
            </a:r>
            <a:endParaRPr lang="en-US" altLang="zh-CN" i="1" dirty="0"/>
          </a:p>
          <a:p>
            <a:pPr lvl="2"/>
            <a:r>
              <a:rPr lang="zh-CN" altLang="en-US" sz="2600" b="1" dirty="0">
                <a:solidFill>
                  <a:srgbClr val="00B0F0"/>
                </a:solidFill>
              </a:rPr>
              <a:t>免费推广</a:t>
            </a:r>
            <a:r>
              <a:rPr lang="en-US" altLang="zh-CN" sz="2600" b="1" dirty="0">
                <a:solidFill>
                  <a:srgbClr val="00B0F0"/>
                </a:solidFill>
              </a:rPr>
              <a:t>-</a:t>
            </a:r>
            <a:r>
              <a:rPr lang="zh-CN" altLang="en-US" sz="2600" b="1" dirty="0">
                <a:solidFill>
                  <a:srgbClr val="00B0F0"/>
                </a:solidFill>
              </a:rPr>
              <a:t>提升忠诚度（全家桶、归属感、情怀）</a:t>
            </a:r>
            <a:r>
              <a:rPr lang="en-US" altLang="zh-CN" sz="2600" b="1" dirty="0">
                <a:solidFill>
                  <a:srgbClr val="00B0F0"/>
                </a:solidFill>
              </a:rPr>
              <a:t>-</a:t>
            </a:r>
            <a:r>
              <a:rPr lang="zh-CN" altLang="en-US" sz="2600" b="1" dirty="0">
                <a:solidFill>
                  <a:srgbClr val="00B0F0"/>
                </a:solidFill>
              </a:rPr>
              <a:t>提高客单价</a:t>
            </a:r>
            <a:endParaRPr lang="en-US" altLang="zh-CN" sz="2600" b="1" dirty="0">
              <a:solidFill>
                <a:srgbClr val="00B0F0"/>
              </a:solidFill>
            </a:endParaRPr>
          </a:p>
          <a:p>
            <a:pPr lvl="3"/>
            <a:r>
              <a:rPr lang="zh-CN" altLang="en-US" sz="2600" b="1" dirty="0">
                <a:solidFill>
                  <a:srgbClr val="00B0F0"/>
                </a:solidFill>
              </a:rPr>
              <a:t>牢固的客户关系：上升到情感要素</a:t>
            </a:r>
            <a:r>
              <a:rPr lang="en-US" altLang="zh-CN" sz="2600" b="1" dirty="0">
                <a:solidFill>
                  <a:srgbClr val="00B0F0"/>
                </a:solidFill>
              </a:rPr>
              <a:t>/</a:t>
            </a:r>
            <a:r>
              <a:rPr lang="zh-CN" altLang="en-US" sz="2600" b="1" dirty="0">
                <a:solidFill>
                  <a:srgbClr val="00B0F0"/>
                </a:solidFill>
              </a:rPr>
              <a:t>社群</a:t>
            </a:r>
            <a:r>
              <a:rPr lang="en-US" altLang="zh-CN" sz="2600" b="1" dirty="0">
                <a:solidFill>
                  <a:srgbClr val="00B0F0"/>
                </a:solidFill>
              </a:rPr>
              <a:t>/</a:t>
            </a:r>
            <a:r>
              <a:rPr lang="zh-CN" altLang="en-US" sz="2600" b="1" dirty="0">
                <a:solidFill>
                  <a:srgbClr val="00B0F0"/>
                </a:solidFill>
              </a:rPr>
              <a:t>亚文化群体</a:t>
            </a:r>
            <a:endParaRPr lang="en-US" altLang="zh-CN" sz="2600" b="1" dirty="0">
              <a:solidFill>
                <a:srgbClr val="00B0F0"/>
              </a:solidFill>
            </a:endParaRPr>
          </a:p>
          <a:p>
            <a:pPr lvl="2"/>
            <a:r>
              <a:rPr lang="zh-CN" altLang="en-US" sz="2600" dirty="0"/>
              <a:t>新手礼包</a:t>
            </a:r>
            <a:r>
              <a:rPr lang="en-US" altLang="zh-CN" sz="2600" dirty="0"/>
              <a:t>/</a:t>
            </a:r>
            <a:r>
              <a:rPr lang="zh-CN" altLang="en-US" sz="2600" dirty="0"/>
              <a:t>老用户激活礼包</a:t>
            </a:r>
            <a:r>
              <a:rPr lang="en-US" altLang="zh-CN" sz="2600" dirty="0"/>
              <a:t>-</a:t>
            </a:r>
            <a:r>
              <a:rPr lang="zh-CN" altLang="en-US" sz="2600" dirty="0"/>
              <a:t>品牌宣传与建设</a:t>
            </a:r>
            <a:r>
              <a:rPr lang="en-US" altLang="zh-CN" sz="2600" dirty="0"/>
              <a:t>/</a:t>
            </a:r>
            <a:r>
              <a:rPr lang="zh-CN" altLang="en-US" sz="2600" dirty="0"/>
              <a:t>用户等级</a:t>
            </a:r>
            <a:r>
              <a:rPr lang="en-US" altLang="zh-CN" sz="2600" dirty="0"/>
              <a:t>-</a:t>
            </a:r>
            <a:r>
              <a:rPr lang="zh-CN" altLang="en-US" sz="2600" dirty="0"/>
              <a:t>老客户专属套餐</a:t>
            </a:r>
            <a:endParaRPr lang="en-US" altLang="zh-CN" sz="2600" dirty="0"/>
          </a:p>
          <a:p>
            <a:pPr lvl="2"/>
            <a:r>
              <a:rPr lang="zh-CN" altLang="en-US" sz="2600" dirty="0"/>
              <a:t>客户关系与承载的渠道之间要</a:t>
            </a:r>
            <a:r>
              <a:rPr lang="zh-CN" altLang="en-US" sz="2600" b="1" dirty="0"/>
              <a:t>一致</a:t>
            </a:r>
            <a:endParaRPr lang="en-US" altLang="zh-CN" sz="2600" b="1" dirty="0"/>
          </a:p>
          <a:p>
            <a:endParaRPr lang="en-US" altLang="zh-CN" sz="100" dirty="0"/>
          </a:p>
          <a:p>
            <a:r>
              <a:rPr lang="zh-CN" altLang="en-US" dirty="0"/>
              <a:t>客户关系类型</a:t>
            </a:r>
            <a:endParaRPr lang="en-US" altLang="zh-CN" dirty="0"/>
          </a:p>
          <a:p>
            <a:pPr lvl="1"/>
            <a:r>
              <a:rPr lang="zh-CN" altLang="en-US" dirty="0"/>
              <a:t>私人服务 </a:t>
            </a:r>
            <a:r>
              <a:rPr lang="en-US" altLang="zh-CN" dirty="0"/>
              <a:t>personal assistance</a:t>
            </a:r>
            <a:r>
              <a:rPr lang="zh-CN" altLang="en-US" dirty="0"/>
              <a:t>：商场导购、柜台服务与电渠、销售员</a:t>
            </a:r>
            <a:endParaRPr lang="en-US" altLang="zh-CN" dirty="0"/>
          </a:p>
          <a:p>
            <a:pPr lvl="1"/>
            <a:r>
              <a:rPr lang="zh-CN" altLang="en-US" dirty="0"/>
              <a:t>专属私人服务 </a:t>
            </a:r>
            <a:r>
              <a:rPr lang="en-US" altLang="zh-CN" dirty="0"/>
              <a:t>dedicated personal assistance</a:t>
            </a:r>
            <a:r>
              <a:rPr lang="zh-CN" altLang="en-US" dirty="0"/>
              <a:t>：私人银行服务、华为电信设备、健身</a:t>
            </a:r>
            <a:r>
              <a:rPr lang="en-US" altLang="zh-CN" dirty="0"/>
              <a:t>/</a:t>
            </a:r>
            <a:r>
              <a:rPr lang="zh-CN" altLang="en-US" dirty="0"/>
              <a:t>培训“私教”</a:t>
            </a:r>
            <a:endParaRPr lang="en-US" altLang="zh-CN" dirty="0"/>
          </a:p>
          <a:p>
            <a:pPr lvl="1"/>
            <a:r>
              <a:rPr lang="zh-CN" altLang="en-US" dirty="0"/>
              <a:t>自助服务 </a:t>
            </a:r>
            <a:r>
              <a:rPr lang="en-US" altLang="zh-CN" dirty="0"/>
              <a:t>self-service</a:t>
            </a:r>
            <a:r>
              <a:rPr lang="zh-CN" altLang="en-US" dirty="0"/>
              <a:t>：话费流量充值、银行普通业务（</a:t>
            </a:r>
            <a:r>
              <a:rPr lang="en-US" altLang="zh-CN" dirty="0"/>
              <a:t>ATM</a:t>
            </a:r>
            <a:r>
              <a:rPr lang="zh-CN" altLang="en-US" dirty="0"/>
              <a:t>与大厅内自助服务）</a:t>
            </a:r>
            <a:endParaRPr lang="en-US" altLang="zh-CN" dirty="0"/>
          </a:p>
          <a:p>
            <a:pPr lvl="1"/>
            <a:r>
              <a:rPr lang="zh-CN" altLang="en-US" dirty="0"/>
              <a:t>自动化服务 </a:t>
            </a:r>
            <a:r>
              <a:rPr lang="en-US" altLang="zh-CN" dirty="0"/>
              <a:t>automated services</a:t>
            </a:r>
            <a:r>
              <a:rPr lang="zh-CN" altLang="en-US" dirty="0"/>
              <a:t>：各类平台推荐系统、网站导航设计（活动、凑单、无货推荐、红色与橙色的加入购物车、立即购买）</a:t>
            </a:r>
            <a:endParaRPr lang="en-US" altLang="zh-CN" dirty="0"/>
          </a:p>
          <a:p>
            <a:pPr lvl="1"/>
            <a:r>
              <a:rPr lang="zh-CN" altLang="en-US" dirty="0"/>
              <a:t>社区 </a:t>
            </a:r>
            <a:r>
              <a:rPr lang="en-US" altLang="zh-CN" dirty="0"/>
              <a:t>communities</a:t>
            </a:r>
            <a:r>
              <a:rPr lang="zh-CN" altLang="en-US" dirty="0"/>
              <a:t>：花粉俱乐部、小米之家、小红书、各类网游社区</a:t>
            </a:r>
            <a:endParaRPr lang="en-US" altLang="zh-CN" dirty="0"/>
          </a:p>
          <a:p>
            <a:pPr lvl="1"/>
            <a:r>
              <a:rPr lang="zh-CN" altLang="en-US" dirty="0"/>
              <a:t>客户共同创造 </a:t>
            </a:r>
            <a:r>
              <a:rPr lang="en-US" altLang="zh-CN" dirty="0"/>
              <a:t>co-creation</a:t>
            </a:r>
            <a:r>
              <a:rPr lang="zh-CN" altLang="en-US" dirty="0"/>
              <a:t>：</a:t>
            </a:r>
            <a:r>
              <a:rPr lang="en-US" altLang="zh-CN" dirty="0"/>
              <a:t>MIUI</a:t>
            </a:r>
            <a:r>
              <a:rPr lang="zh-CN" altLang="en-US" dirty="0"/>
              <a:t>，</a:t>
            </a:r>
            <a:r>
              <a:rPr lang="en-US" altLang="zh-CN" dirty="0"/>
              <a:t>UGC</a:t>
            </a:r>
            <a:r>
              <a:rPr lang="zh-CN" altLang="en-US" dirty="0"/>
              <a:t>（土豆、</a:t>
            </a:r>
            <a:r>
              <a:rPr lang="en-US" altLang="zh-CN" dirty="0"/>
              <a:t>B</a:t>
            </a:r>
            <a:r>
              <a:rPr lang="zh-CN" altLang="en-US" dirty="0"/>
              <a:t>站、抖音），各种评论（电影书籍</a:t>
            </a:r>
            <a:r>
              <a:rPr lang="en-US" altLang="zh-CN" dirty="0"/>
              <a:t>-</a:t>
            </a:r>
            <a:r>
              <a:rPr lang="zh-CN" altLang="en-US" dirty="0"/>
              <a:t>豆瓣、旅游住宿</a:t>
            </a:r>
            <a:r>
              <a:rPr lang="en-US" altLang="zh-CN" dirty="0"/>
              <a:t>-Airbnb</a:t>
            </a:r>
            <a:r>
              <a:rPr lang="zh-CN" altLang="en-US" dirty="0"/>
              <a:t>、普通商品</a:t>
            </a:r>
            <a:r>
              <a:rPr lang="en-US" altLang="zh-CN" dirty="0"/>
              <a:t>-</a:t>
            </a:r>
            <a:r>
              <a:rPr lang="zh-CN" altLang="en-US" dirty="0"/>
              <a:t>“自发安利”与评论区），采纳用户反馈的社区（产品调查问卷、游戏平衡运维）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68807" y="4122254"/>
            <a:ext cx="5150955" cy="9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50" b="1" dirty="0"/>
              <a:t>成本导向：自助服务、自动化服务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价值导向：私人服务、专属私人服务、客户共同创造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兼顾：</a:t>
            </a:r>
            <a:r>
              <a:rPr lang="zh-CN" altLang="en-US" sz="1650" b="1" i="1" dirty="0">
                <a:solidFill>
                  <a:srgbClr val="FF0000"/>
                </a:solidFill>
              </a:rPr>
              <a:t>社区（社交裂变、私域流量）</a:t>
            </a:r>
            <a:endParaRPr lang="en-US" altLang="zh-CN" sz="165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76286"/>
            <a:ext cx="7886700" cy="58902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复习：收入来源 </a:t>
            </a:r>
            <a:r>
              <a:rPr lang="en-US" altLang="zh-CN" dirty="0"/>
              <a:t>Revenue Streams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105" y="759093"/>
            <a:ext cx="8938929" cy="609268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企业从每一个客户群体获得的现金收益（扣除成本的利润）</a:t>
            </a:r>
            <a:endParaRPr lang="en-US" altLang="zh-CN" dirty="0"/>
          </a:p>
          <a:p>
            <a:pPr lvl="1"/>
            <a:r>
              <a:rPr lang="zh-CN" altLang="en-US" dirty="0"/>
              <a:t>探索用户真正愿意付费的点！</a:t>
            </a:r>
            <a:endParaRPr lang="en-US" altLang="zh-CN" dirty="0"/>
          </a:p>
          <a:p>
            <a:pPr lvl="1"/>
            <a:r>
              <a:rPr lang="zh-CN" altLang="en-US" dirty="0"/>
              <a:t>两类收益来源：一次性交易收入、持续收入（进一步提供产品服务或售后支持）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定价机制</a:t>
            </a:r>
            <a:endParaRPr lang="en-US" altLang="zh-CN" dirty="0">
              <a:solidFill>
                <a:srgbClr val="00B0F0"/>
              </a:solidFill>
            </a:endParaRPr>
          </a:p>
          <a:p>
            <a:pPr lvl="2"/>
            <a:r>
              <a:rPr lang="zh-CN" altLang="en-US" sz="2300" b="1" dirty="0">
                <a:solidFill>
                  <a:srgbClr val="00B0F0"/>
                </a:solidFill>
              </a:rPr>
              <a:t>固定（基于静态变量）：</a:t>
            </a:r>
            <a:r>
              <a:rPr lang="zh-CN" altLang="en-US" sz="2300" dirty="0"/>
              <a:t>目录价、基于产品特性（“青春版”、“畅享版”）、基于客户群（教育版）、基于数量</a:t>
            </a:r>
            <a:endParaRPr lang="en-US" altLang="zh-CN" sz="2300" dirty="0"/>
          </a:p>
          <a:p>
            <a:pPr lvl="2"/>
            <a:r>
              <a:rPr lang="zh-CN" altLang="en-US" sz="2300" b="1" dirty="0">
                <a:solidFill>
                  <a:srgbClr val="00B0F0"/>
                </a:solidFill>
              </a:rPr>
              <a:t>浮动（基于动态变量）：</a:t>
            </a:r>
            <a:r>
              <a:rPr lang="zh-CN" altLang="en-US" sz="2300" dirty="0"/>
              <a:t>谈判</a:t>
            </a:r>
            <a:r>
              <a:rPr lang="en-US" altLang="zh-CN" sz="2300" dirty="0"/>
              <a:t>/</a:t>
            </a:r>
            <a:r>
              <a:rPr lang="zh-CN" altLang="en-US" sz="2300" dirty="0"/>
              <a:t>议价、收益管理（库存与发生购买的时间，如生鲜、熟食、酒店、航班等）、实时市场价格、拍卖</a:t>
            </a:r>
            <a:endParaRPr lang="en-US" altLang="zh-CN" sz="2300" dirty="0"/>
          </a:p>
          <a:p>
            <a:r>
              <a:rPr lang="zh-CN" altLang="en-US" dirty="0"/>
              <a:t>收入来源的方式 </a:t>
            </a:r>
            <a:r>
              <a:rPr lang="en-US" altLang="zh-CN" sz="2600" dirty="0"/>
              <a:t>–</a:t>
            </a:r>
            <a:r>
              <a:rPr lang="en-US" altLang="zh-CN" dirty="0"/>
              <a:t> </a:t>
            </a:r>
            <a:r>
              <a:rPr lang="zh-CN" altLang="en-US" sz="2400" b="1" dirty="0">
                <a:solidFill>
                  <a:srgbClr val="00B0F0"/>
                </a:solidFill>
              </a:rPr>
              <a:t>所有权转让、使用、使用权转移、“抽税”、“购买”预期</a:t>
            </a:r>
            <a:endParaRPr lang="en-US" altLang="zh-CN" b="1" dirty="0">
              <a:solidFill>
                <a:srgbClr val="00B0F0"/>
              </a:solidFill>
            </a:endParaRPr>
          </a:p>
          <a:p>
            <a:pPr lvl="1"/>
            <a:r>
              <a:rPr lang="zh-CN" altLang="en-US" dirty="0"/>
              <a:t>资产销售 </a:t>
            </a:r>
            <a:r>
              <a:rPr lang="en-US" altLang="zh-CN" dirty="0"/>
              <a:t>asset sale</a:t>
            </a:r>
            <a:r>
              <a:rPr lang="zh-CN" altLang="en-US" dirty="0"/>
              <a:t>：实物产品所有权转让，消费者拥有处置的全部权利</a:t>
            </a:r>
            <a:endParaRPr lang="en-US" altLang="zh-CN" dirty="0"/>
          </a:p>
          <a:p>
            <a:pPr lvl="1"/>
            <a:r>
              <a:rPr lang="zh-CN" altLang="en-US" dirty="0"/>
              <a:t>使用费 </a:t>
            </a:r>
            <a:r>
              <a:rPr lang="en-US" altLang="zh-CN" dirty="0"/>
              <a:t>usage fee</a:t>
            </a:r>
            <a:r>
              <a:rPr lang="zh-CN" altLang="en-US" dirty="0"/>
              <a:t>：电信、宾馆、快递、</a:t>
            </a:r>
            <a:r>
              <a:rPr lang="zh-CN" altLang="en-US" i="1" dirty="0"/>
              <a:t>付费网游点卡、公共交通车票</a:t>
            </a:r>
            <a:endParaRPr lang="en-US" altLang="zh-CN" i="1" dirty="0"/>
          </a:p>
          <a:p>
            <a:pPr lvl="1"/>
            <a:r>
              <a:rPr lang="zh-CN" altLang="en-US" dirty="0"/>
              <a:t>会员费 </a:t>
            </a:r>
            <a:r>
              <a:rPr lang="en-US" altLang="zh-CN" dirty="0"/>
              <a:t>subscription fee</a:t>
            </a:r>
            <a:r>
              <a:rPr lang="zh-CN" altLang="en-US" dirty="0"/>
              <a:t>：健身卡、付费网游月卡、</a:t>
            </a:r>
            <a:r>
              <a:rPr lang="zh-CN" altLang="en-US" i="1" dirty="0"/>
              <a:t>公共交通月票</a:t>
            </a:r>
            <a:r>
              <a:rPr lang="zh-CN" altLang="en-US" dirty="0"/>
              <a:t>、音乐会员</a:t>
            </a:r>
            <a:endParaRPr lang="en-US" altLang="zh-CN" dirty="0"/>
          </a:p>
          <a:p>
            <a:pPr lvl="1"/>
            <a:r>
              <a:rPr lang="zh-CN" altLang="en-US" dirty="0"/>
              <a:t>租赁 </a:t>
            </a:r>
            <a:r>
              <a:rPr lang="en-US" altLang="zh-CN" dirty="0"/>
              <a:t>lending/renting/leasing</a:t>
            </a:r>
            <a:r>
              <a:rPr lang="zh-CN" altLang="en-US" dirty="0"/>
              <a:t>：</a:t>
            </a:r>
            <a:r>
              <a:rPr lang="zh-CN" altLang="en-US" b="1" strike="sngStrike" dirty="0">
                <a:solidFill>
                  <a:srgbClr val="00B0F0"/>
                </a:solidFill>
              </a:rPr>
              <a:t>共享单车</a:t>
            </a:r>
            <a:r>
              <a:rPr lang="en-US" altLang="zh-CN" b="1" strike="sngStrike" dirty="0">
                <a:solidFill>
                  <a:srgbClr val="00B0F0"/>
                </a:solidFill>
              </a:rPr>
              <a:t>/</a:t>
            </a:r>
            <a:r>
              <a:rPr lang="zh-CN" altLang="en-US" b="1" strike="sngStrike" dirty="0">
                <a:solidFill>
                  <a:srgbClr val="00B0F0"/>
                </a:solidFill>
              </a:rPr>
              <a:t>汽车</a:t>
            </a:r>
            <a:r>
              <a:rPr lang="en-US" altLang="zh-CN" b="1" dirty="0">
                <a:solidFill>
                  <a:srgbClr val="00B0F0"/>
                </a:solidFill>
              </a:rPr>
              <a:t>/</a:t>
            </a:r>
            <a:r>
              <a:rPr lang="zh-CN" altLang="en-US" b="1" dirty="0">
                <a:solidFill>
                  <a:srgbClr val="00B0F0"/>
                </a:solidFill>
              </a:rPr>
              <a:t>充电宝，特定资产在特定时间的使用权转移并获益</a:t>
            </a:r>
            <a:endParaRPr lang="en-US" altLang="zh-CN" b="1" dirty="0">
              <a:solidFill>
                <a:srgbClr val="00B0F0"/>
              </a:solidFill>
            </a:endParaRPr>
          </a:p>
          <a:p>
            <a:pPr lvl="1"/>
            <a:r>
              <a:rPr lang="zh-CN" altLang="en-US" dirty="0"/>
              <a:t>许可使用费 </a:t>
            </a:r>
            <a:r>
              <a:rPr lang="en-US" altLang="zh-CN" dirty="0"/>
              <a:t>licensing</a:t>
            </a:r>
            <a:r>
              <a:rPr lang="zh-CN" altLang="en-US" dirty="0"/>
              <a:t>：专利授权、版权（图片、音乐、字体）、</a:t>
            </a:r>
            <a:r>
              <a:rPr lang="zh-CN" altLang="en-US" b="1" i="1" dirty="0"/>
              <a:t>加盟或特许经营</a:t>
            </a:r>
            <a:endParaRPr lang="en-US" altLang="zh-CN" i="1" dirty="0"/>
          </a:p>
          <a:p>
            <a:pPr lvl="1"/>
            <a:r>
              <a:rPr lang="zh-CN" altLang="en-US" dirty="0"/>
              <a:t>经纪人佣金 </a:t>
            </a:r>
            <a:r>
              <a:rPr lang="en-US" altLang="zh-CN" dirty="0"/>
              <a:t>brokerage fees</a:t>
            </a:r>
            <a:r>
              <a:rPr lang="zh-CN" altLang="en-US" dirty="0"/>
              <a:t>：信用卡（交易手续费）、支付平台（交易与提现手续费）、中介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广告费 </a:t>
            </a:r>
            <a:r>
              <a:rPr lang="en-US" altLang="zh-CN" b="1" dirty="0">
                <a:solidFill>
                  <a:srgbClr val="00B0F0"/>
                </a:solidFill>
              </a:rPr>
              <a:t>advertising</a:t>
            </a:r>
            <a:r>
              <a:rPr lang="zh-CN" altLang="en-US" b="1" dirty="0">
                <a:solidFill>
                  <a:srgbClr val="00B0F0"/>
                </a:solidFill>
              </a:rPr>
              <a:t>：传媒、品牌策划、软件业与服务业；</a:t>
            </a:r>
            <a:r>
              <a:rPr lang="zh-CN" altLang="en-US" b="1" i="1" dirty="0">
                <a:solidFill>
                  <a:srgbClr val="00B0F0"/>
                </a:solidFill>
              </a:rPr>
              <a:t>广告费增长乏力，分蛋糕的太多</a:t>
            </a:r>
            <a:endParaRPr lang="en-US" altLang="zh-CN" b="1" i="1" dirty="0">
              <a:solidFill>
                <a:srgbClr val="00B0F0"/>
              </a:solidFill>
            </a:endParaRPr>
          </a:p>
          <a:p>
            <a:pPr lvl="2"/>
            <a:r>
              <a:rPr lang="zh-CN" altLang="en-US" sz="2100" b="1" dirty="0">
                <a:solidFill>
                  <a:srgbClr val="00B0F0"/>
                </a:solidFill>
              </a:rPr>
              <a:t>“购买”未来的消费预期 </a:t>
            </a:r>
            <a:r>
              <a:rPr lang="en-US" altLang="zh-CN" sz="2100" b="1" dirty="0">
                <a:solidFill>
                  <a:srgbClr val="00B0F0"/>
                </a:solidFill>
              </a:rPr>
              <a:t>– </a:t>
            </a:r>
            <a:r>
              <a:rPr lang="zh-CN" altLang="en-US" sz="2100" b="1" dirty="0">
                <a:solidFill>
                  <a:srgbClr val="00B0F0"/>
                </a:solidFill>
              </a:rPr>
              <a:t>从“形象宣传”到“实际体验”再到“品牌认同”</a:t>
            </a:r>
            <a:endParaRPr lang="zh-CN" altLang="en-US" sz="21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复习：</a:t>
            </a:r>
            <a:r>
              <a:rPr lang="en-US" altLang="zh-CN" dirty="0"/>
              <a:t>R$</a:t>
            </a:r>
            <a:r>
              <a:rPr lang="zh-CN" altLang="en-US" dirty="0"/>
              <a:t>的进一步讨论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273" y="914400"/>
            <a:ext cx="8789437" cy="580986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三级价格歧视（差异定价） </a:t>
            </a:r>
            <a:r>
              <a:rPr lang="en-US" altLang="zh-CN" b="1" dirty="0">
                <a:solidFill>
                  <a:srgbClr val="00B0F0"/>
                </a:solidFill>
              </a:rPr>
              <a:t>- </a:t>
            </a:r>
            <a:r>
              <a:rPr lang="zh-CN" altLang="en-US" b="1" dirty="0">
                <a:solidFill>
                  <a:srgbClr val="00B0F0"/>
                </a:solidFill>
              </a:rPr>
              <a:t>消费者是否知晓差异来源</a:t>
            </a:r>
            <a:endParaRPr lang="en-US" altLang="zh-CN" b="1" dirty="0">
              <a:solidFill>
                <a:srgbClr val="00B0F0"/>
              </a:solidFill>
            </a:endParaRPr>
          </a:p>
          <a:p>
            <a:pPr lvl="1"/>
            <a:r>
              <a:rPr lang="zh-CN" altLang="en-US" dirty="0"/>
              <a:t>按人（杀价、拍卖、杀熟）</a:t>
            </a:r>
            <a:endParaRPr lang="en-US" altLang="zh-CN" dirty="0"/>
          </a:p>
          <a:p>
            <a:pPr lvl="1"/>
            <a:r>
              <a:rPr lang="zh-CN" altLang="en-US" dirty="0"/>
              <a:t>按量（批发、团购、套餐、优惠券、峰谷阶梯定价）</a:t>
            </a:r>
            <a:endParaRPr lang="en-US" altLang="zh-CN" dirty="0"/>
          </a:p>
          <a:p>
            <a:pPr lvl="1"/>
            <a:r>
              <a:rPr lang="zh-CN" altLang="en-US" dirty="0"/>
              <a:t>按类（可选择的差异化服务：氪金、</a:t>
            </a:r>
            <a:r>
              <a:rPr lang="en-US" altLang="zh-CN" dirty="0"/>
              <a:t>VIP</a:t>
            </a:r>
            <a:r>
              <a:rPr lang="zh-CN" altLang="en-US" dirty="0"/>
              <a:t>、加急、视频会员、精装与典藏、机票折扣、社交裂变与私域流量）</a:t>
            </a:r>
            <a:endParaRPr lang="en-US" altLang="zh-CN" dirty="0"/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27</a:t>
            </a:r>
            <a:r>
              <a:rPr lang="zh-CN" altLang="en-US" dirty="0"/>
              <a:t>日，网信办</a:t>
            </a:r>
            <a:r>
              <a:rPr lang="en-US" altLang="zh-CN" dirty="0"/>
              <a:t>《</a:t>
            </a:r>
            <a:r>
              <a:rPr lang="zh-CN" altLang="en-US" dirty="0"/>
              <a:t>互联网信息服务</a:t>
            </a:r>
            <a:r>
              <a:rPr lang="zh-CN" altLang="en-US" b="1" dirty="0"/>
              <a:t>算法推荐</a:t>
            </a:r>
            <a:r>
              <a:rPr lang="zh-CN" altLang="en-US" dirty="0"/>
              <a:t>管理规定（征求意见稿）</a:t>
            </a:r>
            <a:r>
              <a:rPr lang="en-US" altLang="zh-CN" dirty="0"/>
              <a:t>》</a:t>
            </a:r>
            <a:endParaRPr lang="en-US" altLang="zh-CN" dirty="0"/>
          </a:p>
          <a:p>
            <a:pPr lvl="2"/>
            <a:r>
              <a:rPr lang="zh-CN" altLang="en-US" sz="2100" dirty="0"/>
              <a:t>“算法推荐服务提供者向消费者销售商品或者提供服务的，应当保护消费者合法权益，</a:t>
            </a:r>
            <a:r>
              <a:rPr lang="zh-CN" altLang="en-US" sz="2100" dirty="0">
                <a:solidFill>
                  <a:srgbClr val="FF0000"/>
                </a:solidFill>
              </a:rPr>
              <a:t>不得根据消费者的偏好、交易习惯等特征，利用算法在交易价格等交易条件上实行不合理的差别待遇</a:t>
            </a:r>
            <a:r>
              <a:rPr lang="zh-CN" altLang="en-US" sz="2100" dirty="0"/>
              <a:t>等违法行为”，“</a:t>
            </a:r>
            <a:r>
              <a:rPr lang="zh-CN" altLang="en-US" sz="2100" dirty="0">
                <a:solidFill>
                  <a:srgbClr val="FF0000"/>
                </a:solidFill>
              </a:rPr>
              <a:t>可自主关闭算法推荐</a:t>
            </a:r>
            <a:r>
              <a:rPr lang="zh-CN" altLang="en-US" sz="2100" dirty="0"/>
              <a:t>”</a:t>
            </a:r>
            <a:endParaRPr lang="en-US" altLang="zh-CN" sz="2100" dirty="0"/>
          </a:p>
          <a:p>
            <a:pPr lvl="2"/>
            <a:r>
              <a:rPr lang="en-US" altLang="zh-CN" sz="2100" dirty="0"/>
              <a:t>2020.10.1</a:t>
            </a:r>
            <a:r>
              <a:rPr lang="zh-CN" altLang="en-US" sz="2100" dirty="0"/>
              <a:t>出台</a:t>
            </a:r>
            <a:r>
              <a:rPr lang="en-US" altLang="zh-CN" sz="2100" dirty="0"/>
              <a:t>《</a:t>
            </a:r>
            <a:r>
              <a:rPr lang="zh-CN" altLang="en-US" sz="2100" dirty="0"/>
              <a:t>在线旅游经营服务管理暂行规定</a:t>
            </a:r>
            <a:r>
              <a:rPr lang="en-US" altLang="zh-CN" sz="2100" dirty="0"/>
              <a:t>》</a:t>
            </a:r>
            <a:r>
              <a:rPr lang="zh-CN" altLang="en-US" sz="2100" dirty="0"/>
              <a:t>；</a:t>
            </a:r>
            <a:r>
              <a:rPr lang="en-US" altLang="zh-CN" sz="2100" dirty="0"/>
              <a:t>2021.11.1</a:t>
            </a:r>
            <a:r>
              <a:rPr lang="zh-CN" altLang="en-US" sz="2100" dirty="0"/>
              <a:t>实行</a:t>
            </a:r>
            <a:r>
              <a:rPr lang="en-US" altLang="zh-CN" sz="2100" dirty="0"/>
              <a:t>《</a:t>
            </a:r>
            <a:r>
              <a:rPr lang="zh-CN" altLang="en-US" sz="2100" dirty="0"/>
              <a:t>个人信息保护法</a:t>
            </a:r>
            <a:r>
              <a:rPr lang="en-US" altLang="zh-CN" sz="2100" dirty="0"/>
              <a:t>》</a:t>
            </a:r>
            <a:endParaRPr lang="en-US" altLang="zh-CN" sz="2100" dirty="0"/>
          </a:p>
          <a:p>
            <a:pPr marL="0" indent="0">
              <a:buNone/>
            </a:pPr>
            <a:endParaRPr lang="zh-CN" altLang="en-US" sz="600" dirty="0"/>
          </a:p>
          <a:p>
            <a:r>
              <a:rPr lang="zh-CN" altLang="en-US" dirty="0"/>
              <a:t>“双十一盖楼、砍一刀</a:t>
            </a:r>
            <a:r>
              <a:rPr lang="en-US" altLang="zh-CN" dirty="0"/>
              <a:t>&amp;</a:t>
            </a:r>
            <a:r>
              <a:rPr lang="zh-CN" altLang="en-US" dirty="0"/>
              <a:t>百亿补贴、私域流量”</a:t>
            </a:r>
            <a:endParaRPr lang="en-US" altLang="zh-CN" dirty="0"/>
          </a:p>
          <a:p>
            <a:pPr lvl="1"/>
            <a:r>
              <a:rPr lang="zh-CN" altLang="en-US" b="1" dirty="0"/>
              <a:t>买家盖楼：</a:t>
            </a:r>
            <a:r>
              <a:rPr lang="zh-CN" altLang="en-US" dirty="0"/>
              <a:t>用个人的精力与社会关系证明你对折扣的“渴望”</a:t>
            </a:r>
            <a:endParaRPr lang="en-US" altLang="zh-CN" dirty="0"/>
          </a:p>
          <a:p>
            <a:pPr lvl="1"/>
            <a:r>
              <a:rPr lang="zh-CN" altLang="en-US" b="1" dirty="0"/>
              <a:t>卖家入场：</a:t>
            </a:r>
            <a:r>
              <a:rPr lang="zh-CN" altLang="en-US" dirty="0"/>
              <a:t>适度折扣发掘消费欲望与潜力，将投入精力与消费行为绑定</a:t>
            </a:r>
            <a:endParaRPr lang="en-US" altLang="zh-CN" dirty="0"/>
          </a:p>
          <a:p>
            <a:pPr lvl="2"/>
            <a:r>
              <a:rPr lang="zh-CN" altLang="en-US" sz="2100" b="1" dirty="0"/>
              <a:t>私域流量：</a:t>
            </a:r>
            <a:r>
              <a:rPr lang="zh-CN" altLang="en-US" sz="2100" dirty="0"/>
              <a:t>适度折扣</a:t>
            </a:r>
            <a:r>
              <a:rPr lang="zh-CN" altLang="en-US" sz="2100" b="1" dirty="0"/>
              <a:t>锁定域内用户高频消费需要 </a:t>
            </a:r>
            <a:r>
              <a:rPr lang="en-US" altLang="zh-CN" sz="2100" dirty="0"/>
              <a:t>– </a:t>
            </a:r>
            <a:r>
              <a:rPr lang="zh-CN" altLang="en-US" sz="2100" dirty="0"/>
              <a:t>瑞幸、麦当劳、便利蜂</a:t>
            </a:r>
            <a:endParaRPr lang="en-US" altLang="zh-CN" sz="2100" dirty="0"/>
          </a:p>
          <a:p>
            <a:pPr lvl="1"/>
            <a:r>
              <a:rPr lang="zh-CN" altLang="en-US" dirty="0"/>
              <a:t>当前最强营销手段：</a:t>
            </a:r>
            <a:r>
              <a:rPr lang="en-US" altLang="zh-CN" dirty="0"/>
              <a:t>PDD</a:t>
            </a:r>
            <a:r>
              <a:rPr lang="zh-CN" altLang="en-US" dirty="0"/>
              <a:t>百亿补贴（基于“人货场”理论）</a:t>
            </a:r>
            <a:endParaRPr lang="en-US" altLang="zh-CN" dirty="0"/>
          </a:p>
          <a:p>
            <a:pPr lvl="2"/>
            <a:r>
              <a:rPr lang="zh-CN" altLang="en-US" sz="2100" dirty="0">
                <a:solidFill>
                  <a:srgbClr val="FF0000"/>
                </a:solidFill>
              </a:rPr>
              <a:t>人 </a:t>
            </a:r>
            <a:r>
              <a:rPr lang="en-US" altLang="zh-CN" sz="2100" dirty="0">
                <a:solidFill>
                  <a:srgbClr val="FF0000"/>
                </a:solidFill>
              </a:rPr>
              <a:t>– </a:t>
            </a:r>
            <a:r>
              <a:rPr lang="zh-CN" altLang="en-US" sz="2100" dirty="0">
                <a:solidFill>
                  <a:srgbClr val="FF0000"/>
                </a:solidFill>
              </a:rPr>
              <a:t>细分：价格敏感的高渴望群体（学生</a:t>
            </a:r>
            <a:r>
              <a:rPr lang="en-US" altLang="zh-CN" sz="2100" dirty="0">
                <a:solidFill>
                  <a:srgbClr val="FF0000"/>
                </a:solidFill>
              </a:rPr>
              <a:t>-B</a:t>
            </a:r>
            <a:r>
              <a:rPr lang="zh-CN" altLang="en-US" sz="2100" dirty="0">
                <a:solidFill>
                  <a:srgbClr val="FF0000"/>
                </a:solidFill>
              </a:rPr>
              <a:t>站）；货 </a:t>
            </a:r>
            <a:r>
              <a:rPr lang="en-US" altLang="zh-CN" sz="2100" dirty="0">
                <a:solidFill>
                  <a:srgbClr val="FF0000"/>
                </a:solidFill>
              </a:rPr>
              <a:t>– </a:t>
            </a:r>
            <a:r>
              <a:rPr lang="zh-CN" altLang="en-US" sz="2100" dirty="0">
                <a:solidFill>
                  <a:srgbClr val="FF0000"/>
                </a:solidFill>
              </a:rPr>
              <a:t>信任：有趣好玩但不急需的大牌（品牌消费电子、产品）；场 </a:t>
            </a:r>
            <a:r>
              <a:rPr lang="en-US" altLang="zh-CN" sz="2100" dirty="0">
                <a:solidFill>
                  <a:srgbClr val="FF0000"/>
                </a:solidFill>
              </a:rPr>
              <a:t>– </a:t>
            </a:r>
            <a:r>
              <a:rPr lang="zh-CN" altLang="en-US" sz="2100" dirty="0">
                <a:solidFill>
                  <a:srgbClr val="FF0000"/>
                </a:solidFill>
              </a:rPr>
              <a:t>流量：</a:t>
            </a:r>
            <a:r>
              <a:rPr lang="en-US" altLang="zh-CN" sz="2100" dirty="0">
                <a:solidFill>
                  <a:srgbClr val="FF0000"/>
                </a:solidFill>
              </a:rPr>
              <a:t>PDD</a:t>
            </a:r>
            <a:r>
              <a:rPr lang="zh-CN" altLang="en-US" sz="2100" dirty="0">
                <a:solidFill>
                  <a:srgbClr val="FF0000"/>
                </a:solidFill>
              </a:rPr>
              <a:t>自身成功的客户关系运维，以及从品牌手中分得的定价权（成 </a:t>
            </a:r>
            <a:r>
              <a:rPr lang="en-US" altLang="zh-CN" sz="2100" dirty="0">
                <a:solidFill>
                  <a:srgbClr val="FF0000"/>
                </a:solidFill>
              </a:rPr>
              <a:t>– </a:t>
            </a:r>
            <a:r>
              <a:rPr lang="zh-CN" altLang="en-US" sz="2100" dirty="0">
                <a:solidFill>
                  <a:srgbClr val="FF0000"/>
                </a:solidFill>
              </a:rPr>
              <a:t>苹果，败 </a:t>
            </a:r>
            <a:r>
              <a:rPr lang="en-US" altLang="zh-CN" sz="2100" dirty="0">
                <a:solidFill>
                  <a:srgbClr val="FF0000"/>
                </a:solidFill>
              </a:rPr>
              <a:t>– </a:t>
            </a:r>
            <a:r>
              <a:rPr lang="zh-CN" altLang="en-US" sz="2100" dirty="0">
                <a:solidFill>
                  <a:srgbClr val="FF0000"/>
                </a:solidFill>
              </a:rPr>
              <a:t>特斯拉）</a:t>
            </a:r>
            <a:endParaRPr lang="en-US" altLang="zh-CN" sz="2100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/>
              <a:t>永远的真理：“不买立省百分百！” </a:t>
            </a:r>
            <a:r>
              <a:rPr lang="en-US" altLang="zh-CN" b="1" dirty="0"/>
              <a:t>– </a:t>
            </a:r>
            <a:r>
              <a:rPr lang="zh-CN" altLang="en-US" b="1" dirty="0"/>
              <a:t>货、场最终都是为人服务</a:t>
            </a:r>
            <a:endParaRPr lang="en-US" altLang="zh-CN" b="1" dirty="0"/>
          </a:p>
          <a:p>
            <a:pPr lvl="2"/>
            <a:r>
              <a:rPr lang="zh-CN" altLang="en-US" sz="2100" dirty="0"/>
              <a:t>标准：（商品）可持续提供（关键）价值 </a:t>
            </a:r>
            <a:r>
              <a:rPr lang="en-US" altLang="zh-CN" sz="2100" dirty="0"/>
              <a:t>&amp; </a:t>
            </a:r>
            <a:r>
              <a:rPr lang="zh-CN" altLang="en-US" sz="2100" dirty="0"/>
              <a:t>可负担</a:t>
            </a:r>
            <a:endParaRPr lang="zh-CN" alt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4" y="1060466"/>
            <a:ext cx="7649076" cy="474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506856" y="3434416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/>
              <a:t>CHannels</a:t>
            </a:r>
            <a:br>
              <a:rPr lang="en-US" altLang="zh-CN" sz="1350" dirty="0"/>
            </a:br>
            <a:r>
              <a:rPr lang="zh-CN" altLang="en-US" sz="1350" dirty="0"/>
              <a:t>企业与其客户群体沟通、联系、传递价值主张</a:t>
            </a:r>
            <a:endParaRPr lang="zh-CN" altLang="en-US" sz="1350" dirty="0"/>
          </a:p>
        </p:txBody>
      </p:sp>
      <p:sp>
        <p:nvSpPr>
          <p:cNvPr id="7" name="矩形 6"/>
          <p:cNvSpPr/>
          <p:nvPr/>
        </p:nvSpPr>
        <p:spPr>
          <a:xfrm>
            <a:off x="5520091" y="170066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 Relationship </a:t>
            </a:r>
            <a:br>
              <a:rPr lang="en-US" altLang="zh-CN" sz="1350" dirty="0"/>
            </a:br>
            <a:r>
              <a:rPr lang="zh-CN" altLang="en-US" sz="1350" dirty="0"/>
              <a:t>企业针对客户群体建立的客户关系类型</a:t>
            </a:r>
            <a:endParaRPr lang="zh-CN" altLang="en-US" sz="1350" dirty="0"/>
          </a:p>
        </p:txBody>
      </p:sp>
      <p:sp>
        <p:nvSpPr>
          <p:cNvPr id="10" name="矩形 9"/>
          <p:cNvSpPr/>
          <p:nvPr/>
        </p:nvSpPr>
        <p:spPr>
          <a:xfrm>
            <a:off x="4015242" y="235999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Value Proposition</a:t>
            </a:r>
            <a:br>
              <a:rPr lang="en-US" altLang="zh-CN" sz="1350" dirty="0"/>
            </a:br>
            <a:r>
              <a:rPr lang="zh-CN" altLang="en-US" sz="1350" dirty="0"/>
              <a:t>为客户群体提供能为其创造价值的产品与服务</a:t>
            </a:r>
            <a:endParaRPr lang="zh-CN" altLang="en-US" sz="1350" dirty="0"/>
          </a:p>
        </p:txBody>
      </p:sp>
      <p:sp>
        <p:nvSpPr>
          <p:cNvPr id="12" name="矩形 11"/>
          <p:cNvSpPr/>
          <p:nvPr/>
        </p:nvSpPr>
        <p:spPr>
          <a:xfrm>
            <a:off x="7024941" y="2336372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</a:t>
            </a:r>
            <a:br>
              <a:rPr lang="en-US" altLang="zh-CN" sz="1350" dirty="0"/>
            </a:br>
            <a:r>
              <a:rPr lang="en-US" altLang="zh-CN" sz="1350" dirty="0"/>
              <a:t>Segments</a:t>
            </a:r>
            <a:br>
              <a:rPr lang="en-US" altLang="zh-CN" sz="1350" dirty="0"/>
            </a:br>
            <a:r>
              <a:rPr lang="zh-CN" altLang="en-US" sz="1350" dirty="0"/>
              <a:t>企业想要获得的和期望服务的目标机构与人群</a:t>
            </a:r>
            <a:endParaRPr lang="zh-CN" altLang="en-US" sz="1350" dirty="0"/>
          </a:p>
        </p:txBody>
      </p:sp>
      <p:sp>
        <p:nvSpPr>
          <p:cNvPr id="13" name="矩形 12"/>
          <p:cNvSpPr/>
          <p:nvPr/>
        </p:nvSpPr>
        <p:spPr>
          <a:xfrm>
            <a:off x="5827198" y="459983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Revenue</a:t>
            </a:r>
            <a:br>
              <a:rPr lang="en-US" altLang="zh-CN" sz="1350" dirty="0"/>
            </a:br>
            <a:r>
              <a:rPr lang="en-US" altLang="zh-CN" sz="1350" dirty="0"/>
              <a:t>Streams</a:t>
            </a:r>
            <a:br>
              <a:rPr lang="en-US" altLang="zh-CN" sz="1350" dirty="0"/>
            </a:br>
            <a:r>
              <a:rPr lang="zh-CN" altLang="en-US" sz="1350" dirty="0"/>
              <a:t>企业从客户群体获得的现金收益</a:t>
            </a:r>
            <a:endParaRPr lang="zh-CN" altLang="en-US" sz="1350" dirty="0"/>
          </a:p>
        </p:txBody>
      </p:sp>
      <p:sp>
        <p:nvSpPr>
          <p:cNvPr id="14" name="矩形 13"/>
          <p:cNvSpPr/>
          <p:nvPr/>
        </p:nvSpPr>
        <p:spPr>
          <a:xfrm>
            <a:off x="2493547" y="3434418"/>
            <a:ext cx="1386038" cy="110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Resources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保证商业模式顺利运行所需的最重要的资产</a:t>
            </a:r>
            <a:endParaRPr lang="zh-CN" altLang="en-US" sz="1350" dirty="0"/>
          </a:p>
        </p:txBody>
      </p:sp>
      <p:sp>
        <p:nvSpPr>
          <p:cNvPr id="15" name="矩形 14"/>
          <p:cNvSpPr/>
          <p:nvPr/>
        </p:nvSpPr>
        <p:spPr>
          <a:xfrm>
            <a:off x="2493547" y="1719469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Activities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保证商业模式顺利运行所需做的最重要的事情</a:t>
            </a:r>
            <a:endParaRPr lang="zh-CN" altLang="en-US" sz="1350" dirty="0"/>
          </a:p>
        </p:txBody>
      </p:sp>
      <p:sp>
        <p:nvSpPr>
          <p:cNvPr id="16" name="矩形 15"/>
          <p:cNvSpPr/>
          <p:nvPr/>
        </p:nvSpPr>
        <p:spPr>
          <a:xfrm>
            <a:off x="992161" y="2347960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Partnership</a:t>
            </a:r>
            <a:br>
              <a:rPr lang="en-US" altLang="zh-CN" sz="1350" dirty="0"/>
            </a:br>
            <a:r>
              <a:rPr lang="zh-CN" altLang="en-US" sz="1350" dirty="0"/>
              <a:t>保证商业模式顺利运行的供应商与合作伙伴网络</a:t>
            </a:r>
            <a:endParaRPr lang="zh-CN" altLang="en-US" sz="1350" dirty="0"/>
          </a:p>
        </p:txBody>
      </p:sp>
      <p:sp>
        <p:nvSpPr>
          <p:cNvPr id="17" name="矩形 16"/>
          <p:cNvSpPr/>
          <p:nvPr/>
        </p:nvSpPr>
        <p:spPr>
          <a:xfrm>
            <a:off x="2486325" y="459983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Cost</a:t>
            </a:r>
            <a:br>
              <a:rPr lang="en-US" altLang="zh-CN" sz="1350" dirty="0"/>
            </a:br>
            <a:r>
              <a:rPr lang="en-US" altLang="zh-CN" sz="1350" dirty="0"/>
              <a:t>Structure</a:t>
            </a:r>
            <a:br>
              <a:rPr lang="en-US" altLang="zh-CN" sz="1350" dirty="0"/>
            </a:br>
            <a:r>
              <a:rPr lang="zh-CN" altLang="en-US" sz="1350" dirty="0"/>
              <a:t>运营一个商业模式所发生的全部成本</a:t>
            </a:r>
            <a:endParaRPr lang="zh-CN" altLang="en-US" sz="13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59026"/>
            <a:ext cx="7886700" cy="65502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核心资源 </a:t>
            </a:r>
            <a:r>
              <a:rPr lang="en-US" altLang="zh-CN" dirty="0"/>
              <a:t>Key Resources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20147"/>
            <a:ext cx="8237054" cy="567882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保证一个商业模式顺利运行所需的最重要的资产</a:t>
            </a:r>
            <a:endParaRPr lang="en-US" altLang="zh-CN" dirty="0"/>
          </a:p>
          <a:p>
            <a:pPr lvl="1"/>
            <a:r>
              <a:rPr lang="zh-CN" altLang="en-US" dirty="0"/>
              <a:t>用于：价值主张的创造与提供、开拓市场、维护客户关系并获益</a:t>
            </a:r>
            <a:endParaRPr lang="en-US" altLang="zh-CN" dirty="0"/>
          </a:p>
          <a:p>
            <a:pPr lvl="1"/>
            <a:r>
              <a:rPr lang="zh-CN" altLang="en-US" i="1" dirty="0"/>
              <a:t>可以“自主拥有”或者“寻求合作”</a:t>
            </a:r>
            <a:endParaRPr lang="en-US" altLang="zh-CN" i="1" dirty="0"/>
          </a:p>
          <a:p>
            <a:pPr lvl="2"/>
            <a:r>
              <a:rPr lang="zh-CN" altLang="en-US" b="1" dirty="0"/>
              <a:t>“核心”意味着稀缺与不可替代，需要花费巨大的成本维系</a:t>
            </a:r>
            <a:endParaRPr lang="en-US" altLang="zh-CN" b="1" dirty="0"/>
          </a:p>
          <a:p>
            <a:pPr lvl="3"/>
            <a:r>
              <a:rPr lang="zh-CN" altLang="en-US" sz="1900" dirty="0">
                <a:solidFill>
                  <a:srgbClr val="FF0000"/>
                </a:solidFill>
              </a:rPr>
              <a:t>核心中的核心：对细分客户的认知和对价值主张的塑造</a:t>
            </a:r>
            <a:endParaRPr lang="en-US" altLang="zh-CN" sz="1900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“拥有”意味着额外的管理、折旧和“故障”，“合作”意味着让出的利润空间与颠覆式的生存危机 </a:t>
            </a:r>
            <a:r>
              <a:rPr lang="en-US" altLang="zh-CN" dirty="0"/>
              <a:t>– </a:t>
            </a:r>
            <a:r>
              <a:rPr lang="zh-CN" altLang="en-US" dirty="0"/>
              <a:t>从“核心”向外扩展：拥有 </a:t>
            </a:r>
            <a:r>
              <a:rPr lang="en-US" altLang="zh-CN" dirty="0"/>
              <a:t>– </a:t>
            </a:r>
            <a:r>
              <a:rPr lang="zh-CN" altLang="en-US" dirty="0"/>
              <a:t>合作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实物资源</a:t>
            </a:r>
            <a:r>
              <a:rPr lang="en-US" altLang="zh-CN" dirty="0"/>
              <a:t> physical</a:t>
            </a:r>
            <a:r>
              <a:rPr lang="zh-CN" altLang="en-US" dirty="0"/>
              <a:t>：生产设备、房屋、车辆、机器、系统、销售点管理系统、</a:t>
            </a:r>
            <a:r>
              <a:rPr lang="zh-CN" altLang="en-US" b="1" dirty="0"/>
              <a:t>分销渠道</a:t>
            </a:r>
            <a:r>
              <a:rPr lang="zh-CN" altLang="en-US" dirty="0"/>
              <a:t>（</a:t>
            </a:r>
            <a:r>
              <a:rPr lang="zh-CN" altLang="en-US" i="1" dirty="0"/>
              <a:t>腾讯：流量的“低吸高抛”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知识性资源 </a:t>
            </a:r>
            <a:r>
              <a:rPr lang="en-US" altLang="zh-CN" dirty="0"/>
              <a:t>intellectual</a:t>
            </a:r>
            <a:r>
              <a:rPr lang="zh-CN" altLang="en-US" dirty="0"/>
              <a:t>：</a:t>
            </a:r>
            <a:r>
              <a:rPr lang="zh-CN" altLang="en-US" dirty="0">
                <a:highlight>
                  <a:srgbClr val="FFFF00"/>
                </a:highlight>
              </a:rPr>
              <a:t>品牌（可口可乐）、专利（高通与华为）、知识产权与体系（微软、</a:t>
            </a:r>
            <a:r>
              <a:rPr lang="en-US" altLang="zh-CN" dirty="0">
                <a:highlight>
                  <a:srgbClr val="FFFF00"/>
                </a:highlight>
              </a:rPr>
              <a:t>SAP</a:t>
            </a:r>
            <a:r>
              <a:rPr lang="zh-CN" altLang="en-US" dirty="0">
                <a:highlight>
                  <a:srgbClr val="FFFF00"/>
                </a:highlight>
              </a:rPr>
              <a:t>、安卓</a:t>
            </a:r>
            <a:r>
              <a:rPr lang="en-US" altLang="zh-CN" dirty="0">
                <a:highlight>
                  <a:srgbClr val="FFFF00"/>
                </a:highlight>
              </a:rPr>
              <a:t>/</a:t>
            </a:r>
            <a:r>
              <a:rPr lang="zh-CN" altLang="en-US" dirty="0">
                <a:highlight>
                  <a:srgbClr val="FFFF00"/>
                </a:highlight>
              </a:rPr>
              <a:t>苹果）</a:t>
            </a:r>
            <a:endParaRPr lang="en-US" altLang="zh-CN" dirty="0">
              <a:highlight>
                <a:srgbClr val="FFFF00"/>
              </a:highlight>
            </a:endParaRPr>
          </a:p>
          <a:p>
            <a:pPr lvl="1"/>
            <a:r>
              <a:rPr lang="zh-CN" altLang="en-US" dirty="0"/>
              <a:t>人力资源 </a:t>
            </a:r>
            <a:r>
              <a:rPr lang="en-US" altLang="zh-CN" dirty="0"/>
              <a:t>human</a:t>
            </a:r>
            <a:r>
              <a:rPr lang="zh-CN" altLang="en-US" dirty="0"/>
              <a:t>：普遍存在，对于创新性和知识密集产业最重要（如</a:t>
            </a:r>
            <a:r>
              <a:rPr lang="en-US" altLang="zh-CN" dirty="0"/>
              <a:t>IT</a:t>
            </a:r>
            <a:r>
              <a:rPr lang="zh-CN" altLang="en-US" dirty="0"/>
              <a:t>业），出色的营销团队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劳动力高价的来源 </a:t>
            </a:r>
            <a:r>
              <a:rPr lang="en-US" altLang="zh-CN" b="1" dirty="0">
                <a:solidFill>
                  <a:srgbClr val="FF0000"/>
                </a:solidFill>
              </a:rPr>
              <a:t>– </a:t>
            </a:r>
            <a:r>
              <a:rPr lang="zh-CN" altLang="en-US" b="1" dirty="0">
                <a:solidFill>
                  <a:srgbClr val="FF0000"/>
                </a:solidFill>
              </a:rPr>
              <a:t>对个人创造力的依赖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“赛道稳定程度”</a:t>
            </a:r>
            <a:r>
              <a:rPr lang="zh-CN" altLang="en-US" dirty="0"/>
              <a:t>：芯片制造与芯片设计，</a:t>
            </a:r>
            <a:r>
              <a:rPr lang="en-US" altLang="zh-CN" dirty="0"/>
              <a:t>IT</a:t>
            </a:r>
            <a:r>
              <a:rPr lang="zh-CN" altLang="en-US" dirty="0"/>
              <a:t>开发</a:t>
            </a:r>
            <a:r>
              <a:rPr lang="en-US" altLang="zh-CN" dirty="0"/>
              <a:t>/</a:t>
            </a:r>
            <a:r>
              <a:rPr lang="zh-CN" altLang="en-US" dirty="0"/>
              <a:t>算法</a:t>
            </a:r>
            <a:r>
              <a:rPr lang="en-US" altLang="zh-CN" dirty="0"/>
              <a:t>/</a:t>
            </a:r>
            <a:r>
              <a:rPr lang="zh-CN" altLang="en-US" dirty="0"/>
              <a:t>金融，体制</a:t>
            </a:r>
            <a:r>
              <a:rPr lang="en-US" altLang="zh-CN" dirty="0"/>
              <a:t>/</a:t>
            </a:r>
            <a:r>
              <a:rPr lang="zh-CN" altLang="en-US" dirty="0"/>
              <a:t>公司</a:t>
            </a:r>
            <a:r>
              <a:rPr lang="en-US" altLang="zh-CN" dirty="0"/>
              <a:t>/</a:t>
            </a:r>
            <a:r>
              <a:rPr lang="zh-CN" altLang="en-US" dirty="0"/>
              <a:t>科研</a:t>
            </a:r>
            <a:r>
              <a:rPr lang="en-US" altLang="zh-CN" dirty="0"/>
              <a:t>/</a:t>
            </a:r>
            <a:r>
              <a:rPr lang="zh-CN" altLang="en-US" dirty="0"/>
              <a:t>创业</a:t>
            </a:r>
            <a:endParaRPr lang="en-US" altLang="zh-CN" dirty="0"/>
          </a:p>
          <a:p>
            <a:pPr lvl="1"/>
            <a:r>
              <a:rPr lang="zh-CN" altLang="en-US" dirty="0"/>
              <a:t>金融资源 </a:t>
            </a:r>
            <a:r>
              <a:rPr lang="en-US" altLang="zh-CN" dirty="0"/>
              <a:t>financial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sz="2100" dirty="0"/>
              <a:t>内部：花呗、车贷、互联网金融 </a:t>
            </a:r>
            <a:r>
              <a:rPr lang="en-US" altLang="zh-CN" sz="2100" dirty="0"/>
              <a:t>– </a:t>
            </a:r>
            <a:r>
              <a:rPr lang="zh-CN" altLang="en-US" sz="2100" dirty="0"/>
              <a:t>“润滑”消费与经营，电商标配</a:t>
            </a:r>
            <a:endParaRPr lang="en-US" altLang="zh-CN" sz="2100" dirty="0"/>
          </a:p>
          <a:p>
            <a:pPr lvl="2"/>
            <a:r>
              <a:rPr lang="zh-CN" altLang="en-US" sz="2100" dirty="0"/>
              <a:t>外部：</a:t>
            </a:r>
            <a:r>
              <a:rPr lang="zh-CN" altLang="en-US" sz="2100" b="1" dirty="0"/>
              <a:t>风险投资（国资）</a:t>
            </a:r>
            <a:r>
              <a:rPr lang="zh-CN" altLang="en-US" sz="2100" dirty="0"/>
              <a:t>、资本市场</a:t>
            </a:r>
            <a:r>
              <a:rPr lang="zh-CN" altLang="en-US" sz="2100" b="1" dirty="0"/>
              <a:t> </a:t>
            </a:r>
            <a:r>
              <a:rPr lang="en-US" altLang="zh-CN" sz="2100" dirty="0"/>
              <a:t>- </a:t>
            </a:r>
            <a:r>
              <a:rPr lang="zh-CN" altLang="en-US" sz="2100" dirty="0"/>
              <a:t>助力创新企业快速成长</a:t>
            </a:r>
            <a:endParaRPr lang="en-US" altLang="zh-CN" sz="21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8278"/>
            <a:ext cx="7886700" cy="6674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核心资源的进一步讨论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984" y="1113453"/>
            <a:ext cx="9025812" cy="567301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大厂的“屯人”竞争</a:t>
            </a:r>
            <a:endParaRPr lang="en-US" altLang="zh-CN" dirty="0"/>
          </a:p>
          <a:p>
            <a:pPr lvl="1"/>
            <a:r>
              <a:rPr lang="en-US" altLang="zh-CN" dirty="0"/>
              <a:t>2022</a:t>
            </a:r>
            <a:r>
              <a:rPr lang="zh-CN" altLang="en-US" dirty="0"/>
              <a:t>年以前：挖友商墙角 </a:t>
            </a:r>
            <a:r>
              <a:rPr lang="en-US" altLang="zh-CN" dirty="0"/>
              <a:t>+ </a:t>
            </a:r>
            <a:r>
              <a:rPr lang="zh-CN" altLang="en-US" dirty="0"/>
              <a:t>高薪囤积实习生、应届生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2018</a:t>
            </a:r>
            <a:r>
              <a:rPr lang="zh-CN" altLang="en-US" dirty="0">
                <a:solidFill>
                  <a:srgbClr val="FF0000"/>
                </a:solidFill>
              </a:rPr>
              <a:t>互联网风潮降温后出现薪资与招聘人数同时增长的异常现象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“互联网寒冬”来临时优先“毕业”的：非核心业务部门</a:t>
            </a:r>
            <a:r>
              <a:rPr lang="en-US" altLang="zh-CN" dirty="0"/>
              <a:t>+</a:t>
            </a:r>
            <a:r>
              <a:rPr lang="zh-CN" altLang="en-US" dirty="0"/>
              <a:t>非核心实习生</a:t>
            </a:r>
            <a:endParaRPr lang="en-US" altLang="zh-CN" dirty="0"/>
          </a:p>
          <a:p>
            <a:pPr lvl="1"/>
            <a:r>
              <a:rPr lang="zh-CN" altLang="en-US" dirty="0"/>
              <a:t>表面：大厂“公务员化”；实际：圈养</a:t>
            </a:r>
            <a:r>
              <a:rPr lang="en-US" altLang="zh-CN" dirty="0"/>
              <a:t>+</a:t>
            </a:r>
            <a:r>
              <a:rPr lang="zh-CN" altLang="en-US" dirty="0"/>
              <a:t>考核</a:t>
            </a:r>
            <a:r>
              <a:rPr lang="en-US" altLang="zh-CN" dirty="0"/>
              <a:t>+</a:t>
            </a:r>
            <a:r>
              <a:rPr lang="zh-CN" altLang="en-US" dirty="0"/>
              <a:t>输送人才</a:t>
            </a:r>
            <a:endParaRPr lang="en-US" altLang="zh-CN" dirty="0"/>
          </a:p>
          <a:p>
            <a:pPr lvl="2"/>
            <a:r>
              <a:rPr lang="zh-CN" altLang="en-US" dirty="0"/>
              <a:t>如何应对：</a:t>
            </a:r>
            <a:r>
              <a:rPr lang="zh-CN" altLang="en-US" b="1" dirty="0">
                <a:solidFill>
                  <a:srgbClr val="00B0F0"/>
                </a:solidFill>
              </a:rPr>
              <a:t>持续知识体系构建下的“肉食者鄙” </a:t>
            </a:r>
            <a:r>
              <a:rPr lang="en-US" altLang="zh-CN" b="1" dirty="0">
                <a:solidFill>
                  <a:srgbClr val="00B0F0"/>
                </a:solidFill>
              </a:rPr>
              <a:t>– </a:t>
            </a:r>
            <a:r>
              <a:rPr lang="zh-CN" altLang="en-US" b="1" dirty="0">
                <a:solidFill>
                  <a:srgbClr val="00B0F0"/>
                </a:solidFill>
              </a:rPr>
              <a:t>初步能够观察互联网市场的持续变化</a:t>
            </a:r>
            <a:r>
              <a:rPr lang="en-US" altLang="zh-CN" dirty="0"/>
              <a:t>+</a:t>
            </a:r>
            <a:r>
              <a:rPr lang="zh-CN" altLang="en-US" b="1" dirty="0">
                <a:solidFill>
                  <a:srgbClr val="00B050"/>
                </a:solidFill>
              </a:rPr>
              <a:t>“适当追求赛道风险” </a:t>
            </a:r>
            <a:r>
              <a:rPr lang="en-US" altLang="zh-CN" b="1" dirty="0">
                <a:solidFill>
                  <a:srgbClr val="00B050"/>
                </a:solidFill>
              </a:rPr>
              <a:t>– </a:t>
            </a:r>
            <a:r>
              <a:rPr lang="zh-CN" altLang="en-US" b="1" dirty="0">
                <a:solidFill>
                  <a:srgbClr val="00B050"/>
                </a:solidFill>
              </a:rPr>
              <a:t>选择对个人创造力依赖强的业务领域</a:t>
            </a:r>
            <a:r>
              <a:rPr lang="en-US" altLang="zh-CN" dirty="0"/>
              <a:t>+</a:t>
            </a:r>
            <a:r>
              <a:rPr lang="zh-CN" altLang="en-US" b="1" dirty="0">
                <a:solidFill>
                  <a:srgbClr val="7030A0"/>
                </a:solidFill>
              </a:rPr>
              <a:t>“无限进步” </a:t>
            </a:r>
            <a:r>
              <a:rPr lang="en-US" altLang="zh-CN" b="1" dirty="0">
                <a:solidFill>
                  <a:srgbClr val="7030A0"/>
                </a:solidFill>
              </a:rPr>
              <a:t>– </a:t>
            </a:r>
            <a:r>
              <a:rPr lang="zh-CN" altLang="en-US" b="1" dirty="0">
                <a:solidFill>
                  <a:srgbClr val="7030A0"/>
                </a:solidFill>
              </a:rPr>
              <a:t>面向个人长期持续进步（能够应对未知）的学习与工作</a:t>
            </a:r>
            <a:endParaRPr lang="en-US" altLang="zh-CN" b="1" dirty="0">
              <a:solidFill>
                <a:srgbClr val="7030A0"/>
              </a:solidFill>
            </a:endParaRPr>
          </a:p>
          <a:p>
            <a:endParaRPr lang="en-US" altLang="zh-CN" sz="100" dirty="0"/>
          </a:p>
          <a:p>
            <a:r>
              <a:rPr lang="zh-CN" altLang="en-US" dirty="0"/>
              <a:t>风投的利弊</a:t>
            </a:r>
            <a:endParaRPr lang="en-US" altLang="zh-CN" dirty="0"/>
          </a:p>
          <a:p>
            <a:pPr lvl="1"/>
            <a:r>
              <a:rPr lang="zh-CN" altLang="en-US" dirty="0"/>
              <a:t>商业模式初步可行前提下的扶植验证与大规模复制</a:t>
            </a:r>
            <a:endParaRPr lang="en-US" altLang="zh-CN" dirty="0"/>
          </a:p>
          <a:p>
            <a:pPr lvl="2"/>
            <a:r>
              <a:rPr lang="zh-CN" altLang="en-US" dirty="0"/>
              <a:t>互联网</a:t>
            </a:r>
            <a:r>
              <a:rPr lang="en-US" altLang="zh-CN" dirty="0"/>
              <a:t>+</a:t>
            </a:r>
            <a:r>
              <a:rPr lang="zh-CN" altLang="en-US" dirty="0"/>
              <a:t>时代创新的关键要素（钱</a:t>
            </a:r>
            <a:r>
              <a:rPr lang="en-US" altLang="zh-CN" dirty="0"/>
              <a:t>+</a:t>
            </a:r>
            <a:r>
              <a:rPr lang="zh-CN" altLang="en-US" dirty="0"/>
              <a:t>人</a:t>
            </a:r>
            <a:r>
              <a:rPr lang="en-US" altLang="zh-CN" dirty="0"/>
              <a:t>+</a:t>
            </a:r>
            <a:r>
              <a:rPr lang="zh-CN" altLang="en-US" dirty="0"/>
              <a:t>资源</a:t>
            </a:r>
            <a:r>
              <a:rPr lang="en-US" altLang="zh-CN" dirty="0"/>
              <a:t>+</a:t>
            </a:r>
            <a:r>
              <a:rPr lang="zh-CN" altLang="en-US" dirty="0"/>
              <a:t>渠道）</a:t>
            </a:r>
            <a:endParaRPr lang="en-US" altLang="zh-CN" dirty="0"/>
          </a:p>
          <a:p>
            <a:pPr lvl="2"/>
            <a:r>
              <a:rPr lang="zh-CN" altLang="en-US" dirty="0"/>
              <a:t>流派：赛道 </a:t>
            </a:r>
            <a:r>
              <a:rPr lang="en-US" altLang="zh-CN" dirty="0"/>
              <a:t>vs. </a:t>
            </a:r>
            <a:r>
              <a:rPr lang="zh-CN" altLang="en-US" dirty="0"/>
              <a:t>赛车 </a:t>
            </a:r>
            <a:r>
              <a:rPr lang="en-US" altLang="zh-CN" dirty="0"/>
              <a:t>vs.</a:t>
            </a:r>
            <a:r>
              <a:rPr lang="zh-CN" altLang="en-US" dirty="0"/>
              <a:t> 赛手</a:t>
            </a:r>
            <a:endParaRPr lang="en-US" altLang="zh-CN" dirty="0"/>
          </a:p>
          <a:p>
            <a:pPr lvl="1"/>
            <a:r>
              <a:rPr lang="zh-CN" altLang="en-US" dirty="0"/>
              <a:t>追求确定性的结果：要么赢，要么毁灭</a:t>
            </a:r>
            <a:endParaRPr lang="en-US" altLang="zh-CN" dirty="0"/>
          </a:p>
          <a:p>
            <a:pPr lvl="2"/>
            <a:r>
              <a:rPr lang="zh-CN" altLang="en-US" dirty="0"/>
              <a:t>天性重“复制”、重“退出”（接盘或上市）导致的“信托化”、“泡沫化”</a:t>
            </a:r>
            <a:endParaRPr lang="en-US" altLang="zh-CN" dirty="0"/>
          </a:p>
          <a:p>
            <a:pPr lvl="2"/>
            <a:r>
              <a:rPr lang="zh-CN" altLang="en-US" dirty="0"/>
              <a:t>容易诱发：拔苗助长</a:t>
            </a:r>
            <a:r>
              <a:rPr lang="en-US" altLang="zh-CN" dirty="0"/>
              <a:t>+</a:t>
            </a:r>
            <a:r>
              <a:rPr lang="zh-CN" altLang="en-US" dirty="0"/>
              <a:t>无序竞争</a:t>
            </a:r>
            <a:r>
              <a:rPr lang="en-US" altLang="zh-CN" dirty="0"/>
              <a:t>+</a:t>
            </a:r>
            <a:r>
              <a:rPr lang="zh-CN" altLang="en-US" dirty="0"/>
              <a:t>垄断兼并</a:t>
            </a:r>
            <a:r>
              <a:rPr lang="en-US" altLang="zh-CN" dirty="0"/>
              <a:t>+</a:t>
            </a:r>
            <a:r>
              <a:rPr lang="zh-CN" altLang="en-US" dirty="0"/>
              <a:t>压制创新</a:t>
            </a:r>
            <a:endParaRPr lang="en-US" altLang="zh-CN" dirty="0"/>
          </a:p>
          <a:p>
            <a:pPr lvl="2"/>
            <a:r>
              <a:rPr lang="zh-CN" altLang="en-US" b="1" dirty="0"/>
              <a:t>“元宇宙”和</a:t>
            </a:r>
            <a:r>
              <a:rPr lang="en-US" altLang="zh-CN" b="1" dirty="0"/>
              <a:t>Web 3.0</a:t>
            </a:r>
            <a:r>
              <a:rPr lang="zh-CN" altLang="en-US" b="1" dirty="0"/>
              <a:t>的某种必然性：多项风投技术投资的</a:t>
            </a:r>
            <a:r>
              <a:rPr lang="zh-CN" altLang="en-US" b="1" i="1" dirty="0"/>
              <a:t>逻辑延伸</a:t>
            </a:r>
            <a:endParaRPr lang="en-US" altLang="zh-CN" b="1" i="1" dirty="0"/>
          </a:p>
          <a:p>
            <a:pPr lvl="1"/>
            <a:r>
              <a:rPr lang="zh-CN" altLang="en-US" dirty="0"/>
              <a:t>这一轮“互联网寒冬”的重要诱因 </a:t>
            </a:r>
            <a:r>
              <a:rPr lang="en-US" altLang="zh-CN" dirty="0"/>
              <a:t>– </a:t>
            </a:r>
            <a:r>
              <a:rPr lang="zh-CN" altLang="en-US" dirty="0"/>
              <a:t>美元回流与美股的脱钩风险</a:t>
            </a:r>
            <a:endParaRPr lang="en-US" altLang="zh-CN" dirty="0"/>
          </a:p>
          <a:p>
            <a:pPr lvl="2"/>
            <a:r>
              <a:rPr lang="zh-CN" altLang="en-US" dirty="0"/>
              <a:t>调整后的各家互联网大厂经营情况并不弱 </a:t>
            </a:r>
            <a:r>
              <a:rPr lang="en-US" altLang="zh-CN" dirty="0"/>
              <a:t>– </a:t>
            </a:r>
            <a:r>
              <a:rPr lang="zh-CN" altLang="en-US" dirty="0"/>
              <a:t>疫情红利与暂停烧钱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关键业务 </a:t>
            </a:r>
            <a:r>
              <a:rPr lang="en-US" altLang="zh-CN" dirty="0"/>
              <a:t>Key Activities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086" y="1480457"/>
            <a:ext cx="8932506" cy="5243804"/>
          </a:xfrm>
        </p:spPr>
        <p:txBody>
          <a:bodyPr>
            <a:normAutofit/>
          </a:bodyPr>
          <a:lstStyle/>
          <a:p>
            <a:r>
              <a:rPr lang="zh-CN" altLang="en-US" dirty="0"/>
              <a:t>保障其商业模式正常运行所需做的最重要的事情</a:t>
            </a:r>
            <a:endParaRPr lang="en-US" altLang="zh-CN" dirty="0"/>
          </a:p>
          <a:p>
            <a:pPr lvl="1"/>
            <a:r>
              <a:rPr lang="zh-CN" altLang="en-US" dirty="0"/>
              <a:t>价值主张、获得市场、客户关系与收益</a:t>
            </a:r>
            <a:endParaRPr lang="en-US" altLang="zh-CN" dirty="0"/>
          </a:p>
          <a:p>
            <a:pPr lvl="1"/>
            <a:r>
              <a:rPr lang="zh-CN" altLang="en-US" i="1" dirty="0"/>
              <a:t>与价值主张强相关，价值主张的具象化</a:t>
            </a:r>
            <a:endParaRPr lang="en-US" altLang="zh-CN" i="1" dirty="0"/>
          </a:p>
          <a:p>
            <a:pPr lvl="1"/>
            <a:r>
              <a:rPr lang="zh-CN" altLang="en-US" i="1" dirty="0"/>
              <a:t>构建护城河：商业模式创新 </a:t>
            </a:r>
            <a:r>
              <a:rPr lang="en-US" altLang="zh-CN" i="1" dirty="0"/>
              <a:t>– </a:t>
            </a:r>
            <a:r>
              <a:rPr lang="zh-CN" altLang="en-US" i="1" dirty="0"/>
              <a:t>构建不可替代的关键业务 </a:t>
            </a:r>
            <a:r>
              <a:rPr lang="en-US" altLang="zh-CN" i="1" dirty="0"/>
              <a:t>– </a:t>
            </a:r>
            <a:r>
              <a:rPr lang="zh-CN" altLang="en-US" i="1" dirty="0"/>
              <a:t>支撑服务升级 </a:t>
            </a:r>
            <a:r>
              <a:rPr lang="en-US" altLang="zh-CN" i="1" dirty="0"/>
              <a:t>– </a:t>
            </a:r>
            <a:r>
              <a:rPr lang="zh-CN" altLang="en-US" i="1" dirty="0"/>
              <a:t>基础设施投资</a:t>
            </a:r>
            <a:r>
              <a:rPr lang="en-US" altLang="zh-CN" i="1" dirty="0"/>
              <a:t> –</a:t>
            </a:r>
            <a:r>
              <a:rPr lang="zh-CN" altLang="en-US" i="1" dirty="0"/>
              <a:t>底层技术突破 </a:t>
            </a:r>
            <a:r>
              <a:rPr lang="en-US" altLang="zh-CN" i="1" dirty="0"/>
              <a:t>– </a:t>
            </a:r>
            <a:r>
              <a:rPr lang="zh-CN" altLang="en-US" b="1" i="1" dirty="0"/>
              <a:t>拥有</a:t>
            </a:r>
            <a:r>
              <a:rPr lang="en-US" altLang="zh-CN" b="1" i="1" dirty="0"/>
              <a:t>/</a:t>
            </a:r>
            <a:r>
              <a:rPr lang="zh-CN" altLang="en-US" b="1" i="1" dirty="0"/>
              <a:t>强化核心资源</a:t>
            </a:r>
            <a:endParaRPr lang="en-US" altLang="zh-CN" b="1" i="1" dirty="0"/>
          </a:p>
          <a:p>
            <a:pPr lvl="2"/>
            <a:r>
              <a:rPr lang="zh-CN" altLang="en-US" b="1" i="1" dirty="0"/>
              <a:t>（免交易费换流量）双十一 </a:t>
            </a:r>
            <a:r>
              <a:rPr lang="en-US" altLang="zh-CN" dirty="0"/>
              <a:t>– </a:t>
            </a:r>
            <a:r>
              <a:rPr lang="zh-CN" altLang="en-US" b="1" dirty="0"/>
              <a:t>弹性计算 </a:t>
            </a:r>
            <a:r>
              <a:rPr lang="en-US" altLang="zh-CN" b="1" dirty="0"/>
              <a:t>+ </a:t>
            </a:r>
            <a:r>
              <a:rPr lang="zh-CN" altLang="en-US" b="1" dirty="0"/>
              <a:t>阿里云 </a:t>
            </a:r>
            <a:r>
              <a:rPr lang="en-US" altLang="zh-CN" b="1" dirty="0"/>
              <a:t>+ </a:t>
            </a:r>
            <a:r>
              <a:rPr lang="en-US" altLang="zh-CN" b="1" dirty="0" err="1"/>
              <a:t>OceanBase</a:t>
            </a:r>
            <a:r>
              <a:rPr lang="en-US" altLang="zh-CN" b="1" dirty="0"/>
              <a:t>+</a:t>
            </a:r>
            <a:r>
              <a:rPr lang="zh-CN" altLang="en-US" b="1" dirty="0"/>
              <a:t>平头哥</a:t>
            </a:r>
            <a:endParaRPr lang="en-US" altLang="zh-CN" b="1" dirty="0"/>
          </a:p>
          <a:p>
            <a:pPr lvl="2"/>
            <a:r>
              <a:rPr lang="zh-CN" altLang="en-US" i="1" dirty="0">
                <a:solidFill>
                  <a:srgbClr val="FF0000"/>
                </a:solidFill>
              </a:rPr>
              <a:t>盒马“鲜</a:t>
            </a:r>
            <a:r>
              <a:rPr lang="en-US" altLang="zh-CN" i="1" dirty="0">
                <a:solidFill>
                  <a:srgbClr val="FF0000"/>
                </a:solidFill>
              </a:rPr>
              <a:t>.</a:t>
            </a:r>
            <a:r>
              <a:rPr lang="zh-CN" altLang="en-US" i="1" dirty="0">
                <a:solidFill>
                  <a:srgbClr val="FF0000"/>
                </a:solidFill>
              </a:rPr>
              <a:t>美</a:t>
            </a:r>
            <a:r>
              <a:rPr lang="en-US" altLang="zh-CN" i="1" dirty="0">
                <a:solidFill>
                  <a:srgbClr val="FF0000"/>
                </a:solidFill>
              </a:rPr>
              <a:t>.</a:t>
            </a:r>
            <a:r>
              <a:rPr lang="zh-CN" altLang="en-US" i="1" dirty="0">
                <a:solidFill>
                  <a:srgbClr val="FF0000"/>
                </a:solidFill>
              </a:rPr>
              <a:t>生</a:t>
            </a:r>
            <a:r>
              <a:rPr lang="en-US" altLang="zh-CN" i="1" dirty="0">
                <a:solidFill>
                  <a:srgbClr val="FF0000"/>
                </a:solidFill>
              </a:rPr>
              <a:t>.</a:t>
            </a:r>
            <a:r>
              <a:rPr lang="zh-CN" altLang="en-US" i="1" dirty="0">
                <a:solidFill>
                  <a:srgbClr val="FF0000"/>
                </a:solidFill>
              </a:rPr>
              <a:t>活” </a:t>
            </a:r>
            <a:r>
              <a:rPr lang="en-US" altLang="zh-CN" i="1" dirty="0">
                <a:solidFill>
                  <a:srgbClr val="FF0000"/>
                </a:solidFill>
              </a:rPr>
              <a:t>– </a:t>
            </a:r>
            <a:r>
              <a:rPr lang="zh-CN" altLang="en-US" i="1" dirty="0">
                <a:solidFill>
                  <a:srgbClr val="FF0000"/>
                </a:solidFill>
              </a:rPr>
              <a:t>关键业务 </a:t>
            </a:r>
            <a:r>
              <a:rPr lang="en-US" altLang="zh-CN" i="1" dirty="0">
                <a:solidFill>
                  <a:srgbClr val="FF0000"/>
                </a:solidFill>
              </a:rPr>
              <a:t>– </a:t>
            </a:r>
            <a:r>
              <a:rPr lang="zh-CN" altLang="en-US" i="1" dirty="0">
                <a:solidFill>
                  <a:srgbClr val="FF0000"/>
                </a:solidFill>
              </a:rPr>
              <a:t>核心资源？</a:t>
            </a:r>
            <a:endParaRPr lang="en-US" altLang="zh-CN" i="1" dirty="0">
              <a:solidFill>
                <a:srgbClr val="FF0000"/>
              </a:solidFill>
            </a:endParaRPr>
          </a:p>
          <a:p>
            <a:endParaRPr lang="en-US" altLang="zh-CN" sz="100" dirty="0"/>
          </a:p>
          <a:p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生产 </a:t>
            </a:r>
            <a:r>
              <a:rPr lang="en-US" altLang="zh-CN" dirty="0">
                <a:highlight>
                  <a:srgbClr val="FFFF00"/>
                </a:highlight>
              </a:rPr>
              <a:t>production</a:t>
            </a:r>
            <a:r>
              <a:rPr lang="zh-CN" altLang="en-US" dirty="0"/>
              <a:t>：包含分销网络、渠道等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解决方案 </a:t>
            </a:r>
            <a:r>
              <a:rPr lang="en-US" altLang="zh-CN" dirty="0">
                <a:highlight>
                  <a:srgbClr val="FFFF00"/>
                </a:highlight>
              </a:rPr>
              <a:t>problem solving</a:t>
            </a:r>
            <a:r>
              <a:rPr lang="zh-CN" altLang="en-US" dirty="0"/>
              <a:t>：知识管理与持续的培训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平台</a:t>
            </a:r>
            <a:r>
              <a:rPr lang="en-US" altLang="zh-CN" dirty="0">
                <a:highlight>
                  <a:srgbClr val="FFFF00"/>
                </a:highlight>
              </a:rPr>
              <a:t>/</a:t>
            </a:r>
            <a:r>
              <a:rPr lang="zh-CN" altLang="en-US" dirty="0">
                <a:highlight>
                  <a:srgbClr val="FFFF00"/>
                </a:highlight>
              </a:rPr>
              <a:t>网络 </a:t>
            </a:r>
            <a:r>
              <a:rPr lang="en-US" altLang="zh-CN" dirty="0">
                <a:highlight>
                  <a:srgbClr val="FFFF00"/>
                </a:highlight>
              </a:rPr>
              <a:t>platform/network</a:t>
            </a:r>
            <a:r>
              <a:rPr lang="zh-CN" altLang="en-US" dirty="0"/>
              <a:t>：</a:t>
            </a:r>
            <a:r>
              <a:rPr lang="en-US" altLang="zh-CN" dirty="0"/>
              <a:t>XX</a:t>
            </a:r>
            <a:r>
              <a:rPr lang="zh-CN" altLang="en-US" dirty="0"/>
              <a:t>网、</a:t>
            </a:r>
            <a:r>
              <a:rPr lang="en-US" altLang="zh-CN" dirty="0"/>
              <a:t>Visa</a:t>
            </a:r>
            <a:r>
              <a:rPr lang="zh-CN" altLang="en-US" dirty="0"/>
              <a:t>卡、操作系统、应用商店、游戏平台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p="http://schemas.openxmlformats.org/presentationml/2006/main">
  <p:tag name="KSO_WPP_MARK_KEY" val="20f83b1a-a6fb-44c2-934f-d99540cc703f"/>
  <p:tag name="COMMONDATA" val="eyJoZGlkIjoiMmRhYTYyYzNjMWFmZDhiMjQwNzYwNTkxYzM2MGU1YzA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5000</Words>
  <Application>WPS 演示</Application>
  <PresentationFormat>全屏显示(4:3)</PresentationFormat>
  <Paragraphs>230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等线 Light</vt:lpstr>
      <vt:lpstr>Calibri Light</vt:lpstr>
      <vt:lpstr>等线</vt:lpstr>
      <vt:lpstr>Calibri</vt:lpstr>
      <vt:lpstr>微软雅黑</vt:lpstr>
      <vt:lpstr>Arial Unicode MS</vt:lpstr>
      <vt:lpstr>Office 主题​​</vt:lpstr>
      <vt:lpstr>第二章：商业模式画布 – 理性端</vt:lpstr>
      <vt:lpstr>提醒：13号晚8点交第一轮作业</vt:lpstr>
      <vt:lpstr>复习：客户关系 Customer Relationship</vt:lpstr>
      <vt:lpstr>复习：收入来源 Revenue Streams</vt:lpstr>
      <vt:lpstr>复习：R$的进一步讨论</vt:lpstr>
      <vt:lpstr>PowerPoint 演示文稿</vt:lpstr>
      <vt:lpstr>核心资源 Key Resources</vt:lpstr>
      <vt:lpstr>核心资源的进一步讨论</vt:lpstr>
      <vt:lpstr>关键业务 Key Activities</vt:lpstr>
      <vt:lpstr>重要合作 Key Partnership</vt:lpstr>
      <vt:lpstr>成本结构 Cost Structure</vt:lpstr>
      <vt:lpstr>重视模块之间的联系（以及联系的联系）</vt:lpstr>
      <vt:lpstr>完整商业模式举例：从iPod/iTunes商业模式到“网抑云”</vt:lpstr>
      <vt:lpstr>课后思考题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Kuang Hongyu</dc:creator>
  <cp:lastModifiedBy>卿云落</cp:lastModifiedBy>
  <cp:revision>109</cp:revision>
  <dcterms:created xsi:type="dcterms:W3CDTF">2020-02-20T03:25:00Z</dcterms:created>
  <dcterms:modified xsi:type="dcterms:W3CDTF">2023-02-13T08:20:38Z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3C50DC75F12D44E5890072F74A36EAEB</vt:lpwstr>
  </property>
  <property fmtid="{D5CDD505-2E9C-101B-9397-08002B2CF9AE}" pid="3" name="KSOProductBuildVer">
    <vt:lpwstr>2052-11.1.0.11744</vt:lpwstr>
  </property>
</Properties>
</file>