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47" r:id="rId3"/>
    <p:sldId id="545" r:id="rId4"/>
    <p:sldId id="541" r:id="rId5"/>
    <p:sldId id="529" r:id="rId6"/>
    <p:sldId id="532" r:id="rId7"/>
    <p:sldId id="538" r:id="rId8"/>
    <p:sldId id="534" r:id="rId9"/>
    <p:sldId id="540" r:id="rId10"/>
    <p:sldId id="546" r:id="rId11"/>
    <p:sldId id="542" r:id="rId12"/>
    <p:sldId id="54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匡宏宇" userId="6226a253-862e-4062-9583-ca90ef3a886f" providerId="ADAL" clId="{6C42BB57-41B5-4CB4-AD76-C1EE88B7CC04}"/>
    <pc:docChg chg="custSel modSld">
      <pc:chgData name="匡宏宇" userId="6226a253-862e-4062-9583-ca90ef3a886f" providerId="ADAL" clId="{6C42BB57-41B5-4CB4-AD76-C1EE88B7CC04}" dt="2021-11-08T01:58:13.290" v="528"/>
      <pc:docMkLst>
        <pc:docMk/>
      </pc:docMkLst>
      <pc:sldChg chg="modAnim">
        <pc:chgData name="匡宏宇" userId="6226a253-862e-4062-9583-ca90ef3a886f" providerId="ADAL" clId="{6C42BB57-41B5-4CB4-AD76-C1EE88B7CC04}" dt="2021-11-08T01:57:52.788" v="525"/>
        <pc:sldMkLst>
          <pc:docMk/>
          <pc:sldMk cId="2750529890" sldId="532"/>
        </pc:sldMkLst>
      </pc:sldChg>
      <pc:sldChg chg="modAnim">
        <pc:chgData name="匡宏宇" userId="6226a253-862e-4062-9583-ca90ef3a886f" providerId="ADAL" clId="{6C42BB57-41B5-4CB4-AD76-C1EE88B7CC04}" dt="2021-11-08T01:58:13.290" v="528"/>
        <pc:sldMkLst>
          <pc:docMk/>
          <pc:sldMk cId="2886549101" sldId="534"/>
        </pc:sldMkLst>
      </pc:sldChg>
      <pc:sldChg chg="modAnim">
        <pc:chgData name="匡宏宇" userId="6226a253-862e-4062-9583-ca90ef3a886f" providerId="ADAL" clId="{6C42BB57-41B5-4CB4-AD76-C1EE88B7CC04}" dt="2021-11-08T01:57:58.252" v="526"/>
        <pc:sldMkLst>
          <pc:docMk/>
          <pc:sldMk cId="300652636" sldId="538"/>
        </pc:sldMkLst>
      </pc:sldChg>
      <pc:sldChg chg="modAnim">
        <pc:chgData name="匡宏宇" userId="6226a253-862e-4062-9583-ca90ef3a886f" providerId="ADAL" clId="{6C42BB57-41B5-4CB4-AD76-C1EE88B7CC04}" dt="2021-11-08T01:58:02.880" v="527"/>
        <pc:sldMkLst>
          <pc:docMk/>
          <pc:sldMk cId="3348326621" sldId="540"/>
        </pc:sldMkLst>
      </pc:sldChg>
      <pc:sldChg chg="modSp mod modAnim">
        <pc:chgData name="匡宏宇" userId="6226a253-862e-4062-9583-ca90ef3a886f" providerId="ADAL" clId="{6C42BB57-41B5-4CB4-AD76-C1EE88B7CC04}" dt="2021-11-08T01:57:43.912" v="524"/>
        <pc:sldMkLst>
          <pc:docMk/>
          <pc:sldMk cId="2368423752" sldId="541"/>
        </pc:sldMkLst>
        <pc:spChg chg="mod">
          <ac:chgData name="匡宏宇" userId="6226a253-862e-4062-9583-ca90ef3a886f" providerId="ADAL" clId="{6C42BB57-41B5-4CB4-AD76-C1EE88B7CC04}" dt="2021-11-08T01:57:19.775" v="523"/>
          <ac:spMkLst>
            <pc:docMk/>
            <pc:sldMk cId="2368423752" sldId="541"/>
            <ac:spMk id="3" creationId="{F28BC99D-F2A9-4D49-815C-BA49D020C45F}"/>
          </ac:spMkLst>
        </pc:spChg>
      </pc:sldChg>
    </pc:docChg>
  </pc:docChgLst>
  <pc:docChgLst>
    <pc:chgData name="KY1708915@365.nju.edu.cn" userId="6226a253-862e-4062-9583-ca90ef3a886f" providerId="ADAL" clId="{191F52A3-CA1F-46AF-9B0F-E433C4A88531}"/>
    <pc:docChg chg="custSel delSld modSld">
      <pc:chgData name="KY1708915@365.nju.edu.cn" userId="6226a253-862e-4062-9583-ca90ef3a886f" providerId="ADAL" clId="{191F52A3-CA1F-46AF-9B0F-E433C4A88531}" dt="2021-11-08T01:49:00.234" v="2064" actId="2696"/>
      <pc:docMkLst>
        <pc:docMk/>
      </pc:docMkLst>
      <pc:sldChg chg="modSp">
        <pc:chgData name="KY1708915@365.nju.edu.cn" userId="6226a253-862e-4062-9583-ca90ef3a886f" providerId="ADAL" clId="{191F52A3-CA1F-46AF-9B0F-E433C4A88531}" dt="2021-11-08T01:05:17.218" v="4" actId="113"/>
        <pc:sldMkLst>
          <pc:docMk/>
          <pc:sldMk cId="2750529890" sldId="532"/>
        </pc:sldMkLst>
        <pc:spChg chg="mod">
          <ac:chgData name="KY1708915@365.nju.edu.cn" userId="6226a253-862e-4062-9583-ca90ef3a886f" providerId="ADAL" clId="{191F52A3-CA1F-46AF-9B0F-E433C4A88531}" dt="2021-11-08T01:05:17.218" v="4" actId="113"/>
          <ac:spMkLst>
            <pc:docMk/>
            <pc:sldMk cId="2750529890" sldId="532"/>
            <ac:spMk id="3" creationId="{6D50F346-0D02-4B3E-A7BC-4A288C90A468}"/>
          </ac:spMkLst>
        </pc:spChg>
      </pc:sldChg>
      <pc:sldChg chg="modSp mod modAnim">
        <pc:chgData name="KY1708915@365.nju.edu.cn" userId="6226a253-862e-4062-9583-ca90ef3a886f" providerId="ADAL" clId="{191F52A3-CA1F-46AF-9B0F-E433C4A88531}" dt="2021-11-08T01:13:56.143" v="271" actId="207"/>
        <pc:sldMkLst>
          <pc:docMk/>
          <pc:sldMk cId="2886549101" sldId="534"/>
        </pc:sldMkLst>
        <pc:spChg chg="mod">
          <ac:chgData name="KY1708915@365.nju.edu.cn" userId="6226a253-862e-4062-9583-ca90ef3a886f" providerId="ADAL" clId="{191F52A3-CA1F-46AF-9B0F-E433C4A88531}" dt="2021-11-08T01:13:56.143" v="271" actId="207"/>
          <ac:spMkLst>
            <pc:docMk/>
            <pc:sldMk cId="2886549101" sldId="534"/>
            <ac:spMk id="3" creationId="{A53353CB-20DD-44BD-AA49-840815D904CB}"/>
          </ac:spMkLst>
        </pc:spChg>
      </pc:sldChg>
      <pc:sldChg chg="modSp modAnim">
        <pc:chgData name="KY1708915@365.nju.edu.cn" userId="6226a253-862e-4062-9583-ca90ef3a886f" providerId="ADAL" clId="{191F52A3-CA1F-46AF-9B0F-E433C4A88531}" dt="2021-11-08T01:06:19.473" v="13"/>
        <pc:sldMkLst>
          <pc:docMk/>
          <pc:sldMk cId="300652636" sldId="538"/>
        </pc:sldMkLst>
        <pc:spChg chg="mod">
          <ac:chgData name="KY1708915@365.nju.edu.cn" userId="6226a253-862e-4062-9583-ca90ef3a886f" providerId="ADAL" clId="{191F52A3-CA1F-46AF-9B0F-E433C4A88531}" dt="2021-11-08T01:06:19.473" v="13"/>
          <ac:spMkLst>
            <pc:docMk/>
            <pc:sldMk cId="300652636" sldId="538"/>
            <ac:spMk id="3" creationId="{42E61466-F3C0-4C75-B311-1D41B8FE2396}"/>
          </ac:spMkLst>
        </pc:spChg>
      </pc:sldChg>
      <pc:sldChg chg="modSp">
        <pc:chgData name="KY1708915@365.nju.edu.cn" userId="6226a253-862e-4062-9583-ca90ef3a886f" providerId="ADAL" clId="{191F52A3-CA1F-46AF-9B0F-E433C4A88531}" dt="2021-11-08T01:15:43.188" v="352" actId="113"/>
        <pc:sldMkLst>
          <pc:docMk/>
          <pc:sldMk cId="3348326621" sldId="540"/>
        </pc:sldMkLst>
        <pc:spChg chg="mod">
          <ac:chgData name="KY1708915@365.nju.edu.cn" userId="6226a253-862e-4062-9583-ca90ef3a886f" providerId="ADAL" clId="{191F52A3-CA1F-46AF-9B0F-E433C4A88531}" dt="2021-11-08T01:15:43.188" v="352" actId="113"/>
          <ac:spMkLst>
            <pc:docMk/>
            <pc:sldMk cId="3348326621" sldId="540"/>
            <ac:spMk id="3" creationId="{7D906A1E-4BA8-433D-8617-5DC75313B295}"/>
          </ac:spMkLst>
        </pc:spChg>
      </pc:sldChg>
      <pc:sldChg chg="modSp mod">
        <pc:chgData name="KY1708915@365.nju.edu.cn" userId="6226a253-862e-4062-9583-ca90ef3a886f" providerId="ADAL" clId="{191F52A3-CA1F-46AF-9B0F-E433C4A88531}" dt="2021-11-08T01:48:20.704" v="2061" actId="1076"/>
        <pc:sldMkLst>
          <pc:docMk/>
          <pc:sldMk cId="4090803841" sldId="546"/>
        </pc:sldMkLst>
        <pc:picChg chg="mod">
          <ac:chgData name="KY1708915@365.nju.edu.cn" userId="6226a253-862e-4062-9583-ca90ef3a886f" providerId="ADAL" clId="{191F52A3-CA1F-46AF-9B0F-E433C4A88531}" dt="2021-11-08T01:48:20.704" v="2061" actId="1076"/>
          <ac:picMkLst>
            <pc:docMk/>
            <pc:sldMk cId="4090803841" sldId="546"/>
            <ac:picMk id="4" creationId="{EC02FC4B-AA4C-46E2-9639-341705AD78D8}"/>
          </ac:picMkLst>
        </pc:picChg>
        <pc:picChg chg="mod">
          <ac:chgData name="KY1708915@365.nju.edu.cn" userId="6226a253-862e-4062-9583-ca90ef3a886f" providerId="ADAL" clId="{191F52A3-CA1F-46AF-9B0F-E433C4A88531}" dt="2021-11-08T01:48:18.840" v="2060" actId="1076"/>
          <ac:picMkLst>
            <pc:docMk/>
            <pc:sldMk cId="4090803841" sldId="546"/>
            <ac:picMk id="5" creationId="{D83C80CB-3F01-4D8C-B92D-09307347B543}"/>
          </ac:picMkLst>
        </pc:picChg>
        <pc:picChg chg="mod">
          <ac:chgData name="KY1708915@365.nju.edu.cn" userId="6226a253-862e-4062-9583-ca90ef3a886f" providerId="ADAL" clId="{191F52A3-CA1F-46AF-9B0F-E433C4A88531}" dt="2021-11-08T01:48:16.711" v="2059" actId="1076"/>
          <ac:picMkLst>
            <pc:docMk/>
            <pc:sldMk cId="4090803841" sldId="546"/>
            <ac:picMk id="6" creationId="{C24AB24E-898A-4F9C-B056-7EC96F8C7149}"/>
          </ac:picMkLst>
        </pc:picChg>
        <pc:picChg chg="mod ord">
          <ac:chgData name="KY1708915@365.nju.edu.cn" userId="6226a253-862e-4062-9583-ca90ef3a886f" providerId="ADAL" clId="{191F52A3-CA1F-46AF-9B0F-E433C4A88531}" dt="2021-11-08T01:48:12.465" v="2058" actId="1076"/>
          <ac:picMkLst>
            <pc:docMk/>
            <pc:sldMk cId="4090803841" sldId="546"/>
            <ac:picMk id="7" creationId="{44FCCA8A-F13E-46A3-A5A6-DF1D32674E3F}"/>
          </ac:picMkLst>
        </pc:picChg>
      </pc:sldChg>
      <pc:sldChg chg="modSp mod">
        <pc:chgData name="KY1708915@365.nju.edu.cn" userId="6226a253-862e-4062-9583-ca90ef3a886f" providerId="ADAL" clId="{191F52A3-CA1F-46AF-9B0F-E433C4A88531}" dt="2021-11-08T01:32:46.293" v="908" actId="400"/>
        <pc:sldMkLst>
          <pc:docMk/>
          <pc:sldMk cId="1168133360" sldId="548"/>
        </pc:sldMkLst>
        <pc:spChg chg="mod">
          <ac:chgData name="KY1708915@365.nju.edu.cn" userId="6226a253-862e-4062-9583-ca90ef3a886f" providerId="ADAL" clId="{191F52A3-CA1F-46AF-9B0F-E433C4A88531}" dt="2021-11-08T01:32:46.293" v="908" actId="400"/>
          <ac:spMkLst>
            <pc:docMk/>
            <pc:sldMk cId="1168133360" sldId="548"/>
            <ac:spMk id="3" creationId="{57E77CA8-6136-4DBF-B38D-4AEDD526EB2A}"/>
          </ac:spMkLst>
        </pc:spChg>
      </pc:sldChg>
      <pc:sldChg chg="addSp modSp mod">
        <pc:chgData name="KY1708915@365.nju.edu.cn" userId="6226a253-862e-4062-9583-ca90ef3a886f" providerId="ADAL" clId="{191F52A3-CA1F-46AF-9B0F-E433C4A88531}" dt="2021-11-08T01:37:11.107" v="1386"/>
        <pc:sldMkLst>
          <pc:docMk/>
          <pc:sldMk cId="628812690" sldId="550"/>
        </pc:sldMkLst>
        <pc:spChg chg="mod">
          <ac:chgData name="KY1708915@365.nju.edu.cn" userId="6226a253-862e-4062-9583-ca90ef3a886f" providerId="ADAL" clId="{191F52A3-CA1F-46AF-9B0F-E433C4A88531}" dt="2021-11-08T01:34:05.770" v="1055"/>
          <ac:spMkLst>
            <pc:docMk/>
            <pc:sldMk cId="628812690" sldId="550"/>
            <ac:spMk id="6" creationId="{090CF832-3989-4D28-846F-F055F7067941}"/>
          </ac:spMkLst>
        </pc:spChg>
        <pc:spChg chg="mod">
          <ac:chgData name="KY1708915@365.nju.edu.cn" userId="6226a253-862e-4062-9583-ca90ef3a886f" providerId="ADAL" clId="{191F52A3-CA1F-46AF-9B0F-E433C4A88531}" dt="2021-11-08T01:36:24.662" v="1232" actId="20577"/>
          <ac:spMkLst>
            <pc:docMk/>
            <pc:sldMk cId="628812690" sldId="550"/>
            <ac:spMk id="7" creationId="{DE0A6BCE-7F22-4120-8A06-72A94A225E23}"/>
          </ac:spMkLst>
        </pc:spChg>
        <pc:spChg chg="mod">
          <ac:chgData name="KY1708915@365.nju.edu.cn" userId="6226a253-862e-4062-9583-ca90ef3a886f" providerId="ADAL" clId="{191F52A3-CA1F-46AF-9B0F-E433C4A88531}" dt="2021-11-08T01:37:11.107" v="1386"/>
          <ac:spMkLst>
            <pc:docMk/>
            <pc:sldMk cId="628812690" sldId="550"/>
            <ac:spMk id="10" creationId="{0747CC76-EA4B-435A-8C6C-36EA912FF8A4}"/>
          </ac:spMkLst>
        </pc:spChg>
        <pc:spChg chg="add mod">
          <ac:chgData name="KY1708915@365.nju.edu.cn" userId="6226a253-862e-4062-9583-ca90ef3a886f" providerId="ADAL" clId="{191F52A3-CA1F-46AF-9B0F-E433C4A88531}" dt="2021-11-08T01:36:53.433" v="1365"/>
          <ac:spMkLst>
            <pc:docMk/>
            <pc:sldMk cId="628812690" sldId="550"/>
            <ac:spMk id="14" creationId="{D4237520-088B-45BB-AF76-7679FDF69FC8}"/>
          </ac:spMkLst>
        </pc:spChg>
      </pc:sldChg>
      <pc:sldChg chg="modSp mod">
        <pc:chgData name="KY1708915@365.nju.edu.cn" userId="6226a253-862e-4062-9583-ca90ef3a886f" providerId="ADAL" clId="{191F52A3-CA1F-46AF-9B0F-E433C4A88531}" dt="2021-11-08T01:40:41.373" v="1667" actId="20577"/>
        <pc:sldMkLst>
          <pc:docMk/>
          <pc:sldMk cId="1413664279" sldId="551"/>
        </pc:sldMkLst>
        <pc:spChg chg="mod">
          <ac:chgData name="KY1708915@365.nju.edu.cn" userId="6226a253-862e-4062-9583-ca90ef3a886f" providerId="ADAL" clId="{191F52A3-CA1F-46AF-9B0F-E433C4A88531}" dt="2021-11-08T01:38:14.932" v="1402" actId="20577"/>
          <ac:spMkLst>
            <pc:docMk/>
            <pc:sldMk cId="1413664279" sldId="551"/>
            <ac:spMk id="6" creationId="{AE3F760A-33BE-4469-B81F-FC8ABCC69F67}"/>
          </ac:spMkLst>
        </pc:spChg>
        <pc:spChg chg="mod">
          <ac:chgData name="KY1708915@365.nju.edu.cn" userId="6226a253-862e-4062-9583-ca90ef3a886f" providerId="ADAL" clId="{191F52A3-CA1F-46AF-9B0F-E433C4A88531}" dt="2021-11-08T01:39:18.522" v="1494"/>
          <ac:spMkLst>
            <pc:docMk/>
            <pc:sldMk cId="1413664279" sldId="551"/>
            <ac:spMk id="9" creationId="{2C6B2994-9482-4688-BA33-0ACB8F3E1B2D}"/>
          </ac:spMkLst>
        </pc:spChg>
        <pc:spChg chg="mod">
          <ac:chgData name="KY1708915@365.nju.edu.cn" userId="6226a253-862e-4062-9583-ca90ef3a886f" providerId="ADAL" clId="{191F52A3-CA1F-46AF-9B0F-E433C4A88531}" dt="2021-11-08T01:40:41.373" v="1667" actId="20577"/>
          <ac:spMkLst>
            <pc:docMk/>
            <pc:sldMk cId="1413664279" sldId="551"/>
            <ac:spMk id="10" creationId="{2F16E5EC-D4B5-4E16-98A5-2F8F323733CA}"/>
          </ac:spMkLst>
        </pc:spChg>
      </pc:sldChg>
      <pc:sldChg chg="modAnim">
        <pc:chgData name="KY1708915@365.nju.edu.cn" userId="6226a253-862e-4062-9583-ca90ef3a886f" providerId="ADAL" clId="{191F52A3-CA1F-46AF-9B0F-E433C4A88531}" dt="2021-11-08T01:48:37.348" v="2062"/>
        <pc:sldMkLst>
          <pc:docMk/>
          <pc:sldMk cId="638618026" sldId="553"/>
        </pc:sldMkLst>
      </pc:sldChg>
      <pc:sldChg chg="modAnim">
        <pc:chgData name="KY1708915@365.nju.edu.cn" userId="6226a253-862e-4062-9583-ca90ef3a886f" providerId="ADAL" clId="{191F52A3-CA1F-46AF-9B0F-E433C4A88531}" dt="2021-11-08T01:48:40.196" v="2063"/>
        <pc:sldMkLst>
          <pc:docMk/>
          <pc:sldMk cId="2942163841" sldId="554"/>
        </pc:sldMkLst>
      </pc:sldChg>
      <pc:sldChg chg="del">
        <pc:chgData name="KY1708915@365.nju.edu.cn" userId="6226a253-862e-4062-9583-ca90ef3a886f" providerId="ADAL" clId="{191F52A3-CA1F-46AF-9B0F-E433C4A88531}" dt="2021-11-08T01:49:00.234" v="2064" actId="2696"/>
        <pc:sldMkLst>
          <pc:docMk/>
          <pc:sldMk cId="405189079" sldId="555"/>
        </pc:sldMkLst>
      </pc:sldChg>
      <pc:sldChg chg="modSp mod">
        <pc:chgData name="KY1708915@365.nju.edu.cn" userId="6226a253-862e-4062-9583-ca90ef3a886f" providerId="ADAL" clId="{191F52A3-CA1F-46AF-9B0F-E433C4A88531}" dt="2021-11-08T01:47:06.386" v="2053" actId="14100"/>
        <pc:sldMkLst>
          <pc:docMk/>
          <pc:sldMk cId="3604533522" sldId="557"/>
        </pc:sldMkLst>
        <pc:spChg chg="mod">
          <ac:chgData name="KY1708915@365.nju.edu.cn" userId="6226a253-862e-4062-9583-ca90ef3a886f" providerId="ADAL" clId="{191F52A3-CA1F-46AF-9B0F-E433C4A88531}" dt="2021-11-08T01:47:06.386" v="2053" actId="14100"/>
          <ac:spMkLst>
            <pc:docMk/>
            <pc:sldMk cId="3604533522" sldId="557"/>
            <ac:spMk id="3" creationId="{04F17EF4-F8F6-470E-9F29-51675A0B9CDF}"/>
          </ac:spMkLst>
        </pc:spChg>
        <pc:spChg chg="mod">
          <ac:chgData name="KY1708915@365.nju.edu.cn" userId="6226a253-862e-4062-9583-ca90ef3a886f" providerId="ADAL" clId="{191F52A3-CA1F-46AF-9B0F-E433C4A88531}" dt="2021-11-08T01:43:55.164" v="1963" actId="14100"/>
          <ac:spMkLst>
            <pc:docMk/>
            <pc:sldMk cId="3604533522" sldId="557"/>
            <ac:spMk id="4" creationId="{805294BD-7097-4DFC-8120-02AA05D5AD05}"/>
          </ac:spMkLst>
        </pc:spChg>
        <pc:picChg chg="mod">
          <ac:chgData name="KY1708915@365.nju.edu.cn" userId="6226a253-862e-4062-9583-ca90ef3a886f" providerId="ADAL" clId="{191F52A3-CA1F-46AF-9B0F-E433C4A88531}" dt="2021-11-08T01:46:56.324" v="2050" actId="14100"/>
          <ac:picMkLst>
            <pc:docMk/>
            <pc:sldMk cId="3604533522" sldId="557"/>
            <ac:picMk id="5" creationId="{D5504E51-3B54-4990-8D2B-C34DD5871D3C}"/>
          </ac:picMkLst>
        </pc:picChg>
      </pc:sldChg>
    </pc:docChg>
  </pc:docChgLst>
  <pc:docChgLst>
    <pc:chgData name="匡宏宇" userId="6226a253-862e-4062-9583-ca90ef3a886f" providerId="ADAL" clId="{A7F280D0-DAFE-462C-A862-CC386170FE50}"/>
    <pc:docChg chg="delSld">
      <pc:chgData name="匡宏宇" userId="6226a253-862e-4062-9583-ca90ef3a886f" providerId="ADAL" clId="{A7F280D0-DAFE-462C-A862-CC386170FE50}" dt="2021-11-15T01:46:09.857" v="0" actId="47"/>
      <pc:docMkLst>
        <pc:docMk/>
      </pc:docMkLst>
      <pc:sldChg chg="del">
        <pc:chgData name="匡宏宇" userId="6226a253-862e-4062-9583-ca90ef3a886f" providerId="ADAL" clId="{A7F280D0-DAFE-462C-A862-CC386170FE50}" dt="2021-11-15T01:46:09.857" v="0" actId="47"/>
        <pc:sldMkLst>
          <pc:docMk/>
          <pc:sldMk cId="2290724611" sldId="545"/>
        </pc:sldMkLst>
      </pc:sldChg>
      <pc:sldChg chg="del">
        <pc:chgData name="匡宏宇" userId="6226a253-862e-4062-9583-ca90ef3a886f" providerId="ADAL" clId="{A7F280D0-DAFE-462C-A862-CC386170FE50}" dt="2021-11-15T01:46:09.857" v="0" actId="47"/>
        <pc:sldMkLst>
          <pc:docMk/>
          <pc:sldMk cId="4090803841" sldId="546"/>
        </pc:sldMkLst>
      </pc:sldChg>
      <pc:sldChg chg="del">
        <pc:chgData name="匡宏宇" userId="6226a253-862e-4062-9583-ca90ef3a886f" providerId="ADAL" clId="{A7F280D0-DAFE-462C-A862-CC386170FE50}" dt="2021-11-15T01:46:09.857" v="0" actId="47"/>
        <pc:sldMkLst>
          <pc:docMk/>
          <pc:sldMk cId="1128022138" sldId="547"/>
        </pc:sldMkLst>
      </pc:sldChg>
      <pc:sldChg chg="del">
        <pc:chgData name="匡宏宇" userId="6226a253-862e-4062-9583-ca90ef3a886f" providerId="ADAL" clId="{A7F280D0-DAFE-462C-A862-CC386170FE50}" dt="2021-11-15T01:46:09.857" v="0" actId="47"/>
        <pc:sldMkLst>
          <pc:docMk/>
          <pc:sldMk cId="1168133360" sldId="548"/>
        </pc:sldMkLst>
      </pc:sldChg>
      <pc:sldChg chg="del">
        <pc:chgData name="匡宏宇" userId="6226a253-862e-4062-9583-ca90ef3a886f" providerId="ADAL" clId="{A7F280D0-DAFE-462C-A862-CC386170FE50}" dt="2021-11-15T01:46:09.857" v="0" actId="47"/>
        <pc:sldMkLst>
          <pc:docMk/>
          <pc:sldMk cId="3729708582" sldId="549"/>
        </pc:sldMkLst>
      </pc:sldChg>
      <pc:sldChg chg="del">
        <pc:chgData name="匡宏宇" userId="6226a253-862e-4062-9583-ca90ef3a886f" providerId="ADAL" clId="{A7F280D0-DAFE-462C-A862-CC386170FE50}" dt="2021-11-15T01:46:09.857" v="0" actId="47"/>
        <pc:sldMkLst>
          <pc:docMk/>
          <pc:sldMk cId="628812690" sldId="550"/>
        </pc:sldMkLst>
      </pc:sldChg>
      <pc:sldChg chg="del">
        <pc:chgData name="匡宏宇" userId="6226a253-862e-4062-9583-ca90ef3a886f" providerId="ADAL" clId="{A7F280D0-DAFE-462C-A862-CC386170FE50}" dt="2021-11-15T01:46:09.857" v="0" actId="47"/>
        <pc:sldMkLst>
          <pc:docMk/>
          <pc:sldMk cId="1413664279" sldId="551"/>
        </pc:sldMkLst>
      </pc:sldChg>
      <pc:sldChg chg="del">
        <pc:chgData name="匡宏宇" userId="6226a253-862e-4062-9583-ca90ef3a886f" providerId="ADAL" clId="{A7F280D0-DAFE-462C-A862-CC386170FE50}" dt="2021-11-15T01:46:09.857" v="0" actId="47"/>
        <pc:sldMkLst>
          <pc:docMk/>
          <pc:sldMk cId="638618026" sldId="553"/>
        </pc:sldMkLst>
      </pc:sldChg>
      <pc:sldChg chg="del">
        <pc:chgData name="匡宏宇" userId="6226a253-862e-4062-9583-ca90ef3a886f" providerId="ADAL" clId="{A7F280D0-DAFE-462C-A862-CC386170FE50}" dt="2021-11-15T01:46:09.857" v="0" actId="47"/>
        <pc:sldMkLst>
          <pc:docMk/>
          <pc:sldMk cId="2942163841" sldId="554"/>
        </pc:sldMkLst>
      </pc:sldChg>
      <pc:sldChg chg="del">
        <pc:chgData name="匡宏宇" userId="6226a253-862e-4062-9583-ca90ef3a886f" providerId="ADAL" clId="{A7F280D0-DAFE-462C-A862-CC386170FE50}" dt="2021-11-15T01:46:09.857" v="0" actId="47"/>
        <pc:sldMkLst>
          <pc:docMk/>
          <pc:sldMk cId="3604533522" sldId="5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1E219-EE3A-4357-9C3E-0D8AD5C7C047}" type="datetimeFigureOut">
              <a:rPr lang="zh-CN" altLang="en-US" smtClean="0"/>
              <a:t>2022/10/19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99706-C4D1-4FF8-8B89-C69F4DECDA4D}" type="slidenum">
              <a:rPr lang="zh-CN" altLang="en-US" smtClean="0"/>
              <a:t>‹#›</a:t>
            </a:fld>
            <a:endParaRPr lang="zh-CN" altLang="en-US"/>
          </a:p>
        </p:txBody>
      </p:sp>
    </p:spTree>
    <p:extLst>
      <p:ext uri="{BB962C8B-B14F-4D97-AF65-F5344CB8AC3E}">
        <p14:creationId xmlns:p14="http://schemas.microsoft.com/office/powerpoint/2010/main" val="172005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599706-C4D1-4FF8-8B89-C69F4DECDA4D}" type="slidenum">
              <a:rPr lang="zh-CN" altLang="en-US" smtClean="0"/>
              <a:t>9</a:t>
            </a:fld>
            <a:endParaRPr lang="zh-CN" altLang="en-US"/>
          </a:p>
        </p:txBody>
      </p:sp>
    </p:spTree>
    <p:extLst>
      <p:ext uri="{BB962C8B-B14F-4D97-AF65-F5344CB8AC3E}">
        <p14:creationId xmlns:p14="http://schemas.microsoft.com/office/powerpoint/2010/main" val="207495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368916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101408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208766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11122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392203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83635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121092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89398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159207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427256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B89CE9-C62E-40D6-8535-59946506BED7}" type="datetimeFigureOut">
              <a:rPr lang="zh-CN" altLang="en-US" smtClean="0"/>
              <a:t>2022/10/19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24239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89CE9-C62E-40D6-8535-59946506BED7}" type="datetimeFigureOut">
              <a:rPr lang="zh-CN" altLang="en-US" smtClean="0"/>
              <a:t>2022/10/19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CA9C6-D736-40F8-8807-ADD4E1C7C139}" type="slidenum">
              <a:rPr lang="zh-CN" altLang="en-US" smtClean="0"/>
              <a:t>‹#›</a:t>
            </a:fld>
            <a:endParaRPr lang="zh-CN" altLang="en-US"/>
          </a:p>
        </p:txBody>
      </p:sp>
    </p:spTree>
    <p:extLst>
      <p:ext uri="{BB962C8B-B14F-4D97-AF65-F5344CB8AC3E}">
        <p14:creationId xmlns:p14="http://schemas.microsoft.com/office/powerpoint/2010/main" val="4066546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B9E62-CBA1-4C64-A838-7A0A51514EAC}"/>
              </a:ext>
            </a:extLst>
          </p:cNvPr>
          <p:cNvSpPr>
            <a:spLocks noGrp="1"/>
          </p:cNvSpPr>
          <p:nvPr>
            <p:ph type="ctrTitle"/>
          </p:nvPr>
        </p:nvSpPr>
        <p:spPr/>
        <p:txBody>
          <a:bodyPr>
            <a:normAutofit fontScale="90000"/>
          </a:bodyPr>
          <a:lstStyle/>
          <a:p>
            <a:r>
              <a:rPr lang="zh-CN" altLang="en-US" dirty="0"/>
              <a:t>需求与商业模式创新</a:t>
            </a:r>
            <a:br>
              <a:rPr lang="en-US" altLang="zh-CN" dirty="0"/>
            </a:br>
            <a:r>
              <a:rPr lang="zh-CN" altLang="en-US" dirty="0"/>
              <a:t>第五章 商业模式战略</a:t>
            </a:r>
            <a:br>
              <a:rPr lang="en-US" altLang="zh-CN" dirty="0"/>
            </a:br>
            <a:r>
              <a:rPr lang="zh-CN" altLang="en-US" dirty="0"/>
              <a:t>评估商业模式</a:t>
            </a:r>
          </a:p>
        </p:txBody>
      </p:sp>
      <p:sp>
        <p:nvSpPr>
          <p:cNvPr id="3" name="副标题 2">
            <a:extLst>
              <a:ext uri="{FF2B5EF4-FFF2-40B4-BE49-F238E27FC236}">
                <a16:creationId xmlns:a16="http://schemas.microsoft.com/office/drawing/2014/main" id="{0D779963-499D-47D6-B7A6-8DA42E7796DC}"/>
              </a:ext>
            </a:extLst>
          </p:cNvPr>
          <p:cNvSpPr>
            <a:spLocks noGrp="1"/>
          </p:cNvSpPr>
          <p:nvPr>
            <p:ph type="subTitle" idx="1"/>
          </p:nvPr>
        </p:nvSpPr>
        <p:spPr/>
        <p:txBody>
          <a:bodyPr/>
          <a:lstStyle/>
          <a:p>
            <a:r>
              <a:rPr lang="zh-CN" altLang="en-US" dirty="0"/>
              <a:t>软件学院 </a:t>
            </a:r>
            <a:r>
              <a:rPr lang="en-US" altLang="zh-CN" dirty="0"/>
              <a:t>– </a:t>
            </a:r>
            <a:r>
              <a:rPr lang="zh-CN" altLang="en-US" dirty="0"/>
              <a:t>匡宏宇</a:t>
            </a:r>
          </a:p>
          <a:p>
            <a:endParaRPr lang="zh-CN" altLang="en-US" dirty="0"/>
          </a:p>
        </p:txBody>
      </p:sp>
    </p:spTree>
    <p:extLst>
      <p:ext uri="{BB962C8B-B14F-4D97-AF65-F5344CB8AC3E}">
        <p14:creationId xmlns:p14="http://schemas.microsoft.com/office/powerpoint/2010/main" val="243587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241EB-3539-E9B0-DF0E-AECBE39E18FF}"/>
              </a:ext>
            </a:extLst>
          </p:cNvPr>
          <p:cNvSpPr>
            <a:spLocks noGrp="1"/>
          </p:cNvSpPr>
          <p:nvPr>
            <p:ph type="title"/>
          </p:nvPr>
        </p:nvSpPr>
        <p:spPr/>
        <p:txBody>
          <a:bodyPr/>
          <a:lstStyle/>
          <a:p>
            <a:r>
              <a:rPr lang="zh-CN" altLang="en-US" i="1" dirty="0"/>
              <a:t>一些关键性外部趋势</a:t>
            </a:r>
          </a:p>
        </p:txBody>
      </p:sp>
      <p:sp>
        <p:nvSpPr>
          <p:cNvPr id="3" name="内容占位符 2">
            <a:extLst>
              <a:ext uri="{FF2B5EF4-FFF2-40B4-BE49-F238E27FC236}">
                <a16:creationId xmlns:a16="http://schemas.microsoft.com/office/drawing/2014/main" id="{97EB411C-3829-8C6E-EF18-44148B9863A1}"/>
              </a:ext>
            </a:extLst>
          </p:cNvPr>
          <p:cNvSpPr>
            <a:spLocks noGrp="1"/>
          </p:cNvSpPr>
          <p:nvPr>
            <p:ph idx="1"/>
          </p:nvPr>
        </p:nvSpPr>
        <p:spPr>
          <a:xfrm>
            <a:off x="510073" y="1486677"/>
            <a:ext cx="8378890" cy="5318450"/>
          </a:xfrm>
        </p:spPr>
        <p:txBody>
          <a:bodyPr>
            <a:normAutofit/>
          </a:bodyPr>
          <a:lstStyle/>
          <a:p>
            <a:r>
              <a:rPr lang="zh-CN" altLang="en-US" dirty="0"/>
              <a:t>用户每日手机使用时长平均为</a:t>
            </a:r>
            <a:r>
              <a:rPr lang="en-US" altLang="zh-CN" dirty="0"/>
              <a:t>100.75</a:t>
            </a:r>
            <a:r>
              <a:rPr lang="zh-CN" altLang="en-US" dirty="0"/>
              <a:t>分钟</a:t>
            </a:r>
            <a:endParaRPr lang="en-US" altLang="zh-CN" dirty="0"/>
          </a:p>
          <a:p>
            <a:pPr lvl="1"/>
            <a:r>
              <a:rPr lang="zh-CN" altLang="en-US" dirty="0"/>
              <a:t>短视频人均用户时长</a:t>
            </a:r>
            <a:r>
              <a:rPr lang="en-US" altLang="zh-CN" dirty="0"/>
              <a:t>120</a:t>
            </a:r>
            <a:r>
              <a:rPr lang="zh-CN" altLang="en-US" dirty="0"/>
              <a:t>分钟</a:t>
            </a:r>
            <a:endParaRPr lang="en-US" altLang="zh-CN" dirty="0"/>
          </a:p>
          <a:p>
            <a:pPr lvl="1"/>
            <a:r>
              <a:rPr lang="zh-CN" altLang="en-US" dirty="0"/>
              <a:t>手机使用方式：碎片 </a:t>
            </a:r>
            <a:r>
              <a:rPr lang="en-US" altLang="zh-CN" dirty="0"/>
              <a:t>&gt; </a:t>
            </a:r>
            <a:r>
              <a:rPr lang="zh-CN" altLang="en-US" dirty="0"/>
              <a:t>沉浸</a:t>
            </a:r>
            <a:endParaRPr lang="en-US" altLang="zh-CN" dirty="0"/>
          </a:p>
          <a:p>
            <a:pPr lvl="1"/>
            <a:r>
              <a:rPr lang="zh-CN" altLang="en-US" dirty="0">
                <a:solidFill>
                  <a:srgbClr val="FF0000"/>
                </a:solidFill>
              </a:rPr>
              <a:t>用户追求个人效率的提升 </a:t>
            </a:r>
            <a:r>
              <a:rPr lang="en-US" altLang="zh-CN" dirty="0">
                <a:solidFill>
                  <a:srgbClr val="FF0000"/>
                </a:solidFill>
              </a:rPr>
              <a:t>– </a:t>
            </a:r>
            <a:r>
              <a:rPr lang="zh-CN" altLang="en-US" dirty="0">
                <a:solidFill>
                  <a:srgbClr val="FF0000"/>
                </a:solidFill>
              </a:rPr>
              <a:t>日常生活的进一步“外包”</a:t>
            </a:r>
            <a:endParaRPr lang="en-US" altLang="zh-CN" dirty="0">
              <a:solidFill>
                <a:srgbClr val="FF0000"/>
              </a:solidFill>
            </a:endParaRPr>
          </a:p>
          <a:p>
            <a:pPr lvl="2"/>
            <a:r>
              <a:rPr lang="zh-CN" altLang="en-US" dirty="0"/>
              <a:t>新便利店</a:t>
            </a:r>
            <a:r>
              <a:rPr lang="en-US" altLang="zh-CN" dirty="0"/>
              <a:t>/</a:t>
            </a:r>
            <a:r>
              <a:rPr lang="zh-CN" altLang="en-US" dirty="0"/>
              <a:t>咖啡厅</a:t>
            </a:r>
            <a:r>
              <a:rPr lang="en-US" altLang="zh-CN" dirty="0"/>
              <a:t>/</a:t>
            </a:r>
            <a:r>
              <a:rPr lang="zh-CN" altLang="en-US" dirty="0"/>
              <a:t>餐饮的兴起 </a:t>
            </a:r>
            <a:r>
              <a:rPr lang="en-US" altLang="zh-CN" dirty="0"/>
              <a:t>– </a:t>
            </a:r>
            <a:r>
              <a:rPr lang="zh-CN" altLang="en-US" dirty="0"/>
              <a:t>“厨房”与“客厅”的“外包”</a:t>
            </a:r>
            <a:endParaRPr lang="en-US" altLang="zh-CN" dirty="0"/>
          </a:p>
          <a:p>
            <a:pPr lvl="2"/>
            <a:r>
              <a:rPr lang="zh-CN" altLang="en-US" i="1" dirty="0"/>
              <a:t>传统家庭模式的进一步分解，个人对商业社会的依赖加深</a:t>
            </a:r>
            <a:endParaRPr lang="en-US" altLang="zh-CN" i="1" dirty="0"/>
          </a:p>
          <a:p>
            <a:endParaRPr lang="en-US" altLang="zh-CN" sz="100" dirty="0"/>
          </a:p>
          <a:p>
            <a:r>
              <a:rPr lang="zh-CN" altLang="en-US" dirty="0"/>
              <a:t>整体经济周期处于萧条期，然而</a:t>
            </a:r>
            <a:r>
              <a:rPr lang="en-US" altLang="zh-CN" dirty="0"/>
              <a:t>…</a:t>
            </a:r>
          </a:p>
          <a:p>
            <a:pPr lvl="1"/>
            <a:r>
              <a:rPr lang="zh-CN" altLang="en-US" b="0" i="0" dirty="0">
                <a:solidFill>
                  <a:srgbClr val="2B2B2B"/>
                </a:solidFill>
                <a:effectLst/>
                <a:latin typeface="PingFangSC-Regular"/>
              </a:rPr>
              <a:t>今年前三季度新增居民存款</a:t>
            </a:r>
            <a:r>
              <a:rPr lang="en-US" altLang="zh-CN" b="0" i="0" dirty="0">
                <a:solidFill>
                  <a:srgbClr val="2B2B2B"/>
                </a:solidFill>
                <a:effectLst/>
                <a:latin typeface="PingFangSC-Regular"/>
              </a:rPr>
              <a:t>13.21</a:t>
            </a:r>
            <a:r>
              <a:rPr lang="zh-CN" altLang="en-US" b="0" i="0" dirty="0">
                <a:solidFill>
                  <a:srgbClr val="2B2B2B"/>
                </a:solidFill>
                <a:effectLst/>
                <a:latin typeface="PingFangSC-Regular"/>
              </a:rPr>
              <a:t>万亿，</a:t>
            </a:r>
            <a:r>
              <a:rPr lang="en-US" altLang="zh-CN" b="0" i="0" dirty="0">
                <a:solidFill>
                  <a:srgbClr val="2B2B2B"/>
                </a:solidFill>
                <a:effectLst/>
                <a:latin typeface="PingFangSC-Regular"/>
              </a:rPr>
              <a:t>2021</a:t>
            </a:r>
            <a:r>
              <a:rPr lang="zh-CN" altLang="en-US" b="0" i="0" dirty="0">
                <a:solidFill>
                  <a:srgbClr val="2B2B2B"/>
                </a:solidFill>
                <a:effectLst/>
                <a:latin typeface="PingFangSC-Regular"/>
              </a:rPr>
              <a:t>年同期</a:t>
            </a:r>
            <a:r>
              <a:rPr lang="en-US" altLang="zh-CN" b="0" i="0" dirty="0">
                <a:solidFill>
                  <a:srgbClr val="2B2B2B"/>
                </a:solidFill>
                <a:effectLst/>
                <a:latin typeface="PingFangSC-Regular"/>
              </a:rPr>
              <a:t>8.49</a:t>
            </a:r>
            <a:r>
              <a:rPr lang="zh-CN" altLang="en-US" b="0" i="0" dirty="0">
                <a:solidFill>
                  <a:srgbClr val="2B2B2B"/>
                </a:solidFill>
                <a:effectLst/>
                <a:latin typeface="PingFangSC-Regular"/>
              </a:rPr>
              <a:t>万亿，</a:t>
            </a:r>
            <a:r>
              <a:rPr lang="en-US" altLang="zh-CN" b="0" i="0" dirty="0">
                <a:solidFill>
                  <a:srgbClr val="2B2B2B"/>
                </a:solidFill>
                <a:effectLst/>
                <a:latin typeface="PingFangSC-Regular"/>
              </a:rPr>
              <a:t>2020</a:t>
            </a:r>
            <a:r>
              <a:rPr lang="zh-CN" altLang="en-US" b="0" i="0" dirty="0">
                <a:solidFill>
                  <a:srgbClr val="2B2B2B"/>
                </a:solidFill>
                <a:effectLst/>
                <a:latin typeface="PingFangSC-Regular"/>
              </a:rPr>
              <a:t>年同期</a:t>
            </a:r>
            <a:r>
              <a:rPr lang="en-US" altLang="zh-CN" b="0" i="0" dirty="0">
                <a:solidFill>
                  <a:srgbClr val="2B2B2B"/>
                </a:solidFill>
                <a:effectLst/>
                <a:latin typeface="PingFangSC-Regular"/>
              </a:rPr>
              <a:t>9.95</a:t>
            </a:r>
            <a:r>
              <a:rPr lang="zh-CN" altLang="en-US" b="0" i="0" dirty="0">
                <a:solidFill>
                  <a:srgbClr val="2B2B2B"/>
                </a:solidFill>
                <a:effectLst/>
                <a:latin typeface="PingFangSC-Regular"/>
              </a:rPr>
              <a:t>万亿，</a:t>
            </a:r>
            <a:r>
              <a:rPr lang="en-US" altLang="zh-CN" b="0" i="0" dirty="0">
                <a:solidFill>
                  <a:srgbClr val="2B2B2B"/>
                </a:solidFill>
                <a:effectLst/>
                <a:latin typeface="PingFangSC-Regular"/>
              </a:rPr>
              <a:t>2019</a:t>
            </a:r>
            <a:r>
              <a:rPr lang="zh-CN" altLang="en-US" b="0" i="0" dirty="0">
                <a:solidFill>
                  <a:srgbClr val="2B2B2B"/>
                </a:solidFill>
                <a:effectLst/>
                <a:latin typeface="PingFangSC-Regular"/>
              </a:rPr>
              <a:t>年</a:t>
            </a:r>
            <a:r>
              <a:rPr lang="en-US" altLang="zh-CN" b="0" i="0" dirty="0">
                <a:solidFill>
                  <a:srgbClr val="2B2B2B"/>
                </a:solidFill>
                <a:effectLst/>
                <a:latin typeface="PingFangSC-Regular"/>
              </a:rPr>
              <a:t>8.53</a:t>
            </a:r>
            <a:r>
              <a:rPr lang="zh-CN" altLang="en-US" b="0" i="0" dirty="0">
                <a:solidFill>
                  <a:srgbClr val="2B2B2B"/>
                </a:solidFill>
                <a:effectLst/>
                <a:latin typeface="PingFangSC-Regular"/>
              </a:rPr>
              <a:t>万亿，</a:t>
            </a:r>
            <a:r>
              <a:rPr lang="en-US" altLang="zh-CN" b="0" i="0" dirty="0">
                <a:solidFill>
                  <a:srgbClr val="2B2B2B"/>
                </a:solidFill>
                <a:effectLst/>
                <a:latin typeface="PingFangSC-Regular"/>
              </a:rPr>
              <a:t>2018</a:t>
            </a:r>
            <a:r>
              <a:rPr lang="zh-CN" altLang="en-US" b="0" i="0" dirty="0">
                <a:solidFill>
                  <a:srgbClr val="2B2B2B"/>
                </a:solidFill>
                <a:effectLst/>
                <a:latin typeface="PingFangSC-Regular"/>
              </a:rPr>
              <a:t>年</a:t>
            </a:r>
            <a:r>
              <a:rPr lang="en-US" altLang="zh-CN" b="0" i="0" dirty="0">
                <a:solidFill>
                  <a:srgbClr val="2B2B2B"/>
                </a:solidFill>
                <a:effectLst/>
                <a:latin typeface="PingFangSC-Regular"/>
              </a:rPr>
              <a:t>5.64</a:t>
            </a:r>
            <a:r>
              <a:rPr lang="zh-CN" altLang="en-US" b="0" i="0" dirty="0">
                <a:solidFill>
                  <a:srgbClr val="2B2B2B"/>
                </a:solidFill>
                <a:effectLst/>
                <a:latin typeface="PingFangSC-Regular"/>
              </a:rPr>
              <a:t>万亿</a:t>
            </a:r>
            <a:endParaRPr lang="en-US" altLang="zh-CN" b="0" i="0" dirty="0">
              <a:solidFill>
                <a:srgbClr val="2B2B2B"/>
              </a:solidFill>
              <a:effectLst/>
              <a:latin typeface="PingFangSC-Regular"/>
            </a:endParaRPr>
          </a:p>
          <a:p>
            <a:pPr lvl="1"/>
            <a:r>
              <a:rPr lang="zh-CN" altLang="en-US" dirty="0"/>
              <a:t>“康波周期”视角：本轮经济萧条期还有两年半结束</a:t>
            </a:r>
            <a:endParaRPr lang="en-US" altLang="zh-CN" dirty="0"/>
          </a:p>
          <a:p>
            <a:pPr lvl="2"/>
            <a:r>
              <a:rPr lang="zh-CN" altLang="en-US" dirty="0"/>
              <a:t>彭博经济基于</a:t>
            </a:r>
            <a:r>
              <a:rPr lang="en-US" altLang="zh-CN" dirty="0"/>
              <a:t>13</a:t>
            </a:r>
            <a:r>
              <a:rPr lang="zh-CN" altLang="en-US" dirty="0"/>
              <a:t>个宏观经济和金融指标的模型显示未来</a:t>
            </a:r>
            <a:r>
              <a:rPr lang="en-US" altLang="zh-CN" dirty="0"/>
              <a:t>12</a:t>
            </a:r>
            <a:r>
              <a:rPr lang="zh-CN" altLang="en-US" dirty="0"/>
              <a:t>个月美国经济陷入衰退的概率为“</a:t>
            </a:r>
            <a:r>
              <a:rPr lang="en-US" altLang="zh-CN" dirty="0"/>
              <a:t>100%</a:t>
            </a:r>
            <a:r>
              <a:rPr lang="zh-CN" altLang="en-US" dirty="0"/>
              <a:t>” </a:t>
            </a:r>
            <a:r>
              <a:rPr lang="en-US" altLang="zh-CN" dirty="0"/>
              <a:t>– </a:t>
            </a:r>
            <a:r>
              <a:rPr lang="zh-CN" altLang="en-US" i="1" dirty="0"/>
              <a:t>是否有机会：原神在西方的崛起（疫情期间的情感关怀 </a:t>
            </a:r>
            <a:r>
              <a:rPr lang="en-US" altLang="zh-CN" i="1" dirty="0"/>
              <a:t>+ </a:t>
            </a:r>
            <a:r>
              <a:rPr lang="zh-CN" altLang="en-US" i="1" strike="sngStrike" dirty="0"/>
              <a:t>国产</a:t>
            </a:r>
            <a:r>
              <a:rPr lang="zh-CN" altLang="en-US" i="1" dirty="0"/>
              <a:t>免费游戏模式）</a:t>
            </a:r>
            <a:endParaRPr lang="en-US" altLang="zh-CN" i="1" dirty="0"/>
          </a:p>
        </p:txBody>
      </p:sp>
    </p:spTree>
    <p:extLst>
      <p:ext uri="{BB962C8B-B14F-4D97-AF65-F5344CB8AC3E}">
        <p14:creationId xmlns:p14="http://schemas.microsoft.com/office/powerpoint/2010/main" val="78039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3E201-2CCF-4A6E-944A-602D00B18BF7}"/>
              </a:ext>
            </a:extLst>
          </p:cNvPr>
          <p:cNvSpPr>
            <a:spLocks noGrp="1"/>
          </p:cNvSpPr>
          <p:nvPr>
            <p:ph type="title"/>
          </p:nvPr>
        </p:nvSpPr>
        <p:spPr/>
        <p:txBody>
          <a:bodyPr/>
          <a:lstStyle/>
          <a:p>
            <a:r>
              <a:rPr lang="zh-CN" altLang="en-US" dirty="0"/>
              <a:t>定期</a:t>
            </a:r>
            <a:r>
              <a:rPr lang="zh-CN" altLang="en-US" b="1" dirty="0">
                <a:solidFill>
                  <a:srgbClr val="FF0000"/>
                </a:solidFill>
              </a:rPr>
              <a:t>评估商业模式</a:t>
            </a:r>
            <a:r>
              <a:rPr lang="zh-CN" altLang="en-US" dirty="0"/>
              <a:t>：“年度体检”</a:t>
            </a:r>
          </a:p>
        </p:txBody>
      </p:sp>
      <p:sp>
        <p:nvSpPr>
          <p:cNvPr id="3" name="内容占位符 2">
            <a:extLst>
              <a:ext uri="{FF2B5EF4-FFF2-40B4-BE49-F238E27FC236}">
                <a16:creationId xmlns:a16="http://schemas.microsoft.com/office/drawing/2014/main" id="{DD0EC16A-78C6-4D78-ACFC-546F4AB0EB5F}"/>
              </a:ext>
            </a:extLst>
          </p:cNvPr>
          <p:cNvSpPr>
            <a:spLocks noGrp="1"/>
          </p:cNvSpPr>
          <p:nvPr>
            <p:ph idx="1"/>
          </p:nvPr>
        </p:nvSpPr>
        <p:spPr/>
        <p:txBody>
          <a:bodyPr>
            <a:normAutofit fontScale="92500" lnSpcReduction="20000"/>
          </a:bodyPr>
          <a:lstStyle/>
          <a:p>
            <a:r>
              <a:rPr lang="zh-CN" altLang="en-US" dirty="0"/>
              <a:t>一项重要的管理活动，让一个组织评估它的市场地位的健康程度，并做出相应的调整</a:t>
            </a:r>
            <a:endParaRPr lang="en-US" altLang="zh-CN" dirty="0"/>
          </a:p>
          <a:p>
            <a:pPr lvl="1"/>
            <a:r>
              <a:rPr lang="zh-CN" altLang="en-US" dirty="0"/>
              <a:t>是商业模式不断进步的基石，或触发一次颠覆性的商业模式创新</a:t>
            </a:r>
            <a:endParaRPr lang="en-US" altLang="zh-CN" dirty="0"/>
          </a:p>
          <a:p>
            <a:endParaRPr lang="en-US" altLang="zh-CN" dirty="0"/>
          </a:p>
          <a:p>
            <a:r>
              <a:rPr lang="zh-CN" altLang="en-US" b="1" dirty="0"/>
              <a:t>商业模式环境</a:t>
            </a:r>
            <a:r>
              <a:rPr lang="en-US" altLang="zh-CN" b="1" dirty="0"/>
              <a:t>-</a:t>
            </a:r>
            <a:r>
              <a:rPr lang="zh-CN" altLang="en-US" b="1" dirty="0"/>
              <a:t>由外到内的影响，评估商业模式</a:t>
            </a:r>
            <a:r>
              <a:rPr lang="en-US" altLang="zh-CN" b="1" dirty="0"/>
              <a:t>-</a:t>
            </a:r>
            <a:r>
              <a:rPr lang="zh-CN" altLang="en-US" b="1" dirty="0"/>
              <a:t>由内到外的分析</a:t>
            </a:r>
            <a:endParaRPr lang="en-US" altLang="zh-CN" b="1" dirty="0"/>
          </a:p>
          <a:p>
            <a:endParaRPr lang="en-US" altLang="zh-CN" dirty="0"/>
          </a:p>
          <a:p>
            <a:r>
              <a:rPr lang="zh-CN" altLang="en-US" dirty="0"/>
              <a:t>两种评估类型：</a:t>
            </a:r>
            <a:endParaRPr lang="en-US" altLang="zh-CN" dirty="0"/>
          </a:p>
          <a:p>
            <a:pPr lvl="1"/>
            <a:r>
              <a:rPr lang="zh-CN" altLang="en-US" dirty="0"/>
              <a:t>某商业模式的总体评估，以及相应的未来战略</a:t>
            </a:r>
            <a:endParaRPr lang="en-US" altLang="zh-CN" dirty="0"/>
          </a:p>
          <a:p>
            <a:pPr lvl="1"/>
            <a:r>
              <a:rPr lang="zh-CN" altLang="en-US" dirty="0"/>
              <a:t>商业模式优势、劣势、机会和威胁（</a:t>
            </a:r>
            <a:r>
              <a:rPr lang="en-US" altLang="zh-CN" dirty="0"/>
              <a:t>Strength, Weakness, Opportunity, Threat, SWOT</a:t>
            </a:r>
            <a:r>
              <a:rPr lang="zh-CN" altLang="en-US" dirty="0"/>
              <a:t>）的检查清单（</a:t>
            </a:r>
            <a:r>
              <a:rPr lang="en-US" altLang="zh-CN" dirty="0"/>
              <a:t>Checklist</a:t>
            </a:r>
            <a:r>
              <a:rPr lang="zh-CN" altLang="en-US" dirty="0"/>
              <a:t>）</a:t>
            </a:r>
          </a:p>
        </p:txBody>
      </p:sp>
    </p:spTree>
    <p:extLst>
      <p:ext uri="{BB962C8B-B14F-4D97-AF65-F5344CB8AC3E}">
        <p14:creationId xmlns:p14="http://schemas.microsoft.com/office/powerpoint/2010/main" val="85470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D509C-3049-4455-B6C0-627F77F7C01E}"/>
              </a:ext>
            </a:extLst>
          </p:cNvPr>
          <p:cNvSpPr>
            <a:spLocks noGrp="1"/>
          </p:cNvSpPr>
          <p:nvPr>
            <p:ph type="title"/>
          </p:nvPr>
        </p:nvSpPr>
        <p:spPr>
          <a:xfrm>
            <a:off x="380172" y="176406"/>
            <a:ext cx="3592995" cy="994172"/>
          </a:xfrm>
        </p:spPr>
        <p:txBody>
          <a:bodyPr>
            <a:noAutofit/>
          </a:bodyPr>
          <a:lstStyle/>
          <a:p>
            <a:r>
              <a:rPr lang="en-US" altLang="zh-CN" sz="3200" dirty="0"/>
              <a:t>Amazon.com</a:t>
            </a:r>
            <a:r>
              <a:rPr lang="zh-CN" altLang="en-US" sz="3200" dirty="0"/>
              <a:t>整体（</a:t>
            </a:r>
            <a:r>
              <a:rPr lang="zh-CN" altLang="en-US" sz="3200" i="1" dirty="0"/>
              <a:t>完整画布</a:t>
            </a:r>
            <a:r>
              <a:rPr lang="zh-CN" altLang="en-US" sz="3200" dirty="0"/>
              <a:t>）评估</a:t>
            </a:r>
          </a:p>
        </p:txBody>
      </p:sp>
      <p:sp>
        <p:nvSpPr>
          <p:cNvPr id="3" name="内容占位符 2">
            <a:extLst>
              <a:ext uri="{FF2B5EF4-FFF2-40B4-BE49-F238E27FC236}">
                <a16:creationId xmlns:a16="http://schemas.microsoft.com/office/drawing/2014/main" id="{90584A68-D372-468D-9B75-A41552605BE3}"/>
              </a:ext>
            </a:extLst>
          </p:cNvPr>
          <p:cNvSpPr>
            <a:spLocks noGrp="1"/>
          </p:cNvSpPr>
          <p:nvPr>
            <p:ph idx="1"/>
          </p:nvPr>
        </p:nvSpPr>
        <p:spPr>
          <a:xfrm>
            <a:off x="0" y="1306287"/>
            <a:ext cx="4134401" cy="5442856"/>
          </a:xfrm>
        </p:spPr>
        <p:txBody>
          <a:bodyPr>
            <a:normAutofit fontScale="85000" lnSpcReduction="20000"/>
          </a:bodyPr>
          <a:lstStyle/>
          <a:p>
            <a:r>
              <a:rPr lang="en-US" altLang="zh-CN" dirty="0"/>
              <a:t>05</a:t>
            </a:r>
            <a:r>
              <a:rPr lang="zh-CN" altLang="en-US" dirty="0"/>
              <a:t>年的优势与劣势</a:t>
            </a:r>
            <a:endParaRPr lang="en-US" altLang="zh-CN" dirty="0"/>
          </a:p>
          <a:p>
            <a:pPr lvl="1"/>
            <a:r>
              <a:rPr lang="zh-CN" altLang="en-US" dirty="0"/>
              <a:t>成本来自于最出色的几项业务，即配送与技术（</a:t>
            </a:r>
            <a:r>
              <a:rPr lang="en-US" altLang="zh-CN" dirty="0"/>
              <a:t>7.45</a:t>
            </a:r>
            <a:r>
              <a:rPr lang="zh-CN" altLang="en-US" dirty="0"/>
              <a:t>亿美元，占比</a:t>
            </a:r>
            <a:r>
              <a:rPr lang="en-US" altLang="zh-CN" dirty="0"/>
              <a:t>46.3%</a:t>
            </a:r>
            <a:r>
              <a:rPr lang="zh-CN" altLang="en-US" dirty="0"/>
              <a:t>）</a:t>
            </a:r>
            <a:r>
              <a:rPr lang="en-US" altLang="zh-CN" dirty="0"/>
              <a:t>+</a:t>
            </a:r>
            <a:r>
              <a:rPr lang="zh-CN" altLang="en-US" dirty="0"/>
              <a:t>内容（</a:t>
            </a:r>
            <a:r>
              <a:rPr lang="en-US" altLang="zh-CN" dirty="0"/>
              <a:t>4.51</a:t>
            </a:r>
            <a:r>
              <a:rPr lang="zh-CN" altLang="en-US" dirty="0"/>
              <a:t>亿美元，占比</a:t>
            </a:r>
            <a:r>
              <a:rPr lang="en-US" altLang="zh-CN" dirty="0"/>
              <a:t>28.1%</a:t>
            </a:r>
            <a:r>
              <a:rPr lang="zh-CN" altLang="en-US" dirty="0"/>
              <a:t>）</a:t>
            </a:r>
            <a:endParaRPr lang="en-US" altLang="zh-CN" dirty="0"/>
          </a:p>
          <a:p>
            <a:pPr lvl="1"/>
            <a:r>
              <a:rPr lang="zh-CN" altLang="en-US" dirty="0"/>
              <a:t>销售产品利润率低，含书籍、音乐</a:t>
            </a:r>
            <a:r>
              <a:rPr lang="en-US" altLang="zh-CN" dirty="0"/>
              <a:t>CD</a:t>
            </a:r>
            <a:r>
              <a:rPr lang="zh-CN" altLang="en-US" dirty="0"/>
              <a:t>与</a:t>
            </a:r>
            <a:r>
              <a:rPr lang="en-US" altLang="zh-CN" dirty="0"/>
              <a:t>DVD</a:t>
            </a:r>
          </a:p>
          <a:p>
            <a:pPr lvl="1"/>
            <a:r>
              <a:rPr lang="en-US" altLang="zh-CN" dirty="0"/>
              <a:t>05</a:t>
            </a:r>
            <a:r>
              <a:rPr lang="zh-CN" altLang="en-US" dirty="0"/>
              <a:t>年亚马逊销售额</a:t>
            </a:r>
            <a:r>
              <a:rPr lang="en-US" altLang="zh-CN" dirty="0"/>
              <a:t>85</a:t>
            </a:r>
            <a:r>
              <a:rPr lang="zh-CN" altLang="en-US" dirty="0"/>
              <a:t>亿美元，利润率</a:t>
            </a:r>
            <a:r>
              <a:rPr lang="en-US" altLang="zh-CN" dirty="0"/>
              <a:t>4.2%</a:t>
            </a:r>
            <a:r>
              <a:rPr lang="zh-CN" altLang="en-US" dirty="0"/>
              <a:t>；谷歌</a:t>
            </a:r>
            <a:r>
              <a:rPr lang="en-US" altLang="zh-CN" dirty="0"/>
              <a:t>61</a:t>
            </a:r>
            <a:r>
              <a:rPr lang="zh-CN" altLang="en-US" dirty="0"/>
              <a:t>亿，</a:t>
            </a:r>
            <a:r>
              <a:rPr lang="en-US" altLang="zh-CN" dirty="0"/>
              <a:t>23.9%</a:t>
            </a:r>
            <a:r>
              <a:rPr lang="zh-CN" altLang="en-US" dirty="0"/>
              <a:t>；</a:t>
            </a:r>
            <a:r>
              <a:rPr lang="en-US" altLang="zh-CN" dirty="0"/>
              <a:t>eBay46</a:t>
            </a:r>
            <a:r>
              <a:rPr lang="zh-CN" altLang="en-US" dirty="0"/>
              <a:t>亿，</a:t>
            </a:r>
            <a:r>
              <a:rPr lang="en-US" altLang="zh-CN" dirty="0"/>
              <a:t>23.7%</a:t>
            </a:r>
          </a:p>
          <a:p>
            <a:pPr lvl="2"/>
            <a:r>
              <a:rPr lang="zh-CN" altLang="en-US" i="1" dirty="0"/>
              <a:t>阿里巴巴</a:t>
            </a:r>
            <a:r>
              <a:rPr lang="en-US" altLang="zh-CN" i="1" dirty="0"/>
              <a:t>03</a:t>
            </a:r>
            <a:r>
              <a:rPr lang="zh-CN" altLang="en-US" i="1" dirty="0"/>
              <a:t>年每天销售</a:t>
            </a:r>
            <a:r>
              <a:rPr lang="en-US" altLang="zh-CN" i="1" dirty="0"/>
              <a:t>100</a:t>
            </a:r>
            <a:r>
              <a:rPr lang="zh-CN" altLang="en-US" i="1" dirty="0"/>
              <a:t>万，</a:t>
            </a:r>
            <a:r>
              <a:rPr lang="en-US" altLang="zh-CN" i="1" dirty="0"/>
              <a:t>04</a:t>
            </a:r>
            <a:r>
              <a:rPr lang="zh-CN" altLang="en-US" i="1" dirty="0"/>
              <a:t>年每天盈利</a:t>
            </a:r>
            <a:r>
              <a:rPr lang="en-US" altLang="zh-CN" i="1" dirty="0"/>
              <a:t>100</a:t>
            </a:r>
            <a:r>
              <a:rPr lang="zh-CN" altLang="en-US" i="1" dirty="0"/>
              <a:t>万，</a:t>
            </a:r>
            <a:r>
              <a:rPr lang="en-US" altLang="zh-CN" i="1" dirty="0"/>
              <a:t>05</a:t>
            </a:r>
            <a:r>
              <a:rPr lang="zh-CN" altLang="en-US" i="1" dirty="0"/>
              <a:t>年纳税</a:t>
            </a:r>
            <a:r>
              <a:rPr lang="en-US" altLang="zh-CN" i="1" dirty="0"/>
              <a:t>25480</a:t>
            </a:r>
            <a:r>
              <a:rPr lang="zh-CN" altLang="en-US" i="1" dirty="0"/>
              <a:t>万元</a:t>
            </a:r>
            <a:endParaRPr lang="en-US" altLang="zh-CN" i="1" dirty="0"/>
          </a:p>
          <a:p>
            <a:r>
              <a:rPr lang="en-US" altLang="zh-CN" dirty="0"/>
              <a:t>06</a:t>
            </a:r>
            <a:r>
              <a:rPr lang="zh-CN" altLang="en-US" dirty="0"/>
              <a:t>年拓展的机会</a:t>
            </a:r>
            <a:endParaRPr lang="en-US" altLang="zh-CN" dirty="0"/>
          </a:p>
          <a:p>
            <a:pPr lvl="1"/>
            <a:r>
              <a:rPr lang="zh-CN" altLang="en-US" dirty="0"/>
              <a:t>亚马逊配送：仓库</a:t>
            </a:r>
            <a:r>
              <a:rPr lang="en-US" altLang="zh-CN" dirty="0"/>
              <a:t>+</a:t>
            </a:r>
            <a:r>
              <a:rPr lang="zh-CN" altLang="en-US" dirty="0"/>
              <a:t>分拣</a:t>
            </a:r>
            <a:r>
              <a:rPr lang="en-US" altLang="zh-CN" dirty="0"/>
              <a:t>+</a:t>
            </a:r>
            <a:r>
              <a:rPr lang="zh-CN" altLang="en-US" dirty="0"/>
              <a:t>投递</a:t>
            </a:r>
            <a:r>
              <a:rPr lang="en-US" altLang="zh-CN" dirty="0"/>
              <a:t>+</a:t>
            </a:r>
            <a:r>
              <a:rPr lang="zh-CN" altLang="en-US" dirty="0"/>
              <a:t>网站</a:t>
            </a:r>
            <a:endParaRPr lang="en-US" altLang="zh-CN" dirty="0"/>
          </a:p>
          <a:p>
            <a:pPr lvl="1"/>
            <a:r>
              <a:rPr lang="zh-CN" altLang="en-US" dirty="0"/>
              <a:t>亚马逊云</a:t>
            </a:r>
            <a:endParaRPr lang="en-US" altLang="zh-CN" dirty="0"/>
          </a:p>
          <a:p>
            <a:pPr lvl="1"/>
            <a:r>
              <a:rPr lang="zh-CN" altLang="en-US" dirty="0"/>
              <a:t>阿里的整体评估与后续发展：</a:t>
            </a:r>
            <a:r>
              <a:rPr lang="zh-CN" altLang="en-US" b="1" dirty="0">
                <a:solidFill>
                  <a:srgbClr val="00B0F0"/>
                </a:solidFill>
              </a:rPr>
              <a:t>双十一很成功 </a:t>
            </a:r>
            <a:r>
              <a:rPr lang="en-US" altLang="zh-CN" dirty="0"/>
              <a:t>- </a:t>
            </a:r>
            <a:r>
              <a:rPr lang="zh-CN" altLang="en-US" dirty="0"/>
              <a:t>后端业务的弹性负载很重要 </a:t>
            </a:r>
            <a:r>
              <a:rPr lang="en-US" altLang="zh-CN" dirty="0"/>
              <a:t>- </a:t>
            </a:r>
            <a:r>
              <a:rPr lang="zh-CN" altLang="en-US" b="1" dirty="0">
                <a:solidFill>
                  <a:srgbClr val="00B0F0"/>
                </a:solidFill>
              </a:rPr>
              <a:t>阿里云</a:t>
            </a:r>
            <a:r>
              <a:rPr lang="zh-CN" altLang="en-US" dirty="0"/>
              <a:t> </a:t>
            </a:r>
            <a:r>
              <a:rPr lang="en-US" altLang="zh-CN" dirty="0"/>
              <a:t>– </a:t>
            </a:r>
            <a:r>
              <a:rPr lang="zh-CN" altLang="en-US" i="1" dirty="0"/>
              <a:t>从提供基础服务支持到提供业务支持 </a:t>
            </a:r>
            <a:r>
              <a:rPr lang="en-US" altLang="zh-CN" i="1" dirty="0"/>
              <a:t>– </a:t>
            </a:r>
            <a:r>
              <a:rPr lang="zh-CN" altLang="en-US" i="1" dirty="0"/>
              <a:t>低代码（钉钉）？</a:t>
            </a:r>
          </a:p>
        </p:txBody>
      </p:sp>
      <p:pic>
        <p:nvPicPr>
          <p:cNvPr id="6" name="图片 5">
            <a:extLst>
              <a:ext uri="{FF2B5EF4-FFF2-40B4-BE49-F238E27FC236}">
                <a16:creationId xmlns:a16="http://schemas.microsoft.com/office/drawing/2014/main" id="{CC559075-0E30-4E1F-A2CB-86B606904B1B}"/>
              </a:ext>
            </a:extLst>
          </p:cNvPr>
          <p:cNvPicPr>
            <a:picLocks noChangeAspect="1"/>
          </p:cNvPicPr>
          <p:nvPr/>
        </p:nvPicPr>
        <p:blipFill>
          <a:blip r:embed="rId2"/>
          <a:stretch>
            <a:fillRect/>
          </a:stretch>
        </p:blipFill>
        <p:spPr>
          <a:xfrm>
            <a:off x="4047074" y="586410"/>
            <a:ext cx="5096928" cy="3028950"/>
          </a:xfrm>
          <a:prstGeom prst="rect">
            <a:avLst/>
          </a:prstGeom>
        </p:spPr>
      </p:pic>
      <p:pic>
        <p:nvPicPr>
          <p:cNvPr id="7" name="图片 6">
            <a:extLst>
              <a:ext uri="{FF2B5EF4-FFF2-40B4-BE49-F238E27FC236}">
                <a16:creationId xmlns:a16="http://schemas.microsoft.com/office/drawing/2014/main" id="{0E3B2A46-DD63-4FE6-BBAF-782E2081269A}"/>
              </a:ext>
            </a:extLst>
          </p:cNvPr>
          <p:cNvPicPr>
            <a:picLocks noChangeAspect="1"/>
          </p:cNvPicPr>
          <p:nvPr/>
        </p:nvPicPr>
        <p:blipFill>
          <a:blip r:embed="rId3"/>
          <a:stretch>
            <a:fillRect/>
          </a:stretch>
        </p:blipFill>
        <p:spPr>
          <a:xfrm>
            <a:off x="4146340" y="3542170"/>
            <a:ext cx="4997661" cy="2729419"/>
          </a:xfrm>
          <a:prstGeom prst="rect">
            <a:avLst/>
          </a:prstGeom>
        </p:spPr>
      </p:pic>
      <p:sp>
        <p:nvSpPr>
          <p:cNvPr id="8" name="矩形 7">
            <a:extLst>
              <a:ext uri="{FF2B5EF4-FFF2-40B4-BE49-F238E27FC236}">
                <a16:creationId xmlns:a16="http://schemas.microsoft.com/office/drawing/2014/main" id="{82411604-C7D7-4A40-90A8-6F04287287ED}"/>
              </a:ext>
            </a:extLst>
          </p:cNvPr>
          <p:cNvSpPr/>
          <p:nvPr/>
        </p:nvSpPr>
        <p:spPr>
          <a:xfrm>
            <a:off x="6127475" y="3544542"/>
            <a:ext cx="603802" cy="46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业务复用</a:t>
            </a:r>
          </a:p>
        </p:txBody>
      </p:sp>
      <p:sp>
        <p:nvSpPr>
          <p:cNvPr id="9" name="矩形 8">
            <a:extLst>
              <a:ext uri="{FF2B5EF4-FFF2-40B4-BE49-F238E27FC236}">
                <a16:creationId xmlns:a16="http://schemas.microsoft.com/office/drawing/2014/main" id="{F79CCBAC-2AAB-4300-9A28-B9ED2583FBCE}"/>
              </a:ext>
            </a:extLst>
          </p:cNvPr>
          <p:cNvSpPr/>
          <p:nvPr/>
        </p:nvSpPr>
        <p:spPr>
          <a:xfrm>
            <a:off x="7959319" y="3542172"/>
            <a:ext cx="603802" cy="46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需求挖掘</a:t>
            </a:r>
          </a:p>
        </p:txBody>
      </p:sp>
      <p:sp>
        <p:nvSpPr>
          <p:cNvPr id="10" name="矩形 9">
            <a:extLst>
              <a:ext uri="{FF2B5EF4-FFF2-40B4-BE49-F238E27FC236}">
                <a16:creationId xmlns:a16="http://schemas.microsoft.com/office/drawing/2014/main" id="{BC0811D9-AD98-4B02-A9EF-2174A0E5DDF9}"/>
              </a:ext>
            </a:extLst>
          </p:cNvPr>
          <p:cNvSpPr/>
          <p:nvPr/>
        </p:nvSpPr>
        <p:spPr>
          <a:xfrm>
            <a:off x="8251963" y="5343146"/>
            <a:ext cx="834887" cy="612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新业务利润率高</a:t>
            </a:r>
          </a:p>
        </p:txBody>
      </p:sp>
      <p:sp>
        <p:nvSpPr>
          <p:cNvPr id="11" name="矩形 10">
            <a:extLst>
              <a:ext uri="{FF2B5EF4-FFF2-40B4-BE49-F238E27FC236}">
                <a16:creationId xmlns:a16="http://schemas.microsoft.com/office/drawing/2014/main" id="{853552C7-F7FA-470A-B9CE-D8F4CBDA0ABA}"/>
              </a:ext>
            </a:extLst>
          </p:cNvPr>
          <p:cNvSpPr/>
          <p:nvPr/>
        </p:nvSpPr>
        <p:spPr>
          <a:xfrm>
            <a:off x="4733512" y="921967"/>
            <a:ext cx="931793" cy="469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平台高效受众广泛</a:t>
            </a:r>
          </a:p>
        </p:txBody>
      </p:sp>
      <p:sp>
        <p:nvSpPr>
          <p:cNvPr id="12" name="矩形 11">
            <a:extLst>
              <a:ext uri="{FF2B5EF4-FFF2-40B4-BE49-F238E27FC236}">
                <a16:creationId xmlns:a16="http://schemas.microsoft.com/office/drawing/2014/main" id="{3BD4C95B-7070-4B05-8883-8383D6F4A9BF}"/>
              </a:ext>
            </a:extLst>
          </p:cNvPr>
          <p:cNvSpPr/>
          <p:nvPr/>
        </p:nvSpPr>
        <p:spPr>
          <a:xfrm>
            <a:off x="8080513" y="2364384"/>
            <a:ext cx="834887" cy="6881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成本敏感利润率低</a:t>
            </a:r>
          </a:p>
        </p:txBody>
      </p:sp>
    </p:spTree>
    <p:extLst>
      <p:ext uri="{BB962C8B-B14F-4D97-AF65-F5344CB8AC3E}">
        <p14:creationId xmlns:p14="http://schemas.microsoft.com/office/powerpoint/2010/main" val="98087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FBC76-1280-F67C-4D46-5D3A79542242}"/>
              </a:ext>
            </a:extLst>
          </p:cNvPr>
          <p:cNvSpPr>
            <a:spLocks noGrp="1"/>
          </p:cNvSpPr>
          <p:nvPr>
            <p:ph type="title"/>
          </p:nvPr>
        </p:nvSpPr>
        <p:spPr/>
        <p:txBody>
          <a:bodyPr/>
          <a:lstStyle/>
          <a:p>
            <a:r>
              <a:rPr lang="zh-CN" altLang="en-US" i="1" dirty="0"/>
              <a:t>相关新闻</a:t>
            </a:r>
          </a:p>
        </p:txBody>
      </p:sp>
      <p:sp>
        <p:nvSpPr>
          <p:cNvPr id="3" name="内容占位符 2">
            <a:extLst>
              <a:ext uri="{FF2B5EF4-FFF2-40B4-BE49-F238E27FC236}">
                <a16:creationId xmlns:a16="http://schemas.microsoft.com/office/drawing/2014/main" id="{ACA533EA-1499-64F3-8787-0D1F03A8F811}"/>
              </a:ext>
            </a:extLst>
          </p:cNvPr>
          <p:cNvSpPr>
            <a:spLocks noGrp="1"/>
          </p:cNvSpPr>
          <p:nvPr>
            <p:ph idx="1"/>
          </p:nvPr>
        </p:nvSpPr>
        <p:spPr>
          <a:xfrm>
            <a:off x="516683" y="1536442"/>
            <a:ext cx="7886700" cy="4901680"/>
          </a:xfrm>
        </p:spPr>
        <p:txBody>
          <a:bodyPr>
            <a:normAutofit fontScale="92500" lnSpcReduction="20000"/>
          </a:bodyPr>
          <a:lstStyle/>
          <a:p>
            <a:r>
              <a:rPr lang="zh-CN" altLang="en-US" dirty="0"/>
              <a:t>微信上可以转发支付宝首付款链接</a:t>
            </a:r>
            <a:endParaRPr lang="en-US" altLang="zh-CN" dirty="0"/>
          </a:p>
          <a:p>
            <a:pPr lvl="1"/>
            <a:r>
              <a:rPr lang="zh-CN" altLang="en-US" dirty="0"/>
              <a:t>国内产品壁垒在缓慢持续地打开</a:t>
            </a:r>
            <a:endParaRPr lang="en-US" altLang="zh-CN" dirty="0"/>
          </a:p>
          <a:p>
            <a:endParaRPr lang="en-US" altLang="zh-CN" dirty="0"/>
          </a:p>
          <a:p>
            <a:r>
              <a:rPr lang="zh-CN" altLang="en-US" dirty="0"/>
              <a:t>字节跳动新图标 </a:t>
            </a:r>
            <a:r>
              <a:rPr lang="en-US" altLang="zh-CN" dirty="0"/>
              <a:t>– </a:t>
            </a:r>
            <a:r>
              <a:rPr lang="zh-CN" altLang="en-US" dirty="0"/>
              <a:t>“抖音跳动”</a:t>
            </a:r>
            <a:endParaRPr lang="en-US" altLang="zh-CN" dirty="0"/>
          </a:p>
          <a:p>
            <a:pPr lvl="1"/>
            <a:r>
              <a:rPr lang="zh-CN" altLang="en-US" dirty="0"/>
              <a:t>新</a:t>
            </a:r>
            <a:r>
              <a:rPr lang="en-US" altLang="zh-CN" dirty="0"/>
              <a:t>CEO</a:t>
            </a:r>
            <a:r>
              <a:rPr lang="zh-CN" altLang="en-US" dirty="0"/>
              <a:t>梁汝波 </a:t>
            </a:r>
            <a:r>
              <a:rPr lang="en-US" altLang="zh-CN" dirty="0"/>
              <a:t>– </a:t>
            </a:r>
            <a:r>
              <a:rPr lang="zh-CN" altLang="en-US" dirty="0"/>
              <a:t>“去肥增瘦”</a:t>
            </a:r>
            <a:endParaRPr lang="en-US" altLang="zh-CN" dirty="0"/>
          </a:p>
          <a:p>
            <a:pPr lvl="1"/>
            <a:r>
              <a:rPr lang="zh-CN" altLang="en-US" b="0" i="0" dirty="0">
                <a:solidFill>
                  <a:srgbClr val="222222"/>
                </a:solidFill>
                <a:effectLst/>
                <a:latin typeface="arial" panose="020B0604020202020204" pitchFamily="34" charset="0"/>
              </a:rPr>
              <a:t>大中台小前台 </a:t>
            </a:r>
            <a:r>
              <a:rPr lang="en-US" altLang="zh-CN" dirty="0"/>
              <a:t>–</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抖音、大力教育、飞书、火山引擎、朝夕光年和 </a:t>
            </a:r>
            <a:r>
              <a:rPr lang="en-US" altLang="zh-CN" b="0" i="0" dirty="0">
                <a:solidFill>
                  <a:srgbClr val="222222"/>
                </a:solidFill>
                <a:effectLst/>
                <a:latin typeface="arial" panose="020B0604020202020204" pitchFamily="34" charset="0"/>
              </a:rPr>
              <a:t>TikTok</a:t>
            </a:r>
            <a:r>
              <a:rPr lang="zh-CN" altLang="en-US" b="0" i="0" dirty="0">
                <a:solidFill>
                  <a:srgbClr val="222222"/>
                </a:solidFill>
                <a:effectLst/>
                <a:latin typeface="arial" panose="020B0604020202020204" pitchFamily="34" charset="0"/>
              </a:rPr>
              <a:t>六大业务部门，“</a:t>
            </a:r>
            <a:r>
              <a:rPr lang="en-US" altLang="zh-CN" b="0" i="0" dirty="0">
                <a:solidFill>
                  <a:srgbClr val="222222"/>
                </a:solidFill>
                <a:effectLst/>
                <a:latin typeface="arial" panose="020B0604020202020204" pitchFamily="34" charset="0"/>
              </a:rPr>
              <a:t>APP</a:t>
            </a:r>
            <a:r>
              <a:rPr lang="zh-CN" altLang="en-US" b="0" i="0" dirty="0">
                <a:solidFill>
                  <a:srgbClr val="222222"/>
                </a:solidFill>
                <a:effectLst/>
                <a:latin typeface="arial" panose="020B0604020202020204" pitchFamily="34" charset="0"/>
              </a:rPr>
              <a:t>工厂”模式终结？</a:t>
            </a:r>
            <a:endParaRPr lang="en-US" altLang="zh-CN" dirty="0"/>
          </a:p>
          <a:p>
            <a:endParaRPr lang="en-US" altLang="zh-CN" dirty="0"/>
          </a:p>
          <a:p>
            <a:r>
              <a:rPr lang="zh-CN" altLang="en-US" dirty="0"/>
              <a:t>小米“科技”床垫 </a:t>
            </a:r>
            <a:r>
              <a:rPr lang="en-US" altLang="zh-CN" dirty="0"/>
              <a:t>– </a:t>
            </a:r>
            <a:r>
              <a:rPr lang="zh-CN" altLang="en-US" dirty="0"/>
              <a:t>电加热，治百病，数万元</a:t>
            </a:r>
            <a:endParaRPr lang="en-US" altLang="zh-CN" dirty="0"/>
          </a:p>
          <a:p>
            <a:pPr lvl="1"/>
            <a:r>
              <a:rPr lang="zh-CN" altLang="en-US" dirty="0"/>
              <a:t>小米生态链上市公司趣睡科技，“均采用代工生产”</a:t>
            </a:r>
            <a:endParaRPr lang="en-US" altLang="zh-CN" dirty="0"/>
          </a:p>
          <a:p>
            <a:pPr lvl="1"/>
            <a:r>
              <a:rPr lang="zh-CN" altLang="en-US" dirty="0"/>
              <a:t>小米生态公司的去小米化</a:t>
            </a:r>
            <a:endParaRPr lang="en-US" altLang="zh-CN" dirty="0"/>
          </a:p>
          <a:p>
            <a:pPr lvl="1"/>
            <a:r>
              <a:rPr lang="zh-CN" altLang="en-US" dirty="0"/>
              <a:t>主要靠喜临门代工（股东），授权专利两项，</a:t>
            </a:r>
            <a:r>
              <a:rPr lang="en-US" altLang="zh-CN" dirty="0"/>
              <a:t>2%</a:t>
            </a:r>
            <a:r>
              <a:rPr lang="zh-CN" altLang="en-US" dirty="0"/>
              <a:t>研发投入，收入主要依赖小米和京东</a:t>
            </a:r>
            <a:endParaRPr lang="en-US" altLang="zh-CN" dirty="0"/>
          </a:p>
          <a:p>
            <a:pPr lvl="1"/>
            <a:r>
              <a:rPr lang="zh-CN" altLang="en-US" i="1" dirty="0"/>
              <a:t>要辩证看待公司优势与问题</a:t>
            </a:r>
            <a:endParaRPr lang="en-US" altLang="zh-CN" i="1" dirty="0"/>
          </a:p>
        </p:txBody>
      </p:sp>
      <p:pic>
        <p:nvPicPr>
          <p:cNvPr id="5" name="图片 4">
            <a:extLst>
              <a:ext uri="{FF2B5EF4-FFF2-40B4-BE49-F238E27FC236}">
                <a16:creationId xmlns:a16="http://schemas.microsoft.com/office/drawing/2014/main" id="{132B4F15-F811-C463-21D3-58D2B0DCB0FE}"/>
              </a:ext>
            </a:extLst>
          </p:cNvPr>
          <p:cNvPicPr>
            <a:picLocks noChangeAspect="1"/>
          </p:cNvPicPr>
          <p:nvPr/>
        </p:nvPicPr>
        <p:blipFill>
          <a:blip r:embed="rId2"/>
          <a:stretch>
            <a:fillRect/>
          </a:stretch>
        </p:blipFill>
        <p:spPr>
          <a:xfrm>
            <a:off x="6271726" y="158560"/>
            <a:ext cx="2791409" cy="2259073"/>
          </a:xfrm>
          <a:prstGeom prst="rect">
            <a:avLst/>
          </a:prstGeom>
        </p:spPr>
      </p:pic>
    </p:spTree>
    <p:extLst>
      <p:ext uri="{BB962C8B-B14F-4D97-AF65-F5344CB8AC3E}">
        <p14:creationId xmlns:p14="http://schemas.microsoft.com/office/powerpoint/2010/main" val="109189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1D649-3241-D245-B237-A47003F0ABCF}"/>
              </a:ext>
            </a:extLst>
          </p:cNvPr>
          <p:cNvSpPr>
            <a:spLocks noGrp="1"/>
          </p:cNvSpPr>
          <p:nvPr>
            <p:ph type="title"/>
          </p:nvPr>
        </p:nvSpPr>
        <p:spPr/>
        <p:txBody>
          <a:bodyPr/>
          <a:lstStyle/>
          <a:p>
            <a:r>
              <a:rPr lang="zh-CN" altLang="en-US" i="1" dirty="0"/>
              <a:t>为什么要先评估？</a:t>
            </a:r>
          </a:p>
        </p:txBody>
      </p:sp>
      <p:sp>
        <p:nvSpPr>
          <p:cNvPr id="3" name="内容占位符 2">
            <a:extLst>
              <a:ext uri="{FF2B5EF4-FFF2-40B4-BE49-F238E27FC236}">
                <a16:creationId xmlns:a16="http://schemas.microsoft.com/office/drawing/2014/main" id="{CE8AA83C-1350-18D7-5A1B-06BE3B57C3B6}"/>
              </a:ext>
            </a:extLst>
          </p:cNvPr>
          <p:cNvSpPr>
            <a:spLocks noGrp="1"/>
          </p:cNvSpPr>
          <p:nvPr>
            <p:ph idx="1"/>
          </p:nvPr>
        </p:nvSpPr>
        <p:spPr/>
        <p:txBody>
          <a:bodyPr/>
          <a:lstStyle/>
          <a:p>
            <a:r>
              <a:rPr lang="zh-CN" altLang="en-US" dirty="0"/>
              <a:t>从商业模式画布的角度重新阐释战略 </a:t>
            </a:r>
            <a:r>
              <a:rPr lang="en-US" altLang="zh-CN" dirty="0"/>
              <a:t>– </a:t>
            </a:r>
            <a:r>
              <a:rPr lang="zh-CN" altLang="en-US" dirty="0"/>
              <a:t>战略：产品的设计与运营</a:t>
            </a:r>
            <a:endParaRPr lang="en-US" altLang="zh-CN" dirty="0"/>
          </a:p>
          <a:p>
            <a:endParaRPr lang="en-US" altLang="zh-CN" dirty="0"/>
          </a:p>
          <a:p>
            <a:r>
              <a:rPr lang="zh-CN" altLang="en-US" dirty="0"/>
              <a:t>对现有商业模式</a:t>
            </a:r>
            <a:r>
              <a:rPr lang="zh-CN" altLang="en-US" b="1" dirty="0"/>
              <a:t>建设性地发问</a:t>
            </a:r>
            <a:r>
              <a:rPr lang="zh-CN" altLang="en-US" dirty="0"/>
              <a:t>，从战略角度审视你自身商业模式运作的</a:t>
            </a:r>
            <a:r>
              <a:rPr lang="zh-CN" altLang="en-US" b="1" dirty="0"/>
              <a:t>环境</a:t>
            </a:r>
            <a:endParaRPr lang="en-US" altLang="zh-CN" b="1" dirty="0"/>
          </a:p>
          <a:p>
            <a:endParaRPr lang="en-US" altLang="zh-CN" dirty="0"/>
          </a:p>
          <a:p>
            <a:r>
              <a:rPr lang="zh-CN" altLang="en-US" dirty="0"/>
              <a:t>面向你的 </a:t>
            </a:r>
            <a:r>
              <a:rPr lang="zh-CN" altLang="en-US" strike="sngStrike" dirty="0"/>
              <a:t>企业</a:t>
            </a:r>
            <a:r>
              <a:rPr lang="zh-CN" altLang="en-US" i="1" dirty="0"/>
              <a:t>小组创意 </a:t>
            </a:r>
            <a:r>
              <a:rPr lang="zh-CN" altLang="en-US" b="1" dirty="0">
                <a:solidFill>
                  <a:srgbClr val="FF0000"/>
                </a:solidFill>
              </a:rPr>
              <a:t>能够演进的方向设计新的商业模式</a:t>
            </a:r>
            <a:endParaRPr lang="en-US" altLang="zh-CN" b="1" dirty="0">
              <a:solidFill>
                <a:srgbClr val="FF0000"/>
              </a:solidFill>
            </a:endParaRPr>
          </a:p>
          <a:p>
            <a:pPr lvl="1"/>
            <a:r>
              <a:rPr lang="zh-CN" altLang="en-US" dirty="0"/>
              <a:t>基于所处的位置</a:t>
            </a:r>
            <a:r>
              <a:rPr lang="zh-CN" altLang="en-US" b="1" dirty="0"/>
              <a:t>（优</a:t>
            </a:r>
            <a:r>
              <a:rPr lang="en-US" altLang="zh-CN" b="1" dirty="0"/>
              <a:t>&amp;</a:t>
            </a:r>
            <a:r>
              <a:rPr lang="zh-CN" altLang="en-US" b="1" dirty="0"/>
              <a:t>劣）</a:t>
            </a:r>
            <a:r>
              <a:rPr lang="zh-CN" altLang="en-US" dirty="0"/>
              <a:t>与未来的方向</a:t>
            </a:r>
            <a:r>
              <a:rPr lang="zh-CN" altLang="en-US" b="1" dirty="0"/>
              <a:t>（危</a:t>
            </a:r>
            <a:r>
              <a:rPr lang="en-US" altLang="zh-CN" b="1" dirty="0"/>
              <a:t>&amp;</a:t>
            </a:r>
            <a:r>
              <a:rPr lang="zh-CN" altLang="en-US" b="1" dirty="0"/>
              <a:t>机）</a:t>
            </a:r>
          </a:p>
        </p:txBody>
      </p:sp>
    </p:spTree>
    <p:extLst>
      <p:ext uri="{BB962C8B-B14F-4D97-AF65-F5344CB8AC3E}">
        <p14:creationId xmlns:p14="http://schemas.microsoft.com/office/powerpoint/2010/main" val="296166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BA419-E1A8-4434-87A3-06C7212AF60E}"/>
              </a:ext>
            </a:extLst>
          </p:cNvPr>
          <p:cNvSpPr>
            <a:spLocks noGrp="1"/>
          </p:cNvSpPr>
          <p:nvPr>
            <p:ph type="title"/>
          </p:nvPr>
        </p:nvSpPr>
        <p:spPr/>
        <p:txBody>
          <a:bodyPr/>
          <a:lstStyle/>
          <a:p>
            <a:r>
              <a:rPr lang="zh-CN" altLang="en-US" dirty="0"/>
              <a:t>变化环境下商业模式的演进</a:t>
            </a:r>
          </a:p>
        </p:txBody>
      </p:sp>
      <p:sp>
        <p:nvSpPr>
          <p:cNvPr id="3" name="内容占位符 2">
            <a:extLst>
              <a:ext uri="{FF2B5EF4-FFF2-40B4-BE49-F238E27FC236}">
                <a16:creationId xmlns:a16="http://schemas.microsoft.com/office/drawing/2014/main" id="{F28BC99D-F2A9-4D49-815C-BA49D020C45F}"/>
              </a:ext>
            </a:extLst>
          </p:cNvPr>
          <p:cNvSpPr>
            <a:spLocks noGrp="1"/>
          </p:cNvSpPr>
          <p:nvPr>
            <p:ph idx="1"/>
          </p:nvPr>
        </p:nvSpPr>
        <p:spPr>
          <a:xfrm>
            <a:off x="0" y="1690688"/>
            <a:ext cx="9144000" cy="5095777"/>
          </a:xfrm>
        </p:spPr>
        <p:txBody>
          <a:bodyPr>
            <a:normAutofit fontScale="92500" lnSpcReduction="10000"/>
          </a:bodyPr>
          <a:lstStyle/>
          <a:p>
            <a:r>
              <a:rPr lang="zh-CN" altLang="en-US" dirty="0"/>
              <a:t>商业模式的演进（创新）注定是复杂的、不确定的，甚至颠覆性的</a:t>
            </a:r>
            <a:endParaRPr lang="en-US" altLang="zh-CN" dirty="0"/>
          </a:p>
          <a:p>
            <a:endParaRPr lang="en-US" altLang="zh-CN" dirty="0"/>
          </a:p>
          <a:p>
            <a:r>
              <a:rPr lang="zh-CN" altLang="en-US" dirty="0"/>
              <a:t>市场影响力、行业影响力、关键趋势和宏观经济影响这四个方面的分析为商业模式创新提供了设计空间</a:t>
            </a:r>
            <a:endParaRPr lang="en-US" altLang="zh-CN" dirty="0"/>
          </a:p>
          <a:p>
            <a:pPr lvl="1"/>
            <a:r>
              <a:rPr lang="zh-CN" altLang="en-US" dirty="0"/>
              <a:t>使用模型构建来展开设计（</a:t>
            </a:r>
            <a:r>
              <a:rPr lang="zh-CN" altLang="en-US" b="1" dirty="0">
                <a:solidFill>
                  <a:srgbClr val="FF0000"/>
                </a:solidFill>
              </a:rPr>
              <a:t>竞品！</a:t>
            </a:r>
            <a:r>
              <a:rPr lang="zh-CN" altLang="en-US" dirty="0"/>
              <a:t>）</a:t>
            </a:r>
            <a:endParaRPr lang="en-US" altLang="zh-CN" dirty="0"/>
          </a:p>
          <a:p>
            <a:pPr lvl="1"/>
            <a:r>
              <a:rPr lang="zh-CN" altLang="en-US" dirty="0"/>
              <a:t>通过场景进行对未来的探索（</a:t>
            </a:r>
            <a:r>
              <a:rPr lang="zh-CN" altLang="en-US" b="1" dirty="0">
                <a:solidFill>
                  <a:srgbClr val="FF0000"/>
                </a:solidFill>
              </a:rPr>
              <a:t>聚焦！</a:t>
            </a:r>
            <a:r>
              <a:rPr lang="zh-CN" altLang="en-US" dirty="0"/>
              <a:t>）</a:t>
            </a:r>
            <a:endParaRPr lang="en-US" altLang="zh-CN" dirty="0"/>
          </a:p>
          <a:p>
            <a:endParaRPr lang="en-US" altLang="zh-CN" dirty="0"/>
          </a:p>
          <a:p>
            <a:r>
              <a:rPr lang="zh-CN" altLang="en-US" dirty="0"/>
              <a:t>与大作业的结合方式：</a:t>
            </a:r>
            <a:r>
              <a:rPr lang="zh-CN" altLang="en-US" dirty="0">
                <a:solidFill>
                  <a:srgbClr val="FF0000"/>
                </a:solidFill>
              </a:rPr>
              <a:t>利用评估部分的内容加深对领域的理解，并再次审视自己的创意，给出下一步设计的方向</a:t>
            </a:r>
            <a:endParaRPr lang="en-US" altLang="zh-CN" dirty="0">
              <a:solidFill>
                <a:srgbClr val="FF0000"/>
              </a:solidFill>
            </a:endParaRPr>
          </a:p>
          <a:p>
            <a:pPr lvl="1"/>
            <a:r>
              <a:rPr lang="zh-CN" altLang="en-US" dirty="0"/>
              <a:t>第一次大作业的整体问题：需要真正的去“细分”客户</a:t>
            </a:r>
            <a:endParaRPr lang="en-US" altLang="zh-CN" dirty="0"/>
          </a:p>
          <a:p>
            <a:pPr lvl="2"/>
            <a:r>
              <a:rPr lang="zh-CN" altLang="en-US" dirty="0"/>
              <a:t>大家喜欢的主题：家装、萌宠 </a:t>
            </a:r>
            <a:r>
              <a:rPr lang="en-US" altLang="zh-CN" dirty="0"/>
              <a:t>– </a:t>
            </a:r>
            <a:r>
              <a:rPr lang="zh-CN" altLang="en-US" b="1" dirty="0"/>
              <a:t>问题：如何与当前的竞品竞争？</a:t>
            </a:r>
            <a:endParaRPr lang="en-US" altLang="zh-CN" b="1" dirty="0"/>
          </a:p>
          <a:p>
            <a:pPr lvl="2"/>
            <a:r>
              <a:rPr lang="zh-CN" altLang="en-US" dirty="0"/>
              <a:t>如何解题：</a:t>
            </a:r>
            <a:r>
              <a:rPr lang="zh-CN" altLang="en-US" b="1" dirty="0"/>
              <a:t>评估自己的想法与竞品之间的差异和优劣</a:t>
            </a:r>
            <a:endParaRPr lang="en-US" altLang="zh-CN" b="1" dirty="0"/>
          </a:p>
          <a:p>
            <a:pPr lvl="2"/>
            <a:r>
              <a:rPr lang="zh-CN" altLang="en-US" i="1" dirty="0"/>
              <a:t>把握当前年轻人对家装和萌宠的诉求：独立生活空间、情感共鸣与陪伴</a:t>
            </a:r>
            <a:endParaRPr lang="en-US" altLang="zh-CN" i="1" dirty="0"/>
          </a:p>
        </p:txBody>
      </p:sp>
    </p:spTree>
    <p:extLst>
      <p:ext uri="{BB962C8B-B14F-4D97-AF65-F5344CB8AC3E}">
        <p14:creationId xmlns:p14="http://schemas.microsoft.com/office/powerpoint/2010/main" val="236842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F86D5-D6B8-472F-BC04-B0EA9AE8126D}"/>
              </a:ext>
            </a:extLst>
          </p:cNvPr>
          <p:cNvSpPr>
            <a:spLocks noGrp="1"/>
          </p:cNvSpPr>
          <p:nvPr>
            <p:ph type="title"/>
          </p:nvPr>
        </p:nvSpPr>
        <p:spPr>
          <a:xfrm>
            <a:off x="628650" y="271508"/>
            <a:ext cx="7886700" cy="674805"/>
          </a:xfrm>
        </p:spPr>
        <p:txBody>
          <a:bodyPr>
            <a:normAutofit fontScale="90000"/>
          </a:bodyPr>
          <a:lstStyle/>
          <a:p>
            <a:r>
              <a:rPr lang="zh-CN" altLang="en-US" dirty="0"/>
              <a:t>商业模式环境评估</a:t>
            </a:r>
          </a:p>
        </p:txBody>
      </p:sp>
      <p:pic>
        <p:nvPicPr>
          <p:cNvPr id="4" name="图片 3">
            <a:extLst>
              <a:ext uri="{FF2B5EF4-FFF2-40B4-BE49-F238E27FC236}">
                <a16:creationId xmlns:a16="http://schemas.microsoft.com/office/drawing/2014/main" id="{9752F5EA-B6E3-4C29-BBE7-85CF5C691126}"/>
              </a:ext>
            </a:extLst>
          </p:cNvPr>
          <p:cNvPicPr>
            <a:picLocks noChangeAspect="1"/>
          </p:cNvPicPr>
          <p:nvPr/>
        </p:nvPicPr>
        <p:blipFill>
          <a:blip r:embed="rId2"/>
          <a:stretch>
            <a:fillRect/>
          </a:stretch>
        </p:blipFill>
        <p:spPr>
          <a:xfrm>
            <a:off x="0" y="1123631"/>
            <a:ext cx="9083766" cy="5674735"/>
          </a:xfrm>
          <a:prstGeom prst="rect">
            <a:avLst/>
          </a:prstGeom>
        </p:spPr>
      </p:pic>
      <p:sp>
        <p:nvSpPr>
          <p:cNvPr id="5" name="矩形 4">
            <a:extLst>
              <a:ext uri="{FF2B5EF4-FFF2-40B4-BE49-F238E27FC236}">
                <a16:creationId xmlns:a16="http://schemas.microsoft.com/office/drawing/2014/main" id="{C4C14619-D046-44DE-AF9D-9A6671BEA9F8}"/>
              </a:ext>
            </a:extLst>
          </p:cNvPr>
          <p:cNvSpPr/>
          <p:nvPr/>
        </p:nvSpPr>
        <p:spPr>
          <a:xfrm>
            <a:off x="2251212" y="1391479"/>
            <a:ext cx="810039" cy="35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远见</a:t>
            </a:r>
          </a:p>
        </p:txBody>
      </p:sp>
      <p:sp>
        <p:nvSpPr>
          <p:cNvPr id="6" name="矩形 5">
            <a:extLst>
              <a:ext uri="{FF2B5EF4-FFF2-40B4-BE49-F238E27FC236}">
                <a16:creationId xmlns:a16="http://schemas.microsoft.com/office/drawing/2014/main" id="{2EBB3374-E62E-481F-84F0-AB6468B16D53}"/>
              </a:ext>
            </a:extLst>
          </p:cNvPr>
          <p:cNvSpPr/>
          <p:nvPr/>
        </p:nvSpPr>
        <p:spPr>
          <a:xfrm>
            <a:off x="434837" y="5218044"/>
            <a:ext cx="1135546" cy="357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竞争分析</a:t>
            </a:r>
          </a:p>
        </p:txBody>
      </p:sp>
      <p:sp>
        <p:nvSpPr>
          <p:cNvPr id="7" name="矩形 6">
            <a:extLst>
              <a:ext uri="{FF2B5EF4-FFF2-40B4-BE49-F238E27FC236}">
                <a16:creationId xmlns:a16="http://schemas.microsoft.com/office/drawing/2014/main" id="{A268D04B-6F40-4B4A-A939-F5A5147A750B}"/>
              </a:ext>
            </a:extLst>
          </p:cNvPr>
          <p:cNvSpPr/>
          <p:nvPr/>
        </p:nvSpPr>
        <p:spPr>
          <a:xfrm>
            <a:off x="7215808" y="5709435"/>
            <a:ext cx="1170334" cy="38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宏观经济</a:t>
            </a:r>
          </a:p>
        </p:txBody>
      </p:sp>
      <p:sp>
        <p:nvSpPr>
          <p:cNvPr id="8" name="矩形 7">
            <a:extLst>
              <a:ext uri="{FF2B5EF4-FFF2-40B4-BE49-F238E27FC236}">
                <a16:creationId xmlns:a16="http://schemas.microsoft.com/office/drawing/2014/main" id="{B43928D0-B6E6-430E-93E1-662E74388815}"/>
              </a:ext>
            </a:extLst>
          </p:cNvPr>
          <p:cNvSpPr/>
          <p:nvPr/>
        </p:nvSpPr>
        <p:spPr>
          <a:xfrm>
            <a:off x="7461802" y="2242569"/>
            <a:ext cx="1170334" cy="38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市场分析</a:t>
            </a:r>
          </a:p>
        </p:txBody>
      </p:sp>
    </p:spTree>
    <p:extLst>
      <p:ext uri="{BB962C8B-B14F-4D97-AF65-F5344CB8AC3E}">
        <p14:creationId xmlns:p14="http://schemas.microsoft.com/office/powerpoint/2010/main" val="147243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6509D-2EFE-4A77-8C61-E21183BDF47A}"/>
              </a:ext>
            </a:extLst>
          </p:cNvPr>
          <p:cNvSpPr>
            <a:spLocks noGrp="1"/>
          </p:cNvSpPr>
          <p:nvPr>
            <p:ph type="title"/>
          </p:nvPr>
        </p:nvSpPr>
        <p:spPr>
          <a:xfrm>
            <a:off x="628650" y="295553"/>
            <a:ext cx="7886700" cy="926961"/>
          </a:xfrm>
        </p:spPr>
        <p:txBody>
          <a:bodyPr>
            <a:normAutofit/>
          </a:bodyPr>
          <a:lstStyle/>
          <a:p>
            <a:r>
              <a:rPr lang="zh-CN" altLang="en-US" sz="3600" b="1" dirty="0"/>
              <a:t>市场影响力：</a:t>
            </a:r>
            <a:r>
              <a:rPr lang="zh-CN" altLang="en-US" sz="3600" dirty="0"/>
              <a:t>初创期的网易考拉海购</a:t>
            </a:r>
          </a:p>
        </p:txBody>
      </p:sp>
      <p:sp>
        <p:nvSpPr>
          <p:cNvPr id="3" name="内容占位符 2">
            <a:extLst>
              <a:ext uri="{FF2B5EF4-FFF2-40B4-BE49-F238E27FC236}">
                <a16:creationId xmlns:a16="http://schemas.microsoft.com/office/drawing/2014/main" id="{6D50F346-0D02-4B3E-A7BC-4A288C90A468}"/>
              </a:ext>
            </a:extLst>
          </p:cNvPr>
          <p:cNvSpPr>
            <a:spLocks noGrp="1"/>
          </p:cNvSpPr>
          <p:nvPr>
            <p:ph idx="1"/>
          </p:nvPr>
        </p:nvSpPr>
        <p:spPr>
          <a:xfrm>
            <a:off x="1" y="1292087"/>
            <a:ext cx="9144000" cy="5200787"/>
          </a:xfrm>
        </p:spPr>
        <p:txBody>
          <a:bodyPr>
            <a:normAutofit fontScale="70000" lnSpcReduction="20000"/>
          </a:bodyPr>
          <a:lstStyle/>
          <a:p>
            <a:r>
              <a:rPr lang="zh-CN" altLang="en-US" dirty="0"/>
              <a:t>市场问题 </a:t>
            </a:r>
            <a:r>
              <a:rPr lang="en-US" altLang="zh-CN" sz="2600" dirty="0"/>
              <a:t>– </a:t>
            </a:r>
            <a:r>
              <a:rPr lang="zh-CN" altLang="en-US" sz="2600" dirty="0"/>
              <a:t>从客户和供给的角度识别出驱动和改变你的市场的关键问题</a:t>
            </a:r>
            <a:endParaRPr lang="en-US" altLang="zh-CN" dirty="0"/>
          </a:p>
          <a:p>
            <a:pPr lvl="1"/>
            <a:r>
              <a:rPr lang="en-US" altLang="zh-CN" sz="2600" dirty="0"/>
              <a:t>2014</a:t>
            </a:r>
            <a:r>
              <a:rPr lang="zh-CN" altLang="en-US" sz="2600" dirty="0"/>
              <a:t>年时，国内对高品质消费的需求正旺，而购买力尚未完全释放，对国外商品的期待较高（</a:t>
            </a:r>
            <a:r>
              <a:rPr lang="en-US" altLang="zh-CN" sz="2600" dirty="0"/>
              <a:t>5</a:t>
            </a:r>
            <a:r>
              <a:rPr lang="zh-CN" altLang="en-US" sz="2600" dirty="0"/>
              <a:t>月聚美优品上市）</a:t>
            </a:r>
            <a:r>
              <a:rPr lang="zh-CN" altLang="en-US" sz="2600" b="1" dirty="0">
                <a:solidFill>
                  <a:srgbClr val="00B0F0"/>
                </a:solidFill>
              </a:rPr>
              <a:t>高品质购物体验缺位</a:t>
            </a:r>
            <a:endParaRPr lang="en-US" altLang="zh-CN" sz="2600" b="1" dirty="0">
              <a:solidFill>
                <a:srgbClr val="00B0F0"/>
              </a:solidFill>
            </a:endParaRPr>
          </a:p>
          <a:p>
            <a:endParaRPr lang="en-US" altLang="zh-CN" sz="100" dirty="0"/>
          </a:p>
          <a:p>
            <a:r>
              <a:rPr lang="zh-CN" altLang="en-US" dirty="0"/>
              <a:t>市场分类 </a:t>
            </a:r>
            <a:r>
              <a:rPr lang="en-US" altLang="zh-CN" sz="2600" dirty="0"/>
              <a:t>– </a:t>
            </a:r>
            <a:r>
              <a:rPr lang="zh-CN" altLang="en-US" sz="2600" dirty="0"/>
              <a:t>识别主要的市场群体，描述他们的兴趣点，尝试发现新的群体</a:t>
            </a:r>
            <a:endParaRPr lang="en-US" altLang="zh-CN" dirty="0"/>
          </a:p>
          <a:p>
            <a:pPr lvl="1"/>
            <a:r>
              <a:rPr lang="zh-CN" altLang="en-US" sz="2600" dirty="0"/>
              <a:t>专注于为中层家庭打造</a:t>
            </a:r>
            <a:r>
              <a:rPr lang="zh-CN" altLang="en-US" sz="2600" b="1" dirty="0">
                <a:solidFill>
                  <a:srgbClr val="00B0F0"/>
                </a:solidFill>
              </a:rPr>
              <a:t>“正品低价”的体验</a:t>
            </a:r>
            <a:r>
              <a:rPr lang="zh-CN" altLang="en-US" sz="2600" dirty="0">
                <a:solidFill>
                  <a:srgbClr val="00B0F0"/>
                </a:solidFill>
              </a:rPr>
              <a:t>，</a:t>
            </a:r>
            <a:r>
              <a:rPr lang="zh-CN" altLang="en-US" sz="2600" b="1" dirty="0">
                <a:solidFill>
                  <a:srgbClr val="00B0F0"/>
                </a:solidFill>
              </a:rPr>
              <a:t>聚焦母婴产品</a:t>
            </a:r>
            <a:endParaRPr lang="en-US" altLang="zh-CN" sz="2600" b="1" dirty="0">
              <a:solidFill>
                <a:srgbClr val="00B0F0"/>
              </a:solidFill>
            </a:endParaRPr>
          </a:p>
          <a:p>
            <a:endParaRPr lang="en-US" altLang="zh-CN" sz="100" dirty="0"/>
          </a:p>
          <a:p>
            <a:r>
              <a:rPr lang="zh-CN" altLang="en-US" dirty="0"/>
              <a:t>需求和诉求 </a:t>
            </a:r>
            <a:r>
              <a:rPr lang="en-US" altLang="zh-CN" sz="2600" dirty="0"/>
              <a:t>– </a:t>
            </a:r>
            <a:r>
              <a:rPr lang="zh-CN" altLang="en-US" sz="2600" dirty="0"/>
              <a:t>列举市场需求并分析这些需求被满足的程度</a:t>
            </a:r>
            <a:endParaRPr lang="en-US" altLang="zh-CN" dirty="0"/>
          </a:p>
          <a:p>
            <a:pPr lvl="1"/>
            <a:r>
              <a:rPr lang="zh-CN" altLang="en-US" sz="2600" dirty="0"/>
              <a:t>经济承受范围内的有品质、有保障的（母婴类）购物体验，</a:t>
            </a:r>
            <a:r>
              <a:rPr lang="zh-CN" altLang="en-US" sz="2600" b="1" dirty="0">
                <a:solidFill>
                  <a:srgbClr val="00B0F0"/>
                </a:solidFill>
              </a:rPr>
              <a:t>对更高生活水平的追求</a:t>
            </a:r>
            <a:endParaRPr lang="en-US" altLang="zh-CN" sz="2600" b="1" dirty="0">
              <a:solidFill>
                <a:srgbClr val="00B0F0"/>
              </a:solidFill>
            </a:endParaRPr>
          </a:p>
          <a:p>
            <a:endParaRPr lang="en-US" altLang="zh-CN" sz="100" dirty="0"/>
          </a:p>
          <a:p>
            <a:r>
              <a:rPr lang="zh-CN" altLang="en-US" dirty="0"/>
              <a:t>切换成本 </a:t>
            </a:r>
            <a:r>
              <a:rPr lang="en-US" altLang="zh-CN" sz="2600" dirty="0"/>
              <a:t>– </a:t>
            </a:r>
            <a:r>
              <a:rPr lang="zh-CN" altLang="en-US" sz="2600" dirty="0"/>
              <a:t>客户转投竞争对手（比如你自己），需要改变哪些方面</a:t>
            </a:r>
            <a:endParaRPr lang="en-US" altLang="zh-CN" dirty="0"/>
          </a:p>
          <a:p>
            <a:pPr lvl="1"/>
            <a:r>
              <a:rPr lang="zh-CN" altLang="en-US" sz="2600" i="1" dirty="0"/>
              <a:t>网易有做</a:t>
            </a:r>
            <a:r>
              <a:rPr lang="zh-CN" altLang="en-US" sz="2600" i="1" dirty="0">
                <a:solidFill>
                  <a:srgbClr val="FF0000"/>
                </a:solidFill>
              </a:rPr>
              <a:t>电商</a:t>
            </a:r>
            <a:r>
              <a:rPr lang="zh-CN" altLang="en-US" sz="2600" i="1" dirty="0"/>
              <a:t>的经验与意愿，但</a:t>
            </a:r>
            <a:r>
              <a:rPr lang="en-US" altLang="zh-CN" sz="2600" i="1" dirty="0">
                <a:solidFill>
                  <a:srgbClr val="FF0000"/>
                </a:solidFill>
              </a:rPr>
              <a:t>14</a:t>
            </a:r>
            <a:r>
              <a:rPr lang="zh-CN" altLang="en-US" sz="2600" i="1" dirty="0">
                <a:solidFill>
                  <a:srgbClr val="FF0000"/>
                </a:solidFill>
              </a:rPr>
              <a:t>年</a:t>
            </a:r>
            <a:r>
              <a:rPr lang="zh-CN" altLang="en-US" sz="2600" i="1" dirty="0"/>
              <a:t>时已经是</a:t>
            </a:r>
            <a:r>
              <a:rPr lang="zh-CN" altLang="en-US" sz="2600" i="1" dirty="0">
                <a:solidFill>
                  <a:srgbClr val="FF0000"/>
                </a:solidFill>
              </a:rPr>
              <a:t>淘宝、京东</a:t>
            </a:r>
            <a:r>
              <a:rPr lang="zh-CN" altLang="en-US" sz="2600" i="1" dirty="0"/>
              <a:t>的天下了</a:t>
            </a:r>
            <a:endParaRPr lang="en-US" altLang="zh-CN" sz="2600" i="1" dirty="0"/>
          </a:p>
          <a:p>
            <a:pPr lvl="1"/>
            <a:r>
              <a:rPr lang="en-US" altLang="zh-CN" sz="2600" b="1" dirty="0">
                <a:solidFill>
                  <a:srgbClr val="00B0F0"/>
                </a:solidFill>
              </a:rPr>
              <a:t>14</a:t>
            </a:r>
            <a:r>
              <a:rPr lang="zh-CN" altLang="en-US" sz="2600" b="1" dirty="0">
                <a:solidFill>
                  <a:srgbClr val="00B0F0"/>
                </a:solidFill>
              </a:rPr>
              <a:t>年推出时具有引领性</a:t>
            </a:r>
            <a:r>
              <a:rPr lang="zh-CN" altLang="en-US" sz="2600" dirty="0"/>
              <a:t>，</a:t>
            </a:r>
            <a:r>
              <a:rPr lang="zh-CN" altLang="en-US" sz="2600" b="1" dirty="0">
                <a:solidFill>
                  <a:srgbClr val="00B0F0"/>
                </a:solidFill>
              </a:rPr>
              <a:t>网易系的产品</a:t>
            </a:r>
            <a:r>
              <a:rPr lang="zh-CN" altLang="en-US" sz="2600" dirty="0"/>
              <a:t>在</a:t>
            </a:r>
            <a:r>
              <a:rPr lang="zh-CN" altLang="en-US" sz="2600" b="1" dirty="0">
                <a:solidFill>
                  <a:srgbClr val="00B0F0"/>
                </a:solidFill>
              </a:rPr>
              <a:t>客户体验</a:t>
            </a:r>
            <a:r>
              <a:rPr lang="zh-CN" altLang="en-US" sz="2600" dirty="0"/>
              <a:t>上有优势，</a:t>
            </a:r>
            <a:r>
              <a:rPr lang="zh-CN" altLang="en-US" sz="2600" b="1" dirty="0">
                <a:solidFill>
                  <a:srgbClr val="00B0F0"/>
                </a:solidFill>
              </a:rPr>
              <a:t>精致感</a:t>
            </a:r>
            <a:r>
              <a:rPr lang="zh-CN" altLang="en-US" sz="2600" dirty="0"/>
              <a:t>，</a:t>
            </a:r>
            <a:r>
              <a:rPr lang="zh-CN" altLang="en-US" sz="2600" b="1" dirty="0">
                <a:solidFill>
                  <a:srgbClr val="00B0F0"/>
                </a:solidFill>
              </a:rPr>
              <a:t>聚焦方向上能收获情感认同</a:t>
            </a:r>
            <a:endParaRPr lang="en-US" altLang="zh-CN" sz="2600" b="1" dirty="0">
              <a:solidFill>
                <a:srgbClr val="00B0F0"/>
              </a:solidFill>
            </a:endParaRPr>
          </a:p>
          <a:p>
            <a:pPr lvl="1"/>
            <a:r>
              <a:rPr lang="zh-CN" altLang="en-US" sz="2600" dirty="0"/>
              <a:t>一年内</a:t>
            </a:r>
            <a:r>
              <a:rPr lang="zh-CN" altLang="en-US" sz="2600" b="1" dirty="0">
                <a:solidFill>
                  <a:srgbClr val="00B0F0"/>
                </a:solidFill>
              </a:rPr>
              <a:t>建立了大量保税仓</a:t>
            </a:r>
            <a:r>
              <a:rPr lang="zh-CN" altLang="en-US" sz="2600" dirty="0"/>
              <a:t>，</a:t>
            </a:r>
            <a:r>
              <a:rPr lang="zh-CN" altLang="en-US" sz="2600" b="1" dirty="0">
                <a:solidFill>
                  <a:srgbClr val="00B0F0"/>
                </a:solidFill>
              </a:rPr>
              <a:t>在日韩德意等国家开设分公司</a:t>
            </a:r>
            <a:r>
              <a:rPr lang="zh-CN" altLang="en-US" sz="2600" dirty="0"/>
              <a:t>，团队扩张至</a:t>
            </a:r>
            <a:r>
              <a:rPr lang="en-US" altLang="zh-CN" sz="2600" dirty="0"/>
              <a:t>400</a:t>
            </a:r>
            <a:r>
              <a:rPr lang="zh-CN" altLang="en-US" sz="2600" dirty="0"/>
              <a:t>人</a:t>
            </a:r>
            <a:endParaRPr lang="en-US" altLang="zh-CN" sz="2600" dirty="0"/>
          </a:p>
          <a:p>
            <a:endParaRPr lang="en-US" altLang="zh-CN" sz="100" dirty="0"/>
          </a:p>
          <a:p>
            <a:r>
              <a:rPr lang="zh-CN" altLang="en-US" dirty="0"/>
              <a:t>收入影响力 </a:t>
            </a:r>
            <a:r>
              <a:rPr lang="en-US" altLang="zh-CN" sz="2600" dirty="0"/>
              <a:t>– </a:t>
            </a:r>
            <a:r>
              <a:rPr lang="zh-CN" altLang="en-US" sz="2600" dirty="0"/>
              <a:t>识别与收入吸引力和定价能力相关的因素</a:t>
            </a:r>
            <a:endParaRPr lang="en-US" altLang="zh-CN" dirty="0"/>
          </a:p>
          <a:p>
            <a:pPr lvl="1"/>
            <a:r>
              <a:rPr lang="zh-CN" altLang="en-US" sz="2600" b="1" dirty="0">
                <a:solidFill>
                  <a:srgbClr val="00B0F0"/>
                </a:solidFill>
              </a:rPr>
              <a:t>高复购</a:t>
            </a:r>
            <a:r>
              <a:rPr lang="en-US" altLang="zh-CN" sz="2600" b="1" dirty="0">
                <a:solidFill>
                  <a:srgbClr val="00B0F0"/>
                </a:solidFill>
              </a:rPr>
              <a:t>+</a:t>
            </a:r>
            <a:r>
              <a:rPr lang="zh-CN" altLang="en-US" sz="2600" b="1" dirty="0">
                <a:solidFill>
                  <a:srgbClr val="00B0F0"/>
                </a:solidFill>
              </a:rPr>
              <a:t>较高附加值</a:t>
            </a:r>
            <a:r>
              <a:rPr lang="en-US" altLang="zh-CN" sz="2600" b="1" dirty="0">
                <a:solidFill>
                  <a:srgbClr val="00B0F0"/>
                </a:solidFill>
              </a:rPr>
              <a:t>+</a:t>
            </a:r>
            <a:r>
              <a:rPr lang="zh-CN" altLang="en-US" sz="2600" b="1" dirty="0">
                <a:solidFill>
                  <a:srgbClr val="00B0F0"/>
                </a:solidFill>
              </a:rPr>
              <a:t>品质重要性</a:t>
            </a:r>
            <a:r>
              <a:rPr lang="en-US" altLang="zh-CN" sz="2600" b="1" dirty="0">
                <a:solidFill>
                  <a:srgbClr val="00B0F0"/>
                </a:solidFill>
              </a:rPr>
              <a:t>+</a:t>
            </a:r>
            <a:r>
              <a:rPr lang="zh-CN" altLang="en-US" sz="2600" b="1" dirty="0">
                <a:solidFill>
                  <a:srgbClr val="00B0F0"/>
                </a:solidFill>
              </a:rPr>
              <a:t>“不能亏了孩子”情感认同 </a:t>
            </a:r>
            <a:r>
              <a:rPr lang="en-US" altLang="zh-CN" sz="2600" dirty="0"/>
              <a:t>= </a:t>
            </a:r>
            <a:r>
              <a:rPr lang="zh-CN" altLang="en-US" sz="2600" dirty="0"/>
              <a:t>聚焦母婴产品</a:t>
            </a:r>
            <a:endParaRPr lang="en-US" altLang="zh-CN" sz="2600" dirty="0"/>
          </a:p>
          <a:p>
            <a:pPr lvl="1"/>
            <a:r>
              <a:rPr lang="zh-CN" altLang="en-US" sz="2600" dirty="0"/>
              <a:t>没有选择竞争激烈的</a:t>
            </a:r>
            <a:r>
              <a:rPr lang="zh-CN" altLang="en-US" sz="2600" b="1" dirty="0">
                <a:solidFill>
                  <a:srgbClr val="00B0F0"/>
                </a:solidFill>
              </a:rPr>
              <a:t>美妆产品</a:t>
            </a:r>
            <a:r>
              <a:rPr lang="zh-CN" altLang="en-US" sz="2600" dirty="0"/>
              <a:t>，或</a:t>
            </a:r>
            <a:r>
              <a:rPr lang="zh-CN" altLang="en-US" sz="2600" b="1" dirty="0">
                <a:solidFill>
                  <a:srgbClr val="00B0F0"/>
                </a:solidFill>
              </a:rPr>
              <a:t>收入不稳定或较弱的烟酒、手表、电子类产品</a:t>
            </a:r>
            <a:r>
              <a:rPr lang="zh-CN" altLang="en-US" sz="2600" dirty="0"/>
              <a:t>等</a:t>
            </a:r>
          </a:p>
        </p:txBody>
      </p:sp>
    </p:spTree>
    <p:extLst>
      <p:ext uri="{BB962C8B-B14F-4D97-AF65-F5344CB8AC3E}">
        <p14:creationId xmlns:p14="http://schemas.microsoft.com/office/powerpoint/2010/main" val="275052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C49F9-B21D-4896-AC85-14C51C713B12}"/>
              </a:ext>
            </a:extLst>
          </p:cNvPr>
          <p:cNvSpPr>
            <a:spLocks noGrp="1"/>
          </p:cNvSpPr>
          <p:nvPr>
            <p:ph type="title"/>
          </p:nvPr>
        </p:nvSpPr>
        <p:spPr>
          <a:xfrm>
            <a:off x="628650" y="365126"/>
            <a:ext cx="7886700" cy="678483"/>
          </a:xfrm>
        </p:spPr>
        <p:txBody>
          <a:bodyPr>
            <a:normAutofit/>
          </a:bodyPr>
          <a:lstStyle/>
          <a:p>
            <a:r>
              <a:rPr lang="zh-CN" altLang="en-US" sz="3600" b="1" dirty="0"/>
              <a:t>关键趋势：</a:t>
            </a:r>
            <a:r>
              <a:rPr lang="zh-CN" altLang="en-US" sz="3600" dirty="0"/>
              <a:t>网易考拉的“死战”</a:t>
            </a:r>
          </a:p>
        </p:txBody>
      </p:sp>
      <p:sp>
        <p:nvSpPr>
          <p:cNvPr id="3" name="内容占位符 2">
            <a:extLst>
              <a:ext uri="{FF2B5EF4-FFF2-40B4-BE49-F238E27FC236}">
                <a16:creationId xmlns:a16="http://schemas.microsoft.com/office/drawing/2014/main" id="{42E61466-F3C0-4C75-B311-1D41B8FE2396}"/>
              </a:ext>
            </a:extLst>
          </p:cNvPr>
          <p:cNvSpPr>
            <a:spLocks noGrp="1"/>
          </p:cNvSpPr>
          <p:nvPr>
            <p:ph idx="1"/>
          </p:nvPr>
        </p:nvSpPr>
        <p:spPr>
          <a:xfrm>
            <a:off x="278296" y="1192696"/>
            <a:ext cx="8637104" cy="5506278"/>
          </a:xfrm>
        </p:spPr>
        <p:txBody>
          <a:bodyPr>
            <a:normAutofit fontScale="77500" lnSpcReduction="20000"/>
          </a:bodyPr>
          <a:lstStyle/>
          <a:p>
            <a:r>
              <a:rPr lang="zh-CN" altLang="en-US" dirty="0"/>
              <a:t>技术趋势 </a:t>
            </a:r>
            <a:r>
              <a:rPr lang="en-US" altLang="zh-CN" sz="2600" dirty="0"/>
              <a:t>– </a:t>
            </a:r>
            <a:r>
              <a:rPr lang="zh-CN" altLang="en-US" sz="2600" dirty="0"/>
              <a:t>威胁和推动发展当前商业模式的技术趋势</a:t>
            </a:r>
            <a:endParaRPr lang="en-US" altLang="zh-CN" dirty="0"/>
          </a:p>
          <a:p>
            <a:pPr lvl="1"/>
            <a:r>
              <a:rPr lang="zh-CN" altLang="en-US" b="1" i="1" dirty="0">
                <a:solidFill>
                  <a:srgbClr val="00B0F0"/>
                </a:solidFill>
              </a:rPr>
              <a:t>大型电商平台的技术发展已经较为成熟</a:t>
            </a:r>
            <a:r>
              <a:rPr lang="zh-CN" altLang="en-US" b="1" i="1" dirty="0"/>
              <a:t>：</a:t>
            </a:r>
            <a:r>
              <a:rPr lang="zh-CN" altLang="en-US" i="1" dirty="0"/>
              <a:t>诱导性的前端</a:t>
            </a:r>
            <a:r>
              <a:rPr lang="en-US" altLang="zh-CN" i="1" dirty="0"/>
              <a:t>+</a:t>
            </a:r>
            <a:r>
              <a:rPr lang="zh-CN" altLang="en-US" i="1" dirty="0"/>
              <a:t>微服务架构</a:t>
            </a:r>
            <a:r>
              <a:rPr lang="en-US" altLang="zh-CN" i="1" dirty="0"/>
              <a:t>+</a:t>
            </a:r>
            <a:r>
              <a:rPr lang="zh-CN" altLang="en-US" i="1" dirty="0"/>
              <a:t>大数据分析</a:t>
            </a:r>
            <a:r>
              <a:rPr lang="en-US" altLang="zh-CN" i="1" dirty="0"/>
              <a:t>+</a:t>
            </a:r>
            <a:r>
              <a:rPr lang="zh-CN" altLang="en-US" i="1" dirty="0"/>
              <a:t>推荐系统</a:t>
            </a:r>
            <a:r>
              <a:rPr lang="en-US" altLang="zh-CN" i="1" dirty="0"/>
              <a:t>+</a:t>
            </a:r>
            <a:r>
              <a:rPr lang="zh-CN" altLang="en-US" i="1" dirty="0"/>
              <a:t>多终端。</a:t>
            </a:r>
            <a:r>
              <a:rPr lang="zh-CN" altLang="en-US" b="1" i="1" dirty="0">
                <a:solidFill>
                  <a:srgbClr val="00B0F0"/>
                </a:solidFill>
              </a:rPr>
              <a:t>网易一直有电商平台开发与运营的经验</a:t>
            </a:r>
            <a:endParaRPr lang="en-US" altLang="zh-CN" b="1" i="1" dirty="0">
              <a:solidFill>
                <a:srgbClr val="00B0F0"/>
              </a:solidFill>
            </a:endParaRPr>
          </a:p>
          <a:p>
            <a:pPr lvl="1"/>
            <a:r>
              <a:rPr lang="zh-CN" altLang="en-US" dirty="0">
                <a:solidFill>
                  <a:srgbClr val="FF0000"/>
                </a:solidFill>
              </a:rPr>
              <a:t>品牌种草社区（</a:t>
            </a:r>
            <a:r>
              <a:rPr lang="en-US" altLang="zh-CN" dirty="0">
                <a:solidFill>
                  <a:srgbClr val="FF0000"/>
                </a:solidFill>
              </a:rPr>
              <a:t>ins</a:t>
            </a:r>
            <a:r>
              <a:rPr lang="zh-CN" altLang="en-US" dirty="0">
                <a:solidFill>
                  <a:srgbClr val="FF0000"/>
                </a:solidFill>
              </a:rPr>
              <a:t>）、直播（千播大战）带货、拼购红包与社交裂变（游戏诱导）</a:t>
            </a:r>
            <a:endParaRPr lang="en-US" altLang="zh-CN" dirty="0">
              <a:solidFill>
                <a:srgbClr val="FF0000"/>
              </a:solidFill>
            </a:endParaRPr>
          </a:p>
          <a:p>
            <a:pPr lvl="1"/>
            <a:r>
              <a:rPr lang="zh-CN" altLang="en-US" dirty="0">
                <a:solidFill>
                  <a:srgbClr val="FF0000"/>
                </a:solidFill>
              </a:rPr>
              <a:t>购物社交化、娱乐化，拼购与市场下沉</a:t>
            </a:r>
            <a:endParaRPr lang="en-US" altLang="zh-CN" dirty="0">
              <a:solidFill>
                <a:srgbClr val="FF0000"/>
              </a:solidFill>
            </a:endParaRPr>
          </a:p>
          <a:p>
            <a:endParaRPr lang="en-US" altLang="zh-CN" sz="100" dirty="0"/>
          </a:p>
          <a:p>
            <a:r>
              <a:rPr lang="zh-CN" altLang="en-US" dirty="0"/>
              <a:t>行业管理趋势 </a:t>
            </a:r>
            <a:r>
              <a:rPr lang="en-US" altLang="zh-CN" sz="2600" dirty="0"/>
              <a:t>– </a:t>
            </a:r>
            <a:r>
              <a:rPr lang="zh-CN" altLang="en-US" sz="2600" dirty="0"/>
              <a:t>影响（你的）商业模式的管理规定和管理趋势</a:t>
            </a:r>
            <a:endParaRPr lang="en-US" altLang="zh-CN" dirty="0"/>
          </a:p>
          <a:p>
            <a:pPr lvl="1"/>
            <a:r>
              <a:rPr lang="en-US" altLang="zh-CN" b="1" dirty="0">
                <a:solidFill>
                  <a:srgbClr val="00B0F0"/>
                </a:solidFill>
              </a:rPr>
              <a:t>14</a:t>
            </a:r>
            <a:r>
              <a:rPr lang="zh-CN" altLang="en-US" b="1" dirty="0">
                <a:solidFill>
                  <a:srgbClr val="00B0F0"/>
                </a:solidFill>
              </a:rPr>
              <a:t>年海关</a:t>
            </a:r>
            <a:r>
              <a:rPr lang="en-US" altLang="zh-CN" b="1" dirty="0">
                <a:solidFill>
                  <a:srgbClr val="00B0F0"/>
                </a:solidFill>
              </a:rPr>
              <a:t>56</a:t>
            </a:r>
            <a:r>
              <a:rPr lang="zh-CN" altLang="en-US" b="1" dirty="0">
                <a:solidFill>
                  <a:srgbClr val="00B0F0"/>
                </a:solidFill>
              </a:rPr>
              <a:t>、</a:t>
            </a:r>
            <a:r>
              <a:rPr lang="en-US" altLang="zh-CN" b="1" dirty="0">
                <a:solidFill>
                  <a:srgbClr val="00B0F0"/>
                </a:solidFill>
              </a:rPr>
              <a:t>57</a:t>
            </a:r>
            <a:r>
              <a:rPr lang="zh-CN" altLang="en-US" b="1" dirty="0">
                <a:solidFill>
                  <a:srgbClr val="00B0F0"/>
                </a:solidFill>
              </a:rPr>
              <a:t>号文件确定电商渠道的合法性</a:t>
            </a:r>
            <a:r>
              <a:rPr lang="zh-CN" altLang="en-US" dirty="0"/>
              <a:t>，并逐步收取跨境电商综合税：</a:t>
            </a:r>
            <a:r>
              <a:rPr lang="en-US" altLang="zh-CN" dirty="0"/>
              <a:t>70%</a:t>
            </a:r>
            <a:r>
              <a:rPr lang="zh-CN" altLang="en-US" dirty="0"/>
              <a:t>进口消费税</a:t>
            </a:r>
            <a:r>
              <a:rPr lang="en-US" altLang="zh-CN" dirty="0"/>
              <a:t>+70%</a:t>
            </a:r>
            <a:r>
              <a:rPr lang="zh-CN" altLang="en-US" dirty="0"/>
              <a:t>进口增值税</a:t>
            </a:r>
            <a:r>
              <a:rPr lang="en-US" altLang="zh-CN" dirty="0"/>
              <a:t>+</a:t>
            </a:r>
            <a:r>
              <a:rPr lang="zh-CN" altLang="en-US" dirty="0"/>
              <a:t>关税（限额内</a:t>
            </a:r>
            <a:r>
              <a:rPr lang="en-US" altLang="zh-CN" dirty="0"/>
              <a:t>0%</a:t>
            </a:r>
            <a:r>
              <a:rPr lang="zh-CN" altLang="en-US" dirty="0"/>
              <a:t>）</a:t>
            </a:r>
            <a:endParaRPr lang="en-US" altLang="zh-CN" dirty="0"/>
          </a:p>
          <a:p>
            <a:pPr lvl="1"/>
            <a:r>
              <a:rPr lang="zh-CN" altLang="en-US" i="1" dirty="0">
                <a:solidFill>
                  <a:srgbClr val="FF0000"/>
                </a:solidFill>
              </a:rPr>
              <a:t>国内奢侈品、洋品牌开始逐渐降价、折扣、本地化生产，压缩高盈利产品品类</a:t>
            </a:r>
            <a:endParaRPr lang="en-US" altLang="zh-CN" i="1" dirty="0">
              <a:solidFill>
                <a:srgbClr val="FF0000"/>
              </a:solidFill>
            </a:endParaRPr>
          </a:p>
          <a:p>
            <a:endParaRPr lang="en-US" altLang="zh-CN" sz="100" dirty="0"/>
          </a:p>
          <a:p>
            <a:r>
              <a:rPr lang="zh-CN" altLang="en-US" dirty="0"/>
              <a:t>社会和文化趋势 </a:t>
            </a:r>
            <a:r>
              <a:rPr lang="en-US" altLang="zh-CN" sz="2600" dirty="0"/>
              <a:t>– </a:t>
            </a:r>
            <a:r>
              <a:rPr lang="zh-CN" altLang="en-US" sz="2600" dirty="0"/>
              <a:t>可能影响（你的）商业模式的社会趋势</a:t>
            </a:r>
            <a:endParaRPr lang="en-US" altLang="zh-CN" sz="2600" dirty="0"/>
          </a:p>
          <a:p>
            <a:pPr lvl="1"/>
            <a:r>
              <a:rPr lang="zh-CN" altLang="en-US" i="1" dirty="0">
                <a:solidFill>
                  <a:srgbClr val="FF0000"/>
                </a:solidFill>
              </a:rPr>
              <a:t>国内对“洋”产品和服务的认知逐渐冷静（当前高端国产婴儿奶粉价格高于主流进口婴儿奶粉），“国潮”（新国货）正在孕育</a:t>
            </a:r>
            <a:endParaRPr lang="en-US" altLang="zh-CN" i="1" dirty="0">
              <a:solidFill>
                <a:srgbClr val="FF0000"/>
              </a:solidFill>
            </a:endParaRPr>
          </a:p>
          <a:p>
            <a:endParaRPr lang="en-US" altLang="zh-CN" sz="100" dirty="0"/>
          </a:p>
          <a:p>
            <a:r>
              <a:rPr lang="zh-CN" altLang="en-US" dirty="0"/>
              <a:t>社会经济趋势 </a:t>
            </a:r>
            <a:r>
              <a:rPr lang="en-US" altLang="zh-CN" sz="2600" dirty="0"/>
              <a:t>– </a:t>
            </a:r>
            <a:r>
              <a:rPr lang="zh-CN" altLang="en-US" sz="2600" dirty="0"/>
              <a:t>总结和你的商业模式有关的主要社会经济趋势</a:t>
            </a:r>
            <a:endParaRPr lang="en-US" altLang="zh-CN" dirty="0"/>
          </a:p>
          <a:p>
            <a:pPr lvl="1"/>
            <a:r>
              <a:rPr lang="zh-CN" altLang="en-US" b="1" dirty="0">
                <a:solidFill>
                  <a:srgbClr val="00B0F0"/>
                </a:solidFill>
              </a:rPr>
              <a:t>三四线城市</a:t>
            </a:r>
            <a:r>
              <a:rPr lang="zh-CN" altLang="en-US" dirty="0"/>
              <a:t>购买能力逐渐加强，</a:t>
            </a:r>
            <a:r>
              <a:rPr lang="zh-CN" altLang="en-US" b="1" dirty="0">
                <a:solidFill>
                  <a:srgbClr val="00B0F0"/>
                </a:solidFill>
              </a:rPr>
              <a:t>需要高品质的消费体验点缀生活，追赶潮流</a:t>
            </a:r>
          </a:p>
          <a:p>
            <a:pPr lvl="1"/>
            <a:r>
              <a:rPr lang="zh-CN" altLang="en-US" i="1" dirty="0">
                <a:solidFill>
                  <a:srgbClr val="FF0000"/>
                </a:solidFill>
              </a:rPr>
              <a:t>一二线城市生活压力（住房、教育、饮食、医疗）加大，中高端消费能力的增长放缓，极简主义逐步流行</a:t>
            </a:r>
            <a:endParaRPr lang="en-US" altLang="zh-CN" i="1" dirty="0">
              <a:solidFill>
                <a:srgbClr val="FF0000"/>
              </a:solidFill>
            </a:endParaRPr>
          </a:p>
        </p:txBody>
      </p:sp>
    </p:spTree>
    <p:extLst>
      <p:ext uri="{BB962C8B-B14F-4D97-AF65-F5344CB8AC3E}">
        <p14:creationId xmlns:p14="http://schemas.microsoft.com/office/powerpoint/2010/main" val="30065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81F39-D83E-43EF-A115-6E4AEC3A864B}"/>
              </a:ext>
            </a:extLst>
          </p:cNvPr>
          <p:cNvSpPr>
            <a:spLocks noGrp="1"/>
          </p:cNvSpPr>
          <p:nvPr>
            <p:ph type="title"/>
          </p:nvPr>
        </p:nvSpPr>
        <p:spPr>
          <a:xfrm>
            <a:off x="541683" y="265612"/>
            <a:ext cx="8259417" cy="994172"/>
          </a:xfrm>
        </p:spPr>
        <p:txBody>
          <a:bodyPr>
            <a:noAutofit/>
          </a:bodyPr>
          <a:lstStyle/>
          <a:p>
            <a:r>
              <a:rPr lang="zh-CN" altLang="en-US" sz="3200" b="1" dirty="0"/>
              <a:t>行业影响力：</a:t>
            </a:r>
            <a:r>
              <a:rPr lang="zh-CN" altLang="en-US" sz="3200" dirty="0"/>
              <a:t>网易考拉从“死战”到“先降”</a:t>
            </a:r>
          </a:p>
        </p:txBody>
      </p:sp>
      <p:sp>
        <p:nvSpPr>
          <p:cNvPr id="3" name="内容占位符 2">
            <a:extLst>
              <a:ext uri="{FF2B5EF4-FFF2-40B4-BE49-F238E27FC236}">
                <a16:creationId xmlns:a16="http://schemas.microsoft.com/office/drawing/2014/main" id="{A53353CB-20DD-44BD-AA49-840815D904CB}"/>
              </a:ext>
            </a:extLst>
          </p:cNvPr>
          <p:cNvSpPr>
            <a:spLocks noGrp="1"/>
          </p:cNvSpPr>
          <p:nvPr>
            <p:ph idx="1"/>
          </p:nvPr>
        </p:nvSpPr>
        <p:spPr>
          <a:xfrm>
            <a:off x="342900" y="1259783"/>
            <a:ext cx="8552284" cy="5200651"/>
          </a:xfrm>
        </p:spPr>
        <p:txBody>
          <a:bodyPr>
            <a:normAutofit fontScale="77500" lnSpcReduction="20000"/>
          </a:bodyPr>
          <a:lstStyle/>
          <a:p>
            <a:r>
              <a:rPr lang="zh-CN" altLang="en-US" dirty="0"/>
              <a:t>主流竞争对手 </a:t>
            </a:r>
            <a:r>
              <a:rPr lang="en-US" altLang="zh-CN" sz="2600" dirty="0"/>
              <a:t>– </a:t>
            </a:r>
            <a:r>
              <a:rPr lang="zh-CN" altLang="en-US" sz="2600" dirty="0"/>
              <a:t>识别它们以及它们的相对优势</a:t>
            </a:r>
            <a:endParaRPr lang="en-US" altLang="zh-CN" dirty="0"/>
          </a:p>
          <a:p>
            <a:pPr lvl="1"/>
            <a:r>
              <a:rPr lang="zh-CN" altLang="en-US" i="1" dirty="0"/>
              <a:t>阿里与京东，</a:t>
            </a:r>
            <a:r>
              <a:rPr lang="zh-CN" altLang="en-US" i="1" dirty="0">
                <a:solidFill>
                  <a:srgbClr val="FF0000"/>
                </a:solidFill>
              </a:rPr>
              <a:t>能力强，有专长，耕耘时间久，覆盖面广</a:t>
            </a:r>
            <a:r>
              <a:rPr lang="zh-CN" altLang="en-US" i="1" dirty="0"/>
              <a:t>，</a:t>
            </a:r>
            <a:r>
              <a:rPr lang="zh-CN" altLang="en-US" i="1" dirty="0">
                <a:solidFill>
                  <a:srgbClr val="FF0000"/>
                </a:solidFill>
              </a:rPr>
              <a:t>市场规模巨大</a:t>
            </a:r>
            <a:r>
              <a:rPr lang="zh-CN" altLang="en-US" dirty="0"/>
              <a:t>（ </a:t>
            </a:r>
            <a:r>
              <a:rPr lang="en-US" altLang="zh-CN" dirty="0"/>
              <a:t>2020</a:t>
            </a:r>
            <a:r>
              <a:rPr lang="zh-CN" altLang="en-US" dirty="0"/>
              <a:t>年全国网上零售额达到</a:t>
            </a:r>
            <a:r>
              <a:rPr lang="en-US" altLang="zh-CN" dirty="0"/>
              <a:t>117601</a:t>
            </a:r>
            <a:r>
              <a:rPr lang="zh-CN" altLang="en-US" dirty="0"/>
              <a:t>亿元 </a:t>
            </a:r>
            <a:r>
              <a:rPr lang="en-US" altLang="zh-CN" dirty="0"/>
              <a:t>- +10.9%</a:t>
            </a:r>
            <a:r>
              <a:rPr lang="zh-CN" altLang="en-US" dirty="0"/>
              <a:t>， 消费品零售总额</a:t>
            </a:r>
            <a:r>
              <a:rPr lang="en-US" altLang="zh-CN" dirty="0"/>
              <a:t>391981</a:t>
            </a:r>
            <a:r>
              <a:rPr lang="zh-CN" altLang="en-US" dirty="0"/>
              <a:t>亿元 </a:t>
            </a:r>
            <a:r>
              <a:rPr lang="en-US" altLang="zh-CN" dirty="0"/>
              <a:t>- -3.9%</a:t>
            </a:r>
            <a:r>
              <a:rPr lang="zh-CN" altLang="en-US" dirty="0"/>
              <a:t>）</a:t>
            </a:r>
            <a:endParaRPr lang="en-US" altLang="zh-CN" dirty="0"/>
          </a:p>
          <a:p>
            <a:pPr lvl="2"/>
            <a:r>
              <a:rPr lang="zh-CN" altLang="en-US" i="1" dirty="0">
                <a:solidFill>
                  <a:srgbClr val="FF0000"/>
                </a:solidFill>
              </a:rPr>
              <a:t>跨境电商市场总盘子不到</a:t>
            </a:r>
            <a:r>
              <a:rPr lang="en-US" altLang="zh-CN" i="1" dirty="0">
                <a:solidFill>
                  <a:srgbClr val="FF0000"/>
                </a:solidFill>
              </a:rPr>
              <a:t>1000</a:t>
            </a:r>
            <a:r>
              <a:rPr lang="zh-CN" altLang="en-US" i="1" dirty="0">
                <a:solidFill>
                  <a:srgbClr val="FF0000"/>
                </a:solidFill>
              </a:rPr>
              <a:t>亿元，垂直电商的运营效率远低于综合电商</a:t>
            </a:r>
            <a:endParaRPr lang="en-US" altLang="zh-CN" i="1" dirty="0">
              <a:solidFill>
                <a:srgbClr val="FF0000"/>
              </a:solidFill>
            </a:endParaRPr>
          </a:p>
          <a:p>
            <a:endParaRPr lang="en-US" altLang="zh-CN" sz="100" dirty="0"/>
          </a:p>
          <a:p>
            <a:r>
              <a:rPr lang="zh-CN" altLang="en-US" dirty="0"/>
              <a:t>挑战者（相对于传统电商） </a:t>
            </a:r>
            <a:r>
              <a:rPr lang="en-US" altLang="zh-CN" sz="2600" dirty="0"/>
              <a:t>- </a:t>
            </a:r>
            <a:r>
              <a:rPr lang="zh-CN" altLang="en-US" sz="2600" dirty="0"/>
              <a:t>新出现的玩家以及它们商业模式的不同</a:t>
            </a:r>
            <a:endParaRPr lang="en-US" altLang="zh-CN" dirty="0"/>
          </a:p>
          <a:p>
            <a:pPr lvl="1"/>
            <a:r>
              <a:rPr lang="zh-CN" altLang="en-US" i="1" dirty="0">
                <a:solidFill>
                  <a:srgbClr val="FF0000"/>
                </a:solidFill>
              </a:rPr>
              <a:t>市场下沉拼多多、品牌种草小红书、专业清仓唯品会</a:t>
            </a:r>
            <a:endParaRPr lang="en-US" altLang="zh-CN" i="1" dirty="0">
              <a:solidFill>
                <a:srgbClr val="FF0000"/>
              </a:solidFill>
            </a:endParaRPr>
          </a:p>
          <a:p>
            <a:endParaRPr lang="en-US" altLang="zh-CN" sz="100" dirty="0"/>
          </a:p>
          <a:p>
            <a:r>
              <a:rPr lang="zh-CN" altLang="en-US" dirty="0"/>
              <a:t>替代产品和服务 </a:t>
            </a:r>
            <a:r>
              <a:rPr lang="en-US" altLang="zh-CN" sz="2600" dirty="0"/>
              <a:t>- </a:t>
            </a:r>
            <a:r>
              <a:rPr lang="zh-CN" altLang="en-US" sz="2600" dirty="0"/>
              <a:t>（包括其它市场和行业在内的）替代产品与服务</a:t>
            </a:r>
            <a:endParaRPr lang="en-US" altLang="zh-CN" dirty="0"/>
          </a:p>
          <a:p>
            <a:pPr lvl="1"/>
            <a:r>
              <a:rPr lang="zh-CN" altLang="en-US" i="1" dirty="0">
                <a:solidFill>
                  <a:srgbClr val="FF0000"/>
                </a:solidFill>
              </a:rPr>
              <a:t>人肉代购</a:t>
            </a:r>
            <a:r>
              <a:rPr lang="en-US" altLang="zh-CN" i="1" dirty="0">
                <a:solidFill>
                  <a:srgbClr val="FF0000"/>
                </a:solidFill>
              </a:rPr>
              <a:t>+</a:t>
            </a:r>
            <a:r>
              <a:rPr lang="zh-CN" altLang="en-US" i="1" dirty="0">
                <a:solidFill>
                  <a:srgbClr val="FF0000"/>
                </a:solidFill>
              </a:rPr>
              <a:t>社交网络，国外免税店与折扣店（普通中国人出国更加容易，冲击三四线城市市场）</a:t>
            </a:r>
            <a:r>
              <a:rPr lang="en-US" altLang="zh-CN" i="1" dirty="0">
                <a:solidFill>
                  <a:srgbClr val="FF0000"/>
                </a:solidFill>
              </a:rPr>
              <a:t>- </a:t>
            </a:r>
            <a:r>
              <a:rPr lang="zh-CN" altLang="en-US" i="1" dirty="0">
                <a:solidFill>
                  <a:srgbClr val="FF0000"/>
                </a:solidFill>
              </a:rPr>
              <a:t>没有中间商，更低价更正品</a:t>
            </a:r>
            <a:endParaRPr lang="en-US" altLang="zh-CN" i="1" dirty="0">
              <a:solidFill>
                <a:srgbClr val="FF0000"/>
              </a:solidFill>
            </a:endParaRPr>
          </a:p>
          <a:p>
            <a:endParaRPr lang="en-US" altLang="zh-CN" sz="100" dirty="0">
              <a:solidFill>
                <a:srgbClr val="FF0000"/>
              </a:solidFill>
            </a:endParaRPr>
          </a:p>
          <a:p>
            <a:r>
              <a:rPr lang="zh-CN" altLang="en-US" dirty="0"/>
              <a:t>供应商与价值链上的其他厂商 </a:t>
            </a:r>
            <a:r>
              <a:rPr lang="en-US" altLang="zh-CN" sz="2600" dirty="0"/>
              <a:t>– </a:t>
            </a:r>
            <a:r>
              <a:rPr lang="zh-CN" altLang="en-US" sz="2600" dirty="0"/>
              <a:t>当前价值链上的关键玩家与新兴玩家</a:t>
            </a:r>
            <a:endParaRPr lang="en-US" altLang="zh-CN" dirty="0"/>
          </a:p>
          <a:p>
            <a:pPr lvl="1"/>
            <a:r>
              <a:rPr lang="zh-CN" altLang="en-US" i="1" dirty="0">
                <a:solidFill>
                  <a:srgbClr val="FF0000"/>
                </a:solidFill>
              </a:rPr>
              <a:t>从</a:t>
            </a:r>
            <a:r>
              <a:rPr lang="en-US" altLang="zh-CN" i="1" dirty="0">
                <a:solidFill>
                  <a:srgbClr val="FF0000"/>
                </a:solidFill>
              </a:rPr>
              <a:t>0</a:t>
            </a:r>
            <a:r>
              <a:rPr lang="zh-CN" altLang="en-US" i="1" dirty="0">
                <a:solidFill>
                  <a:srgbClr val="FF0000"/>
                </a:solidFill>
              </a:rPr>
              <a:t>到</a:t>
            </a:r>
            <a:r>
              <a:rPr lang="en-US" altLang="zh-CN" i="1" dirty="0">
                <a:solidFill>
                  <a:srgbClr val="FF0000"/>
                </a:solidFill>
              </a:rPr>
              <a:t>1</a:t>
            </a:r>
            <a:r>
              <a:rPr lang="zh-CN" altLang="en-US" i="1" dirty="0">
                <a:solidFill>
                  <a:srgbClr val="FF0000"/>
                </a:solidFill>
              </a:rPr>
              <a:t>的重资产模式</a:t>
            </a:r>
            <a:r>
              <a:rPr lang="zh-CN" altLang="en-US" i="1" dirty="0"/>
              <a:t>，</a:t>
            </a:r>
            <a:r>
              <a:rPr lang="en-US" altLang="zh-CN" dirty="0"/>
              <a:t>19</a:t>
            </a:r>
            <a:r>
              <a:rPr lang="zh-CN" altLang="en-US" dirty="0"/>
              <a:t>年</a:t>
            </a:r>
            <a:r>
              <a:rPr lang="en-US" altLang="zh-CN" dirty="0"/>
              <a:t>6</a:t>
            </a:r>
            <a:r>
              <a:rPr lang="zh-CN" altLang="en-US" dirty="0"/>
              <a:t>月宁波跨境保税仓开始运营，目标亚洲最大</a:t>
            </a:r>
            <a:endParaRPr lang="en-US" altLang="zh-CN" dirty="0"/>
          </a:p>
          <a:p>
            <a:pPr lvl="1"/>
            <a:r>
              <a:rPr lang="zh-CN" altLang="en-US" dirty="0"/>
              <a:t>出于营收压力</a:t>
            </a:r>
            <a:r>
              <a:rPr lang="zh-CN" altLang="en-US" i="1" dirty="0">
                <a:solidFill>
                  <a:srgbClr val="FF0000"/>
                </a:solidFill>
              </a:rPr>
              <a:t>不得不引入第三方店铺与“全球工厂店”，流量变现</a:t>
            </a:r>
            <a:endParaRPr lang="en-US" altLang="zh-CN" i="1" dirty="0">
              <a:solidFill>
                <a:srgbClr val="FF0000"/>
              </a:solidFill>
            </a:endParaRPr>
          </a:p>
          <a:p>
            <a:endParaRPr lang="en-US" altLang="zh-CN" sz="100" i="1" dirty="0"/>
          </a:p>
          <a:p>
            <a:r>
              <a:rPr lang="zh-CN" altLang="en-US" dirty="0"/>
              <a:t>利益相关者 </a:t>
            </a:r>
            <a:r>
              <a:rPr lang="en-US" altLang="zh-CN" sz="2600" dirty="0"/>
              <a:t>– </a:t>
            </a:r>
            <a:r>
              <a:rPr lang="zh-CN" altLang="en-US" sz="2600" dirty="0"/>
              <a:t>哪些人会影响你的组织和商业模式</a:t>
            </a:r>
            <a:endParaRPr lang="en-US" altLang="zh-CN" dirty="0"/>
          </a:p>
          <a:p>
            <a:pPr lvl="1"/>
            <a:r>
              <a:rPr lang="zh-CN" altLang="en-US" i="1" dirty="0">
                <a:solidFill>
                  <a:srgbClr val="FF0000"/>
                </a:solidFill>
              </a:rPr>
              <a:t>虽然营收一度达到网易总营收的</a:t>
            </a:r>
            <a:r>
              <a:rPr lang="en-US" altLang="zh-CN" i="1" dirty="0">
                <a:solidFill>
                  <a:srgbClr val="FF0000"/>
                </a:solidFill>
              </a:rPr>
              <a:t>20%</a:t>
            </a:r>
            <a:r>
              <a:rPr lang="zh-CN" altLang="en-US" i="1" dirty="0">
                <a:solidFill>
                  <a:srgbClr val="FF0000"/>
                </a:solidFill>
              </a:rPr>
              <a:t>，但利润率太低，拖累股价</a:t>
            </a:r>
            <a:endParaRPr lang="en-US" altLang="zh-CN" i="1" dirty="0">
              <a:solidFill>
                <a:srgbClr val="FF0000"/>
              </a:solidFill>
            </a:endParaRPr>
          </a:p>
          <a:p>
            <a:pPr lvl="1"/>
            <a:r>
              <a:rPr lang="zh-CN" altLang="en-US" i="1" dirty="0">
                <a:solidFill>
                  <a:srgbClr val="FF0000"/>
                </a:solidFill>
              </a:rPr>
              <a:t>受政策、汇率、经济热度、消费者喜好、供应稳定性的影响较大</a:t>
            </a:r>
          </a:p>
        </p:txBody>
      </p:sp>
    </p:spTree>
    <p:extLst>
      <p:ext uri="{BB962C8B-B14F-4D97-AF65-F5344CB8AC3E}">
        <p14:creationId xmlns:p14="http://schemas.microsoft.com/office/powerpoint/2010/main" val="288654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E88CD-2B31-4116-A87F-1A6E4A3DC658}"/>
              </a:ext>
            </a:extLst>
          </p:cNvPr>
          <p:cNvSpPr>
            <a:spLocks noGrp="1"/>
          </p:cNvSpPr>
          <p:nvPr>
            <p:ph type="title"/>
          </p:nvPr>
        </p:nvSpPr>
        <p:spPr>
          <a:xfrm>
            <a:off x="628650" y="365126"/>
            <a:ext cx="7886700" cy="837509"/>
          </a:xfrm>
        </p:spPr>
        <p:txBody>
          <a:bodyPr>
            <a:normAutofit/>
          </a:bodyPr>
          <a:lstStyle/>
          <a:p>
            <a:r>
              <a:rPr lang="zh-CN" altLang="en-US" sz="3600" b="1" dirty="0"/>
              <a:t>宏观经济影响：</a:t>
            </a:r>
            <a:r>
              <a:rPr lang="zh-CN" altLang="en-US" sz="3600" dirty="0"/>
              <a:t>网易考拉的“先降”</a:t>
            </a:r>
          </a:p>
        </p:txBody>
      </p:sp>
      <p:sp>
        <p:nvSpPr>
          <p:cNvPr id="3" name="内容占位符 2">
            <a:extLst>
              <a:ext uri="{FF2B5EF4-FFF2-40B4-BE49-F238E27FC236}">
                <a16:creationId xmlns:a16="http://schemas.microsoft.com/office/drawing/2014/main" id="{7D906A1E-4BA8-433D-8617-5DC75313B295}"/>
              </a:ext>
            </a:extLst>
          </p:cNvPr>
          <p:cNvSpPr>
            <a:spLocks noGrp="1"/>
          </p:cNvSpPr>
          <p:nvPr>
            <p:ph idx="1"/>
          </p:nvPr>
        </p:nvSpPr>
        <p:spPr>
          <a:xfrm>
            <a:off x="628650" y="1381539"/>
            <a:ext cx="7886700" cy="5237921"/>
          </a:xfrm>
        </p:spPr>
        <p:txBody>
          <a:bodyPr>
            <a:normAutofit fontScale="77500" lnSpcReduction="20000"/>
          </a:bodyPr>
          <a:lstStyle/>
          <a:p>
            <a:r>
              <a:rPr lang="zh-CN" altLang="en-US" dirty="0"/>
              <a:t>全球市场情况 </a:t>
            </a:r>
            <a:r>
              <a:rPr lang="en-US" altLang="zh-CN" sz="2600" dirty="0"/>
              <a:t>– </a:t>
            </a:r>
            <a:r>
              <a:rPr lang="zh-CN" altLang="en-US" sz="2600" dirty="0"/>
              <a:t>从宏观经济角度总结当前整体情况</a:t>
            </a:r>
            <a:endParaRPr lang="en-US" altLang="zh-CN" dirty="0"/>
          </a:p>
          <a:p>
            <a:pPr lvl="1"/>
            <a:r>
              <a:rPr lang="en-US" altLang="zh-CN" i="1" dirty="0">
                <a:solidFill>
                  <a:srgbClr val="FF0000"/>
                </a:solidFill>
              </a:rPr>
              <a:t>2008-2020</a:t>
            </a:r>
            <a:r>
              <a:rPr lang="zh-CN" altLang="en-US" i="1" dirty="0">
                <a:solidFill>
                  <a:srgbClr val="FF0000"/>
                </a:solidFill>
              </a:rPr>
              <a:t>的又一个</a:t>
            </a:r>
            <a:r>
              <a:rPr lang="en-US" altLang="zh-CN" i="1" dirty="0">
                <a:solidFill>
                  <a:srgbClr val="FF0000"/>
                </a:solidFill>
              </a:rPr>
              <a:t>12</a:t>
            </a:r>
            <a:r>
              <a:rPr lang="zh-CN" altLang="en-US" i="1" dirty="0">
                <a:solidFill>
                  <a:srgbClr val="FF0000"/>
                </a:solidFill>
              </a:rPr>
              <a:t>年周期，全世界主要经济体的增速都在放缓</a:t>
            </a:r>
            <a:endParaRPr lang="en-US" altLang="zh-CN" i="1" dirty="0">
              <a:solidFill>
                <a:srgbClr val="FF0000"/>
              </a:solidFill>
            </a:endParaRPr>
          </a:p>
          <a:p>
            <a:pPr lvl="1"/>
            <a:r>
              <a:rPr lang="zh-CN" altLang="en-US" i="1" dirty="0">
                <a:solidFill>
                  <a:srgbClr val="FF0000"/>
                </a:solidFill>
              </a:rPr>
              <a:t>跨境商品交易受汇率波动影响较大</a:t>
            </a:r>
            <a:r>
              <a:rPr lang="zh-CN" altLang="en-US" i="1" dirty="0"/>
              <a:t>：</a:t>
            </a:r>
            <a:r>
              <a:rPr lang="en-US" altLang="zh-CN" dirty="0"/>
              <a:t>14</a:t>
            </a:r>
            <a:r>
              <a:rPr lang="zh-CN" altLang="en-US" dirty="0"/>
              <a:t>年开始人民币升值（</a:t>
            </a:r>
            <a:r>
              <a:rPr lang="zh-CN" altLang="en-US" b="1" dirty="0">
                <a:solidFill>
                  <a:srgbClr val="FF0000"/>
                </a:solidFill>
              </a:rPr>
              <a:t>最高接近</a:t>
            </a:r>
            <a:r>
              <a:rPr lang="en-US" altLang="zh-CN" b="1" dirty="0">
                <a:solidFill>
                  <a:srgbClr val="FF0000"/>
                </a:solidFill>
              </a:rPr>
              <a:t>1</a:t>
            </a:r>
            <a:r>
              <a:rPr lang="zh-CN" altLang="en-US" b="1" dirty="0">
                <a:solidFill>
                  <a:srgbClr val="FF0000"/>
                </a:solidFill>
              </a:rPr>
              <a:t>比</a:t>
            </a:r>
            <a:r>
              <a:rPr lang="en-US" altLang="zh-CN" b="1" dirty="0">
                <a:solidFill>
                  <a:srgbClr val="FF0000"/>
                </a:solidFill>
              </a:rPr>
              <a:t>6</a:t>
            </a:r>
            <a:r>
              <a:rPr lang="zh-CN" altLang="en-US" dirty="0"/>
              <a:t>）</a:t>
            </a:r>
            <a:r>
              <a:rPr lang="zh-CN" altLang="en-US" i="1" dirty="0"/>
              <a:t>，</a:t>
            </a:r>
            <a:r>
              <a:rPr lang="en-US" altLang="zh-CN" i="1" dirty="0"/>
              <a:t>18</a:t>
            </a:r>
            <a:r>
              <a:rPr lang="zh-CN" altLang="en-US" i="1" dirty="0"/>
              <a:t>年开始贬值（</a:t>
            </a:r>
            <a:r>
              <a:rPr lang="zh-CN" altLang="en-US" i="1" dirty="0">
                <a:solidFill>
                  <a:srgbClr val="FF0000"/>
                </a:solidFill>
              </a:rPr>
              <a:t>近期最低</a:t>
            </a:r>
            <a:r>
              <a:rPr lang="en-US" altLang="zh-CN" i="1" dirty="0">
                <a:solidFill>
                  <a:srgbClr val="FF0000"/>
                </a:solidFill>
              </a:rPr>
              <a:t>1</a:t>
            </a:r>
            <a:r>
              <a:rPr lang="zh-CN" altLang="en-US" i="1" dirty="0">
                <a:solidFill>
                  <a:srgbClr val="FF0000"/>
                </a:solidFill>
              </a:rPr>
              <a:t>比</a:t>
            </a:r>
            <a:r>
              <a:rPr lang="en-US" altLang="zh-CN" i="1" dirty="0">
                <a:solidFill>
                  <a:srgbClr val="FF0000"/>
                </a:solidFill>
              </a:rPr>
              <a:t>7.1</a:t>
            </a:r>
            <a:r>
              <a:rPr lang="zh-CN" altLang="en-US" i="1" dirty="0"/>
              <a:t>）</a:t>
            </a:r>
            <a:endParaRPr lang="en-US" altLang="zh-CN" i="1" dirty="0"/>
          </a:p>
          <a:p>
            <a:pPr lvl="1"/>
            <a:r>
              <a:rPr lang="zh-CN" altLang="en-US" b="1" dirty="0">
                <a:solidFill>
                  <a:srgbClr val="00B0F0"/>
                </a:solidFill>
              </a:rPr>
              <a:t>中国提出供给侧改革，鼓励进口平衡贸易</a:t>
            </a:r>
            <a:r>
              <a:rPr lang="zh-CN" altLang="en-US" dirty="0"/>
              <a:t>（第一届进口博览会）</a:t>
            </a:r>
            <a:endParaRPr lang="en-US" altLang="zh-CN" dirty="0"/>
          </a:p>
          <a:p>
            <a:endParaRPr lang="en-US" altLang="zh-CN" sz="100" dirty="0"/>
          </a:p>
          <a:p>
            <a:r>
              <a:rPr lang="zh-CN" altLang="en-US" dirty="0"/>
              <a:t>资本市场 </a:t>
            </a:r>
            <a:r>
              <a:rPr lang="en-US" altLang="zh-CN" sz="2600" dirty="0"/>
              <a:t>– </a:t>
            </a:r>
            <a:r>
              <a:rPr lang="zh-CN" altLang="en-US" sz="2600" dirty="0"/>
              <a:t>与你的资本需求相关的当前资本市场情况</a:t>
            </a:r>
            <a:endParaRPr lang="en-US" altLang="zh-CN" dirty="0"/>
          </a:p>
          <a:p>
            <a:pPr lvl="1"/>
            <a:r>
              <a:rPr lang="en-US" altLang="zh-CN" b="1" dirty="0">
                <a:solidFill>
                  <a:srgbClr val="00B0F0"/>
                </a:solidFill>
              </a:rPr>
              <a:t>14</a:t>
            </a:r>
            <a:r>
              <a:rPr lang="zh-CN" altLang="en-US" b="1" dirty="0">
                <a:solidFill>
                  <a:srgbClr val="00B0F0"/>
                </a:solidFill>
              </a:rPr>
              <a:t>年开始资本市场流动性逐渐充裕，与互联网思维热潮同步</a:t>
            </a:r>
            <a:endParaRPr lang="en-US" altLang="zh-CN" b="1" dirty="0">
              <a:solidFill>
                <a:srgbClr val="00B0F0"/>
              </a:solidFill>
            </a:endParaRPr>
          </a:p>
          <a:p>
            <a:pPr lvl="1"/>
            <a:r>
              <a:rPr lang="en-US" altLang="zh-CN" i="1" dirty="0">
                <a:solidFill>
                  <a:srgbClr val="FF0000"/>
                </a:solidFill>
              </a:rPr>
              <a:t>17</a:t>
            </a:r>
            <a:r>
              <a:rPr lang="zh-CN" altLang="en-US" i="1" dirty="0">
                <a:solidFill>
                  <a:srgbClr val="FF0000"/>
                </a:solidFill>
              </a:rPr>
              <a:t>年开始去杠杆，</a:t>
            </a:r>
            <a:r>
              <a:rPr lang="en-US" altLang="zh-CN" i="1" dirty="0">
                <a:solidFill>
                  <a:srgbClr val="FF0000"/>
                </a:solidFill>
              </a:rPr>
              <a:t>19</a:t>
            </a:r>
            <a:r>
              <a:rPr lang="zh-CN" altLang="en-US" i="1" dirty="0">
                <a:solidFill>
                  <a:srgbClr val="FF0000"/>
                </a:solidFill>
              </a:rPr>
              <a:t>年丁磊认为将遭遇资本寒冬（新冠疫情的全球蔓延）</a:t>
            </a:r>
            <a:endParaRPr lang="en-US" altLang="zh-CN" i="1" dirty="0">
              <a:solidFill>
                <a:srgbClr val="FF0000"/>
              </a:solidFill>
            </a:endParaRPr>
          </a:p>
          <a:p>
            <a:endParaRPr lang="en-US" altLang="zh-CN" sz="100" i="1" dirty="0"/>
          </a:p>
          <a:p>
            <a:r>
              <a:rPr lang="zh-CN" altLang="en-US" dirty="0"/>
              <a:t>大宗商品和其他资源 </a:t>
            </a:r>
            <a:r>
              <a:rPr lang="en-US" altLang="zh-CN" sz="2600" dirty="0"/>
              <a:t>– </a:t>
            </a:r>
            <a:r>
              <a:rPr lang="zh-CN" altLang="en-US" sz="2600" dirty="0"/>
              <a:t>关注你的商业模式所需的资源价格与趋势</a:t>
            </a:r>
            <a:endParaRPr lang="en-US" altLang="zh-CN" dirty="0"/>
          </a:p>
          <a:p>
            <a:pPr lvl="1"/>
            <a:r>
              <a:rPr lang="zh-CN" altLang="en-US" i="1" dirty="0"/>
              <a:t>人力成本不断上升，</a:t>
            </a:r>
            <a:r>
              <a:rPr lang="en-US" altLang="zh-CN" i="1" dirty="0">
                <a:solidFill>
                  <a:srgbClr val="FF0000"/>
                </a:solidFill>
              </a:rPr>
              <a:t>14</a:t>
            </a:r>
            <a:r>
              <a:rPr lang="zh-CN" altLang="en-US" i="1" dirty="0">
                <a:solidFill>
                  <a:srgbClr val="FF0000"/>
                </a:solidFill>
              </a:rPr>
              <a:t>年到</a:t>
            </a:r>
            <a:r>
              <a:rPr lang="en-US" altLang="zh-CN" i="1" dirty="0">
                <a:solidFill>
                  <a:srgbClr val="FF0000"/>
                </a:solidFill>
              </a:rPr>
              <a:t>20</a:t>
            </a:r>
            <a:r>
              <a:rPr lang="zh-CN" altLang="en-US" i="1" dirty="0">
                <a:solidFill>
                  <a:srgbClr val="FF0000"/>
                </a:solidFill>
              </a:rPr>
              <a:t>年程序员</a:t>
            </a:r>
            <a:r>
              <a:rPr lang="zh-CN" altLang="en-US" b="1" i="1" dirty="0">
                <a:solidFill>
                  <a:srgbClr val="FF0000"/>
                </a:solidFill>
              </a:rPr>
              <a:t>起薪</a:t>
            </a:r>
            <a:r>
              <a:rPr lang="zh-CN" altLang="en-US" i="1" dirty="0">
                <a:solidFill>
                  <a:srgbClr val="FF0000"/>
                </a:solidFill>
              </a:rPr>
              <a:t>完成了</a:t>
            </a:r>
            <a:r>
              <a:rPr lang="en-US" altLang="zh-CN" i="1" dirty="0">
                <a:solidFill>
                  <a:srgbClr val="FF0000"/>
                </a:solidFill>
              </a:rPr>
              <a:t>10w+</a:t>
            </a:r>
            <a:r>
              <a:rPr lang="zh-CN" altLang="en-US" i="1" dirty="0">
                <a:solidFill>
                  <a:srgbClr val="FF0000"/>
                </a:solidFill>
              </a:rPr>
              <a:t>到</a:t>
            </a:r>
            <a:r>
              <a:rPr lang="en-US" altLang="zh-CN" i="1" dirty="0">
                <a:solidFill>
                  <a:srgbClr val="FF0000"/>
                </a:solidFill>
              </a:rPr>
              <a:t>30w</a:t>
            </a:r>
            <a:r>
              <a:rPr lang="zh-CN" altLang="en-US" i="1" dirty="0">
                <a:solidFill>
                  <a:srgbClr val="FF0000"/>
                </a:solidFill>
              </a:rPr>
              <a:t>左右的跳跃（华为</a:t>
            </a:r>
            <a:r>
              <a:rPr lang="en-US" altLang="zh-CN" i="1" dirty="0">
                <a:solidFill>
                  <a:srgbClr val="FF0000"/>
                </a:solidFill>
              </a:rPr>
              <a:t>+</a:t>
            </a:r>
            <a:r>
              <a:rPr lang="zh-CN" altLang="en-US" i="1" dirty="0">
                <a:solidFill>
                  <a:srgbClr val="FF0000"/>
                </a:solidFill>
              </a:rPr>
              <a:t>头条）</a:t>
            </a:r>
            <a:r>
              <a:rPr lang="en-US" altLang="zh-CN" i="1" dirty="0">
                <a:solidFill>
                  <a:srgbClr val="FF0000"/>
                </a:solidFill>
              </a:rPr>
              <a:t>- </a:t>
            </a:r>
            <a:r>
              <a:rPr lang="zh-CN" altLang="en-US" i="1" strike="sngStrike" dirty="0">
                <a:solidFill>
                  <a:srgbClr val="FF0000"/>
                </a:solidFill>
              </a:rPr>
              <a:t>鹅厂：给不到</a:t>
            </a:r>
            <a:r>
              <a:rPr lang="en-US" altLang="zh-CN" i="1" strike="sngStrike" dirty="0">
                <a:solidFill>
                  <a:srgbClr val="FF0000"/>
                </a:solidFill>
              </a:rPr>
              <a:t>40w</a:t>
            </a:r>
            <a:r>
              <a:rPr lang="zh-CN" altLang="en-US" i="1" strike="sngStrike" dirty="0">
                <a:solidFill>
                  <a:srgbClr val="FF0000"/>
                </a:solidFill>
              </a:rPr>
              <a:t>的</a:t>
            </a:r>
            <a:r>
              <a:rPr lang="en-US" altLang="zh-CN" i="1" strike="sngStrike" dirty="0" err="1">
                <a:solidFill>
                  <a:srgbClr val="FF0000"/>
                </a:solidFill>
              </a:rPr>
              <a:t>zhazha</a:t>
            </a:r>
            <a:endParaRPr lang="en-US" altLang="zh-CN" i="1" strike="sngStrike" dirty="0">
              <a:solidFill>
                <a:srgbClr val="FF0000"/>
              </a:solidFill>
            </a:endParaRPr>
          </a:p>
          <a:p>
            <a:endParaRPr lang="en-US" altLang="zh-CN" sz="100" dirty="0"/>
          </a:p>
          <a:p>
            <a:r>
              <a:rPr lang="zh-CN" altLang="en-US" dirty="0"/>
              <a:t>经济基础设施 </a:t>
            </a:r>
            <a:r>
              <a:rPr lang="en-US" altLang="zh-CN" sz="2600" dirty="0"/>
              <a:t>– </a:t>
            </a:r>
            <a:r>
              <a:rPr lang="zh-CN" altLang="en-US" sz="2600" dirty="0"/>
              <a:t>你的业务市场的经济基础设施</a:t>
            </a:r>
            <a:endParaRPr lang="en-US" altLang="zh-CN" dirty="0"/>
          </a:p>
          <a:p>
            <a:pPr lvl="1"/>
            <a:r>
              <a:rPr lang="zh-CN" altLang="en-US" b="1" dirty="0">
                <a:solidFill>
                  <a:srgbClr val="00B0F0"/>
                </a:solidFill>
              </a:rPr>
              <a:t>“洋”食品的增多：各类中欧班列的开行，去程</a:t>
            </a:r>
            <a:r>
              <a:rPr lang="en-US" altLang="zh-CN" b="1" dirty="0">
                <a:solidFill>
                  <a:srgbClr val="00B0F0"/>
                </a:solidFill>
              </a:rPr>
              <a:t>-</a:t>
            </a:r>
            <a:r>
              <a:rPr lang="zh-CN" altLang="en-US" b="1" dirty="0">
                <a:solidFill>
                  <a:srgbClr val="00B0F0"/>
                </a:solidFill>
              </a:rPr>
              <a:t>高附加值机电产品，返程</a:t>
            </a:r>
            <a:r>
              <a:rPr lang="en-US" altLang="zh-CN" b="1" dirty="0">
                <a:solidFill>
                  <a:srgbClr val="00B0F0"/>
                </a:solidFill>
              </a:rPr>
              <a:t>-</a:t>
            </a:r>
            <a:r>
              <a:rPr lang="zh-CN" altLang="en-US" b="1" dirty="0">
                <a:solidFill>
                  <a:srgbClr val="00B0F0"/>
                </a:solidFill>
              </a:rPr>
              <a:t>特色食品</a:t>
            </a:r>
            <a:endParaRPr lang="en-US" altLang="zh-CN" b="1" dirty="0">
              <a:solidFill>
                <a:srgbClr val="00B0F0"/>
              </a:solidFill>
            </a:endParaRPr>
          </a:p>
          <a:p>
            <a:pPr lvl="1"/>
            <a:r>
              <a:rPr lang="en-US" altLang="zh-CN" dirty="0"/>
              <a:t>08</a:t>
            </a:r>
            <a:r>
              <a:rPr lang="zh-CN" altLang="en-US" dirty="0"/>
              <a:t>年后高铁</a:t>
            </a:r>
            <a:r>
              <a:rPr lang="en-US" altLang="zh-CN" dirty="0"/>
              <a:t>+4g</a:t>
            </a:r>
            <a:r>
              <a:rPr lang="zh-CN" altLang="en-US" dirty="0"/>
              <a:t>（短视频</a:t>
            </a:r>
            <a:r>
              <a:rPr lang="en-US" altLang="zh-CN" dirty="0"/>
              <a:t>+</a:t>
            </a:r>
            <a:r>
              <a:rPr lang="zh-CN" altLang="en-US" dirty="0"/>
              <a:t>小程序</a:t>
            </a:r>
            <a:r>
              <a:rPr lang="en-US" altLang="zh-CN" dirty="0"/>
              <a:t>+</a:t>
            </a:r>
            <a:r>
              <a:rPr lang="zh-CN" altLang="en-US" dirty="0"/>
              <a:t>移动支付</a:t>
            </a:r>
            <a:r>
              <a:rPr lang="en-US" altLang="zh-CN" dirty="0"/>
              <a:t>+</a:t>
            </a:r>
            <a:r>
              <a:rPr lang="zh-CN" altLang="en-US" dirty="0"/>
              <a:t>移动信用授权</a:t>
            </a:r>
            <a:r>
              <a:rPr lang="en-US" altLang="zh-CN" dirty="0"/>
              <a:t>+</a:t>
            </a:r>
            <a:r>
              <a:rPr lang="zh-CN" altLang="en-US" dirty="0"/>
              <a:t>定位服务的广泛使用），未来</a:t>
            </a:r>
            <a:r>
              <a:rPr lang="en-US" altLang="zh-CN" dirty="0"/>
              <a:t>20</a:t>
            </a:r>
            <a:r>
              <a:rPr lang="zh-CN" altLang="en-US" dirty="0"/>
              <a:t>万亿新基建：</a:t>
            </a:r>
            <a:r>
              <a:rPr lang="en-US" altLang="zh-CN" dirty="0"/>
              <a:t>5g+</a:t>
            </a:r>
            <a:r>
              <a:rPr lang="zh-CN" altLang="en-US" dirty="0"/>
              <a:t>特高压</a:t>
            </a:r>
            <a:r>
              <a:rPr lang="en-US" altLang="zh-CN" dirty="0"/>
              <a:t>+</a:t>
            </a:r>
            <a:r>
              <a:rPr lang="zh-CN" altLang="en-US" dirty="0"/>
              <a:t>轨道交通</a:t>
            </a:r>
            <a:r>
              <a:rPr lang="en-US" altLang="zh-CN" dirty="0"/>
              <a:t>+</a:t>
            </a:r>
            <a:r>
              <a:rPr lang="zh-CN" altLang="en-US" dirty="0"/>
              <a:t>充电桩</a:t>
            </a:r>
            <a:r>
              <a:rPr lang="en-US" altLang="zh-CN" dirty="0"/>
              <a:t>+AI+</a:t>
            </a:r>
            <a:r>
              <a:rPr lang="zh-CN" altLang="en-US" dirty="0"/>
              <a:t>大数据中心</a:t>
            </a:r>
            <a:r>
              <a:rPr lang="en-US" altLang="zh-CN" dirty="0"/>
              <a:t>+</a:t>
            </a:r>
            <a:r>
              <a:rPr lang="zh-CN" altLang="en-US" dirty="0"/>
              <a:t>工业互联网</a:t>
            </a:r>
          </a:p>
        </p:txBody>
      </p:sp>
    </p:spTree>
    <p:extLst>
      <p:ext uri="{BB962C8B-B14F-4D97-AF65-F5344CB8AC3E}">
        <p14:creationId xmlns:p14="http://schemas.microsoft.com/office/powerpoint/2010/main" val="33483266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2032</Words>
  <Application>Microsoft Office PowerPoint</Application>
  <PresentationFormat>全屏显示(4:3)</PresentationFormat>
  <Paragraphs>144</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PingFangSC-Regular</vt:lpstr>
      <vt:lpstr>等线</vt:lpstr>
      <vt:lpstr>Arial</vt:lpstr>
      <vt:lpstr>Arial</vt:lpstr>
      <vt:lpstr>Calibri</vt:lpstr>
      <vt:lpstr>Calibri Light</vt:lpstr>
      <vt:lpstr>Office 主题​​</vt:lpstr>
      <vt:lpstr>需求与商业模式创新 第五章 商业模式战略 评估商业模式</vt:lpstr>
      <vt:lpstr>相关新闻</vt:lpstr>
      <vt:lpstr>为什么要先评估？</vt:lpstr>
      <vt:lpstr>变化环境下商业模式的演进</vt:lpstr>
      <vt:lpstr>商业模式环境评估</vt:lpstr>
      <vt:lpstr>市场影响力：初创期的网易考拉海购</vt:lpstr>
      <vt:lpstr>关键趋势：网易考拉的“死战”</vt:lpstr>
      <vt:lpstr>行业影响力：网易考拉从“死战”到“先降”</vt:lpstr>
      <vt:lpstr>宏观经济影响：网易考拉的“先降”</vt:lpstr>
      <vt:lpstr>一些关键性外部趋势</vt:lpstr>
      <vt:lpstr>定期评估商业模式：“年度体检”</vt:lpstr>
      <vt:lpstr>Amazon.com整体（完整画布）评估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需求与商业模式创新 第五章 商业模式战略 评估商业模式</dc:title>
  <dc:creator>Hongyu Kuang</dc:creator>
  <cp:lastModifiedBy>Kuang Hongyu</cp:lastModifiedBy>
  <cp:revision>103</cp:revision>
  <dcterms:created xsi:type="dcterms:W3CDTF">2020-04-01T12:48:53Z</dcterms:created>
  <dcterms:modified xsi:type="dcterms:W3CDTF">2022-10-19T10:10:22Z</dcterms:modified>
</cp:coreProperties>
</file>