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32" r:id="rId5"/>
    <p:sldId id="340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8" r:id="rId14"/>
    <p:sldId id="263" r:id="rId15"/>
    <p:sldId id="337" r:id="rId16"/>
    <p:sldId id="260" r:id="rId17"/>
    <p:sldId id="334" r:id="rId18"/>
    <p:sldId id="339" r:id="rId19"/>
    <p:sldId id="336" r:id="rId20"/>
    <p:sldId id="335" r:id="rId21"/>
    <p:sldId id="311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7" autoAdjust="0"/>
    <p:restoredTop sz="79260" autoAdjust="0"/>
  </p:normalViewPr>
  <p:slideViewPr>
    <p:cSldViewPr>
      <p:cViewPr varScale="1">
        <p:scale>
          <a:sx n="90" d="100"/>
          <a:sy n="90" d="100"/>
        </p:scale>
        <p:origin x="25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section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6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http://127.0.0.1:8080/section1</a:t>
            </a:r>
          </a:p>
          <a:p>
            <a:r>
              <a:rPr lang="fr-FR" altLang="zh-CN"/>
              <a:t>cd C:\codej\section1\src\main\schema</a:t>
            </a:r>
            <a:endParaRPr lang="en-US" altLang="zh-CN"/>
          </a:p>
          <a:p>
            <a:r>
              <a:rPr lang="en-US" altLang="zh-CN"/>
              <a:t>mysql –h127.0.0.1 -uroot -pexampledb20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 databases;</a:t>
            </a:r>
            <a:endParaRPr lang="en-US" altLang="zh-CN"/>
          </a:p>
          <a:p>
            <a:r>
              <a:rPr lang="en-US" altLang="zh-CN"/>
              <a:t>show tables;</a:t>
            </a:r>
          </a:p>
          <a:p>
            <a:r>
              <a:rPr lang="en-US" altLang="zh-CN"/>
              <a:t>source </a:t>
            </a:r>
            <a:r>
              <a:rPr lang="fr-FR" altLang="zh-CN"/>
              <a:t>C:\codej\section1\src\main\schema\</a:t>
            </a:r>
            <a:r>
              <a:rPr lang="en-US" altLang="zh-CN"/>
              <a:t>exampledb.sql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75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6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95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http://localhost:8080/section1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http://localhost:8088/section1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38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2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71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2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&lt;mirror&gt;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&lt;id&gt;</a:t>
            </a:r>
            <a:r>
              <a:rPr lang="en-US" altLang="zh-CN" dirty="0" err="1"/>
              <a:t>alimaven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&lt;/id&gt;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&lt;name&gt;</a:t>
            </a:r>
            <a:r>
              <a:rPr lang="en-US" altLang="zh-CN" dirty="0" err="1"/>
              <a:t>aliyun</a:t>
            </a:r>
            <a:r>
              <a:rPr lang="en-US" altLang="zh-CN" dirty="0"/>
              <a:t> maven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&lt;/name&gt;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CN" dirty="0"/>
              <a:t>http://maven.aliyun.com/nexus/content/groups/public/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&lt;/url&gt;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mirrorOf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CN" dirty="0"/>
              <a:t>central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mirrorOf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&lt;/mirror&gt;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6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84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确认</a:t>
            </a:r>
            <a:r>
              <a:rPr lang="en-US" altLang="zh-CN"/>
              <a:t>windows</a:t>
            </a:r>
            <a:r>
              <a:rPr lang="zh-CN" altLang="en-US"/>
              <a:t>服务是否已启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50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67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4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72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 搭建</a:t>
            </a:r>
            <a:r>
              <a:rPr lang="zh-CN" altLang="en-US" dirty="0">
                <a:sym typeface="FrutigerNext LT Medium"/>
              </a:rPr>
              <a:t>开发、运行、自动化测试环境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intelij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插件：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Database Navigator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E1AA66-4ADA-4A6A-B1BC-61CEC10B7A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048672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0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tomcat-8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乱码问题</a:t>
            </a:r>
            <a:endParaRPr lang="fr-FR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776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chemeClr val="tx1"/>
                </a:solidFill>
              </a:rPr>
              <a:t>软件安装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应用开发代码解读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ym typeface="黑体"/>
              </a:rPr>
              <a:t>代码构建、部署、运行</a:t>
            </a:r>
            <a:endParaRPr lang="en-US" altLang="zh-CN" sz="2400" dirty="0"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/>
              <a:t>测试工具介绍</a:t>
            </a:r>
            <a:endParaRPr sz="2400" dirty="0"/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634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"/>
          <p:cNvSpPr txBox="1">
            <a:spLocks noGrp="1"/>
          </p:cNvSpPr>
          <p:nvPr>
            <p:ph type="title"/>
          </p:nvPr>
        </p:nvSpPr>
        <p:spPr>
          <a:xfrm>
            <a:off x="755650" y="836712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例子程序实现的功能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660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b="0" dirty="0" err="1">
                <a:latin typeface="黑体"/>
                <a:ea typeface="黑体"/>
              </a:rPr>
              <a:t>Spring</a:t>
            </a:r>
            <a:r>
              <a:rPr b="0" dirty="0" err="1">
                <a:latin typeface="黑体"/>
                <a:ea typeface="黑体"/>
                <a:sym typeface="黑体"/>
              </a:rPr>
              <a:t>是</a:t>
            </a:r>
            <a:r>
              <a:rPr b="0" dirty="0" err="1">
                <a:latin typeface="黑体"/>
                <a:ea typeface="黑体"/>
              </a:rPr>
              <a:t>java</a:t>
            </a:r>
            <a:r>
              <a:rPr b="0" dirty="0" err="1">
                <a:latin typeface="黑体"/>
                <a:ea typeface="黑体"/>
                <a:sym typeface="黑体"/>
              </a:rPr>
              <a:t>生态圈的主流编程框架</a:t>
            </a:r>
            <a:endParaRPr b="0" dirty="0">
              <a:latin typeface="黑体"/>
              <a:ea typeface="黑体"/>
              <a:sym typeface="黑体"/>
            </a:endParaRPr>
          </a:p>
        </p:txBody>
      </p:sp>
      <p:sp>
        <p:nvSpPr>
          <p:cNvPr id="298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黑体"/>
                <a:ea typeface="黑体"/>
                <a:cs typeface="黑体"/>
                <a:sym typeface="黑体"/>
              </a:rPr>
              <a:t>轻量级（</a:t>
            </a:r>
            <a:r>
              <a:rPr dirty="0" err="1"/>
              <a:t>Lightweight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  <a:cs typeface="黑体"/>
                <a:sym typeface="黑体"/>
              </a:rPr>
              <a:t>非侵入性（</a:t>
            </a:r>
            <a:r>
              <a:rPr dirty="0" err="1"/>
              <a:t>No</a:t>
            </a:r>
            <a:r>
              <a:rPr dirty="0"/>
              <a:t> intrusive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  <a:sym typeface="黑体"/>
              </a:rPr>
              <a:t>容器（</a:t>
            </a:r>
            <a:r>
              <a:rPr dirty="0" err="1">
                <a:latin typeface="黑体"/>
                <a:ea typeface="黑体"/>
              </a:rPr>
              <a:t>Container</a:t>
            </a:r>
            <a:r>
              <a:rPr dirty="0">
                <a:latin typeface="黑体"/>
                <a:ea typeface="黑体"/>
                <a:sym typeface="黑体"/>
              </a:rPr>
              <a:t>）</a:t>
            </a:r>
          </a:p>
          <a:p>
            <a:r>
              <a:rPr lang="zh-CN" altLang="en-US" dirty="0">
                <a:solidFill>
                  <a:srgbClr val="FF0000"/>
                </a:solidFill>
                <a:latin typeface="黑体"/>
                <a:ea typeface="黑体"/>
              </a:rPr>
              <a:t>依赖注入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</a:rPr>
              <a:t>(</a:t>
            </a:r>
            <a:r>
              <a:rPr lang="en-US" dirty="0">
                <a:solidFill>
                  <a:srgbClr val="FF0000"/>
                </a:solidFill>
                <a:latin typeface="黑体"/>
                <a:ea typeface="黑体"/>
              </a:rPr>
              <a:t>Dependency Injection)</a:t>
            </a:r>
            <a:endParaRPr dirty="0">
              <a:solidFill>
                <a:srgbClr val="FF0000"/>
              </a:solidFill>
              <a:latin typeface="黑体"/>
              <a:ea typeface="黑体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/>
                <a:ea typeface="黑体"/>
              </a:rPr>
              <a:t>面向切面编程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</a:rPr>
              <a:t>(</a:t>
            </a:r>
            <a:r>
              <a:rPr lang="en-US" dirty="0">
                <a:solidFill>
                  <a:srgbClr val="FF0000"/>
                </a:solidFill>
                <a:latin typeface="黑体"/>
                <a:ea typeface="黑体"/>
              </a:rPr>
              <a:t>Aspect Oriented Programming)</a:t>
            </a:r>
          </a:p>
          <a:p>
            <a:r>
              <a:rPr dirty="0" err="1">
                <a:latin typeface="黑体"/>
                <a:ea typeface="黑体"/>
                <a:sym typeface="黑体"/>
              </a:rPr>
              <a:t>持久层（</a:t>
            </a:r>
            <a:r>
              <a:rPr dirty="0" err="1">
                <a:latin typeface="黑体"/>
                <a:ea typeface="黑体"/>
              </a:rPr>
              <a:t>JDBC</a:t>
            </a:r>
            <a:r>
              <a:rPr dirty="0" err="1">
                <a:latin typeface="黑体"/>
                <a:ea typeface="黑体"/>
                <a:sym typeface="黑体"/>
              </a:rPr>
              <a:t>封装、事务管理、</a:t>
            </a:r>
            <a:r>
              <a:rPr dirty="0" err="1">
                <a:latin typeface="黑体"/>
                <a:ea typeface="黑体"/>
              </a:rPr>
              <a:t>ORM</a:t>
            </a:r>
            <a:r>
              <a:rPr dirty="0" err="1">
                <a:latin typeface="黑体"/>
                <a:ea typeface="黑体"/>
                <a:sym typeface="黑体"/>
              </a:rPr>
              <a:t>工具整合</a:t>
            </a:r>
            <a:r>
              <a:rPr dirty="0">
                <a:latin typeface="黑体"/>
                <a:ea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</a:rPr>
              <a:t>Web</a:t>
            </a:r>
            <a:r>
              <a:rPr dirty="0" err="1">
                <a:latin typeface="黑体"/>
                <a:ea typeface="黑体"/>
                <a:sym typeface="黑体"/>
              </a:rPr>
              <a:t>框架（</a:t>
            </a:r>
            <a:r>
              <a:rPr dirty="0" err="1">
                <a:latin typeface="黑体"/>
                <a:ea typeface="黑体"/>
              </a:rPr>
              <a:t>MVC</a:t>
            </a:r>
            <a:r>
              <a:rPr dirty="0" err="1">
                <a:latin typeface="黑体"/>
                <a:ea typeface="黑体"/>
                <a:sym typeface="黑体"/>
              </a:rPr>
              <a:t>、其它</a:t>
            </a:r>
            <a:r>
              <a:rPr dirty="0" err="1">
                <a:latin typeface="黑体"/>
                <a:ea typeface="黑体"/>
              </a:rPr>
              <a:t>WEB</a:t>
            </a:r>
            <a:r>
              <a:rPr dirty="0" err="1">
                <a:latin typeface="黑体"/>
                <a:ea typeface="黑体"/>
                <a:sym typeface="黑体"/>
              </a:rPr>
              <a:t>框架整合</a:t>
            </a:r>
            <a:r>
              <a:rPr dirty="0">
                <a:latin typeface="黑体"/>
                <a:ea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  <a:sym typeface="黑体"/>
              </a:rPr>
              <a:t>其他企业服务的封装</a:t>
            </a:r>
            <a:endParaRPr dirty="0">
              <a:latin typeface="黑体"/>
              <a:ea typeface="黑体"/>
              <a:sym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黑体"/>
                <a:ea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</a:rPr>
              <a:t>的模块组成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DBC2A-6DAF-41E1-BE6F-275585C7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597666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0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dirty="0" err="1"/>
              <a:t>spring</a:t>
            </a: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的典型</a:t>
            </a:r>
            <a:r>
              <a:rPr dirty="0" err="1"/>
              <a:t>web</a:t>
            </a: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分层架构示例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30" name="矩形 3"/>
          <p:cNvSpPr/>
          <p:nvPr/>
        </p:nvSpPr>
        <p:spPr>
          <a:xfrm>
            <a:off x="5303837" y="3084676"/>
            <a:ext cx="1023358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LoginLogDao</a:t>
            </a:r>
          </a:p>
        </p:txBody>
      </p:sp>
      <p:sp>
        <p:nvSpPr>
          <p:cNvPr id="231" name="矩形 5"/>
          <p:cNvSpPr/>
          <p:nvPr/>
        </p:nvSpPr>
        <p:spPr>
          <a:xfrm>
            <a:off x="5341937" y="3478376"/>
            <a:ext cx="82391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UserDao</a:t>
            </a:r>
          </a:p>
        </p:txBody>
      </p:sp>
      <p:sp>
        <p:nvSpPr>
          <p:cNvPr id="232" name="矩形 6"/>
          <p:cNvSpPr/>
          <p:nvPr/>
        </p:nvSpPr>
        <p:spPr>
          <a:xfrm>
            <a:off x="4078287" y="3084676"/>
            <a:ext cx="898757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UserService</a:t>
            </a:r>
          </a:p>
        </p:txBody>
      </p:sp>
      <p:sp>
        <p:nvSpPr>
          <p:cNvPr id="233" name="矩形 7"/>
          <p:cNvSpPr/>
          <p:nvPr/>
        </p:nvSpPr>
        <p:spPr>
          <a:xfrm>
            <a:off x="2674938" y="3089437"/>
            <a:ext cx="108697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LoginController</a:t>
            </a:r>
          </a:p>
        </p:txBody>
      </p:sp>
      <p:sp>
        <p:nvSpPr>
          <p:cNvPr id="234" name="文本框 8"/>
          <p:cNvSpPr txBox="1"/>
          <p:nvPr/>
        </p:nvSpPr>
        <p:spPr>
          <a:xfrm>
            <a:off x="251521" y="3032606"/>
            <a:ext cx="17737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 err="1">
                <a:solidFill>
                  <a:schemeClr val="tx1"/>
                </a:solidFill>
              </a:rPr>
              <a:t>DispatcherServlet</a:t>
            </a:r>
            <a:endParaRPr sz="1600" dirty="0">
              <a:solidFill>
                <a:schemeClr val="tx1"/>
              </a:solidFill>
              <a:sym typeface="宋体"/>
            </a:endParaRPr>
          </a:p>
        </p:txBody>
      </p:sp>
      <p:sp>
        <p:nvSpPr>
          <p:cNvPr id="235" name="直接箭头连接符 10"/>
          <p:cNvSpPr/>
          <p:nvPr/>
        </p:nvSpPr>
        <p:spPr>
          <a:xfrm>
            <a:off x="6280522" y="3198890"/>
            <a:ext cx="887037" cy="11421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8" name="圆柱形 12"/>
          <p:cNvGrpSpPr/>
          <p:nvPr/>
        </p:nvGrpSpPr>
        <p:grpSpPr>
          <a:xfrm>
            <a:off x="7167562" y="3093937"/>
            <a:ext cx="908282" cy="1048103"/>
            <a:chOff x="0" y="0"/>
            <a:chExt cx="908280" cy="1048102"/>
          </a:xfrm>
        </p:grpSpPr>
        <p:sp>
          <p:nvSpPr>
            <p:cNvPr id="236" name="线条"/>
            <p:cNvSpPr/>
            <p:nvPr/>
          </p:nvSpPr>
          <p:spPr>
            <a:xfrm>
              <a:off x="0" y="0"/>
              <a:ext cx="908282" cy="59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37" name="数据库"/>
            <p:cNvSpPr txBox="1"/>
            <p:nvPr/>
          </p:nvSpPr>
          <p:spPr>
            <a:xfrm>
              <a:off x="1" y="148045"/>
              <a:ext cx="908280" cy="900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9599" tIns="39599" rIns="39599" bIns="39599" numCol="1" anchor="t">
              <a:noAutofit/>
            </a:bodyPr>
            <a:lstStyle>
              <a:lvl1pPr defTabSz="801687"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数据库</a:t>
              </a:r>
            </a:p>
          </p:txBody>
        </p:sp>
      </p:grpSp>
      <p:sp>
        <p:nvSpPr>
          <p:cNvPr id="239" name="直接箭头连接符 14"/>
          <p:cNvSpPr/>
          <p:nvPr/>
        </p:nvSpPr>
        <p:spPr>
          <a:xfrm flipV="1">
            <a:off x="6207124" y="3509576"/>
            <a:ext cx="960435" cy="6551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直接连接符 17"/>
          <p:cNvSpPr/>
          <p:nvPr/>
        </p:nvSpPr>
        <p:spPr>
          <a:xfrm flipH="1">
            <a:off x="3923927" y="2025813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直接连接符 18"/>
          <p:cNvSpPr/>
          <p:nvPr/>
        </p:nvSpPr>
        <p:spPr>
          <a:xfrm flipH="1">
            <a:off x="5097462" y="1990887"/>
            <a:ext cx="1" cy="2655889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直接连接符 19"/>
          <p:cNvSpPr/>
          <p:nvPr/>
        </p:nvSpPr>
        <p:spPr>
          <a:xfrm flipH="1">
            <a:off x="6361112" y="2025813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直接连接符 20"/>
          <p:cNvSpPr/>
          <p:nvPr/>
        </p:nvSpPr>
        <p:spPr>
          <a:xfrm flipH="1">
            <a:off x="2411759" y="2025813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文本框 21"/>
          <p:cNvSpPr txBox="1"/>
          <p:nvPr/>
        </p:nvSpPr>
        <p:spPr>
          <a:xfrm>
            <a:off x="2809875" y="2016770"/>
            <a:ext cx="84735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rPr>
              <a:t>控制层</a:t>
            </a:r>
            <a:endParaRPr lang="en-US" altLang="zh-CN" dirty="0">
              <a:solidFill>
                <a:schemeClr val="tx1"/>
              </a:solidFill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altLang="zh-CN" sz="1100" dirty="0"/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sz="1100" dirty="0"/>
              <a:t>目录</a:t>
            </a:r>
            <a:r>
              <a:rPr lang="en-US" altLang="zh-CN" sz="1100" dirty="0"/>
              <a:t>web</a:t>
            </a:r>
            <a:endParaRPr sz="110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45" name="文本框 22"/>
          <p:cNvSpPr txBox="1"/>
          <p:nvPr/>
        </p:nvSpPr>
        <p:spPr>
          <a:xfrm>
            <a:off x="4102102" y="2016770"/>
            <a:ext cx="89875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rPr>
              <a:t>业务层</a:t>
            </a:r>
            <a:endParaRPr lang="en-US" altLang="zh-CN" dirty="0">
              <a:solidFill>
                <a:schemeClr val="tx1"/>
              </a:solidFill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altLang="zh-CN" sz="1100" dirty="0"/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sz="1100" dirty="0"/>
              <a:t>目录</a:t>
            </a:r>
            <a:r>
              <a:rPr lang="en-US" sz="1100" dirty="0" err="1"/>
              <a:t>sevice</a:t>
            </a:r>
            <a:endParaRPr lang="en-US" sz="1100" dirty="0"/>
          </a:p>
        </p:txBody>
      </p:sp>
      <p:sp>
        <p:nvSpPr>
          <p:cNvPr id="246" name="文本框 23"/>
          <p:cNvSpPr txBox="1"/>
          <p:nvPr/>
        </p:nvSpPr>
        <p:spPr>
          <a:xfrm>
            <a:off x="5330848" y="2026295"/>
            <a:ext cx="91437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solidFill>
                  <a:schemeClr val="tx1"/>
                </a:solidFill>
              </a:rPr>
              <a:t>DAO</a:t>
            </a:r>
            <a:r>
              <a:rPr dirty="0" err="1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rPr>
              <a:t>层</a:t>
            </a:r>
            <a:endParaRPr lang="en-US" altLang="zh-CN" dirty="0">
              <a:solidFill>
                <a:schemeClr val="tx1"/>
              </a:solidFill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 altLang="zh-CN" sz="1100" dirty="0">
              <a:solidFill>
                <a:srgbClr val="FF0000"/>
              </a:solidFill>
              <a:sym typeface="Calibri"/>
            </a:endParaRPr>
          </a:p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sz="1100" dirty="0">
                <a:solidFill>
                  <a:srgbClr val="FF0000"/>
                </a:solidFill>
                <a:sym typeface="Calibri"/>
              </a:rPr>
              <a:t>目录</a:t>
            </a:r>
            <a:r>
              <a:rPr lang="en-US" altLang="zh-CN" sz="1100" dirty="0" err="1">
                <a:solidFill>
                  <a:srgbClr val="FF0000"/>
                </a:solidFill>
                <a:sym typeface="Calibri"/>
              </a:rPr>
              <a:t>dao</a:t>
            </a:r>
            <a:endParaRPr lang="en-US" altLang="zh-CN" sz="110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47" name="文本框 24"/>
          <p:cNvSpPr txBox="1"/>
          <p:nvPr/>
        </p:nvSpPr>
        <p:spPr>
          <a:xfrm>
            <a:off x="2733675" y="4005064"/>
            <a:ext cx="94615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Controller</a:t>
            </a:r>
          </a:p>
        </p:txBody>
      </p:sp>
      <p:sp>
        <p:nvSpPr>
          <p:cNvPr id="248" name="文本框 25"/>
          <p:cNvSpPr txBox="1"/>
          <p:nvPr/>
        </p:nvSpPr>
        <p:spPr>
          <a:xfrm>
            <a:off x="4079875" y="4025701"/>
            <a:ext cx="946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Service</a:t>
            </a:r>
          </a:p>
        </p:txBody>
      </p:sp>
      <p:sp>
        <p:nvSpPr>
          <p:cNvPr id="249" name="文本框 26"/>
          <p:cNvSpPr txBox="1"/>
          <p:nvPr/>
        </p:nvSpPr>
        <p:spPr>
          <a:xfrm>
            <a:off x="5300662" y="4025701"/>
            <a:ext cx="9445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Repository</a:t>
            </a:r>
          </a:p>
        </p:txBody>
      </p:sp>
      <p:sp>
        <p:nvSpPr>
          <p:cNvPr id="250" name="文本框 27"/>
          <p:cNvSpPr txBox="1"/>
          <p:nvPr/>
        </p:nvSpPr>
        <p:spPr>
          <a:xfrm>
            <a:off x="3900487" y="5022651"/>
            <a:ext cx="13049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@Component</a:t>
            </a:r>
          </a:p>
        </p:txBody>
      </p:sp>
      <p:sp>
        <p:nvSpPr>
          <p:cNvPr id="251" name="直接箭头连接符 28"/>
          <p:cNvSpPr/>
          <p:nvPr/>
        </p:nvSpPr>
        <p:spPr>
          <a:xfrm flipV="1">
            <a:off x="2025291" y="3210144"/>
            <a:ext cx="646472" cy="49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52" name="直接箭头连接符 31"/>
          <p:cNvCxnSpPr>
            <a:cxnSpLocks/>
            <a:stCxn id="233" idx="3"/>
            <a:endCxn id="232" idx="1"/>
          </p:cNvCxnSpPr>
          <p:nvPr/>
        </p:nvCxnSpPr>
        <p:spPr>
          <a:xfrm flipV="1">
            <a:off x="3761911" y="3198889"/>
            <a:ext cx="316376" cy="4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53" name="直接箭头连接符 33"/>
          <p:cNvCxnSpPr>
            <a:cxnSpLocks/>
            <a:stCxn id="232" idx="3"/>
            <a:endCxn id="230" idx="1"/>
          </p:cNvCxnSpPr>
          <p:nvPr/>
        </p:nvCxnSpPr>
        <p:spPr>
          <a:xfrm>
            <a:off x="4977044" y="3198889"/>
            <a:ext cx="3267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54" name="直接箭头连接符 35"/>
          <p:cNvSpPr/>
          <p:nvPr/>
        </p:nvSpPr>
        <p:spPr>
          <a:xfrm>
            <a:off x="4903786" y="3318037"/>
            <a:ext cx="427061" cy="24840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等腰三角形 1"/>
          <p:cNvSpPr/>
          <p:nvPr/>
        </p:nvSpPr>
        <p:spPr>
          <a:xfrm rot="14244212">
            <a:off x="4819650" y="4855963"/>
            <a:ext cx="242889" cy="185740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6" name="等腰三角形 28"/>
          <p:cNvSpPr/>
          <p:nvPr/>
        </p:nvSpPr>
        <p:spPr>
          <a:xfrm rot="10800000">
            <a:off x="4284663" y="4776589"/>
            <a:ext cx="242887" cy="187326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7" name="等腰三角形 29"/>
          <p:cNvSpPr/>
          <p:nvPr/>
        </p:nvSpPr>
        <p:spPr>
          <a:xfrm rot="8311537">
            <a:off x="3708400" y="4865488"/>
            <a:ext cx="242888" cy="185739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8" name="直接连接符 3"/>
          <p:cNvSpPr/>
          <p:nvPr/>
        </p:nvSpPr>
        <p:spPr>
          <a:xfrm flipH="1">
            <a:off x="5019674" y="4428926"/>
            <a:ext cx="641351" cy="469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直接连接符 6"/>
          <p:cNvSpPr/>
          <p:nvPr/>
        </p:nvSpPr>
        <p:spPr>
          <a:xfrm>
            <a:off x="4378325" y="4349551"/>
            <a:ext cx="28576" cy="42703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直接连接符 8"/>
          <p:cNvSpPr/>
          <p:nvPr/>
        </p:nvSpPr>
        <p:spPr>
          <a:xfrm>
            <a:off x="3273425" y="4428926"/>
            <a:ext cx="495301" cy="4603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chemeClr val="tx1"/>
                </a:solidFill>
              </a:rPr>
              <a:t>软件安装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/>
              <a:t>Web</a:t>
            </a:r>
            <a:r>
              <a:rPr lang="zh-CN" altLang="en-US" dirty="0"/>
              <a:t>应用开发代码解读</a:t>
            </a:r>
            <a:endParaRPr lang="en-US" altLang="zh-CN" dirty="0"/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olidFill>
                  <a:srgbClr val="FF0000"/>
                </a:solidFill>
                <a:sym typeface="黑体"/>
              </a:rPr>
              <a:t>代码构建、部署、运行</a:t>
            </a:r>
            <a:endParaRPr lang="en-US" altLang="zh-CN" sz="2400" dirty="0">
              <a:solidFill>
                <a:srgbClr val="FF0000"/>
              </a:solidFill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/>
              <a:t>测试工具介绍</a:t>
            </a:r>
            <a:endParaRPr sz="2400" dirty="0"/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546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"/>
          <p:cNvSpPr txBox="1">
            <a:spLocks noGrp="1"/>
          </p:cNvSpPr>
          <p:nvPr>
            <p:ph type="title"/>
          </p:nvPr>
        </p:nvSpPr>
        <p:spPr>
          <a:xfrm>
            <a:off x="1105865" y="476672"/>
            <a:ext cx="720072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</a:rPr>
              <a:t>代码构建、部署、运行</a:t>
            </a:r>
          </a:p>
        </p:txBody>
      </p:sp>
      <p:sp>
        <p:nvSpPr>
          <p:cNvPr id="298" name="Rectangle 3"/>
          <p:cNvSpPr txBox="1">
            <a:spLocks noGrp="1"/>
          </p:cNvSpPr>
          <p:nvPr>
            <p:ph type="body" idx="1"/>
          </p:nvPr>
        </p:nvSpPr>
        <p:spPr>
          <a:xfrm>
            <a:off x="1259632" y="1628800"/>
            <a:ext cx="7128718" cy="4194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简化</a:t>
            </a: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开发</a:t>
            </a:r>
            <a:endParaRPr lang="en-US" altLang="zh-CN" sz="24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DI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2400" dirty="0" err="1">
                <a:latin typeface="黑体"/>
                <a:ea typeface="黑体"/>
                <a:cs typeface="黑体"/>
                <a:sym typeface="黑体"/>
              </a:rPr>
              <a:t>jdbcTemplate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AOP</a:t>
            </a:r>
          </a:p>
          <a:p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代码执行路径</a:t>
            </a:r>
          </a:p>
          <a:p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jetty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22710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chemeClr val="tx1"/>
                </a:solidFill>
              </a:rPr>
              <a:t>软件安装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/>
              <a:t>Web</a:t>
            </a:r>
            <a:r>
              <a:rPr lang="zh-CN" altLang="en-US" dirty="0"/>
              <a:t>应用开发代码解读</a:t>
            </a:r>
            <a:endParaRPr lang="en-US" altLang="zh-CN" dirty="0"/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olidFill>
                  <a:schemeClr val="tx1"/>
                </a:solidFill>
                <a:sym typeface="黑体"/>
              </a:rPr>
              <a:t>代码构建、部署、运行</a:t>
            </a:r>
            <a:endParaRPr lang="en-US" altLang="zh-CN" sz="2400" dirty="0">
              <a:solidFill>
                <a:schemeClr val="tx1"/>
              </a:solidFill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olidFill>
                  <a:srgbClr val="FF0000"/>
                </a:solidFill>
              </a:rPr>
              <a:t>测试工具介绍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indent="-342900">
              <a:buSzTx/>
              <a:buFont typeface="Arial" panose="020B0604020202020204" pitchFamily="34" charset="0"/>
              <a:buChar char="•"/>
              <a:defRPr sz="2400"/>
            </a:pPr>
            <a:r>
              <a:rPr lang="en-US" sz="1600" dirty="0" err="1">
                <a:solidFill>
                  <a:srgbClr val="FF0000"/>
                </a:solidFill>
              </a:rPr>
              <a:t>junit、mockito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712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98D3E-C407-49EA-AC81-30E5F798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69657"/>
            <a:ext cx="7886700" cy="610156"/>
          </a:xfrm>
        </p:spPr>
        <p:txBody>
          <a:bodyPr/>
          <a:lstStyle/>
          <a:p>
            <a:r>
              <a:rPr lang="zh-CN" altLang="en-US"/>
              <a:t>以这两本书为教材，以书中提供的代码讲解，略作修改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8F364B-1697-44E3-BFF7-9F283F7AA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50" y="1764806"/>
            <a:ext cx="4951175" cy="3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315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06BD71-A414-412A-BE83-4CC83454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196976"/>
            <a:ext cx="7776528" cy="51843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A56784-53C2-40ED-B4C2-70A2CA8C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作业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319CE5-DF39-48AC-8546-3B33BB8E969F}"/>
              </a:ext>
            </a:extLst>
          </p:cNvPr>
          <p:cNvSpPr/>
          <p:nvPr/>
        </p:nvSpPr>
        <p:spPr>
          <a:xfrm>
            <a:off x="6372200" y="2564904"/>
            <a:ext cx="504056" cy="562627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1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B42B7D-F243-4451-A2F5-5A6DC47A25A1}"/>
              </a:ext>
            </a:extLst>
          </p:cNvPr>
          <p:cNvSpPr/>
          <p:nvPr/>
        </p:nvSpPr>
        <p:spPr>
          <a:xfrm>
            <a:off x="2483768" y="5157192"/>
            <a:ext cx="504056" cy="562627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7227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98D3E-C407-49EA-AC81-30E5F798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98567"/>
            <a:ext cx="7886700" cy="610156"/>
          </a:xfrm>
        </p:spPr>
        <p:txBody>
          <a:bodyPr/>
          <a:lstStyle/>
          <a:p>
            <a:r>
              <a:rPr lang="zh-CN" altLang="en-US"/>
              <a:t>代码在</a:t>
            </a:r>
            <a:r>
              <a:rPr lang="en-US" altLang="zh-CN"/>
              <a:t>github</a:t>
            </a:r>
            <a:r>
              <a:rPr lang="zh-CN" altLang="en-US"/>
              <a:t>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E9C2E-60AB-477E-BE77-E209896F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63" y="1772816"/>
            <a:ext cx="5904074" cy="39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33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rgbClr val="FF0000"/>
                </a:solidFill>
              </a:rPr>
              <a:t>软件安装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/>
              <a:t>Web</a:t>
            </a:r>
            <a:r>
              <a:rPr lang="zh-CN" altLang="en-US" dirty="0"/>
              <a:t>应用开发代码解读</a:t>
            </a:r>
            <a:endParaRPr lang="en-US" altLang="zh-CN" dirty="0"/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ym typeface="黑体"/>
              </a:rPr>
              <a:t>代码构建、部署、运行</a:t>
            </a:r>
            <a:endParaRPr lang="en-US" altLang="zh-CN" sz="2400" dirty="0"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/>
              <a:t>测试工具介绍</a:t>
            </a:r>
            <a:endParaRPr sz="2400" dirty="0"/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218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38383-2FA9-48FF-91D0-7E5054CA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CCAE7-4D78-4159-B34B-D941179F8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常用命令及方法大全</a:t>
            </a:r>
          </a:p>
          <a:p>
            <a:pPr marL="457200" lvl="1" indent="0">
              <a:buNone/>
            </a:pPr>
            <a:r>
              <a:rPr lang="en-US" altLang="zh-CN"/>
              <a:t>https://www.cnblogs.com/miracle77hp/articles/11163532.html</a:t>
            </a:r>
          </a:p>
          <a:p>
            <a:r>
              <a:rPr lang="en-US" altLang="zh-CN"/>
              <a:t>Windows</a:t>
            </a:r>
            <a:r>
              <a:rPr lang="zh-CN" altLang="en-US"/>
              <a:t>版国内下载路径</a:t>
            </a:r>
          </a:p>
          <a:p>
            <a:pPr marL="457200" lvl="1" indent="0">
              <a:buNone/>
            </a:pPr>
            <a:r>
              <a:rPr lang="en-US" altLang="zh-CN"/>
              <a:t>https://npm.taobao.org/mirrors/git-for-windows/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403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JDK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fr-F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JAVA_HOME=</a:t>
            </a: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C:\Program Files\Java\jdk1.8.0_241</a:t>
            </a:r>
          </a:p>
          <a:p>
            <a:pPr>
              <a:buClr>
                <a:srgbClr val="777777"/>
              </a:buClr>
              <a:defRPr sz="2000"/>
            </a:pP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Path=%JAVA_HOME%\bin</a:t>
            </a:r>
            <a:endParaRPr lang="fr-FR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Maven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fr-F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MAVEN_HOME=</a:t>
            </a: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C:\apache-maven-3.6.1</a:t>
            </a:r>
          </a:p>
          <a:p>
            <a:pPr>
              <a:buClr>
                <a:srgbClr val="777777"/>
              </a:buClr>
              <a:defRPr sz="2000"/>
            </a:pP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Path=%MAVEN_HOME%\bin</a:t>
            </a:r>
            <a:endParaRPr lang="fr-FR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配置国内的镜像服务器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328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IntellJ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 IDEA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47ABD-29FC-4A89-A520-B5093A5ECE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552728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5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MySQL 5.7.33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5BD40-5B1F-48B8-B0C5-FDAE7BFA40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760640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45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437</Words>
  <Application>Microsoft Office PowerPoint</Application>
  <PresentationFormat>全屏显示(4:3)</PresentationFormat>
  <Paragraphs>93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FrutigerNext LT Medium</vt:lpstr>
      <vt:lpstr>宋体</vt:lpstr>
      <vt:lpstr>黑体</vt:lpstr>
      <vt:lpstr>Arial</vt:lpstr>
      <vt:lpstr>Calibri</vt:lpstr>
      <vt:lpstr>Times New Roman</vt:lpstr>
      <vt:lpstr>Wingdings</vt:lpstr>
      <vt:lpstr>Blank</vt:lpstr>
      <vt:lpstr>2021-服务端开发</vt:lpstr>
      <vt:lpstr>PowerPoint 演示文稿</vt:lpstr>
      <vt:lpstr>PowerPoint 演示文稿</vt:lpstr>
      <vt:lpstr>PowerPoint 演示文稿</vt:lpstr>
      <vt:lpstr>Git</vt:lpstr>
      <vt:lpstr>JDK</vt:lpstr>
      <vt:lpstr>Maven</vt:lpstr>
      <vt:lpstr>IntellJ IDEA</vt:lpstr>
      <vt:lpstr>MySQL 5.7.33</vt:lpstr>
      <vt:lpstr>intelij 插件：Database Navigator</vt:lpstr>
      <vt:lpstr>tomcat-8</vt:lpstr>
      <vt:lpstr>PowerPoint 演示文稿</vt:lpstr>
      <vt:lpstr>例子程序实现的功能</vt:lpstr>
      <vt:lpstr>Spring是java生态圈的主流编程框架</vt:lpstr>
      <vt:lpstr>Spring的模块组成</vt:lpstr>
      <vt:lpstr>基于spring的典型web分层架构示例</vt:lpstr>
      <vt:lpstr>PowerPoint 演示文稿</vt:lpstr>
      <vt:lpstr>代码构建、部署、运行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49</cp:revision>
  <dcterms:modified xsi:type="dcterms:W3CDTF">2021-03-04T11:32:08Z</dcterms:modified>
</cp:coreProperties>
</file>