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384" r:id="rId3"/>
    <p:sldId id="403" r:id="rId4"/>
    <p:sldId id="295" r:id="rId5"/>
    <p:sldId id="404" r:id="rId6"/>
    <p:sldId id="385" r:id="rId7"/>
    <p:sldId id="386" r:id="rId8"/>
    <p:sldId id="389" r:id="rId9"/>
    <p:sldId id="387" r:id="rId10"/>
    <p:sldId id="397" r:id="rId11"/>
    <p:sldId id="398" r:id="rId12"/>
    <p:sldId id="391" r:id="rId13"/>
    <p:sldId id="399" r:id="rId14"/>
    <p:sldId id="401" r:id="rId15"/>
    <p:sldId id="400" r:id="rId16"/>
    <p:sldId id="405" r:id="rId17"/>
    <p:sldId id="406" r:id="rId18"/>
    <p:sldId id="311" r:id="rId19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田晓亮" initials="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FECD2"/>
          </a:solidFill>
        </a:fill>
      </a:tcStyle>
    </a:wholeTbl>
    <a:band2H>
      <a:tcTxStyle/>
      <a:tcStyle>
        <a:tcBdr/>
        <a:fill>
          <a:solidFill>
            <a:srgbClr val="FFF6EA"/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6E6D9"/>
          </a:solidFill>
        </a:fill>
      </a:tcStyle>
    </a:wholeTbl>
    <a:band2H>
      <a:tcTxStyle/>
      <a:tcStyle>
        <a:tcBdr/>
        <a:fill>
          <a:solidFill>
            <a:srgbClr val="FAF3ED"/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78" autoAdjust="0"/>
    <p:restoredTop sz="78753" autoAdjust="0"/>
  </p:normalViewPr>
  <p:slideViewPr>
    <p:cSldViewPr>
      <p:cViewPr varScale="1">
        <p:scale>
          <a:sx n="83" d="100"/>
          <a:sy n="83" d="100"/>
        </p:scale>
        <p:origin x="96" y="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3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0" name="Shape 2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761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9984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同样，可以不用加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@EnableDiscoveryClient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，但当前服务不能注册</a:t>
            </a:r>
            <a:endParaRPr lang="en-US" altLang="zh-CN" sz="1200" dirty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不加的话以下也可以注入</a:t>
            </a:r>
            <a:endParaRPr lang="en-US" altLang="zh-CN" sz="1200" dirty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@Autowired</a:t>
            </a:r>
            <a:b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private </a:t>
            </a:r>
            <a:r>
              <a:rPr lang="en-US" altLang="zh-CN" dirty="0" err="1"/>
              <a:t>DiscoveryClient</a:t>
            </a:r>
            <a:r>
              <a:rPr lang="en-US" altLang="zh-CN" dirty="0"/>
              <a:t> </a:t>
            </a:r>
            <a:r>
              <a:rPr lang="en-US" altLang="zh-CN" sz="1200" dirty="0" err="1">
                <a:effectLst/>
                <a:latin typeface="+mn-lt"/>
                <a:ea typeface="+mn-ea"/>
                <a:cs typeface="+mn-cs"/>
                <a:sym typeface="Calibri"/>
              </a:rPr>
              <a:t>discoveryClient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;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4146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localhost:8080/v1/tools/eureka/services</a:t>
            </a:r>
          </a:p>
          <a:p>
            <a:endParaRPr lang="en-US" altLang="zh-CN" sz="1200" b="0" i="0" dirty="0">
              <a:effectLst/>
              <a:latin typeface="+mn-lt"/>
              <a:ea typeface="+mn-ea"/>
              <a:cs typeface="+mn-cs"/>
              <a:sym typeface="Calibri"/>
            </a:endParaRPr>
          </a:p>
          <a:p>
            <a:endParaRPr lang="en-US" altLang="zh-CN" sz="1200" b="0" i="0" dirty="0">
              <a:effectLst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637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19193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>
              <a:effectLst/>
              <a:latin typeface="+mn-lt"/>
              <a:ea typeface="+mn-ea"/>
              <a:cs typeface="+mn-cs"/>
              <a:sym typeface="Calibri"/>
            </a:endParaRPr>
          </a:p>
          <a:p>
            <a:endParaRPr lang="en-US" altLang="zh-CN" sz="1200" b="0" i="0">
              <a:effectLst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63680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>
              <a:effectLst/>
              <a:latin typeface="+mn-lt"/>
              <a:ea typeface="+mn-ea"/>
              <a:cs typeface="+mn-cs"/>
              <a:sym typeface="Calibri"/>
            </a:endParaRPr>
          </a:p>
          <a:p>
            <a:endParaRPr lang="en-US" altLang="zh-CN" sz="1200" b="0" i="0">
              <a:effectLst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04791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>
              <a:effectLst/>
              <a:latin typeface="+mn-lt"/>
              <a:ea typeface="+mn-ea"/>
              <a:cs typeface="+mn-cs"/>
              <a:sym typeface="Calibri"/>
            </a:endParaRPr>
          </a:p>
          <a:p>
            <a:endParaRPr lang="en-US" altLang="zh-CN" sz="1200" b="0" i="0">
              <a:effectLst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2565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不用跳跃式增加服务器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879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Shape 87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76" name="Shape 87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Shape 87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76" name="Shape 87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6462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8513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注册开始后，三次心跳，间隔</a:t>
            </a:r>
            <a:r>
              <a:rPr lang="en-US" altLang="zh-CN" dirty="0"/>
              <a:t>10s</a:t>
            </a:r>
            <a:r>
              <a:rPr lang="zh-CN" altLang="en-US" dirty="0"/>
              <a:t>，</a:t>
            </a:r>
            <a:r>
              <a:rPr lang="en-US" altLang="zh-CN" dirty="0"/>
              <a:t>30S</a:t>
            </a:r>
            <a:r>
              <a:rPr lang="zh-CN" altLang="en-US" dirty="0"/>
              <a:t>后</a:t>
            </a:r>
            <a:r>
              <a:rPr lang="en-US" altLang="zh-CN" dirty="0"/>
              <a:t>eureka</a:t>
            </a:r>
            <a:r>
              <a:rPr lang="zh-CN" altLang="en-US" dirty="0"/>
              <a:t>才能让使用这个服务</a:t>
            </a:r>
            <a:endParaRPr lang="en-US" altLang="zh-CN" dirty="0"/>
          </a:p>
          <a:p>
            <a:r>
              <a:rPr lang="zh-CN" altLang="en-US" dirty="0">
                <a:hlinkClick r:id="rId3"/>
              </a:rPr>
              <a:t>查询</a:t>
            </a:r>
            <a:r>
              <a:rPr lang="en-US" altLang="zh-CN" dirty="0" err="1">
                <a:hlinkClick r:id="rId3"/>
              </a:rPr>
              <a:t>eurecka</a:t>
            </a:r>
            <a:r>
              <a:rPr lang="zh-CN" altLang="en-US" dirty="0">
                <a:hlinkClick r:id="rId3"/>
              </a:rPr>
              <a:t>服务信息：</a:t>
            </a:r>
            <a:r>
              <a:rPr lang="en-US" altLang="zh-CN" dirty="0">
                <a:hlinkClick r:id="rId3"/>
              </a:rPr>
              <a:t>http://localhost:8761/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3552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4171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localhost:8080/v1/tools/eureka/services</a:t>
            </a:r>
          </a:p>
          <a:p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http://localhost:8761/eureka/apps/licensingservice</a:t>
            </a:r>
          </a:p>
          <a:p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黑体"/>
                <a:ea typeface="黑体"/>
                <a:cs typeface="黑体"/>
                <a:sym typeface="黑体"/>
              </a:rPr>
              <a:t>docker-compose up --scale </a:t>
            </a:r>
            <a:r>
              <a:rPr lang="en-US" altLang="zh-CN" sz="1200" dirty="0" err="1">
                <a:latin typeface="黑体"/>
                <a:ea typeface="黑体"/>
                <a:cs typeface="黑体"/>
                <a:sym typeface="黑体"/>
              </a:rPr>
              <a:t>organizationservice</a:t>
            </a:r>
            <a:r>
              <a:rPr lang="en-US" altLang="zh-CN" sz="1200" dirty="0">
                <a:latin typeface="黑体"/>
                <a:ea typeface="黑体"/>
                <a:cs typeface="黑体"/>
                <a:sym typeface="黑体"/>
              </a:rPr>
              <a:t>=3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没有使用</a:t>
            </a:r>
            <a:r>
              <a:rPr lang="en-US" altLang="zh-CN" dirty="0"/>
              <a:t>ribbon</a:t>
            </a:r>
            <a:r>
              <a:rPr lang="zh-CN" altLang="en-US" dirty="0"/>
              <a:t>的负载均衡能力</a:t>
            </a:r>
            <a:endParaRPr lang="en-US" altLang="zh-CN" dirty="0"/>
          </a:p>
          <a:p>
            <a:r>
              <a:rPr lang="zh-CN" altLang="en-US" dirty="0"/>
              <a:t>不要自己实例化</a:t>
            </a:r>
            <a:r>
              <a:rPr lang="en-US" altLang="zh-CN" dirty="0" err="1"/>
              <a:t>RestTemplate</a:t>
            </a:r>
            <a:r>
              <a:rPr lang="zh-CN" altLang="en-US" dirty="0"/>
              <a:t>，不要自己构建</a:t>
            </a:r>
            <a:r>
              <a:rPr lang="en-US" altLang="zh-CN" dirty="0"/>
              <a:t>URL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1278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可以不用加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@EnableDiscoveryClient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，但当前服务不能注册</a:t>
            </a:r>
            <a:endParaRPr lang="en-US" altLang="zh-CN" sz="1200" dirty="0">
              <a:effectLst/>
              <a:latin typeface="+mn-lt"/>
              <a:ea typeface="+mn-ea"/>
              <a:cs typeface="+mn-cs"/>
              <a:sym typeface="Calibri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7768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755650" y="2155825"/>
            <a:ext cx="5616575" cy="6254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lumOff val="44000"/>
                  </a:schemeClr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755650" y="3068638"/>
            <a:ext cx="6400800" cy="4924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1pPr>
            <a:lvl2pPr marL="0" indent="4572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2pPr>
            <a:lvl3pPr marL="0" indent="9144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3pPr>
            <a:lvl4pPr marL="0" indent="13716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4pPr>
            <a:lvl5pPr marL="0" indent="18288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标题文本"/>
          <p:cNvSpPr txBox="1">
            <a:spLocks noGrp="1"/>
          </p:cNvSpPr>
          <p:nvPr>
            <p:ph type="title"/>
          </p:nvPr>
        </p:nvSpPr>
        <p:spPr>
          <a:xfrm>
            <a:off x="755650" y="369035"/>
            <a:ext cx="7632700" cy="745784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43" name="正文级别 1…"/>
          <p:cNvSpPr txBox="1">
            <a:spLocks noGrp="1"/>
          </p:cNvSpPr>
          <p:nvPr>
            <p:ph type="body" idx="1"/>
          </p:nvPr>
        </p:nvSpPr>
        <p:spPr>
          <a:xfrm>
            <a:off x="755650" y="1297018"/>
            <a:ext cx="7596000" cy="4800002"/>
          </a:xfrm>
          <a:prstGeom prst="rect">
            <a:avLst/>
          </a:prstGeom>
        </p:spPr>
        <p:txBody>
          <a:bodyPr/>
          <a:lstStyle>
            <a:lvl1pPr>
              <a:buClr>
                <a:srgbClr val="777777"/>
              </a:buClr>
              <a:defRPr sz="2400"/>
            </a:lvl1pPr>
            <a:lvl2pPr marL="800100" indent="-342900">
              <a:buClr>
                <a:srgbClr val="777777"/>
              </a:buClr>
              <a:defRPr sz="2400"/>
            </a:lvl2pPr>
            <a:lvl3pPr marL="1219200" indent="-304800">
              <a:buClr>
                <a:srgbClr val="777777"/>
              </a:buClr>
              <a:defRPr sz="2400"/>
            </a:lvl3pPr>
            <a:lvl4pPr marL="1714500" indent="-342900">
              <a:buClr>
                <a:srgbClr val="777777"/>
              </a:buClr>
              <a:defRPr sz="2400"/>
            </a:lvl4pPr>
            <a:lvl5pPr marL="2220685" indent="-391885">
              <a:buClr>
                <a:srgbClr val="777777"/>
              </a:buClr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6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777777"/>
              </a:buClr>
            </a:lvl1pPr>
            <a:lvl2pPr>
              <a:buClr>
                <a:srgbClr val="777777"/>
              </a:buClr>
            </a:lvl2pPr>
            <a:lvl3pPr>
              <a:buClr>
                <a:srgbClr val="777777"/>
              </a:buClr>
            </a:lvl3pPr>
            <a:lvl4pPr>
              <a:buClr>
                <a:srgbClr val="777777"/>
              </a:buClr>
            </a:lvl4pPr>
            <a:lvl5pPr>
              <a:buClr>
                <a:srgbClr val="777777"/>
              </a:buCl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75931" y="6509742"/>
            <a:ext cx="290867" cy="305105"/>
          </a:xfrm>
          <a:prstGeom prst="rect">
            <a:avLst/>
          </a:prstGeom>
        </p:spPr>
        <p:txBody>
          <a:bodyPr lIns="19201" tIns="19201" rIns="19201" bIns="19201" anchor="t"/>
          <a:lstStyle>
            <a:lvl1pPr algn="l">
              <a:defRPr sz="1800"/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标题文本"/>
          <p:cNvSpPr txBox="1">
            <a:spLocks noGrp="1"/>
          </p:cNvSpPr>
          <p:nvPr>
            <p:ph type="title"/>
          </p:nvPr>
        </p:nvSpPr>
        <p:spPr>
          <a:xfrm>
            <a:off x="755650" y="2155825"/>
            <a:ext cx="5616575" cy="62547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79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755650" y="3068638"/>
            <a:ext cx="6400800" cy="492444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1pPr>
            <a:lvl2pPr marL="0" indent="4572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2pPr>
            <a:lvl3pPr marL="0" indent="9144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3pPr>
            <a:lvl4pPr marL="0" indent="13716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4pPr>
            <a:lvl5pPr marL="0" indent="18288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标题和内容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标题文本"/>
          <p:cNvSpPr txBox="1">
            <a:spLocks noGrp="1"/>
          </p:cNvSpPr>
          <p:nvPr>
            <p:ph type="title"/>
          </p:nvPr>
        </p:nvSpPr>
        <p:spPr>
          <a:xfrm>
            <a:off x="755650" y="2155825"/>
            <a:ext cx="5616575" cy="62547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8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755650" y="3068638"/>
            <a:ext cx="6400800" cy="492444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1pPr>
            <a:lvl2pPr marL="0" indent="4572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2pPr>
            <a:lvl3pPr marL="0" indent="9144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3pPr>
            <a:lvl4pPr marL="0" indent="13716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4pPr>
            <a:lvl5pPr marL="0" indent="18288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文本"/>
          <p:cNvSpPr txBox="1">
            <a:spLocks noGrp="1"/>
          </p:cNvSpPr>
          <p:nvPr>
            <p:ph type="title"/>
          </p:nvPr>
        </p:nvSpPr>
        <p:spPr>
          <a:xfrm>
            <a:off x="755650" y="4747740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0000"/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文本"/>
          <p:cNvSpPr txBox="1">
            <a:spLocks noGrp="1"/>
          </p:cNvSpPr>
          <p:nvPr>
            <p:ph type="title"/>
          </p:nvPr>
        </p:nvSpPr>
        <p:spPr>
          <a:xfrm>
            <a:off x="755650" y="4747740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0000"/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3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标题文本"/>
          <p:cNvSpPr txBox="1">
            <a:spLocks noGrp="1"/>
          </p:cNvSpPr>
          <p:nvPr>
            <p:ph type="title"/>
          </p:nvPr>
        </p:nvSpPr>
        <p:spPr>
          <a:xfrm>
            <a:off x="755650" y="4747740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0000"/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文本"/>
          <p:cNvSpPr txBox="1">
            <a:spLocks noGrp="1"/>
          </p:cNvSpPr>
          <p:nvPr>
            <p:ph type="title"/>
          </p:nvPr>
        </p:nvSpPr>
        <p:spPr>
          <a:xfrm>
            <a:off x="755650" y="4747740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 b="0">
                <a:solidFill>
                  <a:srgbClr val="00000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r>
              <a:t>标题文本</a:t>
            </a:r>
          </a:p>
        </p:txBody>
      </p:sp>
      <p:sp>
        <p:nvSpPr>
          <p:cNvPr id="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标题文本"/>
          <p:cNvSpPr txBox="1">
            <a:spLocks noGrp="1"/>
          </p:cNvSpPr>
          <p:nvPr>
            <p:ph type="title"/>
          </p:nvPr>
        </p:nvSpPr>
        <p:spPr>
          <a:xfrm>
            <a:off x="585634" y="274639"/>
            <a:ext cx="8229840" cy="1143001"/>
          </a:xfrm>
          <a:prstGeom prst="rect">
            <a:avLst/>
          </a:prstGeom>
        </p:spPr>
        <p:txBody>
          <a:bodyPr lIns="34280" tIns="34280" rIns="34280" bIns="34280"/>
          <a:lstStyle/>
          <a:p>
            <a:r>
              <a:t>标题文本</a:t>
            </a:r>
          </a:p>
        </p:txBody>
      </p:sp>
      <p:sp>
        <p:nvSpPr>
          <p:cNvPr id="12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755650" y="325438"/>
            <a:ext cx="7632700" cy="871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755650" y="1628775"/>
            <a:ext cx="7632700" cy="4194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0070" tIns="40070" rIns="40070" bIns="4007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9" r:id="rId6"/>
    <p:sldLayoutId id="2147483661" r:id="rId7"/>
    <p:sldLayoutId id="2147483662" r:id="rId8"/>
    <p:sldLayoutId id="2147483663" r:id="rId9"/>
    <p:sldLayoutId id="2147483665" r:id="rId10"/>
    <p:sldLayoutId id="2147483667" r:id="rId11"/>
    <p:sldLayoutId id="2147483669" r:id="rId12"/>
    <p:sldLayoutId id="2147483670" r:id="rId13"/>
    <p:sldLayoutId id="2147483671" r:id="rId14"/>
    <p:sldLayoutId id="2147483672" r:id="rId15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60000"/>
        <a:buFontTx/>
        <a:buChar char="●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1pPr>
      <a:lvl2pPr marL="774700" marR="0" indent="-31750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50000"/>
        <a:buFontTx/>
        <a:buChar char="p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2pPr>
      <a:lvl3pPr marL="12001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50000"/>
        <a:buFontTx/>
        <a:buChar char="■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3pPr>
      <a:lvl4pPr marL="1698171" marR="0" indent="-326571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–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4pPr>
      <a:lvl5pPr marL="2209800" marR="0" indent="-38100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5pPr>
      <a:lvl6pPr marL="25717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6pPr>
      <a:lvl7pPr marL="30289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7pPr>
      <a:lvl8pPr marL="34861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8pPr>
      <a:lvl9pPr marL="39433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761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标题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CN"/>
              <a:t>2021-</a:t>
            </a:r>
            <a:r>
              <a:rPr lang="zh-CN" altLang="en-US"/>
              <a:t>服务端开发</a:t>
            </a:r>
            <a:endParaRPr b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213" name="副标题 11"/>
          <p:cNvSpPr txBox="1">
            <a:spLocks noGrp="1"/>
          </p:cNvSpPr>
          <p:nvPr>
            <p:ph type="body" sz="quarter" idx="1"/>
          </p:nvPr>
        </p:nvSpPr>
        <p:spPr>
          <a:xfrm>
            <a:off x="1763687" y="3068959"/>
            <a:ext cx="5320682" cy="4924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pPr>
            <a:r>
              <a:rPr lang="zh-CN" altLang="en-US"/>
              <a:t>第</a:t>
            </a:r>
            <a:r>
              <a:rPr lang="en-US" altLang="zh-CN"/>
              <a:t>13</a:t>
            </a:r>
            <a:r>
              <a:rPr lang="zh-CN" altLang="en-US"/>
              <a:t>节   </a:t>
            </a:r>
            <a:r>
              <a:rPr lang="zh-CN" altLang="en-US">
                <a:sym typeface="FrutigerNext LT Medium"/>
              </a:rPr>
              <a:t>服务发现、</a:t>
            </a:r>
            <a:r>
              <a:rPr lang="zh-CN" altLang="en-US"/>
              <a:t>负载均衡</a:t>
            </a:r>
            <a:endParaRPr>
              <a:latin typeface="黑体"/>
              <a:ea typeface="黑体"/>
              <a:cs typeface="黑体"/>
              <a:sym typeface="黑体"/>
            </a:endParaRPr>
          </a:p>
        </p:txBody>
      </p:sp>
    </p:spTree>
  </p:cSld>
  <p:clrMapOvr>
    <a:masterClrMapping/>
  </p:clrMapOvr>
  <p:transition spd="med" advClick="0" advTm="8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792800" y="332656"/>
            <a:ext cx="7596844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2800" b="0">
                <a:latin typeface="黑体"/>
                <a:ea typeface="黑体"/>
                <a:cs typeface="黑体"/>
                <a:sym typeface="黑体"/>
              </a:rPr>
              <a:t>使用支持</a:t>
            </a:r>
            <a:r>
              <a:rPr lang="en-US" altLang="zh-CN" sz="2800" b="0">
                <a:latin typeface="黑体"/>
                <a:ea typeface="黑体"/>
                <a:cs typeface="黑体"/>
                <a:sym typeface="黑体"/>
              </a:rPr>
              <a:t>Ribbon</a:t>
            </a:r>
            <a:r>
              <a:rPr lang="zh-CN" altLang="en-US" sz="2800" b="0">
                <a:latin typeface="黑体"/>
                <a:ea typeface="黑体"/>
                <a:cs typeface="黑体"/>
                <a:sym typeface="黑体"/>
              </a:rPr>
              <a:t>的</a:t>
            </a:r>
            <a:r>
              <a:rPr lang="en-US" altLang="zh-CN" sz="2800" b="0">
                <a:latin typeface="黑体"/>
                <a:ea typeface="黑体"/>
                <a:cs typeface="黑体"/>
                <a:sym typeface="黑体"/>
              </a:rPr>
              <a:t>RestTemplate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827584" y="1628800"/>
            <a:ext cx="7056784" cy="2376264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使用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Ribbon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功能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@LoadBalanced</a:t>
            </a:r>
          </a:p>
          <a:p>
            <a:pPr>
              <a:buClr>
                <a:srgbClr val="777777"/>
              </a:buClr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注入</a:t>
            </a:r>
            <a:r>
              <a:rPr lang="en-US" altLang="zh-CN" dirty="0" err="1">
                <a:latin typeface="黑体"/>
                <a:ea typeface="黑体"/>
                <a:cs typeface="黑体"/>
                <a:sym typeface="黑体"/>
              </a:rPr>
              <a:t>RestTemplate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 </a:t>
            </a:r>
            <a:r>
              <a:rPr lang="en-US" altLang="zh-CN" dirty="0" err="1">
                <a:latin typeface="黑体"/>
                <a:ea typeface="黑体"/>
                <a:cs typeface="黑体"/>
                <a:sym typeface="黑体"/>
              </a:rPr>
              <a:t>restTemplate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;</a:t>
            </a:r>
          </a:p>
          <a:p>
            <a:pPr>
              <a:buClr>
                <a:srgbClr val="777777"/>
              </a:buClr>
              <a:defRPr sz="2000"/>
            </a:pPr>
            <a:r>
              <a:rPr lang="en-US" altLang="zh-CN" dirty="0" err="1">
                <a:latin typeface="黑体"/>
                <a:ea typeface="黑体"/>
                <a:cs typeface="黑体"/>
                <a:sym typeface="黑体"/>
              </a:rPr>
              <a:t>restTemplate.exchange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，指定要调用的服务名，而不是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IP</a:t>
            </a:r>
          </a:p>
        </p:txBody>
      </p:sp>
    </p:spTree>
    <p:extLst>
      <p:ext uri="{BB962C8B-B14F-4D97-AF65-F5344CB8AC3E}">
        <p14:creationId xmlns:p14="http://schemas.microsoft.com/office/powerpoint/2010/main" val="19443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899592" y="404664"/>
            <a:ext cx="7596844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2800" b="0">
                <a:latin typeface="黑体"/>
                <a:ea typeface="黑体"/>
                <a:cs typeface="黑体"/>
                <a:sym typeface="黑体"/>
              </a:rPr>
              <a:t>使用</a:t>
            </a:r>
            <a:r>
              <a:rPr lang="en-US" altLang="zh-CN" sz="2800" b="0">
                <a:latin typeface="黑体"/>
                <a:ea typeface="黑体"/>
                <a:cs typeface="黑体"/>
                <a:sym typeface="黑体"/>
              </a:rPr>
              <a:t>Netflix Feign</a:t>
            </a:r>
            <a:r>
              <a:rPr lang="zh-CN" altLang="en-US" sz="2800" b="0">
                <a:latin typeface="黑体"/>
                <a:ea typeface="黑体"/>
                <a:cs typeface="黑体"/>
                <a:sym typeface="黑体"/>
              </a:rPr>
              <a:t>调用服务</a:t>
            </a:r>
            <a:endParaRPr lang="en-US" altLang="zh-CN" sz="2800" b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971600" y="1628800"/>
            <a:ext cx="6552728" cy="266429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pom.xml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文件中的依赖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600" dirty="0">
                <a:latin typeface="黑体"/>
                <a:ea typeface="黑体"/>
                <a:cs typeface="黑体"/>
                <a:sym typeface="黑体"/>
              </a:rPr>
              <a:t>spring-cloud-starter-feign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启动类加注解：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@EnableFeignClients</a:t>
            </a:r>
          </a:p>
          <a:p>
            <a:pPr>
              <a:buClr>
                <a:srgbClr val="777777"/>
              </a:buClr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定义接口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接口加注解：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@FeignClient("organizationservice")</a:t>
            </a:r>
          </a:p>
        </p:txBody>
      </p:sp>
    </p:spTree>
    <p:extLst>
      <p:ext uri="{BB962C8B-B14F-4D97-AF65-F5344CB8AC3E}">
        <p14:creationId xmlns:p14="http://schemas.microsoft.com/office/powerpoint/2010/main" val="91187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55010-C364-4C2C-A633-DF7E48BFF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397222"/>
            <a:ext cx="7632700" cy="871538"/>
          </a:xfrm>
        </p:spPr>
        <p:txBody>
          <a:bodyPr/>
          <a:lstStyle/>
          <a:p>
            <a:r>
              <a:rPr lang="en-US" altLang="zh-CN" b="0">
                <a:latin typeface="黑体"/>
                <a:ea typeface="黑体"/>
                <a:sym typeface="黑体"/>
              </a:rPr>
              <a:t>Ribbon</a:t>
            </a:r>
            <a:r>
              <a:rPr lang="zh-CN" altLang="en-US" b="0">
                <a:latin typeface="黑体"/>
                <a:ea typeface="黑体"/>
                <a:sym typeface="黑体"/>
              </a:rPr>
              <a:t>自带负载均衡策略</a:t>
            </a:r>
            <a:endParaRPr lang="zh-CN" altLang="en-US" b="0">
              <a:latin typeface="黑体"/>
              <a:ea typeface="黑体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912D6B-C761-40A5-BF77-CB00221CF03A}"/>
              </a:ext>
            </a:extLst>
          </p:cNvPr>
          <p:cNvSpPr txBox="1">
            <a:spLocks/>
          </p:cNvSpPr>
          <p:nvPr/>
        </p:nvSpPr>
        <p:spPr>
          <a:xfrm>
            <a:off x="971600" y="1340768"/>
            <a:ext cx="7056784" cy="266429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 marL="431800" lvl="1" indent="0">
              <a:buClr>
                <a:srgbClr val="777777"/>
              </a:buClr>
              <a:buNone/>
              <a:defRPr sz="2000"/>
            </a:pPr>
            <a:r>
              <a:rPr lang="en-US" altLang="zh-CN" dirty="0">
                <a:solidFill>
                  <a:srgbClr val="0070C0"/>
                </a:solidFill>
                <a:sym typeface="Calibri"/>
              </a:rPr>
              <a:t>@Bean</a:t>
            </a:r>
            <a:br>
              <a:rPr lang="en-US" altLang="zh-CN" dirty="0">
                <a:solidFill>
                  <a:srgbClr val="0070C0"/>
                </a:solidFill>
                <a:sym typeface="Calibri"/>
              </a:rPr>
            </a:br>
            <a:r>
              <a:rPr lang="en-US" altLang="zh-CN" dirty="0">
                <a:solidFill>
                  <a:srgbClr val="0070C0"/>
                </a:solidFill>
                <a:sym typeface="Calibri"/>
              </a:rPr>
              <a:t>public </a:t>
            </a:r>
            <a:r>
              <a:rPr lang="en-US" altLang="zh-CN" dirty="0" err="1">
                <a:solidFill>
                  <a:srgbClr val="0070C0"/>
                </a:solidFill>
              </a:rPr>
              <a:t>IRule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err="1">
                <a:solidFill>
                  <a:srgbClr val="0070C0"/>
                </a:solidFill>
                <a:sym typeface="Calibri"/>
              </a:rPr>
              <a:t>ribbonRule</a:t>
            </a:r>
            <a:r>
              <a:rPr lang="en-US" altLang="zh-CN" dirty="0">
                <a:solidFill>
                  <a:srgbClr val="0070C0"/>
                </a:solidFill>
              </a:rPr>
              <a:t>() {</a:t>
            </a:r>
            <a:br>
              <a:rPr lang="en-US" altLang="zh-CN" dirty="0">
                <a:solidFill>
                  <a:srgbClr val="0070C0"/>
                </a:solidFill>
              </a:rPr>
            </a:br>
            <a:r>
              <a:rPr lang="en-US" altLang="zh-CN" dirty="0">
                <a:solidFill>
                  <a:srgbClr val="0070C0"/>
                </a:solidFill>
              </a:rPr>
              <a:t>    </a:t>
            </a:r>
            <a:r>
              <a:rPr lang="en-US" altLang="zh-CN" dirty="0">
                <a:solidFill>
                  <a:srgbClr val="0070C0"/>
                </a:solidFill>
                <a:sym typeface="Calibri"/>
              </a:rPr>
              <a:t>return new </a:t>
            </a:r>
            <a:r>
              <a:rPr lang="en-US" altLang="zh-CN" dirty="0" err="1">
                <a:solidFill>
                  <a:srgbClr val="0070C0"/>
                </a:solidFill>
              </a:rPr>
              <a:t>RandomRule</a:t>
            </a:r>
            <a:r>
              <a:rPr lang="en-US" altLang="zh-CN" dirty="0">
                <a:solidFill>
                  <a:srgbClr val="0070C0"/>
                </a:solidFill>
              </a:rPr>
              <a:t>()</a:t>
            </a:r>
            <a:r>
              <a:rPr lang="en-US" altLang="zh-CN" dirty="0">
                <a:solidFill>
                  <a:srgbClr val="0070C0"/>
                </a:solidFill>
                <a:sym typeface="Calibri"/>
              </a:rPr>
              <a:t>;//</a:t>
            </a:r>
            <a:r>
              <a:rPr lang="en-US" altLang="zh-CN" dirty="0" err="1">
                <a:solidFill>
                  <a:srgbClr val="0070C0"/>
                </a:solidFill>
                <a:sym typeface="Calibri"/>
              </a:rPr>
              <a:t>BestAvailableRule</a:t>
            </a:r>
            <a:r>
              <a:rPr lang="en-US" altLang="zh-CN" dirty="0">
                <a:solidFill>
                  <a:srgbClr val="0070C0"/>
                </a:solidFill>
                <a:sym typeface="Calibri"/>
              </a:rPr>
              <a:t>();</a:t>
            </a:r>
            <a:br>
              <a:rPr lang="en-US" altLang="zh-CN" dirty="0">
                <a:solidFill>
                  <a:srgbClr val="0070C0"/>
                </a:solidFill>
                <a:sym typeface="Calibri"/>
              </a:rPr>
            </a:br>
            <a:r>
              <a:rPr lang="en-US" altLang="zh-CN" dirty="0">
                <a:solidFill>
                  <a:srgbClr val="0070C0"/>
                </a:solidFill>
              </a:rPr>
              <a:t>}</a:t>
            </a:r>
            <a:endParaRPr lang="zh-CN" altLang="en-US" dirty="0">
              <a:solidFill>
                <a:srgbClr val="0070C0"/>
              </a:solidFill>
            </a:endParaRPr>
          </a:p>
          <a:p>
            <a:pPr>
              <a:buClr>
                <a:srgbClr val="777777"/>
              </a:buClr>
              <a:defRPr sz="2000"/>
            </a:pP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364268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42B709D-1EA3-46CB-A6D3-6D4FA627E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33079"/>
            <a:ext cx="6985358" cy="6408130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D5E88E7D-0A74-4648-A3A0-15FDD47EE7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3528" y="216791"/>
            <a:ext cx="1800200" cy="61992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1400" b="0">
                <a:latin typeface="黑体"/>
                <a:ea typeface="黑体"/>
                <a:cs typeface="黑体"/>
                <a:sym typeface="黑体"/>
              </a:rPr>
              <a:t>负载均衡策略参考</a:t>
            </a:r>
            <a:endParaRPr lang="en-US" altLang="zh-CN" sz="1400" b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52042800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899592" y="404664"/>
            <a:ext cx="7596844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2800" b="0">
                <a:latin typeface="黑体"/>
                <a:ea typeface="黑体"/>
                <a:cs typeface="黑体"/>
                <a:sym typeface="黑体"/>
              </a:rPr>
              <a:t>Eureka</a:t>
            </a:r>
          </a:p>
        </p:txBody>
      </p:sp>
      <p:pic>
        <p:nvPicPr>
          <p:cNvPr id="4" name="Picture 2" descr="Picture 2">
            <a:extLst>
              <a:ext uri="{FF2B5EF4-FFF2-40B4-BE49-F238E27FC236}">
                <a16:creationId xmlns:a16="http://schemas.microsoft.com/office/drawing/2014/main" id="{5EEAC36A-3DCC-489A-B7F0-32684C68E36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576" y="1556792"/>
            <a:ext cx="7354515" cy="403244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9848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55010-C364-4C2C-A633-DF7E48BFF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88640"/>
            <a:ext cx="7632700" cy="511498"/>
          </a:xfrm>
        </p:spPr>
        <p:txBody>
          <a:bodyPr/>
          <a:lstStyle/>
          <a:p>
            <a:r>
              <a:rPr lang="zh-CN" altLang="en-US" b="0">
                <a:latin typeface="黑体"/>
                <a:ea typeface="黑体"/>
                <a:sym typeface="黑体"/>
              </a:rPr>
              <a:t>作业</a:t>
            </a:r>
            <a:endParaRPr lang="zh-CN" altLang="en-US" b="0">
              <a:latin typeface="黑体"/>
              <a:ea typeface="黑体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912D6B-C761-40A5-BF77-CB00221CF03A}"/>
              </a:ext>
            </a:extLst>
          </p:cNvPr>
          <p:cNvSpPr txBox="1">
            <a:spLocks/>
          </p:cNvSpPr>
          <p:nvPr/>
        </p:nvSpPr>
        <p:spPr>
          <a:xfrm>
            <a:off x="971600" y="735205"/>
            <a:ext cx="6912768" cy="5286083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en-US" altLang="zh-CN" sz="1600">
                <a:latin typeface="黑体"/>
                <a:ea typeface="黑体"/>
                <a:cs typeface="黑体"/>
                <a:sym typeface="黑体"/>
              </a:rPr>
              <a:t>docker-compose up --scale organizationservice=3</a:t>
            </a:r>
          </a:p>
          <a:p>
            <a:pPr>
              <a:buClr>
                <a:srgbClr val="777777"/>
              </a:buClr>
              <a:defRPr sz="2000"/>
            </a:pPr>
            <a:r>
              <a:rPr lang="en-US" altLang="zh-CN" sz="1600">
                <a:latin typeface="黑体"/>
                <a:ea typeface="黑体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http://localhost:8761/</a:t>
            </a:r>
            <a:endParaRPr lang="en-US" altLang="zh-CN" sz="1600">
              <a:latin typeface="黑体"/>
              <a:ea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en-US" altLang="zh-CN" sz="1600">
                <a:latin typeface="黑体"/>
                <a:ea typeface="黑体"/>
              </a:rPr>
              <a:t>http://localhost:8080/v1/organizations/e254f8c-c442-4ebe-a82a-e2fc1d1ff78a/licenses/f3831f8c-c338-4ebe-a82a-e2fc1d1ff78a/feign</a:t>
            </a:r>
          </a:p>
          <a:p>
            <a:pPr>
              <a:buClr>
                <a:srgbClr val="777777"/>
              </a:buClr>
              <a:defRPr sz="2000"/>
            </a:pPr>
            <a:r>
              <a:rPr lang="en-US" altLang="zh-CN" sz="1600">
                <a:latin typeface="黑体"/>
                <a:ea typeface="黑体"/>
                <a:cs typeface="黑体"/>
                <a:sym typeface="黑体"/>
              </a:rPr>
              <a:t>3</a:t>
            </a:r>
            <a:r>
              <a:rPr lang="zh-CN" altLang="en-US" sz="1600">
                <a:latin typeface="黑体"/>
                <a:ea typeface="黑体"/>
                <a:cs typeface="黑体"/>
                <a:sym typeface="黑体"/>
              </a:rPr>
              <a:t>个截图</a:t>
            </a:r>
            <a:endParaRPr lang="en-US" altLang="zh-CN" sz="1600">
              <a:latin typeface="黑体"/>
              <a:ea typeface="黑体"/>
              <a:cs typeface="黑体"/>
              <a:sym typeface="黑体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E9BF3C6-EFA6-4772-9579-FDBA3BC600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2780928"/>
            <a:ext cx="5148064" cy="343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70009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55010-C364-4C2C-A633-DF7E48BFF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88640"/>
            <a:ext cx="7632700" cy="511498"/>
          </a:xfrm>
        </p:spPr>
        <p:txBody>
          <a:bodyPr/>
          <a:lstStyle/>
          <a:p>
            <a:r>
              <a:rPr lang="zh-CN" altLang="en-US" b="0">
                <a:latin typeface="黑体"/>
                <a:ea typeface="黑体"/>
                <a:sym typeface="黑体"/>
              </a:rPr>
              <a:t>作业</a:t>
            </a:r>
            <a:endParaRPr lang="zh-CN" altLang="en-US" b="0">
              <a:latin typeface="黑体"/>
              <a:ea typeface="黑体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A85225-3A6D-420D-AA60-707A18340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844" y="1268760"/>
            <a:ext cx="7380312" cy="479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62932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55010-C364-4C2C-A633-DF7E48BFF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88640"/>
            <a:ext cx="7632700" cy="511498"/>
          </a:xfrm>
        </p:spPr>
        <p:txBody>
          <a:bodyPr/>
          <a:lstStyle/>
          <a:p>
            <a:r>
              <a:rPr lang="zh-CN" altLang="en-US" b="0">
                <a:latin typeface="黑体"/>
                <a:ea typeface="黑体"/>
                <a:sym typeface="黑体"/>
              </a:rPr>
              <a:t>作业</a:t>
            </a:r>
            <a:endParaRPr lang="zh-CN" altLang="en-US" b="0">
              <a:latin typeface="黑体"/>
              <a:ea typeface="黑体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783D2B-3AA2-4AA2-B768-191B9ED06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980728"/>
            <a:ext cx="6480720" cy="529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24315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TextBox 1"/>
          <p:cNvSpPr txBox="1"/>
          <p:nvPr/>
        </p:nvSpPr>
        <p:spPr>
          <a:xfrm>
            <a:off x="3635895" y="2708919"/>
            <a:ext cx="1656185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000">
                <a:solidFill>
                  <a:srgbClr val="FF0000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谢谢！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863625" y="404664"/>
            <a:ext cx="741675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>
                <a:latin typeface="黑体"/>
                <a:ea typeface="黑体"/>
                <a:cs typeface="黑体"/>
                <a:sym typeface="黑体"/>
              </a:rPr>
              <a:t>服务发现的好处</a:t>
            </a:r>
            <a:endParaRPr lang="zh-CN" altLang="en-US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1115616" y="1916832"/>
            <a:ext cx="6264696" cy="2376264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快速水平伸缩，而不是垂直伸缩。不影响客户端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提高应用程序的弹性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endParaRPr lang="en-US" altLang="zh-CN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91167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B4BE4-2F28-4BDE-9A2F-BE6031746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0">
                <a:latin typeface="黑体"/>
                <a:ea typeface="黑体"/>
                <a:cs typeface="黑体"/>
                <a:sym typeface="黑体"/>
              </a:rPr>
              <a:t>Eureka</a:t>
            </a:r>
            <a:r>
              <a:rPr lang="zh-CN" altLang="en-US" b="0">
                <a:latin typeface="黑体"/>
                <a:ea typeface="黑体"/>
                <a:cs typeface="黑体"/>
                <a:sym typeface="黑体"/>
              </a:rPr>
              <a:t>服务发现引擎</a:t>
            </a:r>
            <a:endParaRPr lang="zh-CN" altLang="en-US" b="0"/>
          </a:p>
        </p:txBody>
      </p:sp>
      <p:pic>
        <p:nvPicPr>
          <p:cNvPr id="1026" name="Picture 2" descr="在这里插入图片描述">
            <a:extLst>
              <a:ext uri="{FF2B5EF4-FFF2-40B4-BE49-F238E27FC236}">
                <a16:creationId xmlns:a16="http://schemas.microsoft.com/office/drawing/2014/main" id="{6F0AD8D7-9D49-44C3-8B72-13B4833AE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759" y="1988840"/>
            <a:ext cx="7429510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938741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标题 1"/>
          <p:cNvSpPr txBox="1">
            <a:spLocks noGrp="1"/>
          </p:cNvSpPr>
          <p:nvPr>
            <p:ph type="title"/>
          </p:nvPr>
        </p:nvSpPr>
        <p:spPr>
          <a:xfrm>
            <a:off x="755650" y="325438"/>
            <a:ext cx="7632700" cy="87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0"/>
            </a:lvl1pPr>
          </a:lstStyle>
          <a:p>
            <a:r>
              <a:rPr sz="2400"/>
              <a:t>Ribbon</a:t>
            </a:r>
            <a:r>
              <a:rPr lang="zh-CN" altLang="en-US" sz="2400"/>
              <a:t>，客户端负载均衡</a:t>
            </a:r>
            <a:endParaRPr sz="2400"/>
          </a:p>
        </p:txBody>
      </p:sp>
      <p:sp>
        <p:nvSpPr>
          <p:cNvPr id="873" name="内容占位符 2"/>
          <p:cNvSpPr txBox="1">
            <a:spLocks noGrp="1"/>
          </p:cNvSpPr>
          <p:nvPr>
            <p:ph type="body" idx="1"/>
          </p:nvPr>
        </p:nvSpPr>
        <p:spPr>
          <a:xfrm>
            <a:off x="755650" y="1340768"/>
            <a:ext cx="76327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1600"/>
              <a:t>Ribbon</a:t>
            </a:r>
            <a:r>
              <a:rPr sz="1600">
                <a:latin typeface="黑体"/>
                <a:ea typeface="黑体"/>
                <a:cs typeface="黑体"/>
                <a:sym typeface="黑体"/>
              </a:rPr>
              <a:t>，主要提供客户侧的软件负载均衡算法</a:t>
            </a:r>
          </a:p>
        </p:txBody>
      </p:sp>
      <p:pic>
        <p:nvPicPr>
          <p:cNvPr id="874" name="Picture 2" descr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03648" y="2492895"/>
            <a:ext cx="6336704" cy="32259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标题 1"/>
          <p:cNvSpPr txBox="1">
            <a:spLocks noGrp="1"/>
          </p:cNvSpPr>
          <p:nvPr>
            <p:ph type="title"/>
          </p:nvPr>
        </p:nvSpPr>
        <p:spPr>
          <a:xfrm>
            <a:off x="736740" y="230992"/>
            <a:ext cx="1878495" cy="6057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0"/>
            </a:lvl1pPr>
          </a:lstStyle>
          <a:p>
            <a:r>
              <a:rPr lang="zh-CN" altLang="en-US" sz="2400"/>
              <a:t>服务调用关系</a:t>
            </a:r>
            <a:endParaRPr sz="240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5E7120F-883C-4B01-823A-2C4D809269B0}"/>
              </a:ext>
            </a:extLst>
          </p:cNvPr>
          <p:cNvSpPr/>
          <p:nvPr/>
        </p:nvSpPr>
        <p:spPr>
          <a:xfrm>
            <a:off x="971600" y="2780928"/>
            <a:ext cx="3312368" cy="936104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FrutigerNext LT Medium"/>
              <a:ea typeface="FrutigerNext LT Medium"/>
              <a:cs typeface="FrutigerNext LT Medium"/>
              <a:sym typeface="FrutigerNext LT Medium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64DE2F8-CAAF-4381-9B26-4FE2EB99E85D}"/>
              </a:ext>
            </a:extLst>
          </p:cNvPr>
          <p:cNvSpPr>
            <a:spLocks/>
          </p:cNvSpPr>
          <p:nvPr/>
        </p:nvSpPr>
        <p:spPr>
          <a:xfrm>
            <a:off x="971600" y="4869160"/>
            <a:ext cx="7272808" cy="13320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FrutigerNext LT Medium"/>
              <a:ea typeface="FrutigerNext LT Medium"/>
              <a:cs typeface="FrutigerNext LT Medium"/>
              <a:sym typeface="FrutigerNext LT Medium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00AEA2-99A2-4998-9BD6-66A9FDB7B32B}"/>
              </a:ext>
            </a:extLst>
          </p:cNvPr>
          <p:cNvSpPr/>
          <p:nvPr/>
        </p:nvSpPr>
        <p:spPr>
          <a:xfrm>
            <a:off x="4878090" y="2780928"/>
            <a:ext cx="3312368" cy="936104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FrutigerNext LT Medium"/>
              <a:ea typeface="FrutigerNext LT Medium"/>
              <a:cs typeface="FrutigerNext LT Medium"/>
              <a:sym typeface="FrutigerNext LT Medium"/>
            </a:endParaRPr>
          </a:p>
        </p:txBody>
      </p:sp>
      <p:sp>
        <p:nvSpPr>
          <p:cNvPr id="3" name="六边形 2">
            <a:extLst>
              <a:ext uri="{FF2B5EF4-FFF2-40B4-BE49-F238E27FC236}">
                <a16:creationId xmlns:a16="http://schemas.microsoft.com/office/drawing/2014/main" id="{202535EE-10BA-431E-9C22-DA49DC4818AA}"/>
              </a:ext>
            </a:extLst>
          </p:cNvPr>
          <p:cNvSpPr/>
          <p:nvPr/>
        </p:nvSpPr>
        <p:spPr>
          <a:xfrm>
            <a:off x="1987792" y="5085184"/>
            <a:ext cx="648072" cy="504056"/>
          </a:xfrm>
          <a:prstGeom prst="hexagon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FrutigerNext LT Medium"/>
              <a:ea typeface="FrutigerNext LT Medium"/>
              <a:cs typeface="FrutigerNext LT Medium"/>
              <a:sym typeface="FrutigerNext LT Medium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94BC3D0-A3E4-412A-89D4-F7C5FBFEC103}"/>
              </a:ext>
            </a:extLst>
          </p:cNvPr>
          <p:cNvSpPr txBox="1"/>
          <p:nvPr/>
        </p:nvSpPr>
        <p:spPr>
          <a:xfrm>
            <a:off x="1843776" y="5717257"/>
            <a:ext cx="93610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rPr>
              <a:t>Eureka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FrutigerNext LT Medium"/>
              <a:ea typeface="FrutigerNext LT Medium"/>
              <a:cs typeface="FrutigerNext LT Medium"/>
              <a:sym typeface="FrutigerNext LT Medium"/>
            </a:endParaRPr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A4DEC920-26F6-4296-AD51-6A303EB1EF22}"/>
              </a:ext>
            </a:extLst>
          </p:cNvPr>
          <p:cNvSpPr/>
          <p:nvPr/>
        </p:nvSpPr>
        <p:spPr>
          <a:xfrm>
            <a:off x="4347896" y="5085184"/>
            <a:ext cx="648072" cy="504056"/>
          </a:xfrm>
          <a:prstGeom prst="hexagon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FrutigerNext LT Medium"/>
              <a:ea typeface="FrutigerNext LT Medium"/>
              <a:cs typeface="FrutigerNext LT Medium"/>
              <a:sym typeface="FrutigerNext LT Medium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E7E17D2-4D4D-4EFB-8E69-D12169C75494}"/>
              </a:ext>
            </a:extLst>
          </p:cNvPr>
          <p:cNvSpPr txBox="1"/>
          <p:nvPr/>
        </p:nvSpPr>
        <p:spPr>
          <a:xfrm>
            <a:off x="4203880" y="5717257"/>
            <a:ext cx="93610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rPr>
              <a:t>Eureka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FrutigerNext LT Medium"/>
              <a:ea typeface="FrutigerNext LT Medium"/>
              <a:cs typeface="FrutigerNext LT Medium"/>
              <a:sym typeface="FrutigerNext LT Medium"/>
            </a:endParaRPr>
          </a:p>
        </p:txBody>
      </p:sp>
      <p:sp>
        <p:nvSpPr>
          <p:cNvPr id="13" name="六边形 12">
            <a:extLst>
              <a:ext uri="{FF2B5EF4-FFF2-40B4-BE49-F238E27FC236}">
                <a16:creationId xmlns:a16="http://schemas.microsoft.com/office/drawing/2014/main" id="{87C9B241-DC49-4835-9072-739C806E9B5A}"/>
              </a:ext>
            </a:extLst>
          </p:cNvPr>
          <p:cNvSpPr/>
          <p:nvPr/>
        </p:nvSpPr>
        <p:spPr>
          <a:xfrm>
            <a:off x="6444208" y="5085184"/>
            <a:ext cx="648072" cy="504056"/>
          </a:xfrm>
          <a:prstGeom prst="hexagon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FrutigerNext LT Medium"/>
              <a:ea typeface="FrutigerNext LT Medium"/>
              <a:cs typeface="FrutigerNext LT Medium"/>
              <a:sym typeface="FrutigerNext LT Medium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7ED3457-42AB-42DF-881E-E73823779D23}"/>
              </a:ext>
            </a:extLst>
          </p:cNvPr>
          <p:cNvSpPr txBox="1"/>
          <p:nvPr/>
        </p:nvSpPr>
        <p:spPr>
          <a:xfrm>
            <a:off x="6300192" y="5717257"/>
            <a:ext cx="93610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rPr>
              <a:t>Eureka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FrutigerNext LT Medium"/>
              <a:ea typeface="FrutigerNext LT Medium"/>
              <a:cs typeface="FrutigerNext LT Medium"/>
              <a:sym typeface="FrutigerNext LT Medium"/>
            </a:endParaRPr>
          </a:p>
        </p:txBody>
      </p:sp>
      <p:sp>
        <p:nvSpPr>
          <p:cNvPr id="15" name="六边形 14">
            <a:extLst>
              <a:ext uri="{FF2B5EF4-FFF2-40B4-BE49-F238E27FC236}">
                <a16:creationId xmlns:a16="http://schemas.microsoft.com/office/drawing/2014/main" id="{4F25C9CA-1FDA-4C95-B8B7-AEF35804DD8C}"/>
              </a:ext>
            </a:extLst>
          </p:cNvPr>
          <p:cNvSpPr/>
          <p:nvPr/>
        </p:nvSpPr>
        <p:spPr>
          <a:xfrm>
            <a:off x="1339720" y="2996952"/>
            <a:ext cx="648072" cy="504056"/>
          </a:xfrm>
          <a:prstGeom prst="hexagon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FrutigerNext LT Medium"/>
              <a:ea typeface="FrutigerNext LT Medium"/>
              <a:cs typeface="FrutigerNext LT Medium"/>
              <a:sym typeface="FrutigerNext LT Medium"/>
            </a:endParaRPr>
          </a:p>
        </p:txBody>
      </p:sp>
      <p:sp>
        <p:nvSpPr>
          <p:cNvPr id="16" name="六边形 15">
            <a:extLst>
              <a:ext uri="{FF2B5EF4-FFF2-40B4-BE49-F238E27FC236}">
                <a16:creationId xmlns:a16="http://schemas.microsoft.com/office/drawing/2014/main" id="{013F35F5-711A-425C-BD10-92D4CAFFA6CD}"/>
              </a:ext>
            </a:extLst>
          </p:cNvPr>
          <p:cNvSpPr/>
          <p:nvPr/>
        </p:nvSpPr>
        <p:spPr>
          <a:xfrm>
            <a:off x="2163772" y="2996952"/>
            <a:ext cx="648072" cy="504056"/>
          </a:xfrm>
          <a:prstGeom prst="hexagon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FrutigerNext LT Medium"/>
              <a:ea typeface="FrutigerNext LT Medium"/>
              <a:cs typeface="FrutigerNext LT Medium"/>
              <a:sym typeface="FrutigerNext LT Medium"/>
            </a:endParaRPr>
          </a:p>
        </p:txBody>
      </p:sp>
      <p:sp>
        <p:nvSpPr>
          <p:cNvPr id="17" name="六边形 16">
            <a:extLst>
              <a:ext uri="{FF2B5EF4-FFF2-40B4-BE49-F238E27FC236}">
                <a16:creationId xmlns:a16="http://schemas.microsoft.com/office/drawing/2014/main" id="{E4D21AFC-4AC6-4D9F-B298-F465002FEA59}"/>
              </a:ext>
            </a:extLst>
          </p:cNvPr>
          <p:cNvSpPr/>
          <p:nvPr/>
        </p:nvSpPr>
        <p:spPr>
          <a:xfrm>
            <a:off x="5220072" y="2996952"/>
            <a:ext cx="648072" cy="504056"/>
          </a:xfrm>
          <a:prstGeom prst="hexagon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FrutigerNext LT Medium"/>
              <a:ea typeface="FrutigerNext LT Medium"/>
              <a:cs typeface="FrutigerNext LT Medium"/>
              <a:sym typeface="FrutigerNext LT Medium"/>
            </a:endParaRPr>
          </a:p>
        </p:txBody>
      </p:sp>
      <p:sp>
        <p:nvSpPr>
          <p:cNvPr id="18" name="六边形 17">
            <a:extLst>
              <a:ext uri="{FF2B5EF4-FFF2-40B4-BE49-F238E27FC236}">
                <a16:creationId xmlns:a16="http://schemas.microsoft.com/office/drawing/2014/main" id="{5B3AC6AE-A04C-4F4B-B7D1-787C46630469}"/>
              </a:ext>
            </a:extLst>
          </p:cNvPr>
          <p:cNvSpPr/>
          <p:nvPr/>
        </p:nvSpPr>
        <p:spPr>
          <a:xfrm>
            <a:off x="6146192" y="2996952"/>
            <a:ext cx="648072" cy="504056"/>
          </a:xfrm>
          <a:prstGeom prst="hexagon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FrutigerNext LT Medium"/>
              <a:ea typeface="FrutigerNext LT Medium"/>
              <a:cs typeface="FrutigerNext LT Medium"/>
              <a:sym typeface="FrutigerNext LT Medium"/>
            </a:endParaRPr>
          </a:p>
        </p:txBody>
      </p:sp>
      <p:sp>
        <p:nvSpPr>
          <p:cNvPr id="19" name="六边形 18">
            <a:extLst>
              <a:ext uri="{FF2B5EF4-FFF2-40B4-BE49-F238E27FC236}">
                <a16:creationId xmlns:a16="http://schemas.microsoft.com/office/drawing/2014/main" id="{44A0AE4B-A5FD-4054-9643-B22B58990C9F}"/>
              </a:ext>
            </a:extLst>
          </p:cNvPr>
          <p:cNvSpPr/>
          <p:nvPr/>
        </p:nvSpPr>
        <p:spPr>
          <a:xfrm>
            <a:off x="7064350" y="2996952"/>
            <a:ext cx="648072" cy="504056"/>
          </a:xfrm>
          <a:prstGeom prst="hexagon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FrutigerNext LT Medium"/>
              <a:ea typeface="FrutigerNext LT Medium"/>
              <a:cs typeface="FrutigerNext LT Medium"/>
              <a:sym typeface="FrutigerNext LT Medium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2FDCAAD-3D04-418C-9C4C-C3525EEB3D8A}"/>
              </a:ext>
            </a:extLst>
          </p:cNvPr>
          <p:cNvCxnSpPr/>
          <p:nvPr/>
        </p:nvCxnSpPr>
        <p:spPr>
          <a:xfrm>
            <a:off x="3275856" y="2780928"/>
            <a:ext cx="0" cy="936104"/>
          </a:xfrm>
          <a:prstGeom prst="line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1D85C7C0-8AE7-46F9-A7A4-85FA44716D80}"/>
              </a:ext>
            </a:extLst>
          </p:cNvPr>
          <p:cNvSpPr txBox="1"/>
          <p:nvPr/>
        </p:nvSpPr>
        <p:spPr>
          <a:xfrm>
            <a:off x="3355944" y="3064315"/>
            <a:ext cx="93610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rPr>
              <a:t>Ribbon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FrutigerNext LT Medium"/>
              <a:ea typeface="FrutigerNext LT Medium"/>
              <a:cs typeface="FrutigerNext LT Medium"/>
              <a:sym typeface="FrutigerNext LT Medium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02AF704-E300-4B22-8AD1-F1CE76E53E7A}"/>
              </a:ext>
            </a:extLst>
          </p:cNvPr>
          <p:cNvSpPr txBox="1"/>
          <p:nvPr/>
        </p:nvSpPr>
        <p:spPr>
          <a:xfrm>
            <a:off x="1523094" y="2344235"/>
            <a:ext cx="170660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rPr>
              <a:t>licensingservice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FrutigerNext LT Medium"/>
              <a:ea typeface="FrutigerNext LT Medium"/>
              <a:cs typeface="FrutigerNext LT Medium"/>
              <a:sym typeface="FrutigerNext LT Medium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99ABA97-5657-45B1-A187-7054656EB546}"/>
              </a:ext>
            </a:extLst>
          </p:cNvPr>
          <p:cNvSpPr txBox="1"/>
          <p:nvPr/>
        </p:nvSpPr>
        <p:spPr>
          <a:xfrm>
            <a:off x="5422455" y="2365543"/>
            <a:ext cx="203251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rPr>
              <a:t>organizationservice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FrutigerNext LT Medium"/>
              <a:ea typeface="FrutigerNext LT Medium"/>
              <a:cs typeface="FrutigerNext LT Medium"/>
              <a:sym typeface="FrutigerNext LT Medium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5E8C8A8-9138-451F-9B10-FCCEACC8EBB7}"/>
              </a:ext>
            </a:extLst>
          </p:cNvPr>
          <p:cNvCxnSpPr>
            <a:stCxn id="22" idx="3"/>
            <a:endCxn id="8" idx="1"/>
          </p:cNvCxnSpPr>
          <p:nvPr/>
        </p:nvCxnSpPr>
        <p:spPr>
          <a:xfrm>
            <a:off x="4292048" y="3248980"/>
            <a:ext cx="586042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w="lg" len="med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EBDFB1A-1243-4E9E-82FF-603F20BA691B}"/>
              </a:ext>
            </a:extLst>
          </p:cNvPr>
          <p:cNvCxnSpPr>
            <a:cxnSpLocks/>
          </p:cNvCxnSpPr>
          <p:nvPr/>
        </p:nvCxnSpPr>
        <p:spPr>
          <a:xfrm>
            <a:off x="3779912" y="3717032"/>
            <a:ext cx="0" cy="115212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w="lg" len="med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1BA97512-E977-4992-9B30-39403932DA21}"/>
              </a:ext>
            </a:extLst>
          </p:cNvPr>
          <p:cNvCxnSpPr>
            <a:cxnSpLocks/>
          </p:cNvCxnSpPr>
          <p:nvPr/>
        </p:nvCxnSpPr>
        <p:spPr>
          <a:xfrm>
            <a:off x="1475656" y="3717032"/>
            <a:ext cx="0" cy="115212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dash"/>
            <a:round/>
            <a:headEnd w="lg" len="med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20D49DA6-C80E-48DB-9D10-78EC608DAFB1}"/>
              </a:ext>
            </a:extLst>
          </p:cNvPr>
          <p:cNvSpPr txBox="1"/>
          <p:nvPr/>
        </p:nvSpPr>
        <p:spPr>
          <a:xfrm>
            <a:off x="1421882" y="4068005"/>
            <a:ext cx="1483779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rPr>
              <a:t>定期刷新地址缓存</a:t>
            </a:r>
          </a:p>
        </p:txBody>
      </p:sp>
      <p:sp>
        <p:nvSpPr>
          <p:cNvPr id="31" name="圆柱体 30">
            <a:extLst>
              <a:ext uri="{FF2B5EF4-FFF2-40B4-BE49-F238E27FC236}">
                <a16:creationId xmlns:a16="http://schemas.microsoft.com/office/drawing/2014/main" id="{CC86695D-A21B-4CE4-92FB-EEDF34BCA9E2}"/>
              </a:ext>
            </a:extLst>
          </p:cNvPr>
          <p:cNvSpPr/>
          <p:nvPr/>
        </p:nvSpPr>
        <p:spPr>
          <a:xfrm>
            <a:off x="899592" y="1268760"/>
            <a:ext cx="593833" cy="504056"/>
          </a:xfrm>
          <a:prstGeom prst="can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FrutigerNext LT Medium"/>
              <a:ea typeface="FrutigerNext LT Medium"/>
              <a:cs typeface="FrutigerNext LT Medium"/>
              <a:sym typeface="FrutigerNext LT Medium"/>
            </a:endParaRPr>
          </a:p>
        </p:txBody>
      </p:sp>
      <p:sp>
        <p:nvSpPr>
          <p:cNvPr id="37" name="圆柱体 36">
            <a:extLst>
              <a:ext uri="{FF2B5EF4-FFF2-40B4-BE49-F238E27FC236}">
                <a16:creationId xmlns:a16="http://schemas.microsoft.com/office/drawing/2014/main" id="{217E0315-EAEA-4691-A203-43E2E0B8B95D}"/>
              </a:ext>
            </a:extLst>
          </p:cNvPr>
          <p:cNvSpPr/>
          <p:nvPr/>
        </p:nvSpPr>
        <p:spPr>
          <a:xfrm>
            <a:off x="7434551" y="1268760"/>
            <a:ext cx="593833" cy="504056"/>
          </a:xfrm>
          <a:prstGeom prst="can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FrutigerNext LT Medium"/>
              <a:ea typeface="FrutigerNext LT Medium"/>
              <a:cs typeface="FrutigerNext LT Medium"/>
              <a:sym typeface="FrutigerNext LT Medium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EACC9C8-8E26-420B-BB2B-2CBD61055518}"/>
              </a:ext>
            </a:extLst>
          </p:cNvPr>
          <p:cNvSpPr txBox="1"/>
          <p:nvPr/>
        </p:nvSpPr>
        <p:spPr>
          <a:xfrm>
            <a:off x="1595809" y="1364908"/>
            <a:ext cx="93610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rPr>
              <a:t>数据库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0B4F432-8455-4D18-85F6-4C8CEEDD8DFB}"/>
              </a:ext>
            </a:extLst>
          </p:cNvPr>
          <p:cNvSpPr txBox="1"/>
          <p:nvPr/>
        </p:nvSpPr>
        <p:spPr>
          <a:xfrm>
            <a:off x="8028384" y="1364908"/>
            <a:ext cx="93610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rPr>
              <a:t>数据库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3AB6E41E-E184-490C-B6DB-ABE8263BBEE2}"/>
              </a:ext>
            </a:extLst>
          </p:cNvPr>
          <p:cNvCxnSpPr>
            <a:cxnSpLocks/>
            <a:endCxn id="31" idx="3"/>
          </p:cNvCxnSpPr>
          <p:nvPr/>
        </p:nvCxnSpPr>
        <p:spPr>
          <a:xfrm flipV="1">
            <a:off x="1190148" y="1772816"/>
            <a:ext cx="6361" cy="100811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w="lg" len="med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1BD766C6-5286-417A-8094-AB213FF4512A}"/>
              </a:ext>
            </a:extLst>
          </p:cNvPr>
          <p:cNvCxnSpPr>
            <a:cxnSpLocks/>
            <a:endCxn id="37" idx="3"/>
          </p:cNvCxnSpPr>
          <p:nvPr/>
        </p:nvCxnSpPr>
        <p:spPr>
          <a:xfrm flipV="1">
            <a:off x="7726989" y="1772816"/>
            <a:ext cx="4479" cy="100811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w="lg" len="med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2E6961FE-0843-4EBF-BF1B-15D2076239F8}"/>
              </a:ext>
            </a:extLst>
          </p:cNvPr>
          <p:cNvCxnSpPr>
            <a:cxnSpLocks/>
          </p:cNvCxnSpPr>
          <p:nvPr/>
        </p:nvCxnSpPr>
        <p:spPr>
          <a:xfrm>
            <a:off x="6282392" y="3717032"/>
            <a:ext cx="0" cy="115212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dash"/>
            <a:round/>
            <a:headEnd w="lg" len="med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6C430640-056E-4B68-83D7-7C29EA29E79C}"/>
              </a:ext>
            </a:extLst>
          </p:cNvPr>
          <p:cNvSpPr/>
          <p:nvPr/>
        </p:nvSpPr>
        <p:spPr>
          <a:xfrm>
            <a:off x="2950821" y="1016732"/>
            <a:ext cx="3312368" cy="936104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FrutigerNext LT Medium"/>
              <a:ea typeface="FrutigerNext LT Medium"/>
              <a:cs typeface="FrutigerNext LT Medium"/>
              <a:sym typeface="FrutigerNext LT Medium"/>
            </a:endParaRPr>
          </a:p>
        </p:txBody>
      </p:sp>
      <p:sp>
        <p:nvSpPr>
          <p:cNvPr id="55" name="六边形 54">
            <a:extLst>
              <a:ext uri="{FF2B5EF4-FFF2-40B4-BE49-F238E27FC236}">
                <a16:creationId xmlns:a16="http://schemas.microsoft.com/office/drawing/2014/main" id="{FF436FA9-352B-421F-961A-370F742665EE}"/>
              </a:ext>
            </a:extLst>
          </p:cNvPr>
          <p:cNvSpPr/>
          <p:nvPr/>
        </p:nvSpPr>
        <p:spPr>
          <a:xfrm>
            <a:off x="3292803" y="1232756"/>
            <a:ext cx="648072" cy="504056"/>
          </a:xfrm>
          <a:prstGeom prst="hexagon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FrutigerNext LT Medium"/>
              <a:ea typeface="FrutigerNext LT Medium"/>
              <a:cs typeface="FrutigerNext LT Medium"/>
              <a:sym typeface="FrutigerNext LT Medium"/>
            </a:endParaRPr>
          </a:p>
        </p:txBody>
      </p:sp>
      <p:sp>
        <p:nvSpPr>
          <p:cNvPr id="56" name="六边形 55">
            <a:extLst>
              <a:ext uri="{FF2B5EF4-FFF2-40B4-BE49-F238E27FC236}">
                <a16:creationId xmlns:a16="http://schemas.microsoft.com/office/drawing/2014/main" id="{B6C79916-0AD3-48EB-B196-69E2C8700419}"/>
              </a:ext>
            </a:extLst>
          </p:cNvPr>
          <p:cNvSpPr/>
          <p:nvPr/>
        </p:nvSpPr>
        <p:spPr>
          <a:xfrm>
            <a:off x="4218923" y="1232756"/>
            <a:ext cx="648072" cy="504056"/>
          </a:xfrm>
          <a:prstGeom prst="hexagon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FrutigerNext LT Medium"/>
              <a:ea typeface="FrutigerNext LT Medium"/>
              <a:cs typeface="FrutigerNext LT Medium"/>
              <a:sym typeface="FrutigerNext LT Medium"/>
            </a:endParaRPr>
          </a:p>
        </p:txBody>
      </p:sp>
      <p:sp>
        <p:nvSpPr>
          <p:cNvPr id="57" name="六边形 56">
            <a:extLst>
              <a:ext uri="{FF2B5EF4-FFF2-40B4-BE49-F238E27FC236}">
                <a16:creationId xmlns:a16="http://schemas.microsoft.com/office/drawing/2014/main" id="{FACB4FC3-56F9-4B8E-B239-31268BA75C7F}"/>
              </a:ext>
            </a:extLst>
          </p:cNvPr>
          <p:cNvSpPr/>
          <p:nvPr/>
        </p:nvSpPr>
        <p:spPr>
          <a:xfrm>
            <a:off x="5137081" y="1232756"/>
            <a:ext cx="648072" cy="504056"/>
          </a:xfrm>
          <a:prstGeom prst="hexagon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FrutigerNext LT Medium"/>
              <a:ea typeface="FrutigerNext LT Medium"/>
              <a:cs typeface="FrutigerNext LT Medium"/>
              <a:sym typeface="FrutigerNext LT Medium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28B1BA69-E0AE-4AC0-8625-86938FBC34C0}"/>
              </a:ext>
            </a:extLst>
          </p:cNvPr>
          <p:cNvSpPr txBox="1"/>
          <p:nvPr/>
        </p:nvSpPr>
        <p:spPr>
          <a:xfrm>
            <a:off x="3865115" y="539390"/>
            <a:ext cx="148377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/>
              <a:t>配置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rPr>
              <a:t>服务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D5D48D6E-BA1B-4F76-9D20-DA30ADAAF2C6}"/>
              </a:ext>
            </a:extLst>
          </p:cNvPr>
          <p:cNvCxnSpPr>
            <a:cxnSpLocks/>
          </p:cNvCxnSpPr>
          <p:nvPr/>
        </p:nvCxnSpPr>
        <p:spPr>
          <a:xfrm flipH="1" flipV="1">
            <a:off x="3563430" y="1966193"/>
            <a:ext cx="8080" cy="81473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w="lg" len="med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B509851-204A-4071-9FC2-DE829DDE4B29}"/>
              </a:ext>
            </a:extLst>
          </p:cNvPr>
          <p:cNvCxnSpPr>
            <a:cxnSpLocks/>
          </p:cNvCxnSpPr>
          <p:nvPr/>
        </p:nvCxnSpPr>
        <p:spPr>
          <a:xfrm flipV="1">
            <a:off x="5130016" y="1966193"/>
            <a:ext cx="0" cy="79700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w="lg" len="med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44068862-0327-4A3C-9AB5-7082F26D5441}"/>
              </a:ext>
            </a:extLst>
          </p:cNvPr>
          <p:cNvCxnSpPr>
            <a:cxnSpLocks/>
          </p:cNvCxnSpPr>
          <p:nvPr/>
        </p:nvCxnSpPr>
        <p:spPr>
          <a:xfrm>
            <a:off x="4551504" y="1991470"/>
            <a:ext cx="0" cy="284431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dash"/>
            <a:round/>
            <a:headEnd w="lg" len="med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圆柱体 42">
            <a:extLst>
              <a:ext uri="{FF2B5EF4-FFF2-40B4-BE49-F238E27FC236}">
                <a16:creationId xmlns:a16="http://schemas.microsoft.com/office/drawing/2014/main" id="{F28190A8-0D09-42EE-8509-50BE96BD5B1D}"/>
              </a:ext>
            </a:extLst>
          </p:cNvPr>
          <p:cNvSpPr/>
          <p:nvPr/>
        </p:nvSpPr>
        <p:spPr>
          <a:xfrm>
            <a:off x="6497347" y="214784"/>
            <a:ext cx="593833" cy="504056"/>
          </a:xfrm>
          <a:prstGeom prst="can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FrutigerNext LT Medium"/>
              <a:ea typeface="FrutigerNext LT Medium"/>
              <a:cs typeface="FrutigerNext LT Medium"/>
              <a:sym typeface="FrutigerNext LT Medium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8F0348E-1406-4C9B-B52A-818CA89F7D2C}"/>
              </a:ext>
            </a:extLst>
          </p:cNvPr>
          <p:cNvSpPr txBox="1"/>
          <p:nvPr/>
        </p:nvSpPr>
        <p:spPr>
          <a:xfrm>
            <a:off x="7091180" y="310932"/>
            <a:ext cx="93610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rPr>
              <a:t>Git</a:t>
            </a: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rPr>
              <a:t>或文件</a:t>
            </a:r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E3089DC4-E596-4373-B54B-E683FC5148BD}"/>
              </a:ext>
            </a:extLst>
          </p:cNvPr>
          <p:cNvCxnSpPr>
            <a:stCxn id="54" idx="3"/>
            <a:endCxn id="43" idx="3"/>
          </p:cNvCxnSpPr>
          <p:nvPr/>
        </p:nvCxnSpPr>
        <p:spPr>
          <a:xfrm flipV="1">
            <a:off x="6263189" y="718840"/>
            <a:ext cx="531075" cy="765944"/>
          </a:xfrm>
          <a:prstGeom prst="bentConnector2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93145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863625" y="548680"/>
            <a:ext cx="741675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b="0">
                <a:latin typeface="黑体"/>
                <a:ea typeface="黑体"/>
                <a:cs typeface="黑体"/>
                <a:sym typeface="黑体"/>
              </a:rPr>
              <a:t>Spring Eureka</a:t>
            </a:r>
            <a:r>
              <a:rPr lang="zh-CN" altLang="en-US" b="0">
                <a:latin typeface="黑体"/>
                <a:ea typeface="黑体"/>
                <a:cs typeface="黑体"/>
                <a:sym typeface="黑体"/>
              </a:rPr>
              <a:t>服务</a:t>
            </a:r>
            <a:endParaRPr lang="zh-CN" altLang="en-US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971600" y="1916832"/>
            <a:ext cx="6912768" cy="288032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pom.xml</a:t>
            </a: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600">
                <a:latin typeface="黑体"/>
                <a:ea typeface="黑体"/>
                <a:cs typeface="黑体"/>
                <a:sym typeface="黑体"/>
              </a:rPr>
              <a:t>spring-cloud-starter-eureka-server</a:t>
            </a:r>
          </a:p>
          <a:p>
            <a:pPr>
              <a:buClr>
                <a:srgbClr val="777777"/>
              </a:buClr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application.yml</a:t>
            </a:r>
          </a:p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引导类加注解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@EnableEurekaServer</a:t>
            </a:r>
          </a:p>
        </p:txBody>
      </p:sp>
    </p:spTree>
    <p:extLst>
      <p:ext uri="{BB962C8B-B14F-4D97-AF65-F5344CB8AC3E}">
        <p14:creationId xmlns:p14="http://schemas.microsoft.com/office/powerpoint/2010/main" val="29172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899591" y="404664"/>
            <a:ext cx="7380783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>
                <a:latin typeface="黑体"/>
                <a:ea typeface="黑体"/>
                <a:cs typeface="黑体"/>
                <a:sym typeface="黑体"/>
              </a:rPr>
              <a:t>注册服务</a:t>
            </a:r>
            <a:endParaRPr lang="zh-CN" altLang="en-US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755576" y="1700808"/>
            <a:ext cx="7848872" cy="367240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pom.xml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文件中的依赖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600">
                <a:latin typeface="黑体"/>
                <a:ea typeface="黑体"/>
                <a:cs typeface="黑体"/>
                <a:sym typeface="黑体"/>
              </a:rPr>
              <a:t>spring-cloud-starter-eureka</a:t>
            </a:r>
          </a:p>
          <a:p>
            <a:pPr>
              <a:buClr>
                <a:srgbClr val="777777"/>
              </a:buClr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bootstrap.yml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、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application.yml</a:t>
            </a: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zh-CN" altLang="en-US" sz="1600">
                <a:latin typeface="黑体"/>
                <a:ea typeface="黑体"/>
                <a:sym typeface="黑体"/>
              </a:rPr>
              <a:t>应用程序</a:t>
            </a:r>
            <a:r>
              <a:rPr lang="en-US" altLang="zh-CN" sz="1600">
                <a:latin typeface="黑体"/>
                <a:ea typeface="黑体"/>
                <a:sym typeface="黑体"/>
              </a:rPr>
              <a:t>ID(ServiceId)</a:t>
            </a:r>
            <a:r>
              <a:rPr lang="zh-CN" altLang="en-US" sz="1600">
                <a:latin typeface="黑体"/>
                <a:ea typeface="黑体"/>
                <a:sym typeface="黑体"/>
              </a:rPr>
              <a:t>、实例</a:t>
            </a:r>
            <a:r>
              <a:rPr lang="en-US" altLang="zh-CN" sz="1600">
                <a:latin typeface="黑体"/>
                <a:ea typeface="黑体"/>
                <a:sym typeface="黑体"/>
              </a:rPr>
              <a:t>ID</a:t>
            </a:r>
            <a:r>
              <a:rPr lang="zh-CN" altLang="en-US" sz="1200">
                <a:latin typeface="黑体"/>
                <a:ea typeface="黑体"/>
                <a:sym typeface="黑体"/>
              </a:rPr>
              <a:t>（</a:t>
            </a:r>
            <a:r>
              <a:rPr lang="en-US" altLang="zh-CN" sz="1200"/>
              <a:t>6833e17cc88a:customerservice:8085</a:t>
            </a:r>
            <a:r>
              <a:rPr lang="zh-CN" altLang="en-US" sz="1200">
                <a:latin typeface="黑体"/>
                <a:ea typeface="黑体"/>
                <a:sym typeface="黑体"/>
              </a:rPr>
              <a:t>）</a:t>
            </a:r>
            <a:endParaRPr lang="en-US" altLang="zh-CN" sz="1200">
              <a:latin typeface="黑体"/>
              <a:ea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600">
                <a:latin typeface="黑体"/>
                <a:ea typeface="黑体"/>
                <a:sym typeface="黑体"/>
              </a:rPr>
              <a:t>eureka.client.fetchRegistry</a:t>
            </a:r>
            <a:r>
              <a:rPr lang="zh-CN" altLang="en-US" sz="1600">
                <a:latin typeface="黑体"/>
                <a:ea typeface="黑体"/>
                <a:sym typeface="黑体"/>
              </a:rPr>
              <a:t>，本地缓存注册表，每隔</a:t>
            </a:r>
            <a:r>
              <a:rPr lang="en-US" altLang="zh-CN" sz="1600">
                <a:latin typeface="黑体"/>
                <a:ea typeface="黑体"/>
                <a:sym typeface="黑体"/>
              </a:rPr>
              <a:t>30s</a:t>
            </a:r>
            <a:r>
              <a:rPr lang="zh-CN" altLang="en-US" sz="1600">
                <a:latin typeface="黑体"/>
                <a:ea typeface="黑体"/>
                <a:sym typeface="黑体"/>
              </a:rPr>
              <a:t>客户端刷新</a:t>
            </a:r>
            <a:endParaRPr lang="en-US" altLang="zh-CN" sz="1600">
              <a:latin typeface="黑体"/>
              <a:ea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600">
                <a:latin typeface="黑体"/>
                <a:ea typeface="黑体"/>
                <a:sym typeface="黑体"/>
              </a:rPr>
              <a:t>eureka.client.serviceUrl.defaultZone</a:t>
            </a:r>
            <a:r>
              <a:rPr lang="zh-CN" altLang="en-US" sz="1600">
                <a:latin typeface="黑体"/>
                <a:ea typeface="黑体"/>
                <a:sym typeface="黑体"/>
              </a:rPr>
              <a:t>，可以有多个，逗号分隔</a:t>
            </a:r>
            <a:endParaRPr lang="en-US" altLang="zh-CN" sz="1600">
              <a:latin typeface="黑体"/>
              <a:ea typeface="黑体"/>
              <a:sym typeface="黑体"/>
            </a:endParaRPr>
          </a:p>
          <a:p>
            <a:pPr marL="342900" lvl="1" indent="-342900">
              <a:buClr>
                <a:srgbClr val="777777"/>
              </a:buClr>
              <a:buSzPct val="60000"/>
              <a:buFontTx/>
              <a:buChar char="●"/>
              <a:defRPr sz="2000"/>
            </a:pPr>
            <a:r>
              <a:rPr lang="zh-CN" altLang="en-US">
                <a:latin typeface="黑体"/>
                <a:ea typeface="黑体"/>
                <a:sym typeface="黑体"/>
              </a:rPr>
              <a:t>启动类加注解：</a:t>
            </a:r>
            <a:r>
              <a:rPr lang="en-US" altLang="zh-CN">
                <a:latin typeface="黑体"/>
                <a:ea typeface="黑体"/>
                <a:sym typeface="黑体"/>
              </a:rPr>
              <a:t>@EnableEurekaClient</a:t>
            </a:r>
            <a:r>
              <a:rPr lang="zh-CN" altLang="en-US">
                <a:latin typeface="黑体"/>
                <a:ea typeface="黑体"/>
                <a:sym typeface="黑体"/>
              </a:rPr>
              <a:t>或</a:t>
            </a:r>
            <a:r>
              <a:rPr lang="en-US" altLang="zh-CN">
                <a:latin typeface="黑体"/>
                <a:ea typeface="黑体"/>
                <a:sym typeface="黑体"/>
              </a:rPr>
              <a:t>@EnableDiscoveryClient</a:t>
            </a:r>
          </a:p>
          <a:p>
            <a:pPr marL="342900" lvl="1" indent="-342900">
              <a:buClr>
                <a:srgbClr val="777777"/>
              </a:buClr>
              <a:buSzPct val="60000"/>
              <a:buFontTx/>
              <a:buChar char="●"/>
              <a:defRPr sz="2000"/>
            </a:pPr>
            <a:r>
              <a:rPr lang="en-US" altLang="zh-CN">
                <a:latin typeface="黑体"/>
                <a:ea typeface="黑体"/>
              </a:rPr>
              <a:t>http://localhost:8761/eureka/apps/licensingservice</a:t>
            </a: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600">
                <a:latin typeface="黑体"/>
                <a:ea typeface="黑体"/>
                <a:sym typeface="黑体"/>
              </a:rPr>
              <a:t>Accept:application/json</a:t>
            </a:r>
          </a:p>
        </p:txBody>
      </p:sp>
    </p:spTree>
    <p:extLst>
      <p:ext uri="{BB962C8B-B14F-4D97-AF65-F5344CB8AC3E}">
        <p14:creationId xmlns:p14="http://schemas.microsoft.com/office/powerpoint/2010/main" val="28766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862796" y="476672"/>
            <a:ext cx="741675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>
                <a:latin typeface="黑体"/>
                <a:ea typeface="黑体"/>
                <a:cs typeface="黑体"/>
                <a:sym typeface="黑体"/>
              </a:rPr>
              <a:t>查找和调用服务</a:t>
            </a:r>
            <a:endParaRPr lang="zh-CN" altLang="en-US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863625" y="1772816"/>
            <a:ext cx="7596807" cy="3888432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zh-CN" altLang="en-US" dirty="0">
                <a:latin typeface="黑体"/>
                <a:ea typeface="黑体"/>
              </a:rPr>
              <a:t>第三方库：</a:t>
            </a:r>
            <a:r>
              <a:rPr lang="en-US" altLang="zh-CN" dirty="0">
                <a:latin typeface="黑体"/>
                <a:ea typeface="黑体"/>
              </a:rPr>
              <a:t>Ribbon</a:t>
            </a:r>
            <a:r>
              <a:rPr lang="zh-CN" altLang="en-US" dirty="0">
                <a:latin typeface="黑体"/>
                <a:ea typeface="黑体"/>
              </a:rPr>
              <a:t>，本地缓存，本地负载均衡</a:t>
            </a:r>
            <a:endParaRPr lang="en-US" altLang="zh-CN" dirty="0">
              <a:latin typeface="黑体"/>
              <a:ea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dirty="0">
                <a:latin typeface="黑体"/>
                <a:ea typeface="黑体"/>
              </a:rPr>
              <a:t>三种方式</a:t>
            </a:r>
            <a:endParaRPr lang="en-US" altLang="zh-CN" dirty="0">
              <a:latin typeface="黑体"/>
              <a:ea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600" dirty="0">
                <a:latin typeface="黑体"/>
                <a:ea typeface="黑体"/>
              </a:rPr>
              <a:t>Spring </a:t>
            </a:r>
            <a:r>
              <a:rPr lang="en-US" altLang="zh-CN" sz="1600" dirty="0" err="1">
                <a:latin typeface="黑体"/>
                <a:ea typeface="黑体"/>
              </a:rPr>
              <a:t>DiscoveryClient</a:t>
            </a:r>
            <a:endParaRPr lang="en-US" altLang="zh-CN" sz="1600" dirty="0">
              <a:latin typeface="黑体"/>
              <a:ea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zh-CN" altLang="en-US" sz="1600" dirty="0">
                <a:latin typeface="黑体"/>
                <a:ea typeface="黑体"/>
                <a:cs typeface="黑体"/>
                <a:sym typeface="黑体"/>
              </a:rPr>
              <a:t>使用支持</a:t>
            </a:r>
            <a:r>
              <a:rPr lang="en-US" altLang="zh-CN" sz="1600" dirty="0">
                <a:latin typeface="黑体"/>
                <a:ea typeface="黑体"/>
                <a:cs typeface="黑体"/>
                <a:sym typeface="黑体"/>
              </a:rPr>
              <a:t>Ribbon</a:t>
            </a:r>
            <a:r>
              <a:rPr lang="zh-CN" altLang="en-US" sz="1600" dirty="0">
                <a:latin typeface="黑体"/>
                <a:ea typeface="黑体"/>
                <a:cs typeface="黑体"/>
                <a:sym typeface="黑体"/>
              </a:rPr>
              <a:t>的</a:t>
            </a:r>
            <a:r>
              <a:rPr lang="en-US" altLang="zh-CN" sz="1600" dirty="0" err="1">
                <a:latin typeface="黑体"/>
                <a:ea typeface="黑体"/>
                <a:cs typeface="黑体"/>
                <a:sym typeface="黑体"/>
              </a:rPr>
              <a:t>RestTemplate</a:t>
            </a:r>
            <a:endParaRPr lang="en-US" altLang="zh-CN" sz="1600" dirty="0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zh-CN" altLang="en-US" sz="1600" dirty="0">
                <a:latin typeface="黑体"/>
                <a:ea typeface="黑体"/>
                <a:cs typeface="黑体"/>
                <a:sym typeface="黑体"/>
              </a:rPr>
              <a:t>使用</a:t>
            </a:r>
            <a:r>
              <a:rPr lang="en-US" altLang="zh-CN" sz="1600" dirty="0">
                <a:latin typeface="黑体"/>
                <a:ea typeface="黑体"/>
                <a:cs typeface="黑体"/>
                <a:sym typeface="黑体"/>
              </a:rPr>
              <a:t>Netflix Feign</a:t>
            </a:r>
            <a:endParaRPr lang="zh-CN" altLang="en-US" sz="1600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407751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863625" y="404664"/>
            <a:ext cx="741675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b="0">
                <a:latin typeface="黑体"/>
                <a:ea typeface="黑体"/>
                <a:cs typeface="黑体"/>
                <a:sym typeface="黑体"/>
              </a:rPr>
              <a:t>Spring DiscoveryClient</a:t>
            </a:r>
            <a:endParaRPr lang="zh-CN" altLang="en-US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1115616" y="1556792"/>
            <a:ext cx="6768752" cy="396044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pom.xml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文件中的依赖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600" dirty="0">
                <a:latin typeface="黑体"/>
                <a:ea typeface="黑体"/>
                <a:cs typeface="黑体"/>
                <a:sym typeface="黑体"/>
              </a:rPr>
              <a:t>spring-cloud-starter-eureka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启动类加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@EnableDiscoveryClient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，使能够使用</a:t>
            </a:r>
            <a:r>
              <a:rPr lang="en-US" altLang="zh-CN" dirty="0" err="1">
                <a:latin typeface="黑体"/>
                <a:ea typeface="黑体"/>
                <a:cs typeface="黑体"/>
                <a:sym typeface="黑体"/>
              </a:rPr>
              <a:t>DiscoveryClient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和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Ribbon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库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注入：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private </a:t>
            </a:r>
            <a:r>
              <a:rPr lang="en-US" altLang="zh-CN" dirty="0" err="1">
                <a:latin typeface="黑体"/>
                <a:ea typeface="黑体"/>
                <a:cs typeface="黑体"/>
                <a:sym typeface="黑体"/>
              </a:rPr>
              <a:t>DiscoveryClient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 </a:t>
            </a:r>
            <a:r>
              <a:rPr lang="en-US" altLang="zh-CN" dirty="0" err="1">
                <a:latin typeface="黑体"/>
                <a:ea typeface="黑体"/>
                <a:cs typeface="黑体"/>
                <a:sym typeface="黑体"/>
              </a:rPr>
              <a:t>discoveryClient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;</a:t>
            </a:r>
          </a:p>
          <a:p>
            <a:pPr>
              <a:buClr>
                <a:srgbClr val="777777"/>
              </a:buClr>
              <a:defRPr sz="2000"/>
            </a:pPr>
            <a:r>
              <a:rPr lang="en-US" altLang="zh-CN" dirty="0" err="1">
                <a:latin typeface="黑体"/>
                <a:ea typeface="黑体"/>
                <a:cs typeface="黑体"/>
                <a:sym typeface="黑体"/>
              </a:rPr>
              <a:t>discoveryClient.getInstances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new </a:t>
            </a:r>
            <a:r>
              <a:rPr lang="en-US" altLang="zh-CN" dirty="0" err="1">
                <a:latin typeface="黑体"/>
                <a:ea typeface="黑体"/>
                <a:cs typeface="黑体"/>
                <a:sym typeface="黑体"/>
              </a:rPr>
              <a:t>RestTemplate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en-US" altLang="zh-CN" dirty="0" err="1">
                <a:latin typeface="黑体"/>
                <a:ea typeface="黑体"/>
                <a:cs typeface="黑体"/>
                <a:sym typeface="黑体"/>
              </a:rPr>
              <a:t>restTemplate.exchange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16548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CC66"/>
      </a:accent1>
      <a:accent2>
        <a:srgbClr val="FFCC99"/>
      </a:accent2>
      <a:accent3>
        <a:srgbClr val="8F8F8F"/>
      </a:accent3>
      <a:accent4>
        <a:srgbClr val="707070"/>
      </a:accent4>
      <a:accent5>
        <a:srgbClr val="FFE2B8"/>
      </a:accent5>
      <a:accent6>
        <a:srgbClr val="E7B98A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utigerNext LT Medium"/>
            <a:ea typeface="FrutigerNext LT Medium"/>
            <a:cs typeface="FrutigerNext LT Medium"/>
            <a:sym typeface="FrutigerNext L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utigerNext LT Medium"/>
            <a:ea typeface="FrutigerNext LT Medium"/>
            <a:cs typeface="FrutigerNext LT Medium"/>
            <a:sym typeface="FrutigerNext L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CC66"/>
      </a:accent1>
      <a:accent2>
        <a:srgbClr val="FFCC99"/>
      </a:accent2>
      <a:accent3>
        <a:srgbClr val="8F8F8F"/>
      </a:accent3>
      <a:accent4>
        <a:srgbClr val="707070"/>
      </a:accent4>
      <a:accent5>
        <a:srgbClr val="FFE2B8"/>
      </a:accent5>
      <a:accent6>
        <a:srgbClr val="E7B98A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utigerNext LT Medium"/>
            <a:ea typeface="FrutigerNext LT Medium"/>
            <a:cs typeface="FrutigerNext LT Medium"/>
            <a:sym typeface="FrutigerNext L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utigerNext LT Medium"/>
            <a:ea typeface="FrutigerNext LT Medium"/>
            <a:cs typeface="FrutigerNext LT Medium"/>
            <a:sym typeface="FrutigerNext L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7043</TotalTime>
  <Words>488</Words>
  <Application>Microsoft Office PowerPoint</Application>
  <PresentationFormat>全屏显示(4:3)</PresentationFormat>
  <Paragraphs>89</Paragraphs>
  <Slides>18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FrutigerNext LT Medium</vt:lpstr>
      <vt:lpstr>宋体</vt:lpstr>
      <vt:lpstr>黑体</vt:lpstr>
      <vt:lpstr>Arial</vt:lpstr>
      <vt:lpstr>Calibri</vt:lpstr>
      <vt:lpstr>Wingdings</vt:lpstr>
      <vt:lpstr>Blank</vt:lpstr>
      <vt:lpstr>2021-服务端开发</vt:lpstr>
      <vt:lpstr>服务发现的好处</vt:lpstr>
      <vt:lpstr>Eureka服务发现引擎</vt:lpstr>
      <vt:lpstr>Ribbon，客户端负载均衡</vt:lpstr>
      <vt:lpstr>服务调用关系</vt:lpstr>
      <vt:lpstr>Spring Eureka服务</vt:lpstr>
      <vt:lpstr>注册服务</vt:lpstr>
      <vt:lpstr>查找和调用服务</vt:lpstr>
      <vt:lpstr>Spring DiscoveryClient</vt:lpstr>
      <vt:lpstr>使用支持Ribbon的RestTemplate</vt:lpstr>
      <vt:lpstr>使用Netflix Feign调用服务</vt:lpstr>
      <vt:lpstr>Ribbon自带负载均衡策略</vt:lpstr>
      <vt:lpstr>负载均衡策略参考</vt:lpstr>
      <vt:lpstr>Eureka</vt:lpstr>
      <vt:lpstr>作业</vt:lpstr>
      <vt:lpstr>作业</vt:lpstr>
      <vt:lpstr>作业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架构模式的演进与编程框架</dc:title>
  <cp:lastModifiedBy>张 洪胤</cp:lastModifiedBy>
  <cp:revision>319</cp:revision>
  <dcterms:modified xsi:type="dcterms:W3CDTF">2021-04-20T06:07:23Z</dcterms:modified>
</cp:coreProperties>
</file>