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-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D17C2-A163-478F-A857-F4F4863AEF10}" type="datetimeFigureOut">
              <a:rPr lang="zh-CN" altLang="en-US" smtClean="0"/>
              <a:t>2021-04-22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11C6E-3491-45D0-82BB-68EE7CE5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2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11C6E-3491-45D0-82BB-68EE7CE52F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864" y="594144"/>
            <a:ext cx="780227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955" y="1282407"/>
            <a:ext cx="7578089" cy="207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2190114"/>
            <a:ext cx="3105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2021-</a:t>
            </a:r>
            <a:r>
              <a:rPr dirty="0">
                <a:latin typeface="宋体"/>
                <a:cs typeface="宋体"/>
              </a:rPr>
              <a:t>服务端开</a:t>
            </a:r>
            <a:r>
              <a:rPr spc="-10" dirty="0">
                <a:latin typeface="宋体"/>
                <a:cs typeface="宋体"/>
              </a:rPr>
              <a:t>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992" y="3182619"/>
            <a:ext cx="915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15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节 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992" y="3182619"/>
            <a:ext cx="1931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宋体"/>
                <a:cs typeface="宋体"/>
              </a:rPr>
              <a:t> 服务网关和路</a:t>
            </a:r>
            <a:r>
              <a:rPr sz="2000" spc="5" dirty="0">
                <a:solidFill>
                  <a:srgbClr val="FF0000"/>
                </a:solidFill>
                <a:latin typeface="宋体"/>
                <a:cs typeface="宋体"/>
              </a:rPr>
              <a:t>由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17E73D-026B-42EF-91B3-AF8D0DC248DE}"/>
              </a:ext>
            </a:extLst>
          </p:cNvPr>
          <p:cNvSpPr/>
          <p:nvPr/>
        </p:nvSpPr>
        <p:spPr>
          <a:xfrm>
            <a:off x="5410200" y="1295400"/>
            <a:ext cx="3581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4320B25-0ABB-4E2E-971C-DE7DF3A6A820}"/>
              </a:ext>
            </a:extLst>
          </p:cNvPr>
          <p:cNvSpPr/>
          <p:nvPr/>
        </p:nvSpPr>
        <p:spPr>
          <a:xfrm>
            <a:off x="5867400" y="1752600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63F620-B4F2-425F-B254-2BA3BA3692DD}"/>
              </a:ext>
            </a:extLst>
          </p:cNvPr>
          <p:cNvSpPr/>
          <p:nvPr/>
        </p:nvSpPr>
        <p:spPr>
          <a:xfrm>
            <a:off x="8100060" y="2587623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6E11FF-50CF-4AFF-9CFC-D04B0D71A978}"/>
              </a:ext>
            </a:extLst>
          </p:cNvPr>
          <p:cNvSpPr/>
          <p:nvPr/>
        </p:nvSpPr>
        <p:spPr>
          <a:xfrm>
            <a:off x="6581775" y="1627188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BE9D3DE-608C-409C-9DFC-A57C493F0C09}"/>
              </a:ext>
            </a:extLst>
          </p:cNvPr>
          <p:cNvSpPr/>
          <p:nvPr/>
        </p:nvSpPr>
        <p:spPr>
          <a:xfrm>
            <a:off x="6893560" y="2265679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A0D08C6-77F4-41EE-9A47-59E5122B0D25}"/>
              </a:ext>
            </a:extLst>
          </p:cNvPr>
          <p:cNvSpPr/>
          <p:nvPr/>
        </p:nvSpPr>
        <p:spPr>
          <a:xfrm>
            <a:off x="6078220" y="2806065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8590C5-8480-4600-80F3-971C0ACA490A}"/>
              </a:ext>
            </a:extLst>
          </p:cNvPr>
          <p:cNvSpPr/>
          <p:nvPr/>
        </p:nvSpPr>
        <p:spPr>
          <a:xfrm>
            <a:off x="6791960" y="2953385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FDA78C-F895-4B7D-B5CE-4A9F042D70A0}"/>
              </a:ext>
            </a:extLst>
          </p:cNvPr>
          <p:cNvSpPr/>
          <p:nvPr/>
        </p:nvSpPr>
        <p:spPr>
          <a:xfrm>
            <a:off x="7696200" y="3097530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25E06DF-8DC0-4E54-97B0-DE7798D0D54B}"/>
              </a:ext>
            </a:extLst>
          </p:cNvPr>
          <p:cNvSpPr/>
          <p:nvPr/>
        </p:nvSpPr>
        <p:spPr>
          <a:xfrm>
            <a:off x="8210550" y="1858644"/>
            <a:ext cx="381000" cy="3314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7D5121-8322-4DEF-B82F-A0C5ED4736A4}"/>
              </a:ext>
            </a:extLst>
          </p:cNvPr>
          <p:cNvSpPr txBox="1"/>
          <p:nvPr/>
        </p:nvSpPr>
        <p:spPr>
          <a:xfrm>
            <a:off x="5410200" y="44958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多个微服务，并不是直接暴露给外面使用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有一个网关，统一从网关来访问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网关处可以进行流量监控、控制等操作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认证操作也可以统一在网关处实现，这样就不用每个微服务都需要进行权限检查了</a:t>
            </a:r>
            <a:r>
              <a:rPr lang="en-US" altLang="zh-CN" dirty="0">
                <a:highlight>
                  <a:srgbClr val="FFFF00"/>
                </a:highlight>
              </a:rPr>
              <a:t>	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2F89139-4BA8-445B-898A-5400A71C7787}"/>
              </a:ext>
            </a:extLst>
          </p:cNvPr>
          <p:cNvSpPr/>
          <p:nvPr/>
        </p:nvSpPr>
        <p:spPr>
          <a:xfrm rot="12071551">
            <a:off x="3905250" y="1161871"/>
            <a:ext cx="2172970" cy="6967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560235"/>
            <a:ext cx="4699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黑体"/>
                <a:cs typeface="黑体"/>
              </a:rPr>
              <a:t>使用静态URL手动映射路</a:t>
            </a:r>
            <a:r>
              <a:rPr b="0" spc="5" dirty="0">
                <a:latin typeface="黑体"/>
                <a:cs typeface="黑体"/>
              </a:rPr>
              <a:t>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887" y="1765325"/>
            <a:ext cx="6972934" cy="8788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静态</a:t>
            </a:r>
            <a:r>
              <a:rPr sz="2000" spc="-5" dirty="0">
                <a:latin typeface="黑体"/>
                <a:cs typeface="黑体"/>
              </a:rPr>
              <a:t>URL</a:t>
            </a:r>
            <a:r>
              <a:rPr sz="2000" dirty="0">
                <a:latin typeface="黑体"/>
                <a:cs typeface="黑体"/>
              </a:rPr>
              <a:t>是指向</a:t>
            </a:r>
            <a:r>
              <a:rPr sz="2000" dirty="0">
                <a:highlight>
                  <a:srgbClr val="FFFF00"/>
                </a:highlight>
                <a:latin typeface="黑体"/>
                <a:cs typeface="黑体"/>
              </a:rPr>
              <a:t>未通过</a:t>
            </a:r>
            <a:r>
              <a:rPr sz="2000" spc="-5" dirty="0">
                <a:highlight>
                  <a:srgbClr val="FFFF00"/>
                </a:highlight>
                <a:latin typeface="黑体"/>
                <a:cs typeface="黑体"/>
              </a:rPr>
              <a:t>Eureka</a:t>
            </a:r>
            <a:r>
              <a:rPr sz="2000" dirty="0">
                <a:highlight>
                  <a:srgbClr val="FFFF00"/>
                </a:highlight>
                <a:latin typeface="黑体"/>
                <a:cs typeface="黑体"/>
              </a:rPr>
              <a:t>服务发现</a:t>
            </a:r>
            <a:r>
              <a:rPr sz="2000" dirty="0">
                <a:latin typeface="黑体"/>
                <a:cs typeface="黑体"/>
              </a:rPr>
              <a:t>引擎注册的服务的</a:t>
            </a:r>
            <a:r>
              <a:rPr sz="2000" spc="-5" dirty="0">
                <a:latin typeface="黑体"/>
                <a:cs typeface="黑体"/>
              </a:rPr>
              <a:t>URL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禁用</a:t>
            </a:r>
            <a:r>
              <a:rPr sz="2000" spc="-5" dirty="0">
                <a:latin typeface="黑体"/>
                <a:cs typeface="黑体"/>
              </a:rPr>
              <a:t>Ribbon</a:t>
            </a:r>
            <a:r>
              <a:rPr sz="2000" dirty="0">
                <a:latin typeface="黑体"/>
                <a:cs typeface="黑体"/>
              </a:rPr>
              <a:t>与</a:t>
            </a:r>
            <a:r>
              <a:rPr sz="2000" spc="-5" dirty="0">
                <a:latin typeface="黑体"/>
                <a:cs typeface="黑体"/>
              </a:rPr>
              <a:t>Eureka</a:t>
            </a:r>
            <a:r>
              <a:rPr sz="2000" dirty="0">
                <a:latin typeface="黑体"/>
                <a:cs typeface="黑体"/>
              </a:rPr>
              <a:t>集成，手动指定负载均衡的服务实</a:t>
            </a:r>
            <a:r>
              <a:rPr sz="2000" spc="5" dirty="0">
                <a:latin typeface="黑体"/>
                <a:cs typeface="黑体"/>
              </a:rPr>
              <a:t>例</a:t>
            </a:r>
            <a:endParaRPr sz="20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560235"/>
            <a:ext cx="4090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动态重新加载路由配</a:t>
            </a:r>
            <a:r>
              <a:rPr b="0" spc="5" dirty="0">
                <a:latin typeface="黑体"/>
                <a:cs typeface="黑体"/>
              </a:rPr>
              <a:t>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887" y="1765325"/>
            <a:ext cx="11413313" cy="8788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Git-</a:t>
            </a:r>
            <a:r>
              <a:rPr sz="2000" dirty="0">
                <a:latin typeface="黑体"/>
                <a:cs typeface="黑体"/>
              </a:rPr>
              <a:t>更新</a:t>
            </a:r>
            <a:r>
              <a:rPr sz="2000" spc="-5" dirty="0">
                <a:latin typeface="黑体"/>
                <a:cs typeface="黑体"/>
              </a:rPr>
              <a:t>zuulservice</a:t>
            </a:r>
            <a:r>
              <a:rPr sz="2000" dirty="0">
                <a:latin typeface="黑体"/>
                <a:cs typeface="黑体"/>
              </a:rPr>
              <a:t>配</a:t>
            </a:r>
            <a:r>
              <a:rPr sz="2000" spc="5" dirty="0">
                <a:latin typeface="黑体"/>
                <a:cs typeface="黑体"/>
              </a:rPr>
              <a:t>置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zuul POST:http://localhost:5555/refresh</a:t>
            </a:r>
            <a:r>
              <a:rPr lang="zh-CN" altLang="en-US" sz="2000" spc="-5" dirty="0">
                <a:highlight>
                  <a:srgbClr val="FFFF00"/>
                </a:highlight>
                <a:latin typeface="黑体"/>
                <a:cs typeface="黑体"/>
              </a:rPr>
              <a:t>（给</a:t>
            </a:r>
            <a:r>
              <a:rPr lang="en-US" altLang="zh-CN" sz="2000" spc="-5" dirty="0" err="1">
                <a:highlight>
                  <a:srgbClr val="FFFF00"/>
                </a:highlight>
                <a:latin typeface="黑体"/>
                <a:cs typeface="黑体"/>
              </a:rPr>
              <a:t>zuul</a:t>
            </a:r>
            <a:r>
              <a:rPr lang="zh-CN" altLang="en-US" sz="2000" spc="-5" dirty="0">
                <a:highlight>
                  <a:srgbClr val="FFFF00"/>
                </a:highlight>
                <a:latin typeface="黑体"/>
                <a:cs typeface="黑体"/>
              </a:rPr>
              <a:t>发请求后就会刷新了）</a:t>
            </a:r>
            <a:endParaRPr sz="2000" dirty="0">
              <a:highlight>
                <a:srgbClr val="FFFF00"/>
              </a:highlight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560235"/>
            <a:ext cx="165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设置超</a:t>
            </a:r>
            <a:r>
              <a:rPr b="0" spc="5" dirty="0">
                <a:latin typeface="黑体"/>
                <a:cs typeface="黑体"/>
              </a:rPr>
              <a:t>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887" y="1765325"/>
            <a:ext cx="5448935" cy="13055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Hystrix,1S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Ribbon,5S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Ribbon的</a:t>
            </a:r>
            <a:r>
              <a:rPr sz="2000" spc="-5" dirty="0">
                <a:highlight>
                  <a:srgbClr val="FFFF00"/>
                </a:highlight>
                <a:latin typeface="黑体"/>
                <a:cs typeface="黑体"/>
              </a:rPr>
              <a:t>懒加载</a:t>
            </a:r>
            <a:r>
              <a:rPr sz="2000" spc="-5" dirty="0">
                <a:latin typeface="黑体"/>
                <a:cs typeface="黑体"/>
              </a:rPr>
              <a:t>导致第一次调用慢，引起失</a:t>
            </a:r>
            <a:r>
              <a:rPr sz="2000" spc="5" dirty="0">
                <a:latin typeface="黑体"/>
                <a:cs typeface="黑体"/>
              </a:rPr>
              <a:t>败</a:t>
            </a:r>
            <a:endParaRPr sz="20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560235"/>
            <a:ext cx="4090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测试网关侧的负载均</a:t>
            </a:r>
            <a:r>
              <a:rPr b="0" spc="5" dirty="0">
                <a:latin typeface="黑体"/>
                <a:cs typeface="黑体"/>
              </a:rPr>
              <a:t>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887" y="1886483"/>
            <a:ext cx="2527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docker-compose</a:t>
            </a:r>
            <a:r>
              <a:rPr sz="2000" spc="-60" dirty="0">
                <a:latin typeface="黑体"/>
                <a:cs typeface="黑体"/>
              </a:rPr>
              <a:t> </a:t>
            </a:r>
            <a:r>
              <a:rPr sz="2000" dirty="0">
                <a:latin typeface="黑体"/>
                <a:cs typeface="黑体"/>
              </a:rPr>
              <a:t>up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0787" y="1886483"/>
            <a:ext cx="3709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黑体"/>
                <a:cs typeface="黑体"/>
              </a:rPr>
              <a:t>--scale</a:t>
            </a:r>
            <a:r>
              <a:rPr sz="2000" spc="-25" dirty="0">
                <a:latin typeface="黑体"/>
                <a:cs typeface="黑体"/>
              </a:rPr>
              <a:t> </a:t>
            </a:r>
            <a:r>
              <a:rPr sz="2000" spc="-5" dirty="0">
                <a:latin typeface="黑体"/>
                <a:cs typeface="黑体"/>
              </a:rPr>
              <a:t>organizationservice=2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560235"/>
            <a:ext cx="1245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过滤</a:t>
            </a:r>
            <a:r>
              <a:rPr b="0" spc="5" dirty="0">
                <a:latin typeface="黑体"/>
                <a:cs typeface="黑体"/>
              </a:rPr>
              <a:t>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887" y="1769008"/>
            <a:ext cx="6997700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9800"/>
              </a:lnSpc>
              <a:spcBef>
                <a:spcPts val="100"/>
              </a:spcBef>
              <a:buClr>
                <a:srgbClr val="777777"/>
              </a:buClr>
              <a:buSzPct val="58333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黑体"/>
                <a:cs typeface="黑体"/>
              </a:rPr>
              <a:t>使用Zuul和Zuul过滤器允许开发人员为通过Zuul路由的所有服务实 现横切关注点</a:t>
            </a:r>
            <a:endParaRPr sz="18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777777"/>
              </a:buClr>
              <a:buSzPct val="58333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黑体"/>
                <a:cs typeface="黑体"/>
              </a:rPr>
              <a:t>ZuulFilter</a:t>
            </a:r>
            <a:endParaRPr sz="1800">
              <a:latin typeface="黑体"/>
              <a:cs typeface="黑体"/>
            </a:endParaRPr>
          </a:p>
          <a:p>
            <a:pPr marL="812800" lvl="1" indent="-342900">
              <a:lnSpc>
                <a:spcPct val="100000"/>
              </a:lnSpc>
              <a:spcBef>
                <a:spcPts val="725"/>
              </a:spcBef>
              <a:buClr>
                <a:srgbClr val="777777"/>
              </a:buClr>
              <a:buSzPct val="50000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latin typeface="黑体"/>
                <a:cs typeface="黑体"/>
              </a:rPr>
              <a:t>前置过滤器，在</a:t>
            </a:r>
            <a:r>
              <a:rPr sz="1400" spc="-5" dirty="0">
                <a:latin typeface="黑体"/>
                <a:cs typeface="黑体"/>
              </a:rPr>
              <a:t>Zuul</a:t>
            </a:r>
            <a:r>
              <a:rPr sz="1400" dirty="0">
                <a:latin typeface="黑体"/>
                <a:cs typeface="黑体"/>
              </a:rPr>
              <a:t>将实际请求发送到目的地之前被调</a:t>
            </a:r>
            <a:r>
              <a:rPr sz="1400" spc="5" dirty="0">
                <a:latin typeface="黑体"/>
                <a:cs typeface="黑体"/>
              </a:rPr>
              <a:t>用</a:t>
            </a:r>
            <a:endParaRPr sz="1400">
              <a:latin typeface="黑体"/>
              <a:cs typeface="黑体"/>
            </a:endParaRPr>
          </a:p>
          <a:p>
            <a:pPr marL="812800" lvl="1" indent="-342900">
              <a:lnSpc>
                <a:spcPct val="100000"/>
              </a:lnSpc>
              <a:spcBef>
                <a:spcPts val="670"/>
              </a:spcBef>
              <a:buClr>
                <a:srgbClr val="777777"/>
              </a:buClr>
              <a:buSzPct val="50000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latin typeface="黑体"/>
                <a:cs typeface="黑体"/>
              </a:rPr>
              <a:t>后置过滤器，在目标服务被调用并将响应发送回客户端后被调</a:t>
            </a:r>
            <a:r>
              <a:rPr sz="1400" spc="5" dirty="0">
                <a:latin typeface="黑体"/>
                <a:cs typeface="黑体"/>
              </a:rPr>
              <a:t>用</a:t>
            </a:r>
            <a:endParaRPr sz="1400">
              <a:latin typeface="黑体"/>
              <a:cs typeface="黑体"/>
            </a:endParaRPr>
          </a:p>
          <a:p>
            <a:pPr marL="812800" lvl="1" indent="-342900">
              <a:lnSpc>
                <a:spcPct val="100000"/>
              </a:lnSpc>
              <a:spcBef>
                <a:spcPts val="670"/>
              </a:spcBef>
              <a:buClr>
                <a:srgbClr val="777777"/>
              </a:buClr>
              <a:buSzPct val="50000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latin typeface="黑体"/>
                <a:cs typeface="黑体"/>
              </a:rPr>
              <a:t>路由过滤器，用于在调用目标服务之前拦截调</a:t>
            </a:r>
            <a:r>
              <a:rPr sz="1400" spc="5" dirty="0">
                <a:latin typeface="黑体"/>
                <a:cs typeface="黑体"/>
              </a:rPr>
              <a:t>用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3791" y="89282"/>
            <a:ext cx="7053745" cy="676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FC4949-4082-4153-BDA1-722D6444ED7D}"/>
              </a:ext>
            </a:extLst>
          </p:cNvPr>
          <p:cNvSpPr txBox="1"/>
          <p:nvPr/>
        </p:nvSpPr>
        <p:spPr>
          <a:xfrm>
            <a:off x="5410200" y="304800"/>
            <a:ext cx="266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继承一个父类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Run()</a:t>
            </a:r>
            <a:r>
              <a:rPr lang="zh-CN" altLang="en-US" dirty="0">
                <a:highlight>
                  <a:srgbClr val="FFFF00"/>
                </a:highlight>
              </a:rPr>
              <a:t>方法是第一站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298" y="416217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990000"/>
                </a:solidFill>
                <a:latin typeface="黑体"/>
                <a:cs typeface="黑体"/>
              </a:rPr>
              <a:t>总</a:t>
            </a:r>
            <a:r>
              <a:rPr sz="3200" spc="5" dirty="0">
                <a:solidFill>
                  <a:srgbClr val="990000"/>
                </a:solidFill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904" y="1341119"/>
            <a:ext cx="7830311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5479-4BFE-4FFD-AA18-EFDF90193FB0}"/>
              </a:ext>
            </a:extLst>
          </p:cNvPr>
          <p:cNvSpPr txBox="1"/>
          <p:nvPr/>
        </p:nvSpPr>
        <p:spPr>
          <a:xfrm>
            <a:off x="-2895600" y="5516881"/>
            <a:ext cx="7830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相互作用和关系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Zuul</a:t>
            </a:r>
            <a:r>
              <a:rPr lang="zh-CN" altLang="en-US" dirty="0">
                <a:highlight>
                  <a:srgbClr val="FFFF00"/>
                </a:highlight>
              </a:rPr>
              <a:t>是总的入口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Zuul</a:t>
            </a:r>
            <a:r>
              <a:rPr lang="zh-CN" altLang="en-US" dirty="0">
                <a:highlight>
                  <a:srgbClr val="FFFF00"/>
                </a:highlight>
              </a:rPr>
              <a:t>需要向</a:t>
            </a:r>
            <a:r>
              <a:rPr lang="en-US" altLang="zh-CN" dirty="0">
                <a:highlight>
                  <a:srgbClr val="FFFF00"/>
                </a:highlight>
              </a:rPr>
              <a:t>eureka</a:t>
            </a:r>
            <a:r>
              <a:rPr lang="zh-CN" altLang="en-US" dirty="0">
                <a:highlight>
                  <a:srgbClr val="FFFF00"/>
                </a:highlight>
              </a:rPr>
              <a:t>去获取服务和服务的状态，并建立相应的路由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由</a:t>
            </a:r>
            <a:r>
              <a:rPr lang="en-US" altLang="zh-CN" dirty="0" err="1">
                <a:highlight>
                  <a:srgbClr val="FFFF00"/>
                </a:highlight>
              </a:rPr>
              <a:t>zuul</a:t>
            </a:r>
            <a:r>
              <a:rPr lang="zh-CN" altLang="en-US" dirty="0">
                <a:highlight>
                  <a:srgbClr val="FFFF00"/>
                </a:highlight>
              </a:rPr>
              <a:t>来访问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借助</a:t>
            </a:r>
            <a:r>
              <a:rPr lang="en-US" altLang="zh-CN" dirty="0">
                <a:highlight>
                  <a:srgbClr val="FFFF00"/>
                </a:highlight>
              </a:rPr>
              <a:t>ribbon</a:t>
            </a:r>
            <a:r>
              <a:rPr lang="zh-CN" altLang="en-US" dirty="0">
                <a:highlight>
                  <a:srgbClr val="FFFF00"/>
                </a:highlight>
              </a:rPr>
              <a:t>来访问目标服务，负载均衡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Feign</a:t>
            </a:r>
            <a:r>
              <a:rPr lang="zh-CN" altLang="en-US" dirty="0">
                <a:highlight>
                  <a:srgbClr val="FFFF00"/>
                </a:highlight>
              </a:rPr>
              <a:t>简化了访问目标服务的方式，实现接口就行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背后还是要借助于</a:t>
            </a:r>
            <a:r>
              <a:rPr lang="en-US" altLang="zh-CN" dirty="0">
                <a:highlight>
                  <a:srgbClr val="FFFF00"/>
                </a:highlight>
              </a:rPr>
              <a:t>ribbon</a:t>
            </a:r>
          </a:p>
          <a:p>
            <a:endParaRPr lang="en-US" altLang="zh-C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864" y="269925"/>
            <a:ext cx="2261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899160" y="981455"/>
            <a:ext cx="7438644" cy="504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3EE7AC-6C61-44AD-B1DB-C575B5C5AEE3}"/>
              </a:ext>
            </a:extLst>
          </p:cNvPr>
          <p:cNvSpPr txBox="1"/>
          <p:nvPr/>
        </p:nvSpPr>
        <p:spPr>
          <a:xfrm>
            <a:off x="3276600" y="2699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一个帮助部署的平台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CF3EA-E1BE-4D43-A90C-A1ACB7C4BC67}"/>
              </a:ext>
            </a:extLst>
          </p:cNvPr>
          <p:cNvSpPr txBox="1"/>
          <p:nvPr/>
        </p:nvSpPr>
        <p:spPr>
          <a:xfrm>
            <a:off x="8458200" y="3810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管理着多个虚拟机，每个虚拟机上都有</a:t>
            </a:r>
            <a:r>
              <a:rPr lang="en-US" altLang="zh-CN" dirty="0">
                <a:highlight>
                  <a:srgbClr val="FFFF00"/>
                </a:highlight>
              </a:rPr>
              <a:t>docker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372427"/>
            <a:ext cx="165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核心概</a:t>
            </a:r>
            <a:r>
              <a:rPr b="0" spc="5" dirty="0">
                <a:latin typeface="黑体"/>
                <a:cs typeface="黑体"/>
              </a:rPr>
              <a:t>念</a:t>
            </a:r>
          </a:p>
        </p:txBody>
      </p:sp>
      <p:sp>
        <p:nvSpPr>
          <p:cNvPr id="3" name="object 3"/>
          <p:cNvSpPr/>
          <p:nvPr/>
        </p:nvSpPr>
        <p:spPr>
          <a:xfrm>
            <a:off x="1260347" y="1341119"/>
            <a:ext cx="6480048" cy="474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482917"/>
            <a:ext cx="1087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Labe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849845" y="2202422"/>
            <a:ext cx="5494329" cy="2413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857" y="715454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6065" algn="l"/>
              </a:tabLst>
            </a:pPr>
            <a:r>
              <a:rPr sz="2400" b="0" dirty="0">
                <a:latin typeface="黑体"/>
                <a:cs typeface="黑体"/>
              </a:rPr>
              <a:t>回忆AOP的横切关注点（cross-cutting	concern）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7552" y="1780032"/>
            <a:ext cx="6528469" cy="3694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313" y="3427831"/>
            <a:ext cx="876935" cy="17322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黑体"/>
                <a:cs typeface="黑体"/>
              </a:rPr>
              <a:t>日</a:t>
            </a:r>
            <a:r>
              <a:rPr sz="2000" spc="5" dirty="0">
                <a:solidFill>
                  <a:srgbClr val="FF0000"/>
                </a:solidFill>
                <a:latin typeface="黑体"/>
                <a:cs typeface="黑体"/>
              </a:rPr>
              <a:t>志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黑体"/>
                <a:cs typeface="黑体"/>
              </a:rPr>
              <a:t>安</a:t>
            </a:r>
            <a:r>
              <a:rPr sz="2000" spc="5" dirty="0">
                <a:solidFill>
                  <a:srgbClr val="FF0000"/>
                </a:solidFill>
                <a:latin typeface="黑体"/>
                <a:cs typeface="黑体"/>
              </a:rPr>
              <a:t>全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黑体"/>
                <a:cs typeface="黑体"/>
              </a:rPr>
              <a:t>事</a:t>
            </a:r>
            <a:r>
              <a:rPr sz="2000" spc="5" dirty="0">
                <a:solidFill>
                  <a:srgbClr val="FF0000"/>
                </a:solidFill>
                <a:latin typeface="黑体"/>
                <a:cs typeface="黑体"/>
              </a:rPr>
              <a:t>务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黑体"/>
                <a:cs typeface="黑体"/>
              </a:rPr>
              <a:t>缓</a:t>
            </a:r>
            <a:r>
              <a:rPr sz="2000" spc="5" dirty="0">
                <a:solidFill>
                  <a:srgbClr val="FF0000"/>
                </a:solidFill>
                <a:latin typeface="黑体"/>
                <a:cs typeface="黑体"/>
              </a:rPr>
              <a:t>存</a:t>
            </a:r>
            <a:endParaRPr sz="20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482917"/>
            <a:ext cx="5672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下一代微服务</a:t>
            </a:r>
            <a:r>
              <a:rPr b="0" spc="5" dirty="0">
                <a:latin typeface="黑体"/>
                <a:cs typeface="黑体"/>
              </a:rPr>
              <a:t>：</a:t>
            </a:r>
            <a:r>
              <a:rPr b="0" spc="-45" dirty="0">
                <a:latin typeface="黑体"/>
                <a:cs typeface="黑体"/>
              </a:rPr>
              <a:t> </a:t>
            </a:r>
            <a:r>
              <a:rPr spc="-5" dirty="0"/>
              <a:t>Service</a:t>
            </a:r>
            <a:r>
              <a:rPr spc="-25" dirty="0"/>
              <a:t> </a:t>
            </a:r>
            <a:r>
              <a:rPr spc="-5" dirty="0"/>
              <a:t>Mesh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20" y="1480972"/>
            <a:ext cx="4045585" cy="79248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58333"/>
              <a:buChar char="●"/>
              <a:tabLst>
                <a:tab pos="374650" algn="l"/>
                <a:tab pos="375285" algn="l"/>
              </a:tabLst>
            </a:pPr>
            <a:r>
              <a:rPr sz="1800" dirty="0">
                <a:latin typeface="黑体"/>
                <a:cs typeface="黑体"/>
              </a:rPr>
              <a:t>一种基础设施层，服务间的通信通过</a:t>
            </a:r>
            <a:endParaRPr sz="1800">
              <a:latin typeface="黑体"/>
              <a:cs typeface="黑体"/>
            </a:endParaRPr>
          </a:p>
          <a:p>
            <a:pPr marL="375285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宋体"/>
                <a:cs typeface="宋体"/>
              </a:rPr>
              <a:t>Service</a:t>
            </a:r>
            <a:r>
              <a:rPr sz="1800" spc="-1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Mesh</a:t>
            </a:r>
            <a:r>
              <a:rPr sz="1800" dirty="0">
                <a:latin typeface="黑体"/>
                <a:cs typeface="黑体"/>
              </a:rPr>
              <a:t>进行。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320" y="2489352"/>
            <a:ext cx="450278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2585">
              <a:lnSpc>
                <a:spcPct val="139800"/>
              </a:lnSpc>
              <a:spcBef>
                <a:spcPts val="100"/>
              </a:spcBef>
              <a:buClr>
                <a:srgbClr val="777777"/>
              </a:buClr>
              <a:buSzPct val="58333"/>
              <a:buChar char="●"/>
              <a:tabLst>
                <a:tab pos="374650" algn="l"/>
                <a:tab pos="375285" algn="l"/>
              </a:tabLst>
            </a:pPr>
            <a:r>
              <a:rPr sz="1800" dirty="0">
                <a:latin typeface="黑体"/>
                <a:cs typeface="黑体"/>
              </a:rPr>
              <a:t>可靠地传输复杂网络拓扑中服务的请求， 将服务变成现代的云原生服务。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320" y="3497732"/>
            <a:ext cx="427418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2585">
              <a:lnSpc>
                <a:spcPct val="139800"/>
              </a:lnSpc>
              <a:spcBef>
                <a:spcPts val="100"/>
              </a:spcBef>
              <a:buClr>
                <a:srgbClr val="777777"/>
              </a:buClr>
              <a:buSzPct val="58333"/>
              <a:buChar char="●"/>
              <a:tabLst>
                <a:tab pos="374650" algn="l"/>
                <a:tab pos="375285" algn="l"/>
              </a:tabLst>
            </a:pPr>
            <a:r>
              <a:rPr sz="1800" dirty="0">
                <a:latin typeface="黑体"/>
                <a:cs typeface="黑体"/>
              </a:rPr>
              <a:t>一种网络代理的实现，通常与业务服务 部署在一起，业务服务不感知。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20" y="4615332"/>
            <a:ext cx="335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0"/>
              </a:spcBef>
              <a:buClr>
                <a:srgbClr val="777777"/>
              </a:buClr>
              <a:buSzPct val="58333"/>
              <a:buChar char="●"/>
              <a:tabLst>
                <a:tab pos="374650" algn="l"/>
                <a:tab pos="375285" algn="l"/>
              </a:tabLst>
            </a:pPr>
            <a:r>
              <a:rPr sz="1800" dirty="0">
                <a:latin typeface="黑体"/>
                <a:cs typeface="黑体"/>
              </a:rPr>
              <a:t>一种</a:t>
            </a:r>
            <a:r>
              <a:rPr sz="1800" dirty="0">
                <a:latin typeface="宋体"/>
                <a:cs typeface="宋体"/>
              </a:rPr>
              <a:t>TCP/IP</a:t>
            </a:r>
            <a:r>
              <a:rPr sz="1800" dirty="0">
                <a:latin typeface="黑体"/>
                <a:cs typeface="黑体"/>
              </a:rPr>
              <a:t>之上的网络模型。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9395" y="2004060"/>
            <a:ext cx="1240536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6475" y="2000250"/>
            <a:ext cx="1246505" cy="558800"/>
          </a:xfrm>
          <a:custGeom>
            <a:avLst/>
            <a:gdLst/>
            <a:ahLst/>
            <a:cxnLst/>
            <a:rect l="l" t="t" r="r" b="b"/>
            <a:pathLst>
              <a:path w="1246504" h="558800">
                <a:moveTo>
                  <a:pt x="1246187" y="558800"/>
                </a:moveTo>
                <a:lnTo>
                  <a:pt x="0" y="55880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46100"/>
                </a:lnTo>
                <a:lnTo>
                  <a:pt x="6350" y="546100"/>
                </a:lnTo>
                <a:lnTo>
                  <a:pt x="12700" y="552450"/>
                </a:lnTo>
                <a:lnTo>
                  <a:pt x="1246187" y="552450"/>
                </a:lnTo>
                <a:lnTo>
                  <a:pt x="1246187" y="558800"/>
                </a:lnTo>
                <a:close/>
              </a:path>
              <a:path w="1246504" h="5588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55880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558800">
                <a:moveTo>
                  <a:pt x="1233487" y="55245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546100"/>
                </a:lnTo>
                <a:lnTo>
                  <a:pt x="1239837" y="546100"/>
                </a:lnTo>
                <a:lnTo>
                  <a:pt x="1233487" y="552450"/>
                </a:lnTo>
                <a:close/>
              </a:path>
              <a:path w="1246504" h="55880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558800">
                <a:moveTo>
                  <a:pt x="12700" y="552450"/>
                </a:moveTo>
                <a:lnTo>
                  <a:pt x="6350" y="546100"/>
                </a:lnTo>
                <a:lnTo>
                  <a:pt x="12700" y="546100"/>
                </a:lnTo>
                <a:lnTo>
                  <a:pt x="12700" y="552450"/>
                </a:lnTo>
                <a:close/>
              </a:path>
              <a:path w="1246504" h="558800">
                <a:moveTo>
                  <a:pt x="1233487" y="552450"/>
                </a:moveTo>
                <a:lnTo>
                  <a:pt x="12700" y="552450"/>
                </a:lnTo>
                <a:lnTo>
                  <a:pt x="12700" y="546100"/>
                </a:lnTo>
                <a:lnTo>
                  <a:pt x="1233487" y="546100"/>
                </a:lnTo>
                <a:lnTo>
                  <a:pt x="1233487" y="552450"/>
                </a:lnTo>
                <a:close/>
              </a:path>
              <a:path w="1246504" h="558800">
                <a:moveTo>
                  <a:pt x="1246187" y="552450"/>
                </a:moveTo>
                <a:lnTo>
                  <a:pt x="1233487" y="552450"/>
                </a:lnTo>
                <a:lnTo>
                  <a:pt x="1239837" y="546100"/>
                </a:lnTo>
                <a:lnTo>
                  <a:pt x="1246187" y="546100"/>
                </a:lnTo>
                <a:lnTo>
                  <a:pt x="1246187" y="55245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7609" y="2167725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Application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59395" y="2555748"/>
            <a:ext cx="1240536" cy="55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6475" y="2552700"/>
            <a:ext cx="1246505" cy="565150"/>
          </a:xfrm>
          <a:custGeom>
            <a:avLst/>
            <a:gdLst/>
            <a:ahLst/>
            <a:cxnLst/>
            <a:rect l="l" t="t" r="r" b="b"/>
            <a:pathLst>
              <a:path w="1246504" h="565150">
                <a:moveTo>
                  <a:pt x="1246187" y="565150"/>
                </a:moveTo>
                <a:lnTo>
                  <a:pt x="0" y="56515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52450"/>
                </a:lnTo>
                <a:lnTo>
                  <a:pt x="6350" y="552450"/>
                </a:lnTo>
                <a:lnTo>
                  <a:pt x="12700" y="558800"/>
                </a:lnTo>
                <a:lnTo>
                  <a:pt x="1246187" y="558800"/>
                </a:lnTo>
                <a:lnTo>
                  <a:pt x="1246187" y="565150"/>
                </a:lnTo>
                <a:close/>
              </a:path>
              <a:path w="1246504" h="5651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56515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552450"/>
                </a:lnTo>
                <a:lnTo>
                  <a:pt x="123983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565150">
                <a:moveTo>
                  <a:pt x="12700" y="558800"/>
                </a:moveTo>
                <a:lnTo>
                  <a:pt x="6350" y="552450"/>
                </a:lnTo>
                <a:lnTo>
                  <a:pt x="12700" y="552450"/>
                </a:lnTo>
                <a:lnTo>
                  <a:pt x="12700" y="5588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700" y="558800"/>
                </a:lnTo>
                <a:lnTo>
                  <a:pt x="12700" y="552450"/>
                </a:lnTo>
                <a:lnTo>
                  <a:pt x="123348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558800"/>
                </a:moveTo>
                <a:lnTo>
                  <a:pt x="1233487" y="558800"/>
                </a:lnTo>
                <a:lnTo>
                  <a:pt x="1239837" y="552450"/>
                </a:lnTo>
                <a:lnTo>
                  <a:pt x="1246187" y="552450"/>
                </a:lnTo>
                <a:lnTo>
                  <a:pt x="1246187" y="5588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09509" y="2723350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Service</a:t>
            </a:r>
            <a:r>
              <a:rPr sz="1200" spc="-90" dirty="0">
                <a:latin typeface="宋体"/>
                <a:cs typeface="宋体"/>
              </a:rPr>
              <a:t> </a:t>
            </a:r>
            <a:r>
              <a:rPr sz="1200" dirty="0">
                <a:latin typeface="宋体"/>
                <a:cs typeface="宋体"/>
              </a:rPr>
              <a:t>Mesh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59395" y="3115055"/>
            <a:ext cx="1240536" cy="557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6475" y="3111500"/>
            <a:ext cx="1246505" cy="565150"/>
          </a:xfrm>
          <a:custGeom>
            <a:avLst/>
            <a:gdLst/>
            <a:ahLst/>
            <a:cxnLst/>
            <a:rect l="l" t="t" r="r" b="b"/>
            <a:pathLst>
              <a:path w="1246504" h="565150">
                <a:moveTo>
                  <a:pt x="1246187" y="565150"/>
                </a:moveTo>
                <a:lnTo>
                  <a:pt x="0" y="56515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52450"/>
                </a:lnTo>
                <a:lnTo>
                  <a:pt x="6350" y="552450"/>
                </a:lnTo>
                <a:lnTo>
                  <a:pt x="12700" y="558800"/>
                </a:lnTo>
                <a:lnTo>
                  <a:pt x="1246187" y="558800"/>
                </a:lnTo>
                <a:lnTo>
                  <a:pt x="1246187" y="565150"/>
                </a:lnTo>
                <a:close/>
              </a:path>
              <a:path w="1246504" h="5651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56515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552450"/>
                </a:lnTo>
                <a:lnTo>
                  <a:pt x="123983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565150">
                <a:moveTo>
                  <a:pt x="12700" y="558800"/>
                </a:moveTo>
                <a:lnTo>
                  <a:pt x="6350" y="552450"/>
                </a:lnTo>
                <a:lnTo>
                  <a:pt x="12700" y="552450"/>
                </a:lnTo>
                <a:lnTo>
                  <a:pt x="12700" y="5588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700" y="558800"/>
                </a:lnTo>
                <a:lnTo>
                  <a:pt x="12700" y="552450"/>
                </a:lnTo>
                <a:lnTo>
                  <a:pt x="123348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558800"/>
                </a:moveTo>
                <a:lnTo>
                  <a:pt x="1233487" y="558800"/>
                </a:lnTo>
                <a:lnTo>
                  <a:pt x="1239837" y="552450"/>
                </a:lnTo>
                <a:lnTo>
                  <a:pt x="1246187" y="552450"/>
                </a:lnTo>
                <a:lnTo>
                  <a:pt x="1246187" y="5588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23809" y="3282150"/>
            <a:ext cx="711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Transport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59395" y="3674364"/>
            <a:ext cx="1240536" cy="557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6475" y="3670300"/>
            <a:ext cx="1246505" cy="565150"/>
          </a:xfrm>
          <a:custGeom>
            <a:avLst/>
            <a:gdLst/>
            <a:ahLst/>
            <a:cxnLst/>
            <a:rect l="l" t="t" r="r" b="b"/>
            <a:pathLst>
              <a:path w="1246504" h="565150">
                <a:moveTo>
                  <a:pt x="1246187" y="565150"/>
                </a:moveTo>
                <a:lnTo>
                  <a:pt x="0" y="56515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52450"/>
                </a:lnTo>
                <a:lnTo>
                  <a:pt x="6350" y="552450"/>
                </a:lnTo>
                <a:lnTo>
                  <a:pt x="12700" y="558800"/>
                </a:lnTo>
                <a:lnTo>
                  <a:pt x="1246187" y="558800"/>
                </a:lnTo>
                <a:lnTo>
                  <a:pt x="1246187" y="565150"/>
                </a:lnTo>
                <a:close/>
              </a:path>
              <a:path w="1246504" h="5651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56515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552450"/>
                </a:lnTo>
                <a:lnTo>
                  <a:pt x="123983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565150">
                <a:moveTo>
                  <a:pt x="12700" y="558800"/>
                </a:moveTo>
                <a:lnTo>
                  <a:pt x="6350" y="552450"/>
                </a:lnTo>
                <a:lnTo>
                  <a:pt x="12700" y="552450"/>
                </a:lnTo>
                <a:lnTo>
                  <a:pt x="12700" y="5588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700" y="558800"/>
                </a:lnTo>
                <a:lnTo>
                  <a:pt x="12700" y="552450"/>
                </a:lnTo>
                <a:lnTo>
                  <a:pt x="123348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558800"/>
                </a:moveTo>
                <a:lnTo>
                  <a:pt x="1233487" y="558800"/>
                </a:lnTo>
                <a:lnTo>
                  <a:pt x="1239837" y="552450"/>
                </a:lnTo>
                <a:lnTo>
                  <a:pt x="1246187" y="552450"/>
                </a:lnTo>
                <a:lnTo>
                  <a:pt x="1246187" y="5588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00009" y="3840950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Network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59395" y="4232147"/>
            <a:ext cx="1240536" cy="413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6475" y="4229100"/>
            <a:ext cx="1246505" cy="419100"/>
          </a:xfrm>
          <a:custGeom>
            <a:avLst/>
            <a:gdLst/>
            <a:ahLst/>
            <a:cxnLst/>
            <a:rect l="l" t="t" r="r" b="b"/>
            <a:pathLst>
              <a:path w="1246504" h="419100">
                <a:moveTo>
                  <a:pt x="1246187" y="419100"/>
                </a:moveTo>
                <a:lnTo>
                  <a:pt x="0" y="41910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06400"/>
                </a:lnTo>
                <a:lnTo>
                  <a:pt x="6350" y="406400"/>
                </a:lnTo>
                <a:lnTo>
                  <a:pt x="12700" y="412750"/>
                </a:lnTo>
                <a:lnTo>
                  <a:pt x="1246187" y="412750"/>
                </a:lnTo>
                <a:lnTo>
                  <a:pt x="1246187" y="419100"/>
                </a:lnTo>
                <a:close/>
              </a:path>
              <a:path w="1246504" h="4191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41910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419100">
                <a:moveTo>
                  <a:pt x="1233487" y="41275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406400"/>
                </a:lnTo>
                <a:lnTo>
                  <a:pt x="1239837" y="406400"/>
                </a:lnTo>
                <a:lnTo>
                  <a:pt x="1233487" y="412750"/>
                </a:lnTo>
                <a:close/>
              </a:path>
              <a:path w="1246504" h="41910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419100">
                <a:moveTo>
                  <a:pt x="12700" y="412750"/>
                </a:moveTo>
                <a:lnTo>
                  <a:pt x="6350" y="406400"/>
                </a:lnTo>
                <a:lnTo>
                  <a:pt x="12700" y="406400"/>
                </a:lnTo>
                <a:lnTo>
                  <a:pt x="12700" y="412750"/>
                </a:lnTo>
                <a:close/>
              </a:path>
              <a:path w="1246504" h="419100">
                <a:moveTo>
                  <a:pt x="1233487" y="412750"/>
                </a:moveTo>
                <a:lnTo>
                  <a:pt x="12700" y="412750"/>
                </a:lnTo>
                <a:lnTo>
                  <a:pt x="12700" y="406400"/>
                </a:lnTo>
                <a:lnTo>
                  <a:pt x="1233487" y="406400"/>
                </a:lnTo>
                <a:lnTo>
                  <a:pt x="1233487" y="412750"/>
                </a:lnTo>
                <a:close/>
              </a:path>
              <a:path w="1246504" h="419100">
                <a:moveTo>
                  <a:pt x="1246187" y="412750"/>
                </a:moveTo>
                <a:lnTo>
                  <a:pt x="1233487" y="412750"/>
                </a:lnTo>
                <a:lnTo>
                  <a:pt x="1239837" y="406400"/>
                </a:lnTo>
                <a:lnTo>
                  <a:pt x="1246187" y="406400"/>
                </a:lnTo>
                <a:lnTo>
                  <a:pt x="1246187" y="41275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61909" y="432672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Physical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6567" y="2004060"/>
            <a:ext cx="1240536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3837" y="2000250"/>
            <a:ext cx="1246505" cy="1117600"/>
          </a:xfrm>
          <a:custGeom>
            <a:avLst/>
            <a:gdLst/>
            <a:ahLst/>
            <a:cxnLst/>
            <a:rect l="l" t="t" r="r" b="b"/>
            <a:pathLst>
              <a:path w="1246504" h="1117600">
                <a:moveTo>
                  <a:pt x="1246187" y="1117600"/>
                </a:moveTo>
                <a:lnTo>
                  <a:pt x="0" y="111760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104900"/>
                </a:lnTo>
                <a:lnTo>
                  <a:pt x="6350" y="1104900"/>
                </a:lnTo>
                <a:lnTo>
                  <a:pt x="12700" y="1111250"/>
                </a:lnTo>
                <a:lnTo>
                  <a:pt x="1246187" y="1111250"/>
                </a:lnTo>
                <a:lnTo>
                  <a:pt x="1246187" y="1117600"/>
                </a:lnTo>
                <a:close/>
              </a:path>
              <a:path w="1246504" h="1117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111760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1117600">
                <a:moveTo>
                  <a:pt x="1233487" y="111125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1104900"/>
                </a:lnTo>
                <a:lnTo>
                  <a:pt x="1239837" y="1104900"/>
                </a:lnTo>
                <a:lnTo>
                  <a:pt x="1233487" y="1111250"/>
                </a:lnTo>
                <a:close/>
              </a:path>
              <a:path w="1246504" h="111760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1117600">
                <a:moveTo>
                  <a:pt x="12700" y="1111250"/>
                </a:moveTo>
                <a:lnTo>
                  <a:pt x="6350" y="1104900"/>
                </a:lnTo>
                <a:lnTo>
                  <a:pt x="12700" y="1104900"/>
                </a:lnTo>
                <a:lnTo>
                  <a:pt x="12700" y="1111250"/>
                </a:lnTo>
                <a:close/>
              </a:path>
              <a:path w="1246504" h="1117600">
                <a:moveTo>
                  <a:pt x="1233487" y="1111250"/>
                </a:moveTo>
                <a:lnTo>
                  <a:pt x="12700" y="1111250"/>
                </a:lnTo>
                <a:lnTo>
                  <a:pt x="12700" y="1104900"/>
                </a:lnTo>
                <a:lnTo>
                  <a:pt x="1233487" y="1104900"/>
                </a:lnTo>
                <a:lnTo>
                  <a:pt x="1233487" y="1111250"/>
                </a:lnTo>
                <a:close/>
              </a:path>
              <a:path w="1246504" h="1117600">
                <a:moveTo>
                  <a:pt x="1246187" y="1111250"/>
                </a:moveTo>
                <a:lnTo>
                  <a:pt x="1233487" y="1111250"/>
                </a:lnTo>
                <a:lnTo>
                  <a:pt x="1239837" y="1104900"/>
                </a:lnTo>
                <a:lnTo>
                  <a:pt x="1246187" y="1104900"/>
                </a:lnTo>
                <a:lnTo>
                  <a:pt x="1246187" y="111125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4972" y="2447125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Application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6567" y="3115055"/>
            <a:ext cx="1240536" cy="557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3837" y="3111500"/>
            <a:ext cx="1246505" cy="565150"/>
          </a:xfrm>
          <a:custGeom>
            <a:avLst/>
            <a:gdLst/>
            <a:ahLst/>
            <a:cxnLst/>
            <a:rect l="l" t="t" r="r" b="b"/>
            <a:pathLst>
              <a:path w="1246504" h="565150">
                <a:moveTo>
                  <a:pt x="1246187" y="565150"/>
                </a:moveTo>
                <a:lnTo>
                  <a:pt x="0" y="56515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52450"/>
                </a:lnTo>
                <a:lnTo>
                  <a:pt x="6350" y="552450"/>
                </a:lnTo>
                <a:lnTo>
                  <a:pt x="12700" y="558800"/>
                </a:lnTo>
                <a:lnTo>
                  <a:pt x="1246187" y="558800"/>
                </a:lnTo>
                <a:lnTo>
                  <a:pt x="1246187" y="565150"/>
                </a:lnTo>
                <a:close/>
              </a:path>
              <a:path w="1246504" h="5651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56515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552450"/>
                </a:lnTo>
                <a:lnTo>
                  <a:pt x="123983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565150">
                <a:moveTo>
                  <a:pt x="12700" y="558800"/>
                </a:moveTo>
                <a:lnTo>
                  <a:pt x="6350" y="552450"/>
                </a:lnTo>
                <a:lnTo>
                  <a:pt x="12700" y="552450"/>
                </a:lnTo>
                <a:lnTo>
                  <a:pt x="12700" y="5588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700" y="558800"/>
                </a:lnTo>
                <a:lnTo>
                  <a:pt x="12700" y="552450"/>
                </a:lnTo>
                <a:lnTo>
                  <a:pt x="123348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558800"/>
                </a:moveTo>
                <a:lnTo>
                  <a:pt x="1233487" y="558800"/>
                </a:lnTo>
                <a:lnTo>
                  <a:pt x="1239837" y="552450"/>
                </a:lnTo>
                <a:lnTo>
                  <a:pt x="1246187" y="552450"/>
                </a:lnTo>
                <a:lnTo>
                  <a:pt x="1246187" y="5588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71172" y="3282150"/>
            <a:ext cx="711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Transport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06567" y="3674364"/>
            <a:ext cx="1240536" cy="5577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3837" y="3670300"/>
            <a:ext cx="1246505" cy="565150"/>
          </a:xfrm>
          <a:custGeom>
            <a:avLst/>
            <a:gdLst/>
            <a:ahLst/>
            <a:cxnLst/>
            <a:rect l="l" t="t" r="r" b="b"/>
            <a:pathLst>
              <a:path w="1246504" h="565150">
                <a:moveTo>
                  <a:pt x="1246187" y="565150"/>
                </a:moveTo>
                <a:lnTo>
                  <a:pt x="0" y="56515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52450"/>
                </a:lnTo>
                <a:lnTo>
                  <a:pt x="6350" y="552450"/>
                </a:lnTo>
                <a:lnTo>
                  <a:pt x="12700" y="558800"/>
                </a:lnTo>
                <a:lnTo>
                  <a:pt x="1246187" y="558800"/>
                </a:lnTo>
                <a:lnTo>
                  <a:pt x="1246187" y="565150"/>
                </a:lnTo>
                <a:close/>
              </a:path>
              <a:path w="1246504" h="5651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56515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552450"/>
                </a:lnTo>
                <a:lnTo>
                  <a:pt x="123983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565150">
                <a:moveTo>
                  <a:pt x="12700" y="558800"/>
                </a:moveTo>
                <a:lnTo>
                  <a:pt x="6350" y="552450"/>
                </a:lnTo>
                <a:lnTo>
                  <a:pt x="12700" y="552450"/>
                </a:lnTo>
                <a:lnTo>
                  <a:pt x="12700" y="558800"/>
                </a:lnTo>
                <a:close/>
              </a:path>
              <a:path w="1246504" h="565150">
                <a:moveTo>
                  <a:pt x="1233487" y="558800"/>
                </a:moveTo>
                <a:lnTo>
                  <a:pt x="12700" y="558800"/>
                </a:lnTo>
                <a:lnTo>
                  <a:pt x="12700" y="552450"/>
                </a:lnTo>
                <a:lnTo>
                  <a:pt x="1233487" y="552450"/>
                </a:lnTo>
                <a:lnTo>
                  <a:pt x="1233487" y="558800"/>
                </a:lnTo>
                <a:close/>
              </a:path>
              <a:path w="1246504" h="565150">
                <a:moveTo>
                  <a:pt x="1246187" y="558800"/>
                </a:moveTo>
                <a:lnTo>
                  <a:pt x="1233487" y="558800"/>
                </a:lnTo>
                <a:lnTo>
                  <a:pt x="1239837" y="552450"/>
                </a:lnTo>
                <a:lnTo>
                  <a:pt x="1246187" y="552450"/>
                </a:lnTo>
                <a:lnTo>
                  <a:pt x="1246187" y="5588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47372" y="3840950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Network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06567" y="4232147"/>
            <a:ext cx="1240536" cy="4130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3837" y="4229100"/>
            <a:ext cx="1246505" cy="419100"/>
          </a:xfrm>
          <a:custGeom>
            <a:avLst/>
            <a:gdLst/>
            <a:ahLst/>
            <a:cxnLst/>
            <a:rect l="l" t="t" r="r" b="b"/>
            <a:pathLst>
              <a:path w="1246504" h="419100">
                <a:moveTo>
                  <a:pt x="1246187" y="419100"/>
                </a:moveTo>
                <a:lnTo>
                  <a:pt x="0" y="419100"/>
                </a:lnTo>
                <a:lnTo>
                  <a:pt x="0" y="0"/>
                </a:lnTo>
                <a:lnTo>
                  <a:pt x="1246187" y="0"/>
                </a:lnTo>
                <a:lnTo>
                  <a:pt x="12461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06400"/>
                </a:lnTo>
                <a:lnTo>
                  <a:pt x="6350" y="406400"/>
                </a:lnTo>
                <a:lnTo>
                  <a:pt x="12700" y="412750"/>
                </a:lnTo>
                <a:lnTo>
                  <a:pt x="1246187" y="412750"/>
                </a:lnTo>
                <a:lnTo>
                  <a:pt x="1246187" y="419100"/>
                </a:lnTo>
                <a:close/>
              </a:path>
              <a:path w="1246504" h="4191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6504" h="419100">
                <a:moveTo>
                  <a:pt x="12334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33487" y="6350"/>
                </a:lnTo>
                <a:lnTo>
                  <a:pt x="1233487" y="12700"/>
                </a:lnTo>
                <a:close/>
              </a:path>
              <a:path w="1246504" h="419100">
                <a:moveTo>
                  <a:pt x="1233487" y="412750"/>
                </a:moveTo>
                <a:lnTo>
                  <a:pt x="1233487" y="6350"/>
                </a:lnTo>
                <a:lnTo>
                  <a:pt x="1239837" y="12700"/>
                </a:lnTo>
                <a:lnTo>
                  <a:pt x="1246187" y="12700"/>
                </a:lnTo>
                <a:lnTo>
                  <a:pt x="1246187" y="406400"/>
                </a:lnTo>
                <a:lnTo>
                  <a:pt x="1239837" y="406400"/>
                </a:lnTo>
                <a:lnTo>
                  <a:pt x="1233487" y="412750"/>
                </a:lnTo>
                <a:close/>
              </a:path>
              <a:path w="1246504" h="419100">
                <a:moveTo>
                  <a:pt x="1246187" y="12700"/>
                </a:moveTo>
                <a:lnTo>
                  <a:pt x="1239837" y="12700"/>
                </a:lnTo>
                <a:lnTo>
                  <a:pt x="1233487" y="6350"/>
                </a:lnTo>
                <a:lnTo>
                  <a:pt x="1246187" y="6350"/>
                </a:lnTo>
                <a:lnTo>
                  <a:pt x="1246187" y="12700"/>
                </a:lnTo>
                <a:close/>
              </a:path>
              <a:path w="1246504" h="419100">
                <a:moveTo>
                  <a:pt x="12700" y="412750"/>
                </a:moveTo>
                <a:lnTo>
                  <a:pt x="6350" y="406400"/>
                </a:lnTo>
                <a:lnTo>
                  <a:pt x="12700" y="406400"/>
                </a:lnTo>
                <a:lnTo>
                  <a:pt x="12700" y="412750"/>
                </a:lnTo>
                <a:close/>
              </a:path>
              <a:path w="1246504" h="419100">
                <a:moveTo>
                  <a:pt x="1233487" y="412750"/>
                </a:moveTo>
                <a:lnTo>
                  <a:pt x="12700" y="412750"/>
                </a:lnTo>
                <a:lnTo>
                  <a:pt x="12700" y="406400"/>
                </a:lnTo>
                <a:lnTo>
                  <a:pt x="1233487" y="406400"/>
                </a:lnTo>
                <a:lnTo>
                  <a:pt x="1233487" y="412750"/>
                </a:lnTo>
                <a:close/>
              </a:path>
              <a:path w="1246504" h="419100">
                <a:moveTo>
                  <a:pt x="1246187" y="412750"/>
                </a:moveTo>
                <a:lnTo>
                  <a:pt x="1233487" y="412750"/>
                </a:lnTo>
                <a:lnTo>
                  <a:pt x="1239837" y="406400"/>
                </a:lnTo>
                <a:lnTo>
                  <a:pt x="1246187" y="406400"/>
                </a:lnTo>
                <a:lnTo>
                  <a:pt x="1246187" y="41275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09272" y="432672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Physical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2823" y="2918460"/>
            <a:ext cx="720851" cy="958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CBA1C1-06A2-4E97-BF2B-256AF04F069B}"/>
              </a:ext>
            </a:extLst>
          </p:cNvPr>
          <p:cNvSpPr txBox="1"/>
          <p:nvPr/>
        </p:nvSpPr>
        <p:spPr>
          <a:xfrm>
            <a:off x="6547103" y="304800"/>
            <a:ext cx="434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将服务治理的内容进行下沉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Config, </a:t>
            </a:r>
            <a:r>
              <a:rPr lang="zh-CN" altLang="en-US" dirty="0">
                <a:highlight>
                  <a:srgbClr val="FFFF00"/>
                </a:highlight>
              </a:rPr>
              <a:t>服务发现，网关，熔断容错等等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37" y="482917"/>
            <a:ext cx="7545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部署模型：单个服务调用，表现为</a:t>
            </a:r>
            <a:r>
              <a:rPr spc="-5" dirty="0"/>
              <a:t>sidecar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629155"/>
            <a:ext cx="8174735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846" y="481012"/>
            <a:ext cx="73412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部署模型：多个服务调用，表现为通讯</a:t>
            </a:r>
            <a:r>
              <a:rPr b="0" spc="5" dirty="0">
                <a:latin typeface="黑体"/>
                <a:cs typeface="黑体"/>
              </a:rPr>
              <a:t>层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557527"/>
            <a:ext cx="8065008" cy="380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846" y="481012"/>
            <a:ext cx="65284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部署模型：有大量服务，表现为网</a:t>
            </a:r>
            <a:r>
              <a:rPr b="0" spc="5" dirty="0">
                <a:latin typeface="黑体"/>
                <a:cs typeface="黑体"/>
              </a:rPr>
              <a:t>格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629155"/>
            <a:ext cx="8281416" cy="413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482917"/>
            <a:ext cx="4656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为什么使用</a:t>
            </a:r>
            <a:r>
              <a:rPr spc="-5" dirty="0"/>
              <a:t>Service</a:t>
            </a:r>
            <a:r>
              <a:rPr spc="-60" dirty="0"/>
              <a:t> </a:t>
            </a:r>
            <a:r>
              <a:rPr spc="-5" dirty="0"/>
              <a:t>Mesh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955" y="1282407"/>
            <a:ext cx="6159500" cy="207263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777777"/>
              </a:buClr>
              <a:buSzPct val="60416"/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黑体"/>
                <a:cs typeface="黑体"/>
              </a:rPr>
              <a:t>无需多种语言的微服务框架开发</a:t>
            </a:r>
            <a:endParaRPr sz="24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777777"/>
              </a:buClr>
              <a:buSzPct val="60416"/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黑体"/>
                <a:cs typeface="黑体"/>
              </a:rPr>
              <a:t>对业务代码</a:t>
            </a:r>
            <a:r>
              <a:rPr sz="2400" dirty="0">
                <a:latin typeface="宋体"/>
                <a:cs typeface="宋体"/>
              </a:rPr>
              <a:t>0</a:t>
            </a:r>
            <a:r>
              <a:rPr sz="2400" dirty="0">
                <a:latin typeface="黑体"/>
                <a:cs typeface="黑体"/>
              </a:rPr>
              <a:t>侵入</a:t>
            </a:r>
            <a:endParaRPr sz="24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777777"/>
              </a:buClr>
              <a:buSzPct val="60416"/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黑体"/>
                <a:cs typeface="黑体"/>
              </a:rPr>
              <a:t>不适合改造的单体应用</a:t>
            </a:r>
            <a:endParaRPr sz="24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777777"/>
              </a:buClr>
              <a:buSzPct val="60416"/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黑体"/>
                <a:cs typeface="黑体"/>
              </a:rPr>
              <a:t>开发出开的应用既是云原生的又具有独立性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481012"/>
            <a:ext cx="165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一个例</a:t>
            </a:r>
            <a:r>
              <a:rPr b="0" spc="5" dirty="0">
                <a:latin typeface="黑体"/>
                <a:cs typeface="黑体"/>
              </a:rPr>
              <a:t>子</a:t>
            </a:r>
          </a:p>
        </p:txBody>
      </p:sp>
      <p:sp>
        <p:nvSpPr>
          <p:cNvPr id="3" name="object 3"/>
          <p:cNvSpPr/>
          <p:nvPr/>
        </p:nvSpPr>
        <p:spPr>
          <a:xfrm>
            <a:off x="1260347" y="1389333"/>
            <a:ext cx="6410901" cy="443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846" y="446722"/>
            <a:ext cx="3481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Google</a:t>
            </a:r>
            <a:r>
              <a:rPr b="0" dirty="0">
                <a:latin typeface="黑体"/>
                <a:cs typeface="黑体"/>
              </a:rPr>
              <a:t>的</a:t>
            </a:r>
            <a:r>
              <a:rPr spc="-5" dirty="0"/>
              <a:t>istio</a:t>
            </a:r>
            <a:r>
              <a:rPr b="0" dirty="0">
                <a:latin typeface="黑体"/>
                <a:cs typeface="黑体"/>
              </a:rPr>
              <a:t>架</a:t>
            </a:r>
            <a:r>
              <a:rPr b="0" spc="5" dirty="0">
                <a:latin typeface="黑体"/>
                <a:cs typeface="黑体"/>
              </a:rPr>
              <a:t>构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412747"/>
            <a:ext cx="8348472" cy="44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864" y="594144"/>
            <a:ext cx="3481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华为的</a:t>
            </a:r>
            <a:r>
              <a:rPr spc="-5" dirty="0"/>
              <a:t>Mesher</a:t>
            </a:r>
            <a:r>
              <a:rPr b="0" dirty="0">
                <a:latin typeface="黑体"/>
                <a:cs typeface="黑体"/>
              </a:rPr>
              <a:t>架</a:t>
            </a:r>
            <a:r>
              <a:rPr b="0" spc="5" dirty="0">
                <a:latin typeface="黑体"/>
                <a:cs typeface="黑体"/>
              </a:rPr>
              <a:t>构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700783"/>
            <a:ext cx="8232648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8280" y="2713367"/>
            <a:ext cx="15487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0000"/>
                </a:solidFill>
                <a:latin typeface="宋体"/>
                <a:cs typeface="宋体"/>
              </a:rPr>
              <a:t>谢谢</a:t>
            </a: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！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34BE30-E329-4F6D-B9C4-EC572517EA42}"/>
              </a:ext>
            </a:extLst>
          </p:cNvPr>
          <p:cNvSpPr txBox="1"/>
          <p:nvPr/>
        </p:nvSpPr>
        <p:spPr>
          <a:xfrm>
            <a:off x="-762000" y="304800"/>
            <a:ext cx="624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Spring</a:t>
            </a:r>
            <a:r>
              <a:rPr lang="zh-CN" altLang="en-US" dirty="0">
                <a:highlight>
                  <a:srgbClr val="FFFF00"/>
                </a:highlight>
              </a:rPr>
              <a:t>也可以支持其他的第三方框架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横切关注点包括哪些？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安全、事务、日志、缓存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AOP</a:t>
            </a:r>
            <a:r>
              <a:rPr lang="zh-CN" altLang="en-US" dirty="0">
                <a:highlight>
                  <a:srgbClr val="FFFF00"/>
                </a:highlight>
              </a:rPr>
              <a:t>通知：</a:t>
            </a:r>
            <a:r>
              <a:rPr lang="en-US" altLang="zh-CN" dirty="0">
                <a:highlight>
                  <a:srgbClr val="FFFF00"/>
                </a:highlight>
              </a:rPr>
              <a:t>advice</a:t>
            </a:r>
            <a:r>
              <a:rPr lang="zh-CN" altLang="en-US" dirty="0">
                <a:highlight>
                  <a:srgbClr val="FFFF00"/>
                </a:highlight>
              </a:rPr>
              <a:t>有哪些注解？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要让</a:t>
            </a:r>
            <a:r>
              <a:rPr lang="en-US" altLang="zh-CN" dirty="0">
                <a:highlight>
                  <a:srgbClr val="FFFF00"/>
                </a:highlight>
              </a:rPr>
              <a:t>AOP</a:t>
            </a:r>
            <a:r>
              <a:rPr lang="zh-CN" altLang="en-US" dirty="0">
                <a:highlight>
                  <a:srgbClr val="FFFF00"/>
                </a:highlight>
              </a:rPr>
              <a:t>生效：</a:t>
            </a:r>
            <a:r>
              <a:rPr lang="en-US" altLang="zh-CN" dirty="0">
                <a:highlight>
                  <a:srgbClr val="FFFF00"/>
                </a:highlight>
              </a:rPr>
              <a:t>@</a:t>
            </a:r>
            <a:r>
              <a:rPr lang="en-US" altLang="zh-CN" dirty="0" err="1">
                <a:highlight>
                  <a:srgbClr val="FFFF00"/>
                </a:highlight>
              </a:rPr>
              <a:t>EnableAspectJS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具备</a:t>
            </a:r>
            <a:r>
              <a:rPr lang="en-US" altLang="zh-CN" dirty="0">
                <a:highlight>
                  <a:srgbClr val="FFFF00"/>
                </a:highlight>
              </a:rPr>
              <a:t>Component</a:t>
            </a:r>
            <a:r>
              <a:rPr lang="zh-CN" altLang="en-US" dirty="0">
                <a:highlight>
                  <a:srgbClr val="FFFF00"/>
                </a:highlight>
              </a:rPr>
              <a:t>能力的注解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Controller, Repository, Service,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@Aspect</a:t>
            </a:r>
            <a:r>
              <a:rPr lang="zh-CN" altLang="en-US" dirty="0">
                <a:highlight>
                  <a:srgbClr val="FFFF00"/>
                </a:highlight>
              </a:rPr>
              <a:t>是不是？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实现控制器的时候</a:t>
            </a:r>
            <a:r>
              <a:rPr lang="en-US" altLang="zh-CN" dirty="0" err="1">
                <a:highlight>
                  <a:srgbClr val="FFFF00"/>
                </a:highlight>
              </a:rPr>
              <a:t>RequestMapping</a:t>
            </a:r>
            <a:r>
              <a:rPr lang="zh-CN" altLang="en-US" dirty="0">
                <a:highlight>
                  <a:srgbClr val="FFFF00"/>
                </a:highlight>
              </a:rPr>
              <a:t>可以加在？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类、方法上面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启动</a:t>
            </a:r>
            <a:r>
              <a:rPr lang="en-US" altLang="zh-CN" dirty="0">
                <a:highlight>
                  <a:srgbClr val="FFFF00"/>
                </a:highlight>
              </a:rPr>
              <a:t>MVC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@</a:t>
            </a:r>
            <a:r>
              <a:rPr lang="en-US" altLang="zh-CN" dirty="0" err="1">
                <a:highlight>
                  <a:srgbClr val="FFFF00"/>
                </a:highlight>
              </a:rPr>
              <a:t>EnableSpringMVC</a:t>
            </a:r>
            <a:r>
              <a:rPr lang="en-US" altLang="zh-CN" dirty="0">
                <a:highlight>
                  <a:srgbClr val="FFFF00"/>
                </a:highlight>
              </a:rPr>
              <a:t> @</a:t>
            </a:r>
            <a:r>
              <a:rPr lang="en-US" altLang="zh-CN" dirty="0" err="1">
                <a:highlight>
                  <a:srgbClr val="FFFF00"/>
                </a:highlight>
              </a:rPr>
              <a:t>EnableWebMVC</a:t>
            </a:r>
            <a:r>
              <a:rPr lang="zh-CN" altLang="en-US">
                <a:highlight>
                  <a:srgbClr val="FFFF00"/>
                </a:highlight>
              </a:rPr>
              <a:t>？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DB0919-6118-4319-ADC4-C8CC82EC0C6B}"/>
              </a:ext>
            </a:extLst>
          </p:cNvPr>
          <p:cNvSpPr txBox="1"/>
          <p:nvPr/>
        </p:nvSpPr>
        <p:spPr>
          <a:xfrm>
            <a:off x="5029200" y="304800"/>
            <a:ext cx="5943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Controller</a:t>
            </a:r>
            <a:r>
              <a:rPr lang="zh-CN" altLang="en-US" dirty="0">
                <a:highlight>
                  <a:srgbClr val="FFFF00"/>
                </a:highlight>
              </a:rPr>
              <a:t>返回的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字符串，指向视图名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Json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重定向 </a:t>
            </a:r>
            <a:r>
              <a:rPr lang="en-US" altLang="zh-CN" dirty="0">
                <a:highlight>
                  <a:srgbClr val="FFFF00"/>
                </a:highlight>
              </a:rPr>
              <a:t>redirect</a:t>
            </a: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数据源，通过</a:t>
            </a:r>
            <a:r>
              <a:rPr lang="en-US" altLang="zh-CN" dirty="0" err="1">
                <a:highlight>
                  <a:srgbClr val="FFFF00"/>
                </a:highlight>
              </a:rPr>
              <a:t>jdbc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没有做池化处理？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生产环境中：配置信息放到配置服务中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业务层和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en-US" dirty="0">
                <a:highlight>
                  <a:srgbClr val="FFFF00"/>
                </a:highlight>
              </a:rPr>
              <a:t>层用接口做隔离，好处是什么？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Hibernate</a:t>
            </a:r>
            <a:r>
              <a:rPr lang="zh-CN" altLang="en-US" dirty="0">
                <a:highlight>
                  <a:srgbClr val="FFFF00"/>
                </a:highlight>
              </a:rPr>
              <a:t>的使用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获得</a:t>
            </a:r>
            <a:r>
              <a:rPr lang="en-US" altLang="zh-CN" dirty="0">
                <a:highlight>
                  <a:srgbClr val="FFFF00"/>
                </a:highlight>
              </a:rPr>
              <a:t>session</a:t>
            </a:r>
            <a:r>
              <a:rPr lang="zh-CN" altLang="en-US" dirty="0">
                <a:highlight>
                  <a:srgbClr val="FFFF00"/>
                </a:highlight>
              </a:rPr>
              <a:t>，拿到</a:t>
            </a:r>
            <a:r>
              <a:rPr lang="en-US" altLang="zh-CN" dirty="0">
                <a:highlight>
                  <a:srgbClr val="FFFF00"/>
                </a:highlight>
              </a:rPr>
              <a:t>session</a:t>
            </a:r>
            <a:r>
              <a:rPr lang="zh-CN" altLang="en-US" dirty="0">
                <a:highlight>
                  <a:srgbClr val="FFFF00"/>
                </a:highlight>
              </a:rPr>
              <a:t>接口后访问数据库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定义数据库表和对象的映射关系，直接通过注解方式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Hql</a:t>
            </a:r>
            <a:r>
              <a:rPr lang="zh-CN" altLang="en-US" dirty="0">
                <a:highlight>
                  <a:srgbClr val="FFFF00"/>
                </a:highlight>
              </a:rPr>
              <a:t>查询语言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（支持标准</a:t>
            </a:r>
            <a:r>
              <a:rPr lang="en-US" altLang="zh-CN" dirty="0" err="1">
                <a:highlight>
                  <a:srgbClr val="FFFF00"/>
                </a:highlight>
              </a:rPr>
              <a:t>sql</a:t>
            </a:r>
            <a:r>
              <a:rPr lang="zh-CN" altLang="en-US" dirty="0">
                <a:highlight>
                  <a:srgbClr val="FFFF00"/>
                </a:highlight>
              </a:rPr>
              <a:t>查询语言）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Jpa</a:t>
            </a:r>
            <a:r>
              <a:rPr lang="zh-CN" altLang="en-US" dirty="0">
                <a:highlight>
                  <a:srgbClr val="FFFF00"/>
                </a:highlight>
              </a:rPr>
              <a:t>实现数据访问层时需不需要定义数据库表和类的对应关系？（要）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Springdatajpa</a:t>
            </a:r>
            <a:r>
              <a:rPr lang="zh-CN" altLang="en-US" dirty="0">
                <a:highlight>
                  <a:srgbClr val="FFFF00"/>
                </a:highlight>
              </a:rPr>
              <a:t>提供的接口是如何使用的？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注解、命名、需不需要将方法原型写一遍，继承了什么接口（</a:t>
            </a:r>
            <a:r>
              <a:rPr lang="en-US" altLang="zh-CN" dirty="0" err="1">
                <a:highlight>
                  <a:srgbClr val="FFFF00"/>
                </a:highlight>
              </a:rPr>
              <a:t>JpaRepository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CrudRepository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2734596-106E-49FD-A32B-BD9447179D9C}"/>
              </a:ext>
            </a:extLst>
          </p:cNvPr>
          <p:cNvSpPr txBox="1"/>
          <p:nvPr/>
        </p:nvSpPr>
        <p:spPr>
          <a:xfrm>
            <a:off x="0" y="152400"/>
            <a:ext cx="6248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Mongodb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@document</a:t>
            </a:r>
            <a:r>
              <a:rPr lang="zh-CN" altLang="en-US" dirty="0">
                <a:highlight>
                  <a:srgbClr val="FFFF00"/>
                </a:highlight>
              </a:rPr>
              <a:t>，是</a:t>
            </a:r>
            <a:r>
              <a:rPr lang="en-US" altLang="zh-CN" dirty="0" err="1">
                <a:highlight>
                  <a:srgbClr val="FFFF00"/>
                </a:highlight>
              </a:rPr>
              <a:t>java.persitence</a:t>
            </a:r>
            <a:r>
              <a:rPr lang="zh-CN" altLang="en-US" dirty="0">
                <a:highlight>
                  <a:srgbClr val="FFFF00"/>
                </a:highlight>
              </a:rPr>
              <a:t>定义的吗，还是谁定义的？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存数据的操作，</a:t>
            </a:r>
            <a:r>
              <a:rPr lang="en-US" altLang="zh-CN" dirty="0">
                <a:highlight>
                  <a:srgbClr val="FFFF00"/>
                </a:highlight>
              </a:rPr>
              <a:t>java</a:t>
            </a:r>
            <a:r>
              <a:rPr lang="zh-CN" altLang="en-US" dirty="0">
                <a:highlight>
                  <a:srgbClr val="FFFF00"/>
                </a:highlight>
              </a:rPr>
              <a:t>对象不用做序列化（</a:t>
            </a:r>
            <a:r>
              <a:rPr lang="en-US" altLang="zh-CN" dirty="0" err="1">
                <a:highlight>
                  <a:srgbClr val="FFFF00"/>
                </a:highlight>
              </a:rPr>
              <a:t>redis</a:t>
            </a:r>
            <a:r>
              <a:rPr lang="zh-CN" altLang="en-US" dirty="0">
                <a:highlight>
                  <a:srgbClr val="FFFF00"/>
                </a:highlight>
              </a:rPr>
              <a:t>需要）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Mongodb</a:t>
            </a:r>
            <a:r>
              <a:rPr lang="zh-CN" altLang="en-US" dirty="0">
                <a:highlight>
                  <a:srgbClr val="FFFF00"/>
                </a:highlight>
              </a:rPr>
              <a:t>的概念，</a:t>
            </a:r>
            <a:r>
              <a:rPr lang="en-US" altLang="zh-CN" dirty="0">
                <a:highlight>
                  <a:srgbClr val="FFFF00"/>
                </a:highlight>
              </a:rPr>
              <a:t>collection, database, document, field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Shell</a:t>
            </a:r>
            <a:r>
              <a:rPr lang="zh-CN" altLang="en-US" dirty="0">
                <a:highlight>
                  <a:srgbClr val="FFFF00"/>
                </a:highlight>
              </a:rPr>
              <a:t>的使用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Redis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特点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支持的数据类型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Escache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highlight>
                  <a:srgbClr val="FFFF00"/>
                </a:highlight>
              </a:rPr>
              <a:t>redis</a:t>
            </a:r>
            <a:r>
              <a:rPr lang="zh-CN" altLang="en-US" dirty="0">
                <a:highlight>
                  <a:srgbClr val="FFFF00"/>
                </a:highlight>
              </a:rPr>
              <a:t>的区别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 err="1">
                <a:highlight>
                  <a:srgbClr val="FFFF00"/>
                </a:highlight>
              </a:rPr>
              <a:t>Escache</a:t>
            </a:r>
            <a:r>
              <a:rPr lang="zh-CN" altLang="en-US" dirty="0">
                <a:highlight>
                  <a:srgbClr val="FFFF00"/>
                </a:highlight>
              </a:rPr>
              <a:t>支不支持数据的持久化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使用缓存编程的常用注解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容器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和虚拟机的区别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Docker run</a:t>
            </a:r>
            <a:r>
              <a:rPr lang="zh-CN" altLang="en-US" dirty="0">
                <a:highlight>
                  <a:srgbClr val="FFFF00"/>
                </a:highlight>
              </a:rPr>
              <a:t>常用命令参数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-P</a:t>
            </a:r>
            <a:r>
              <a:rPr lang="zh-CN" altLang="en-US" dirty="0">
                <a:highlight>
                  <a:srgbClr val="FFFF00"/>
                </a:highlight>
              </a:rPr>
              <a:t>随机端口 </a:t>
            </a:r>
            <a:r>
              <a:rPr lang="en-US" altLang="zh-CN" dirty="0">
                <a:highlight>
                  <a:srgbClr val="FFFF00"/>
                </a:highlight>
              </a:rPr>
              <a:t>–d</a:t>
            </a:r>
            <a:r>
              <a:rPr lang="zh-CN" altLang="en-US" dirty="0">
                <a:highlight>
                  <a:srgbClr val="FFFF00"/>
                </a:highlight>
              </a:rPr>
              <a:t>后台运行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Docker</a:t>
            </a:r>
            <a:r>
              <a:rPr lang="zh-CN" altLang="en-US" dirty="0">
                <a:highlight>
                  <a:srgbClr val="FFFF00"/>
                </a:highlight>
              </a:rPr>
              <a:t>管理命令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34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891" y="560235"/>
            <a:ext cx="449643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err="1">
                <a:latin typeface="黑体"/>
                <a:cs typeface="黑体"/>
              </a:rPr>
              <a:t>分布式系统的横切关注</a:t>
            </a:r>
            <a:r>
              <a:rPr b="0" spc="5" dirty="0" err="1">
                <a:latin typeface="黑体"/>
                <a:cs typeface="黑体"/>
              </a:rPr>
              <a:t>点</a:t>
            </a:r>
            <a:r>
              <a:rPr lang="zh-CN" altLang="en-US" b="0" spc="5" dirty="0">
                <a:solidFill>
                  <a:schemeClr val="tx1"/>
                </a:solidFill>
                <a:highlight>
                  <a:srgbClr val="FFFF00"/>
                </a:highlight>
                <a:latin typeface="黑体"/>
                <a:cs typeface="黑体"/>
              </a:rPr>
              <a:t>（放到网关处做）</a:t>
            </a:r>
            <a:endParaRPr b="0" spc="5" dirty="0">
              <a:solidFill>
                <a:schemeClr val="tx1"/>
              </a:solidFill>
              <a:highlight>
                <a:srgbClr val="FFFF00"/>
              </a:highlight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349" y="1699031"/>
            <a:ext cx="3797935" cy="21590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cross-cutting</a:t>
            </a:r>
            <a:r>
              <a:rPr sz="2000" spc="-15" dirty="0">
                <a:latin typeface="黑体"/>
                <a:cs typeface="黑体"/>
              </a:rPr>
              <a:t> </a:t>
            </a:r>
            <a:r>
              <a:rPr sz="2000" spc="-5" dirty="0">
                <a:latin typeface="黑体"/>
                <a:cs typeface="黑体"/>
              </a:rPr>
              <a:t>concern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安</a:t>
            </a:r>
            <a:r>
              <a:rPr sz="2000" spc="5" dirty="0">
                <a:latin typeface="黑体"/>
                <a:cs typeface="黑体"/>
              </a:rPr>
              <a:t>全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日志记</a:t>
            </a:r>
            <a:r>
              <a:rPr sz="2000" spc="5" dirty="0">
                <a:latin typeface="黑体"/>
                <a:cs typeface="黑体"/>
              </a:rPr>
              <a:t>录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用户跟</a:t>
            </a:r>
            <a:r>
              <a:rPr sz="2000" spc="5" dirty="0">
                <a:latin typeface="黑体"/>
                <a:cs typeface="黑体"/>
              </a:rPr>
              <a:t>踪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服务网关</a:t>
            </a:r>
            <a:r>
              <a:rPr sz="2000" spc="-5" dirty="0">
                <a:latin typeface="黑体"/>
                <a:cs typeface="黑体"/>
              </a:rPr>
              <a:t>（service</a:t>
            </a:r>
            <a:r>
              <a:rPr sz="2000" spc="-45" dirty="0">
                <a:latin typeface="黑体"/>
                <a:cs typeface="黑体"/>
              </a:rPr>
              <a:t> </a:t>
            </a:r>
            <a:r>
              <a:rPr sz="2000" spc="-5" dirty="0">
                <a:latin typeface="黑体"/>
                <a:cs typeface="黑体"/>
              </a:rPr>
              <a:t>gateway）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2734596-106E-49FD-A32B-BD9447179D9C}"/>
              </a:ext>
            </a:extLst>
          </p:cNvPr>
          <p:cNvSpPr txBox="1"/>
          <p:nvPr/>
        </p:nvSpPr>
        <p:spPr>
          <a:xfrm>
            <a:off x="0" y="152400"/>
            <a:ext cx="624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SpringBoot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>
                <a:highlight>
                  <a:srgbClr val="FFFF00"/>
                </a:highlight>
              </a:rPr>
              <a:t>Spring-cloud</a:t>
            </a:r>
            <a:r>
              <a:rPr lang="zh-CN" altLang="en-US" dirty="0">
                <a:highlight>
                  <a:srgbClr val="FFFF00"/>
                </a:highlight>
              </a:rPr>
              <a:t>的关系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配置服务：本身基于</a:t>
            </a:r>
            <a:r>
              <a:rPr lang="en-US" altLang="zh-CN" dirty="0" err="1">
                <a:highlight>
                  <a:srgbClr val="FFFF00"/>
                </a:highlight>
              </a:rPr>
              <a:t>springboot</a:t>
            </a:r>
            <a:r>
              <a:rPr lang="zh-CN" altLang="en-US" dirty="0">
                <a:highlight>
                  <a:srgbClr val="FFFF00"/>
                </a:highlight>
              </a:rPr>
              <a:t>开发，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Spring-cloud</a:t>
            </a:r>
            <a:r>
              <a:rPr lang="zh-CN" altLang="en-US" dirty="0">
                <a:highlight>
                  <a:srgbClr val="FFFF00"/>
                </a:highlight>
              </a:rPr>
              <a:t>能解决的问题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当一个服务需要获取配置数据时，需要向配置服务获取数据，配置服务如何知道要获取的是哪个数据？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服务名和</a:t>
            </a:r>
            <a:r>
              <a:rPr lang="en-US" altLang="zh-CN" dirty="0">
                <a:highlight>
                  <a:srgbClr val="FFFF00"/>
                </a:highlight>
              </a:rPr>
              <a:t>profile</a:t>
            </a: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实现配置服务需要在启动类上加注解？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@</a:t>
            </a:r>
            <a:r>
              <a:rPr lang="en-US" altLang="zh-CN" dirty="0" err="1">
                <a:highlight>
                  <a:srgbClr val="FFFF00"/>
                </a:highlight>
              </a:rPr>
              <a:t>EnableConfigServer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使用配置服务的客户端需要加什么注解？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在服务网关处可以实现哪些能力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用户认证和授权，静态路由、动态路由，数据收集，日志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252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206" y="632244"/>
            <a:ext cx="165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服务网</a:t>
            </a:r>
            <a:r>
              <a:rPr b="0" spc="5" dirty="0">
                <a:latin typeface="黑体"/>
                <a:cs typeface="黑体"/>
              </a:rPr>
              <a:t>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3061" y="1699031"/>
            <a:ext cx="5702935" cy="32028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服务网关位于服务客户端和相应的服务实例之</a:t>
            </a:r>
            <a:r>
              <a:rPr sz="2000" spc="5" dirty="0">
                <a:latin typeface="黑体"/>
                <a:cs typeface="黑体"/>
              </a:rPr>
              <a:t>间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所有服务调用（内部和外部）都应流经服务网</a:t>
            </a:r>
            <a:r>
              <a:rPr sz="2000" spc="5" dirty="0">
                <a:latin typeface="黑体"/>
                <a:cs typeface="黑体"/>
              </a:rPr>
              <a:t>关</a:t>
            </a:r>
            <a:endParaRPr sz="2000" dirty="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服务网关提供的能</a:t>
            </a:r>
            <a:r>
              <a:rPr sz="2000" spc="5" dirty="0">
                <a:latin typeface="黑体"/>
                <a:cs typeface="黑体"/>
              </a:rPr>
              <a:t>力</a:t>
            </a:r>
            <a:endParaRPr sz="2000" dirty="0">
              <a:latin typeface="黑体"/>
              <a:cs typeface="黑体"/>
            </a:endParaRPr>
          </a:p>
          <a:p>
            <a:pPr marL="787400" lvl="1" indent="-317500">
              <a:lnSpc>
                <a:spcPct val="100000"/>
              </a:lnSpc>
              <a:spcBef>
                <a:spcPts val="819"/>
              </a:spcBef>
              <a:buClr>
                <a:srgbClr val="777777"/>
              </a:buClr>
              <a:buSzPct val="50000"/>
              <a:buFont typeface="Wingdings"/>
              <a:buChar char=""/>
              <a:tabLst>
                <a:tab pos="786765" algn="l"/>
                <a:tab pos="787400" algn="l"/>
              </a:tabLst>
            </a:pPr>
            <a:r>
              <a:rPr sz="1600" dirty="0" err="1">
                <a:latin typeface="黑体"/>
                <a:cs typeface="黑体"/>
              </a:rPr>
              <a:t>静态路</a:t>
            </a:r>
            <a:r>
              <a:rPr sz="1600" spc="-5" dirty="0" err="1">
                <a:latin typeface="黑体"/>
                <a:cs typeface="黑体"/>
              </a:rPr>
              <a:t>由</a:t>
            </a:r>
            <a:r>
              <a:rPr lang="zh-CN" altLang="en-US" sz="1600" spc="-5" dirty="0">
                <a:highlight>
                  <a:srgbClr val="FFFF00"/>
                </a:highlight>
                <a:latin typeface="黑体"/>
                <a:cs typeface="黑体"/>
              </a:rPr>
              <a:t>（服务之间相互调用也可以用网关）</a:t>
            </a:r>
            <a:endParaRPr sz="1600" dirty="0">
              <a:highlight>
                <a:srgbClr val="FFFF00"/>
              </a:highlight>
              <a:latin typeface="黑体"/>
              <a:cs typeface="黑体"/>
            </a:endParaRPr>
          </a:p>
          <a:p>
            <a:pPr marL="787400" lvl="1" indent="-317500">
              <a:lnSpc>
                <a:spcPct val="100000"/>
              </a:lnSpc>
              <a:spcBef>
                <a:spcPts val="765"/>
              </a:spcBef>
              <a:buClr>
                <a:srgbClr val="777777"/>
              </a:buClr>
              <a:buSzPct val="50000"/>
              <a:buFont typeface="Wingdings"/>
              <a:buChar char=""/>
              <a:tabLst>
                <a:tab pos="786765" algn="l"/>
                <a:tab pos="787400" algn="l"/>
              </a:tabLst>
            </a:pPr>
            <a:r>
              <a:rPr sz="1600" dirty="0" err="1">
                <a:latin typeface="黑体"/>
                <a:cs typeface="黑体"/>
              </a:rPr>
              <a:t>动态路</a:t>
            </a:r>
            <a:r>
              <a:rPr sz="1600" spc="-5" dirty="0" err="1">
                <a:latin typeface="黑体"/>
                <a:cs typeface="黑体"/>
              </a:rPr>
              <a:t>由</a:t>
            </a:r>
            <a:r>
              <a:rPr lang="zh-CN" altLang="en-US" sz="1600" spc="-5" dirty="0">
                <a:highlight>
                  <a:srgbClr val="FFFF00"/>
                </a:highlight>
                <a:latin typeface="黑体"/>
                <a:cs typeface="黑体"/>
              </a:rPr>
              <a:t>（根据客户端请求的内容不同来路由，运行时动态指定）</a:t>
            </a:r>
            <a:endParaRPr sz="1600" dirty="0">
              <a:highlight>
                <a:srgbClr val="FFFF00"/>
              </a:highlight>
              <a:latin typeface="黑体"/>
              <a:cs typeface="黑体"/>
            </a:endParaRPr>
          </a:p>
          <a:p>
            <a:pPr marL="787400" lvl="1" indent="-317500">
              <a:lnSpc>
                <a:spcPct val="100000"/>
              </a:lnSpc>
              <a:spcBef>
                <a:spcPts val="765"/>
              </a:spcBef>
              <a:buClr>
                <a:srgbClr val="777777"/>
              </a:buClr>
              <a:buSzPct val="50000"/>
              <a:buFont typeface="Wingdings"/>
              <a:buChar char=""/>
              <a:tabLst>
                <a:tab pos="786765" algn="l"/>
                <a:tab pos="787400" algn="l"/>
              </a:tabLst>
            </a:pPr>
            <a:r>
              <a:rPr sz="1600" dirty="0" err="1">
                <a:latin typeface="黑体"/>
                <a:cs typeface="黑体"/>
              </a:rPr>
              <a:t>验证和授</a:t>
            </a:r>
            <a:r>
              <a:rPr sz="1600" spc="-5" dirty="0" err="1">
                <a:latin typeface="黑体"/>
                <a:cs typeface="黑体"/>
              </a:rPr>
              <a:t>权</a:t>
            </a:r>
            <a:r>
              <a:rPr lang="en-US" altLang="zh-CN" sz="1600" spc="-5" dirty="0">
                <a:highlight>
                  <a:srgbClr val="FFFF00"/>
                </a:highlight>
                <a:latin typeface="黑体"/>
                <a:cs typeface="黑体"/>
              </a:rPr>
              <a:t>(</a:t>
            </a:r>
            <a:r>
              <a:rPr lang="zh-CN" altLang="en-US" sz="1600" spc="-5" dirty="0">
                <a:highlight>
                  <a:srgbClr val="FFFF00"/>
                </a:highlight>
                <a:latin typeface="黑体"/>
                <a:cs typeface="黑体"/>
              </a:rPr>
              <a:t>其他服务都不用操心了</a:t>
            </a:r>
            <a:r>
              <a:rPr lang="en-US" altLang="zh-CN" sz="1600" spc="-5" dirty="0">
                <a:highlight>
                  <a:srgbClr val="FFFF00"/>
                </a:highlight>
                <a:latin typeface="黑体"/>
                <a:cs typeface="黑体"/>
              </a:rPr>
              <a:t>)</a:t>
            </a:r>
            <a:endParaRPr sz="1600" dirty="0">
              <a:highlight>
                <a:srgbClr val="FFFF00"/>
              </a:highlight>
              <a:latin typeface="黑体"/>
              <a:cs typeface="黑体"/>
            </a:endParaRPr>
          </a:p>
          <a:p>
            <a:pPr marL="787400" lvl="1" indent="-317500">
              <a:lnSpc>
                <a:spcPct val="100000"/>
              </a:lnSpc>
              <a:spcBef>
                <a:spcPts val="765"/>
              </a:spcBef>
              <a:buClr>
                <a:srgbClr val="777777"/>
              </a:buClr>
              <a:buSzPct val="50000"/>
              <a:buFont typeface="Wingdings"/>
              <a:buChar char=""/>
              <a:tabLst>
                <a:tab pos="786765" algn="l"/>
                <a:tab pos="787400" algn="l"/>
              </a:tabLst>
            </a:pPr>
            <a:r>
              <a:rPr sz="1600" dirty="0" err="1">
                <a:latin typeface="黑体"/>
                <a:cs typeface="黑体"/>
              </a:rPr>
              <a:t>度量数据收集</a:t>
            </a:r>
            <a:r>
              <a:rPr lang="en-US" altLang="zh-CN" sz="1600" dirty="0">
                <a:highlight>
                  <a:srgbClr val="FFFF00"/>
                </a:highlight>
                <a:latin typeface="黑体"/>
                <a:cs typeface="黑体"/>
              </a:rPr>
              <a:t>(</a:t>
            </a:r>
            <a:r>
              <a:rPr lang="zh-CN" altLang="en-US" sz="1600" dirty="0">
                <a:highlight>
                  <a:srgbClr val="FFFF00"/>
                </a:highlight>
                <a:latin typeface="黑体"/>
                <a:cs typeface="黑体"/>
              </a:rPr>
              <a:t>单位时间请求数</a:t>
            </a:r>
            <a:r>
              <a:rPr lang="en-US" altLang="zh-CN" sz="1600" dirty="0">
                <a:highlight>
                  <a:srgbClr val="FFFF00"/>
                </a:highlight>
                <a:latin typeface="黑体"/>
                <a:cs typeface="黑体"/>
              </a:rPr>
              <a:t>,</a:t>
            </a:r>
            <a:r>
              <a:rPr lang="zh-CN" altLang="en-US" sz="1600" dirty="0">
                <a:highlight>
                  <a:srgbClr val="FFFF00"/>
                </a:highlight>
                <a:latin typeface="黑体"/>
                <a:cs typeface="黑体"/>
              </a:rPr>
              <a:t>请求处理时间等等</a:t>
            </a:r>
            <a:r>
              <a:rPr lang="en-US" altLang="zh-CN" sz="1600" dirty="0">
                <a:highlight>
                  <a:srgbClr val="FFFF00"/>
                </a:highlight>
                <a:latin typeface="黑体"/>
                <a:cs typeface="黑体"/>
              </a:rPr>
              <a:t>)</a:t>
            </a:r>
            <a:r>
              <a:rPr sz="1600" dirty="0" err="1">
                <a:latin typeface="黑体"/>
                <a:cs typeface="黑体"/>
              </a:rPr>
              <a:t>和日志记</a:t>
            </a:r>
            <a:r>
              <a:rPr sz="1600" spc="-5" dirty="0" err="1">
                <a:latin typeface="黑体"/>
                <a:cs typeface="黑体"/>
              </a:rPr>
              <a:t>录</a:t>
            </a:r>
            <a:endParaRPr sz="16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891" y="272211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黑体"/>
                <a:cs typeface="黑体"/>
              </a:rPr>
              <a:t>Zuu</a:t>
            </a:r>
            <a:r>
              <a:rPr b="0" dirty="0">
                <a:latin typeface="黑体"/>
                <a:cs typeface="黑体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914" y="1117256"/>
            <a:ext cx="6972934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Zuul </a:t>
            </a:r>
            <a:r>
              <a:rPr sz="2000" dirty="0">
                <a:latin typeface="黑体"/>
                <a:cs typeface="黑体"/>
              </a:rPr>
              <a:t>is a </a:t>
            </a:r>
            <a:r>
              <a:rPr sz="2000" spc="-5" dirty="0">
                <a:latin typeface="黑体"/>
                <a:cs typeface="黑体"/>
              </a:rPr>
              <a:t>gateway service that provides dynamic  routing, monitoring, resiliency, security, and</a:t>
            </a:r>
            <a:r>
              <a:rPr sz="2000" spc="40" dirty="0">
                <a:latin typeface="黑体"/>
                <a:cs typeface="黑体"/>
              </a:rPr>
              <a:t> </a:t>
            </a:r>
            <a:r>
              <a:rPr sz="2000" spc="-5" dirty="0">
                <a:latin typeface="黑体"/>
                <a:cs typeface="黑体"/>
              </a:rPr>
              <a:t>more.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将应用程序中的所有服务的路由映射到一个</a:t>
            </a:r>
            <a:r>
              <a:rPr sz="2000" spc="-5" dirty="0">
                <a:latin typeface="黑体"/>
                <a:cs typeface="黑体"/>
              </a:rPr>
              <a:t>URL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过滤</a:t>
            </a:r>
            <a:r>
              <a:rPr sz="2000" spc="5" dirty="0">
                <a:latin typeface="黑体"/>
                <a:cs typeface="黑体"/>
              </a:rPr>
              <a:t>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4169" y="3130271"/>
            <a:ext cx="6172026" cy="277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15F75-2A8E-40E6-9C4D-7A2F63B7476E}"/>
              </a:ext>
            </a:extLst>
          </p:cNvPr>
          <p:cNvSpPr txBox="1"/>
          <p:nvPr/>
        </p:nvSpPr>
        <p:spPr>
          <a:xfrm>
            <a:off x="4114800" y="28495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Eureka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3C346B-29DC-4132-8CBF-7EDF094D7E38}"/>
              </a:ext>
            </a:extLst>
          </p:cNvPr>
          <p:cNvSpPr txBox="1"/>
          <p:nvPr/>
        </p:nvSpPr>
        <p:spPr>
          <a:xfrm>
            <a:off x="3124200" y="546653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Ribbon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负载均衡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560235"/>
            <a:ext cx="165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黑体"/>
                <a:cs typeface="黑体"/>
              </a:rPr>
              <a:t>使用Zuu</a:t>
            </a:r>
            <a:r>
              <a:rPr b="0" dirty="0">
                <a:latin typeface="黑体"/>
                <a:cs typeface="黑体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914" y="1682925"/>
            <a:ext cx="6172200" cy="336867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pom</a:t>
            </a:r>
            <a:r>
              <a:rPr sz="2000" dirty="0">
                <a:latin typeface="黑体"/>
                <a:cs typeface="黑体"/>
              </a:rPr>
              <a:t>文件添加依</a:t>
            </a:r>
            <a:r>
              <a:rPr sz="2000" spc="5" dirty="0">
                <a:latin typeface="黑体"/>
                <a:cs typeface="黑体"/>
              </a:rPr>
              <a:t>赖</a:t>
            </a:r>
            <a:endParaRPr sz="2000">
              <a:latin typeface="黑体"/>
              <a:cs typeface="黑体"/>
            </a:endParaRPr>
          </a:p>
          <a:p>
            <a:pPr marR="3802379" algn="ctr">
              <a:lnSpc>
                <a:spcPct val="100000"/>
              </a:lnSpc>
              <a:spcBef>
                <a:spcPts val="819"/>
              </a:spcBef>
            </a:pPr>
            <a:r>
              <a:rPr sz="1600" spc="-5" dirty="0">
                <a:latin typeface="黑体"/>
                <a:cs typeface="黑体"/>
              </a:rPr>
              <a:t>&lt;dependency&gt;</a:t>
            </a:r>
            <a:endParaRPr sz="1600">
              <a:latin typeface="黑体"/>
              <a:cs typeface="黑体"/>
            </a:endParaRPr>
          </a:p>
          <a:p>
            <a:pPr marL="10795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黑体"/>
                <a:cs typeface="黑体"/>
              </a:rPr>
              <a:t>&lt;groupId&gt;org.springframework.cloud&lt;/groupId&gt;</a:t>
            </a:r>
            <a:endParaRPr sz="1600">
              <a:latin typeface="黑体"/>
              <a:cs typeface="黑体"/>
            </a:endParaRPr>
          </a:p>
          <a:p>
            <a:pPr marL="10795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黑体"/>
                <a:cs typeface="黑体"/>
              </a:rPr>
              <a:t>&lt;artifactId&gt;spring-cloud-starter-zuul&lt;/artifactId&gt;</a:t>
            </a:r>
            <a:endParaRPr sz="1600">
              <a:latin typeface="黑体"/>
              <a:cs typeface="黑体"/>
            </a:endParaRPr>
          </a:p>
          <a:p>
            <a:pPr marR="3700779" algn="ctr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黑体"/>
                <a:cs typeface="黑体"/>
              </a:rPr>
              <a:t>&lt;/dependency&gt;</a:t>
            </a:r>
            <a:endParaRPr sz="16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启动类添加注</a:t>
            </a:r>
            <a:r>
              <a:rPr sz="2000" spc="5" dirty="0">
                <a:latin typeface="黑体"/>
                <a:cs typeface="黑体"/>
              </a:rPr>
              <a:t>解</a:t>
            </a:r>
            <a:endParaRPr sz="200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1600" spc="-5" dirty="0">
                <a:latin typeface="黑体"/>
                <a:cs typeface="黑体"/>
              </a:rPr>
              <a:t>@EnableZuulProxy</a:t>
            </a:r>
            <a:endParaRPr sz="16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配置</a:t>
            </a:r>
            <a:r>
              <a:rPr sz="2000" spc="-5" dirty="0">
                <a:latin typeface="黑体"/>
                <a:cs typeface="黑体"/>
              </a:rPr>
              <a:t>zuul</a:t>
            </a:r>
            <a:r>
              <a:rPr sz="2000" dirty="0">
                <a:latin typeface="黑体"/>
                <a:cs typeface="黑体"/>
              </a:rPr>
              <a:t>与</a:t>
            </a:r>
            <a:r>
              <a:rPr sz="2000" spc="-5" dirty="0">
                <a:latin typeface="黑体"/>
                <a:cs typeface="黑体"/>
              </a:rPr>
              <a:t>Eureka</a:t>
            </a:r>
            <a:r>
              <a:rPr sz="2000" dirty="0">
                <a:latin typeface="黑体"/>
                <a:cs typeface="黑体"/>
              </a:rPr>
              <a:t>通</a:t>
            </a:r>
            <a:r>
              <a:rPr sz="2000" spc="5" dirty="0">
                <a:latin typeface="黑体"/>
                <a:cs typeface="黑体"/>
              </a:rPr>
              <a:t>信</a:t>
            </a:r>
            <a:endParaRPr sz="2000">
              <a:latin typeface="黑体"/>
              <a:cs typeface="黑体"/>
            </a:endParaRPr>
          </a:p>
          <a:p>
            <a:pPr marR="3802379" algn="ctr">
              <a:lnSpc>
                <a:spcPct val="100000"/>
              </a:lnSpc>
              <a:spcBef>
                <a:spcPts val="819"/>
              </a:spcBef>
            </a:pPr>
            <a:r>
              <a:rPr sz="1600" spc="-5" dirty="0">
                <a:latin typeface="黑体"/>
                <a:cs typeface="黑体"/>
              </a:rPr>
              <a:t>Eureka</a:t>
            </a:r>
            <a:r>
              <a:rPr sz="1600" dirty="0">
                <a:latin typeface="黑体"/>
                <a:cs typeface="黑体"/>
              </a:rPr>
              <a:t>、</a:t>
            </a:r>
            <a:r>
              <a:rPr sz="1600" spc="-5" dirty="0">
                <a:latin typeface="黑体"/>
                <a:cs typeface="黑体"/>
              </a:rPr>
              <a:t>Ribbon</a:t>
            </a:r>
            <a:endParaRPr sz="16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1053083"/>
            <a:ext cx="6841490" cy="5400040"/>
          </a:xfrm>
          <a:custGeom>
            <a:avLst/>
            <a:gdLst/>
            <a:ahLst/>
            <a:cxnLst/>
            <a:rect l="l" t="t" r="r" b="b"/>
            <a:pathLst>
              <a:path w="6841490" h="5400040">
                <a:moveTo>
                  <a:pt x="0" y="0"/>
                </a:moveTo>
                <a:lnTo>
                  <a:pt x="6841235" y="0"/>
                </a:lnTo>
                <a:lnTo>
                  <a:pt x="6841235" y="5399532"/>
                </a:lnTo>
                <a:lnTo>
                  <a:pt x="0" y="539953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6846" y="1040041"/>
            <a:ext cx="6866255" cy="5426075"/>
          </a:xfrm>
          <a:custGeom>
            <a:avLst/>
            <a:gdLst/>
            <a:ahLst/>
            <a:cxnLst/>
            <a:rect l="l" t="t" r="r" b="b"/>
            <a:pathLst>
              <a:path w="6866255" h="5426075">
                <a:moveTo>
                  <a:pt x="6853466" y="5425998"/>
                </a:moveTo>
                <a:lnTo>
                  <a:pt x="12700" y="5425998"/>
                </a:lnTo>
                <a:lnTo>
                  <a:pt x="10223" y="5425744"/>
                </a:lnTo>
                <a:lnTo>
                  <a:pt x="0" y="5413298"/>
                </a:lnTo>
                <a:lnTo>
                  <a:pt x="0" y="12699"/>
                </a:lnTo>
                <a:lnTo>
                  <a:pt x="12700" y="0"/>
                </a:lnTo>
                <a:lnTo>
                  <a:pt x="6853466" y="0"/>
                </a:lnTo>
                <a:lnTo>
                  <a:pt x="6866166" y="12699"/>
                </a:lnTo>
                <a:lnTo>
                  <a:pt x="25400" y="12699"/>
                </a:lnTo>
                <a:lnTo>
                  <a:pt x="12700" y="25399"/>
                </a:lnTo>
                <a:lnTo>
                  <a:pt x="25400" y="25399"/>
                </a:lnTo>
                <a:lnTo>
                  <a:pt x="25400" y="5400598"/>
                </a:lnTo>
                <a:lnTo>
                  <a:pt x="12700" y="5400598"/>
                </a:lnTo>
                <a:lnTo>
                  <a:pt x="25400" y="5413298"/>
                </a:lnTo>
                <a:lnTo>
                  <a:pt x="6866166" y="5413298"/>
                </a:lnTo>
                <a:lnTo>
                  <a:pt x="6865924" y="5415775"/>
                </a:lnTo>
                <a:lnTo>
                  <a:pt x="6855942" y="5425744"/>
                </a:lnTo>
                <a:lnTo>
                  <a:pt x="6853466" y="5425998"/>
                </a:lnTo>
                <a:close/>
              </a:path>
              <a:path w="6866255" h="5426075">
                <a:moveTo>
                  <a:pt x="25400" y="25399"/>
                </a:moveTo>
                <a:lnTo>
                  <a:pt x="12700" y="25399"/>
                </a:lnTo>
                <a:lnTo>
                  <a:pt x="25400" y="12699"/>
                </a:lnTo>
                <a:lnTo>
                  <a:pt x="25400" y="25399"/>
                </a:lnTo>
                <a:close/>
              </a:path>
              <a:path w="6866255" h="5426075">
                <a:moveTo>
                  <a:pt x="6840766" y="25399"/>
                </a:moveTo>
                <a:lnTo>
                  <a:pt x="25400" y="25399"/>
                </a:lnTo>
                <a:lnTo>
                  <a:pt x="25400" y="12699"/>
                </a:lnTo>
                <a:lnTo>
                  <a:pt x="6840766" y="12699"/>
                </a:lnTo>
                <a:lnTo>
                  <a:pt x="6840766" y="25399"/>
                </a:lnTo>
                <a:close/>
              </a:path>
              <a:path w="6866255" h="5426075">
                <a:moveTo>
                  <a:pt x="6840766" y="5413298"/>
                </a:moveTo>
                <a:lnTo>
                  <a:pt x="6840766" y="12699"/>
                </a:lnTo>
                <a:lnTo>
                  <a:pt x="6853466" y="25399"/>
                </a:lnTo>
                <a:lnTo>
                  <a:pt x="6866166" y="25399"/>
                </a:lnTo>
                <a:lnTo>
                  <a:pt x="6866166" y="5400598"/>
                </a:lnTo>
                <a:lnTo>
                  <a:pt x="6853466" y="5400598"/>
                </a:lnTo>
                <a:lnTo>
                  <a:pt x="6840766" y="5413298"/>
                </a:lnTo>
                <a:close/>
              </a:path>
              <a:path w="6866255" h="5426075">
                <a:moveTo>
                  <a:pt x="6866166" y="25399"/>
                </a:moveTo>
                <a:lnTo>
                  <a:pt x="6853466" y="25399"/>
                </a:lnTo>
                <a:lnTo>
                  <a:pt x="6840766" y="12699"/>
                </a:lnTo>
                <a:lnTo>
                  <a:pt x="6866166" y="12699"/>
                </a:lnTo>
                <a:lnTo>
                  <a:pt x="6866166" y="25399"/>
                </a:lnTo>
                <a:close/>
              </a:path>
              <a:path w="6866255" h="5426075">
                <a:moveTo>
                  <a:pt x="25400" y="5413298"/>
                </a:moveTo>
                <a:lnTo>
                  <a:pt x="12700" y="5400598"/>
                </a:lnTo>
                <a:lnTo>
                  <a:pt x="25400" y="5400598"/>
                </a:lnTo>
                <a:lnTo>
                  <a:pt x="25400" y="5413298"/>
                </a:lnTo>
                <a:close/>
              </a:path>
              <a:path w="6866255" h="5426075">
                <a:moveTo>
                  <a:pt x="6840766" y="5413298"/>
                </a:moveTo>
                <a:lnTo>
                  <a:pt x="25400" y="5413298"/>
                </a:lnTo>
                <a:lnTo>
                  <a:pt x="25400" y="5400598"/>
                </a:lnTo>
                <a:lnTo>
                  <a:pt x="6840766" y="5400598"/>
                </a:lnTo>
                <a:lnTo>
                  <a:pt x="6840766" y="5413298"/>
                </a:lnTo>
                <a:close/>
              </a:path>
              <a:path w="6866255" h="5426075">
                <a:moveTo>
                  <a:pt x="6866166" y="5413298"/>
                </a:moveTo>
                <a:lnTo>
                  <a:pt x="6840766" y="5413298"/>
                </a:lnTo>
                <a:lnTo>
                  <a:pt x="6853466" y="5400598"/>
                </a:lnTo>
                <a:lnTo>
                  <a:pt x="6866166" y="5400598"/>
                </a:lnTo>
                <a:lnTo>
                  <a:pt x="6866166" y="5413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604" y="295135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黑体"/>
                <a:cs typeface="黑体"/>
              </a:rPr>
              <a:t>分布式系统关系图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3783" y="4364735"/>
            <a:ext cx="1800225" cy="466725"/>
          </a:xfrm>
          <a:custGeom>
            <a:avLst/>
            <a:gdLst/>
            <a:ahLst/>
            <a:cxnLst/>
            <a:rect l="l" t="t" r="r" b="b"/>
            <a:pathLst>
              <a:path w="1800225" h="466725">
                <a:moveTo>
                  <a:pt x="1684020" y="466343"/>
                </a:moveTo>
                <a:lnTo>
                  <a:pt x="115824" y="466343"/>
                </a:lnTo>
                <a:lnTo>
                  <a:pt x="0" y="233172"/>
                </a:lnTo>
                <a:lnTo>
                  <a:pt x="115824" y="0"/>
                </a:lnTo>
                <a:lnTo>
                  <a:pt x="1684020" y="0"/>
                </a:lnTo>
                <a:lnTo>
                  <a:pt x="1799844" y="233172"/>
                </a:lnTo>
                <a:lnTo>
                  <a:pt x="1684020" y="466343"/>
                </a:lnTo>
                <a:close/>
              </a:path>
            </a:pathLst>
          </a:custGeom>
          <a:solidFill>
            <a:srgbClr val="FFF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1160" y="4352404"/>
            <a:ext cx="1825625" cy="491490"/>
          </a:xfrm>
          <a:custGeom>
            <a:avLst/>
            <a:gdLst/>
            <a:ahLst/>
            <a:cxnLst/>
            <a:rect l="l" t="t" r="r" b="b"/>
            <a:pathLst>
              <a:path w="1825625" h="491489">
                <a:moveTo>
                  <a:pt x="1696402" y="491172"/>
                </a:moveTo>
                <a:lnTo>
                  <a:pt x="129095" y="491172"/>
                </a:lnTo>
                <a:lnTo>
                  <a:pt x="126301" y="490854"/>
                </a:lnTo>
                <a:lnTo>
                  <a:pt x="1282" y="251269"/>
                </a:lnTo>
                <a:lnTo>
                  <a:pt x="0" y="246761"/>
                </a:lnTo>
                <a:lnTo>
                  <a:pt x="0" y="244411"/>
                </a:lnTo>
                <a:lnTo>
                  <a:pt x="117729" y="7023"/>
                </a:lnTo>
                <a:lnTo>
                  <a:pt x="129095" y="0"/>
                </a:lnTo>
                <a:lnTo>
                  <a:pt x="1696402" y="0"/>
                </a:lnTo>
                <a:lnTo>
                  <a:pt x="1713445" y="18376"/>
                </a:lnTo>
                <a:lnTo>
                  <a:pt x="140449" y="18376"/>
                </a:lnTo>
                <a:lnTo>
                  <a:pt x="129095" y="25400"/>
                </a:lnTo>
                <a:lnTo>
                  <a:pt x="136937" y="25400"/>
                </a:lnTo>
                <a:lnTo>
                  <a:pt x="29686" y="239902"/>
                </a:lnTo>
                <a:lnTo>
                  <a:pt x="24003" y="239902"/>
                </a:lnTo>
                <a:lnTo>
                  <a:pt x="24003" y="251269"/>
                </a:lnTo>
                <a:lnTo>
                  <a:pt x="29686" y="251269"/>
                </a:lnTo>
                <a:lnTo>
                  <a:pt x="136937" y="465772"/>
                </a:lnTo>
                <a:lnTo>
                  <a:pt x="129095" y="465772"/>
                </a:lnTo>
                <a:lnTo>
                  <a:pt x="140449" y="472795"/>
                </a:lnTo>
                <a:lnTo>
                  <a:pt x="1713445" y="472795"/>
                </a:lnTo>
                <a:lnTo>
                  <a:pt x="1707769" y="484149"/>
                </a:lnTo>
                <a:lnTo>
                  <a:pt x="1706245" y="486498"/>
                </a:lnTo>
                <a:lnTo>
                  <a:pt x="1704238" y="488467"/>
                </a:lnTo>
                <a:lnTo>
                  <a:pt x="1701850" y="489940"/>
                </a:lnTo>
                <a:lnTo>
                  <a:pt x="1699196" y="490854"/>
                </a:lnTo>
                <a:lnTo>
                  <a:pt x="1696402" y="491172"/>
                </a:lnTo>
                <a:close/>
              </a:path>
              <a:path w="1825625" h="491489">
                <a:moveTo>
                  <a:pt x="136937" y="25400"/>
                </a:moveTo>
                <a:lnTo>
                  <a:pt x="129095" y="25400"/>
                </a:lnTo>
                <a:lnTo>
                  <a:pt x="140449" y="18376"/>
                </a:lnTo>
                <a:lnTo>
                  <a:pt x="136937" y="25400"/>
                </a:lnTo>
                <a:close/>
              </a:path>
              <a:path w="1825625" h="491489">
                <a:moveTo>
                  <a:pt x="1688559" y="25400"/>
                </a:moveTo>
                <a:lnTo>
                  <a:pt x="136937" y="25400"/>
                </a:lnTo>
                <a:lnTo>
                  <a:pt x="140449" y="18376"/>
                </a:lnTo>
                <a:lnTo>
                  <a:pt x="1685048" y="18376"/>
                </a:lnTo>
                <a:lnTo>
                  <a:pt x="1688559" y="25400"/>
                </a:lnTo>
                <a:close/>
              </a:path>
              <a:path w="1825625" h="491489">
                <a:moveTo>
                  <a:pt x="1798640" y="245586"/>
                </a:moveTo>
                <a:lnTo>
                  <a:pt x="1685048" y="18376"/>
                </a:lnTo>
                <a:lnTo>
                  <a:pt x="1696402" y="25400"/>
                </a:lnTo>
                <a:lnTo>
                  <a:pt x="1716956" y="25400"/>
                </a:lnTo>
                <a:lnTo>
                  <a:pt x="1824202" y="239902"/>
                </a:lnTo>
                <a:lnTo>
                  <a:pt x="1801482" y="239902"/>
                </a:lnTo>
                <a:lnTo>
                  <a:pt x="1798640" y="245586"/>
                </a:lnTo>
                <a:close/>
              </a:path>
              <a:path w="1825625" h="491489">
                <a:moveTo>
                  <a:pt x="1716956" y="25400"/>
                </a:moveTo>
                <a:lnTo>
                  <a:pt x="1696402" y="25400"/>
                </a:lnTo>
                <a:lnTo>
                  <a:pt x="1685048" y="18376"/>
                </a:lnTo>
                <a:lnTo>
                  <a:pt x="1713445" y="18376"/>
                </a:lnTo>
                <a:lnTo>
                  <a:pt x="1716956" y="25400"/>
                </a:lnTo>
                <a:close/>
              </a:path>
              <a:path w="1825625" h="491489">
                <a:moveTo>
                  <a:pt x="24003" y="251269"/>
                </a:moveTo>
                <a:lnTo>
                  <a:pt x="24003" y="239902"/>
                </a:lnTo>
                <a:lnTo>
                  <a:pt x="26844" y="245586"/>
                </a:lnTo>
                <a:lnTo>
                  <a:pt x="24003" y="251269"/>
                </a:lnTo>
                <a:close/>
              </a:path>
              <a:path w="1825625" h="491489">
                <a:moveTo>
                  <a:pt x="26844" y="245586"/>
                </a:moveTo>
                <a:lnTo>
                  <a:pt x="24003" y="239902"/>
                </a:lnTo>
                <a:lnTo>
                  <a:pt x="29686" y="239902"/>
                </a:lnTo>
                <a:lnTo>
                  <a:pt x="26844" y="245586"/>
                </a:lnTo>
                <a:close/>
              </a:path>
              <a:path w="1825625" h="491489">
                <a:moveTo>
                  <a:pt x="1801482" y="251269"/>
                </a:moveTo>
                <a:lnTo>
                  <a:pt x="1798640" y="245586"/>
                </a:lnTo>
                <a:lnTo>
                  <a:pt x="1801482" y="239902"/>
                </a:lnTo>
                <a:lnTo>
                  <a:pt x="1801482" y="251269"/>
                </a:lnTo>
                <a:close/>
              </a:path>
              <a:path w="1825625" h="491489">
                <a:moveTo>
                  <a:pt x="1824202" y="251269"/>
                </a:moveTo>
                <a:lnTo>
                  <a:pt x="1801482" y="251269"/>
                </a:lnTo>
                <a:lnTo>
                  <a:pt x="1801482" y="239902"/>
                </a:lnTo>
                <a:lnTo>
                  <a:pt x="1824202" y="239902"/>
                </a:lnTo>
                <a:lnTo>
                  <a:pt x="1825053" y="242100"/>
                </a:lnTo>
                <a:lnTo>
                  <a:pt x="1825498" y="244411"/>
                </a:lnTo>
                <a:lnTo>
                  <a:pt x="1825498" y="246761"/>
                </a:lnTo>
                <a:lnTo>
                  <a:pt x="1825053" y="249072"/>
                </a:lnTo>
                <a:lnTo>
                  <a:pt x="1824202" y="251269"/>
                </a:lnTo>
                <a:close/>
              </a:path>
              <a:path w="1825625" h="491489">
                <a:moveTo>
                  <a:pt x="29686" y="251269"/>
                </a:moveTo>
                <a:lnTo>
                  <a:pt x="24003" y="251269"/>
                </a:lnTo>
                <a:lnTo>
                  <a:pt x="26844" y="245586"/>
                </a:lnTo>
                <a:lnTo>
                  <a:pt x="29686" y="251269"/>
                </a:lnTo>
                <a:close/>
              </a:path>
              <a:path w="1825625" h="491489">
                <a:moveTo>
                  <a:pt x="1685048" y="472795"/>
                </a:moveTo>
                <a:lnTo>
                  <a:pt x="1798640" y="245586"/>
                </a:lnTo>
                <a:lnTo>
                  <a:pt x="1801482" y="251269"/>
                </a:lnTo>
                <a:lnTo>
                  <a:pt x="1824202" y="251269"/>
                </a:lnTo>
                <a:lnTo>
                  <a:pt x="1716956" y="465772"/>
                </a:lnTo>
                <a:lnTo>
                  <a:pt x="1696402" y="465772"/>
                </a:lnTo>
                <a:lnTo>
                  <a:pt x="1685048" y="472795"/>
                </a:lnTo>
                <a:close/>
              </a:path>
              <a:path w="1825625" h="491489">
                <a:moveTo>
                  <a:pt x="140449" y="472795"/>
                </a:moveTo>
                <a:lnTo>
                  <a:pt x="129095" y="465772"/>
                </a:lnTo>
                <a:lnTo>
                  <a:pt x="136937" y="465772"/>
                </a:lnTo>
                <a:lnTo>
                  <a:pt x="140449" y="472795"/>
                </a:lnTo>
                <a:close/>
              </a:path>
              <a:path w="1825625" h="491489">
                <a:moveTo>
                  <a:pt x="1685048" y="472795"/>
                </a:moveTo>
                <a:lnTo>
                  <a:pt x="140449" y="472795"/>
                </a:lnTo>
                <a:lnTo>
                  <a:pt x="136937" y="465772"/>
                </a:lnTo>
                <a:lnTo>
                  <a:pt x="1688559" y="465772"/>
                </a:lnTo>
                <a:lnTo>
                  <a:pt x="1685048" y="472795"/>
                </a:lnTo>
                <a:close/>
              </a:path>
              <a:path w="1825625" h="491489">
                <a:moveTo>
                  <a:pt x="1713445" y="472795"/>
                </a:moveTo>
                <a:lnTo>
                  <a:pt x="1685048" y="472795"/>
                </a:lnTo>
                <a:lnTo>
                  <a:pt x="1696402" y="465772"/>
                </a:lnTo>
                <a:lnTo>
                  <a:pt x="1716956" y="465772"/>
                </a:lnTo>
                <a:lnTo>
                  <a:pt x="1713445" y="4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5017" y="4433646"/>
            <a:ext cx="1282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eurekaserve  r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680" y="5661659"/>
            <a:ext cx="1800225" cy="464820"/>
          </a:xfrm>
          <a:custGeom>
            <a:avLst/>
            <a:gdLst/>
            <a:ahLst/>
            <a:cxnLst/>
            <a:rect l="l" t="t" r="r" b="b"/>
            <a:pathLst>
              <a:path w="1800225" h="464820">
                <a:moveTo>
                  <a:pt x="1684020" y="464819"/>
                </a:moveTo>
                <a:lnTo>
                  <a:pt x="115823" y="464819"/>
                </a:lnTo>
                <a:lnTo>
                  <a:pt x="0" y="233172"/>
                </a:lnTo>
                <a:lnTo>
                  <a:pt x="115823" y="0"/>
                </a:lnTo>
                <a:lnTo>
                  <a:pt x="1684020" y="0"/>
                </a:lnTo>
                <a:lnTo>
                  <a:pt x="1799844" y="233172"/>
                </a:lnTo>
                <a:lnTo>
                  <a:pt x="1684020" y="464819"/>
                </a:lnTo>
                <a:close/>
              </a:path>
            </a:pathLst>
          </a:custGeom>
          <a:solidFill>
            <a:srgbClr val="FFF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713" y="5648553"/>
            <a:ext cx="1825625" cy="491490"/>
          </a:xfrm>
          <a:custGeom>
            <a:avLst/>
            <a:gdLst/>
            <a:ahLst/>
            <a:cxnLst/>
            <a:rect l="l" t="t" r="r" b="b"/>
            <a:pathLst>
              <a:path w="1825625" h="491489">
                <a:moveTo>
                  <a:pt x="1696402" y="491159"/>
                </a:moveTo>
                <a:lnTo>
                  <a:pt x="129082" y="491159"/>
                </a:lnTo>
                <a:lnTo>
                  <a:pt x="126288" y="490855"/>
                </a:lnTo>
                <a:lnTo>
                  <a:pt x="1282" y="251256"/>
                </a:lnTo>
                <a:lnTo>
                  <a:pt x="0" y="246761"/>
                </a:lnTo>
                <a:lnTo>
                  <a:pt x="0" y="244398"/>
                </a:lnTo>
                <a:lnTo>
                  <a:pt x="117728" y="7010"/>
                </a:lnTo>
                <a:lnTo>
                  <a:pt x="129082" y="0"/>
                </a:lnTo>
                <a:lnTo>
                  <a:pt x="1696402" y="0"/>
                </a:lnTo>
                <a:lnTo>
                  <a:pt x="1713439" y="18376"/>
                </a:lnTo>
                <a:lnTo>
                  <a:pt x="140436" y="18376"/>
                </a:lnTo>
                <a:lnTo>
                  <a:pt x="129082" y="25400"/>
                </a:lnTo>
                <a:lnTo>
                  <a:pt x="136925" y="25400"/>
                </a:lnTo>
                <a:lnTo>
                  <a:pt x="29679" y="239903"/>
                </a:lnTo>
                <a:lnTo>
                  <a:pt x="24003" y="239903"/>
                </a:lnTo>
                <a:lnTo>
                  <a:pt x="24003" y="251256"/>
                </a:lnTo>
                <a:lnTo>
                  <a:pt x="29679" y="251256"/>
                </a:lnTo>
                <a:lnTo>
                  <a:pt x="136925" y="465759"/>
                </a:lnTo>
                <a:lnTo>
                  <a:pt x="129082" y="465759"/>
                </a:lnTo>
                <a:lnTo>
                  <a:pt x="140436" y="472782"/>
                </a:lnTo>
                <a:lnTo>
                  <a:pt x="1713439" y="472782"/>
                </a:lnTo>
                <a:lnTo>
                  <a:pt x="1707756" y="484149"/>
                </a:lnTo>
                <a:lnTo>
                  <a:pt x="1706232" y="486498"/>
                </a:lnTo>
                <a:lnTo>
                  <a:pt x="1704225" y="488467"/>
                </a:lnTo>
                <a:lnTo>
                  <a:pt x="1701838" y="489940"/>
                </a:lnTo>
                <a:lnTo>
                  <a:pt x="1699183" y="490855"/>
                </a:lnTo>
                <a:lnTo>
                  <a:pt x="1696402" y="491159"/>
                </a:lnTo>
                <a:close/>
              </a:path>
              <a:path w="1825625" h="491489">
                <a:moveTo>
                  <a:pt x="136925" y="25400"/>
                </a:moveTo>
                <a:lnTo>
                  <a:pt x="129082" y="25400"/>
                </a:lnTo>
                <a:lnTo>
                  <a:pt x="140436" y="18376"/>
                </a:lnTo>
                <a:lnTo>
                  <a:pt x="136925" y="25400"/>
                </a:lnTo>
                <a:close/>
              </a:path>
              <a:path w="1825625" h="491489">
                <a:moveTo>
                  <a:pt x="1688547" y="25400"/>
                </a:moveTo>
                <a:lnTo>
                  <a:pt x="136925" y="25400"/>
                </a:lnTo>
                <a:lnTo>
                  <a:pt x="140436" y="18376"/>
                </a:lnTo>
                <a:lnTo>
                  <a:pt x="1685036" y="18376"/>
                </a:lnTo>
                <a:lnTo>
                  <a:pt x="1688547" y="25400"/>
                </a:lnTo>
                <a:close/>
              </a:path>
              <a:path w="1825625" h="491489">
                <a:moveTo>
                  <a:pt x="1798643" y="245579"/>
                </a:moveTo>
                <a:lnTo>
                  <a:pt x="1685036" y="18376"/>
                </a:lnTo>
                <a:lnTo>
                  <a:pt x="1696402" y="25400"/>
                </a:lnTo>
                <a:lnTo>
                  <a:pt x="1716951" y="25400"/>
                </a:lnTo>
                <a:lnTo>
                  <a:pt x="1824202" y="239903"/>
                </a:lnTo>
                <a:lnTo>
                  <a:pt x="1801482" y="239903"/>
                </a:lnTo>
                <a:lnTo>
                  <a:pt x="1798643" y="245579"/>
                </a:lnTo>
                <a:close/>
              </a:path>
              <a:path w="1825625" h="491489">
                <a:moveTo>
                  <a:pt x="1716951" y="25400"/>
                </a:moveTo>
                <a:lnTo>
                  <a:pt x="1696402" y="25400"/>
                </a:lnTo>
                <a:lnTo>
                  <a:pt x="1685036" y="18376"/>
                </a:lnTo>
                <a:lnTo>
                  <a:pt x="1713439" y="18376"/>
                </a:lnTo>
                <a:lnTo>
                  <a:pt x="1716951" y="25400"/>
                </a:lnTo>
                <a:close/>
              </a:path>
              <a:path w="1825625" h="491489">
                <a:moveTo>
                  <a:pt x="24003" y="251256"/>
                </a:moveTo>
                <a:lnTo>
                  <a:pt x="24003" y="239903"/>
                </a:lnTo>
                <a:lnTo>
                  <a:pt x="26841" y="245579"/>
                </a:lnTo>
                <a:lnTo>
                  <a:pt x="24003" y="251256"/>
                </a:lnTo>
                <a:close/>
              </a:path>
              <a:path w="1825625" h="491489">
                <a:moveTo>
                  <a:pt x="26841" y="245579"/>
                </a:moveTo>
                <a:lnTo>
                  <a:pt x="24003" y="239903"/>
                </a:lnTo>
                <a:lnTo>
                  <a:pt x="29679" y="239903"/>
                </a:lnTo>
                <a:lnTo>
                  <a:pt x="26841" y="245579"/>
                </a:lnTo>
                <a:close/>
              </a:path>
              <a:path w="1825625" h="491489">
                <a:moveTo>
                  <a:pt x="1801482" y="251256"/>
                </a:moveTo>
                <a:lnTo>
                  <a:pt x="1798643" y="245579"/>
                </a:lnTo>
                <a:lnTo>
                  <a:pt x="1801482" y="239903"/>
                </a:lnTo>
                <a:lnTo>
                  <a:pt x="1801482" y="251256"/>
                </a:lnTo>
                <a:close/>
              </a:path>
              <a:path w="1825625" h="491489">
                <a:moveTo>
                  <a:pt x="1824202" y="251256"/>
                </a:moveTo>
                <a:lnTo>
                  <a:pt x="1801482" y="251256"/>
                </a:lnTo>
                <a:lnTo>
                  <a:pt x="1801482" y="239903"/>
                </a:lnTo>
                <a:lnTo>
                  <a:pt x="1824202" y="239903"/>
                </a:lnTo>
                <a:lnTo>
                  <a:pt x="1825053" y="242087"/>
                </a:lnTo>
                <a:lnTo>
                  <a:pt x="1825485" y="244398"/>
                </a:lnTo>
                <a:lnTo>
                  <a:pt x="1825485" y="246761"/>
                </a:lnTo>
                <a:lnTo>
                  <a:pt x="1825053" y="249072"/>
                </a:lnTo>
                <a:lnTo>
                  <a:pt x="1824202" y="251256"/>
                </a:lnTo>
                <a:close/>
              </a:path>
              <a:path w="1825625" h="491489">
                <a:moveTo>
                  <a:pt x="29679" y="251256"/>
                </a:moveTo>
                <a:lnTo>
                  <a:pt x="24003" y="251256"/>
                </a:lnTo>
                <a:lnTo>
                  <a:pt x="26841" y="245579"/>
                </a:lnTo>
                <a:lnTo>
                  <a:pt x="29679" y="251256"/>
                </a:lnTo>
                <a:close/>
              </a:path>
              <a:path w="1825625" h="491489">
                <a:moveTo>
                  <a:pt x="1685036" y="472782"/>
                </a:moveTo>
                <a:lnTo>
                  <a:pt x="1798643" y="245579"/>
                </a:lnTo>
                <a:lnTo>
                  <a:pt x="1801482" y="251256"/>
                </a:lnTo>
                <a:lnTo>
                  <a:pt x="1824202" y="251256"/>
                </a:lnTo>
                <a:lnTo>
                  <a:pt x="1716951" y="465759"/>
                </a:lnTo>
                <a:lnTo>
                  <a:pt x="1696402" y="465759"/>
                </a:lnTo>
                <a:lnTo>
                  <a:pt x="1685036" y="472782"/>
                </a:lnTo>
                <a:close/>
              </a:path>
              <a:path w="1825625" h="491489">
                <a:moveTo>
                  <a:pt x="140436" y="472782"/>
                </a:moveTo>
                <a:lnTo>
                  <a:pt x="129082" y="465759"/>
                </a:lnTo>
                <a:lnTo>
                  <a:pt x="136925" y="465759"/>
                </a:lnTo>
                <a:lnTo>
                  <a:pt x="140436" y="472782"/>
                </a:lnTo>
                <a:close/>
              </a:path>
              <a:path w="1825625" h="491489">
                <a:moveTo>
                  <a:pt x="1685036" y="472782"/>
                </a:moveTo>
                <a:lnTo>
                  <a:pt x="140436" y="472782"/>
                </a:lnTo>
                <a:lnTo>
                  <a:pt x="136925" y="465759"/>
                </a:lnTo>
                <a:lnTo>
                  <a:pt x="1688547" y="465759"/>
                </a:lnTo>
                <a:lnTo>
                  <a:pt x="1685036" y="472782"/>
                </a:lnTo>
                <a:close/>
              </a:path>
              <a:path w="1825625" h="491489">
                <a:moveTo>
                  <a:pt x="1713439" y="472782"/>
                </a:moveTo>
                <a:lnTo>
                  <a:pt x="1685036" y="472782"/>
                </a:lnTo>
                <a:lnTo>
                  <a:pt x="1696402" y="465759"/>
                </a:lnTo>
                <a:lnTo>
                  <a:pt x="1716951" y="465759"/>
                </a:lnTo>
                <a:lnTo>
                  <a:pt x="1713439" y="472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7255" y="5729782"/>
            <a:ext cx="18483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</a:pPr>
            <a:r>
              <a:rPr sz="1800" dirty="0" err="1">
                <a:latin typeface="宋体"/>
                <a:cs typeface="宋体"/>
              </a:rPr>
              <a:t>configserv</a:t>
            </a:r>
            <a:r>
              <a:rPr lang="en-US" dirty="0" err="1">
                <a:latin typeface="宋体"/>
                <a:cs typeface="宋体"/>
              </a:rPr>
              <a:t>e</a:t>
            </a:r>
            <a:r>
              <a:rPr sz="1800" dirty="0" err="1">
                <a:latin typeface="宋体"/>
                <a:cs typeface="宋体"/>
              </a:rPr>
              <a:t>r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3783" y="1344167"/>
            <a:ext cx="1800225" cy="464820"/>
          </a:xfrm>
          <a:custGeom>
            <a:avLst/>
            <a:gdLst/>
            <a:ahLst/>
            <a:cxnLst/>
            <a:rect l="l" t="t" r="r" b="b"/>
            <a:pathLst>
              <a:path w="1800225" h="464819">
                <a:moveTo>
                  <a:pt x="1684020" y="464819"/>
                </a:moveTo>
                <a:lnTo>
                  <a:pt x="115824" y="464819"/>
                </a:lnTo>
                <a:lnTo>
                  <a:pt x="0" y="231647"/>
                </a:lnTo>
                <a:lnTo>
                  <a:pt x="115824" y="0"/>
                </a:lnTo>
                <a:lnTo>
                  <a:pt x="1684020" y="0"/>
                </a:lnTo>
                <a:lnTo>
                  <a:pt x="1799844" y="231647"/>
                </a:lnTo>
                <a:lnTo>
                  <a:pt x="1684020" y="464819"/>
                </a:lnTo>
                <a:close/>
              </a:path>
            </a:pathLst>
          </a:custGeom>
          <a:solidFill>
            <a:srgbClr val="FFF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160" y="1330807"/>
            <a:ext cx="1825625" cy="491490"/>
          </a:xfrm>
          <a:custGeom>
            <a:avLst/>
            <a:gdLst/>
            <a:ahLst/>
            <a:cxnLst/>
            <a:rect l="l" t="t" r="r" b="b"/>
            <a:pathLst>
              <a:path w="1825625" h="491489">
                <a:moveTo>
                  <a:pt x="1696402" y="491172"/>
                </a:moveTo>
                <a:lnTo>
                  <a:pt x="129095" y="491172"/>
                </a:lnTo>
                <a:lnTo>
                  <a:pt x="126301" y="490854"/>
                </a:lnTo>
                <a:lnTo>
                  <a:pt x="1282" y="251256"/>
                </a:lnTo>
                <a:lnTo>
                  <a:pt x="0" y="246760"/>
                </a:lnTo>
                <a:lnTo>
                  <a:pt x="0" y="244411"/>
                </a:lnTo>
                <a:lnTo>
                  <a:pt x="117729" y="7023"/>
                </a:lnTo>
                <a:lnTo>
                  <a:pt x="129095" y="0"/>
                </a:lnTo>
                <a:lnTo>
                  <a:pt x="1696402" y="0"/>
                </a:lnTo>
                <a:lnTo>
                  <a:pt x="1713445" y="18376"/>
                </a:lnTo>
                <a:lnTo>
                  <a:pt x="140449" y="18376"/>
                </a:lnTo>
                <a:lnTo>
                  <a:pt x="129095" y="25399"/>
                </a:lnTo>
                <a:lnTo>
                  <a:pt x="136937" y="25399"/>
                </a:lnTo>
                <a:lnTo>
                  <a:pt x="29680" y="239902"/>
                </a:lnTo>
                <a:lnTo>
                  <a:pt x="24003" y="239902"/>
                </a:lnTo>
                <a:lnTo>
                  <a:pt x="24003" y="251256"/>
                </a:lnTo>
                <a:lnTo>
                  <a:pt x="29680" y="251256"/>
                </a:lnTo>
                <a:lnTo>
                  <a:pt x="136943" y="465772"/>
                </a:lnTo>
                <a:lnTo>
                  <a:pt x="129095" y="465772"/>
                </a:lnTo>
                <a:lnTo>
                  <a:pt x="140449" y="472782"/>
                </a:lnTo>
                <a:lnTo>
                  <a:pt x="1713451" y="472782"/>
                </a:lnTo>
                <a:lnTo>
                  <a:pt x="1707769" y="484149"/>
                </a:lnTo>
                <a:lnTo>
                  <a:pt x="1706245" y="486498"/>
                </a:lnTo>
                <a:lnTo>
                  <a:pt x="1704238" y="488467"/>
                </a:lnTo>
                <a:lnTo>
                  <a:pt x="1701850" y="489940"/>
                </a:lnTo>
                <a:lnTo>
                  <a:pt x="1699196" y="490854"/>
                </a:lnTo>
                <a:lnTo>
                  <a:pt x="1696402" y="491172"/>
                </a:lnTo>
                <a:close/>
              </a:path>
              <a:path w="1825625" h="491489">
                <a:moveTo>
                  <a:pt x="136937" y="25399"/>
                </a:moveTo>
                <a:lnTo>
                  <a:pt x="129095" y="25399"/>
                </a:lnTo>
                <a:lnTo>
                  <a:pt x="140449" y="18376"/>
                </a:lnTo>
                <a:lnTo>
                  <a:pt x="136937" y="25399"/>
                </a:lnTo>
                <a:close/>
              </a:path>
              <a:path w="1825625" h="491489">
                <a:moveTo>
                  <a:pt x="1688560" y="25399"/>
                </a:moveTo>
                <a:lnTo>
                  <a:pt x="136937" y="25399"/>
                </a:lnTo>
                <a:lnTo>
                  <a:pt x="140449" y="18376"/>
                </a:lnTo>
                <a:lnTo>
                  <a:pt x="1685048" y="18376"/>
                </a:lnTo>
                <a:lnTo>
                  <a:pt x="1688560" y="25399"/>
                </a:lnTo>
                <a:close/>
              </a:path>
              <a:path w="1825625" h="491489">
                <a:moveTo>
                  <a:pt x="1798644" y="245579"/>
                </a:moveTo>
                <a:lnTo>
                  <a:pt x="1685048" y="18376"/>
                </a:lnTo>
                <a:lnTo>
                  <a:pt x="1696402" y="25399"/>
                </a:lnTo>
                <a:lnTo>
                  <a:pt x="1716956" y="25399"/>
                </a:lnTo>
                <a:lnTo>
                  <a:pt x="1824202" y="239902"/>
                </a:lnTo>
                <a:lnTo>
                  <a:pt x="1801482" y="239902"/>
                </a:lnTo>
                <a:lnTo>
                  <a:pt x="1798644" y="245579"/>
                </a:lnTo>
                <a:close/>
              </a:path>
              <a:path w="1825625" h="491489">
                <a:moveTo>
                  <a:pt x="1716956" y="25399"/>
                </a:moveTo>
                <a:lnTo>
                  <a:pt x="1696402" y="25399"/>
                </a:lnTo>
                <a:lnTo>
                  <a:pt x="1685048" y="18376"/>
                </a:lnTo>
                <a:lnTo>
                  <a:pt x="1713445" y="18376"/>
                </a:lnTo>
                <a:lnTo>
                  <a:pt x="1716956" y="25399"/>
                </a:lnTo>
                <a:close/>
              </a:path>
              <a:path w="1825625" h="491489">
                <a:moveTo>
                  <a:pt x="24003" y="251256"/>
                </a:moveTo>
                <a:lnTo>
                  <a:pt x="24003" y="239902"/>
                </a:lnTo>
                <a:lnTo>
                  <a:pt x="26841" y="245579"/>
                </a:lnTo>
                <a:lnTo>
                  <a:pt x="24003" y="251256"/>
                </a:lnTo>
                <a:close/>
              </a:path>
              <a:path w="1825625" h="491489">
                <a:moveTo>
                  <a:pt x="26841" y="245579"/>
                </a:moveTo>
                <a:lnTo>
                  <a:pt x="24003" y="239902"/>
                </a:lnTo>
                <a:lnTo>
                  <a:pt x="29680" y="239902"/>
                </a:lnTo>
                <a:lnTo>
                  <a:pt x="26841" y="245579"/>
                </a:lnTo>
                <a:close/>
              </a:path>
              <a:path w="1825625" h="491489">
                <a:moveTo>
                  <a:pt x="1801482" y="251256"/>
                </a:moveTo>
                <a:lnTo>
                  <a:pt x="1798644" y="245579"/>
                </a:lnTo>
                <a:lnTo>
                  <a:pt x="1801482" y="239902"/>
                </a:lnTo>
                <a:lnTo>
                  <a:pt x="1801482" y="251256"/>
                </a:lnTo>
                <a:close/>
              </a:path>
              <a:path w="1825625" h="491489">
                <a:moveTo>
                  <a:pt x="1824202" y="251256"/>
                </a:moveTo>
                <a:lnTo>
                  <a:pt x="1801482" y="251256"/>
                </a:lnTo>
                <a:lnTo>
                  <a:pt x="1801482" y="239902"/>
                </a:lnTo>
                <a:lnTo>
                  <a:pt x="1824202" y="239902"/>
                </a:lnTo>
                <a:lnTo>
                  <a:pt x="1825053" y="242100"/>
                </a:lnTo>
                <a:lnTo>
                  <a:pt x="1825498" y="244411"/>
                </a:lnTo>
                <a:lnTo>
                  <a:pt x="1825498" y="246760"/>
                </a:lnTo>
                <a:lnTo>
                  <a:pt x="1825053" y="249072"/>
                </a:lnTo>
                <a:lnTo>
                  <a:pt x="1824202" y="251256"/>
                </a:lnTo>
                <a:close/>
              </a:path>
              <a:path w="1825625" h="491489">
                <a:moveTo>
                  <a:pt x="29680" y="251256"/>
                </a:moveTo>
                <a:lnTo>
                  <a:pt x="24003" y="251256"/>
                </a:lnTo>
                <a:lnTo>
                  <a:pt x="26841" y="245579"/>
                </a:lnTo>
                <a:lnTo>
                  <a:pt x="29680" y="251256"/>
                </a:lnTo>
                <a:close/>
              </a:path>
              <a:path w="1825625" h="491489">
                <a:moveTo>
                  <a:pt x="1685048" y="472782"/>
                </a:moveTo>
                <a:lnTo>
                  <a:pt x="1798644" y="245579"/>
                </a:lnTo>
                <a:lnTo>
                  <a:pt x="1801482" y="251256"/>
                </a:lnTo>
                <a:lnTo>
                  <a:pt x="1824202" y="251256"/>
                </a:lnTo>
                <a:lnTo>
                  <a:pt x="1716956" y="465772"/>
                </a:lnTo>
                <a:lnTo>
                  <a:pt x="1696402" y="465772"/>
                </a:lnTo>
                <a:lnTo>
                  <a:pt x="1685048" y="472782"/>
                </a:lnTo>
                <a:close/>
              </a:path>
              <a:path w="1825625" h="491489">
                <a:moveTo>
                  <a:pt x="140449" y="472782"/>
                </a:moveTo>
                <a:lnTo>
                  <a:pt x="129095" y="465772"/>
                </a:lnTo>
                <a:lnTo>
                  <a:pt x="136943" y="465772"/>
                </a:lnTo>
                <a:lnTo>
                  <a:pt x="140449" y="472782"/>
                </a:lnTo>
                <a:close/>
              </a:path>
              <a:path w="1825625" h="491489">
                <a:moveTo>
                  <a:pt x="1685048" y="472782"/>
                </a:moveTo>
                <a:lnTo>
                  <a:pt x="140449" y="472782"/>
                </a:lnTo>
                <a:lnTo>
                  <a:pt x="136943" y="465772"/>
                </a:lnTo>
                <a:lnTo>
                  <a:pt x="1688553" y="465772"/>
                </a:lnTo>
                <a:lnTo>
                  <a:pt x="1685048" y="472782"/>
                </a:lnTo>
                <a:close/>
              </a:path>
              <a:path w="1825625" h="491489">
                <a:moveTo>
                  <a:pt x="1713451" y="472782"/>
                </a:moveTo>
                <a:lnTo>
                  <a:pt x="1685048" y="472782"/>
                </a:lnTo>
                <a:lnTo>
                  <a:pt x="1696402" y="465772"/>
                </a:lnTo>
                <a:lnTo>
                  <a:pt x="1716956" y="465772"/>
                </a:lnTo>
                <a:lnTo>
                  <a:pt x="1713451" y="472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59632" y="1412049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zuulserver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36108" y="1773935"/>
            <a:ext cx="1440180" cy="514350"/>
          </a:xfrm>
          <a:custGeom>
            <a:avLst/>
            <a:gdLst/>
            <a:ahLst/>
            <a:cxnLst/>
            <a:rect l="l" t="t" r="r" b="b"/>
            <a:pathLst>
              <a:path w="1440179" h="514350">
                <a:moveTo>
                  <a:pt x="720064" y="514083"/>
                </a:moveTo>
                <a:lnTo>
                  <a:pt x="641604" y="513652"/>
                </a:lnTo>
                <a:lnTo>
                  <a:pt x="565591" y="512389"/>
                </a:lnTo>
                <a:lnTo>
                  <a:pt x="492464" y="510338"/>
                </a:lnTo>
                <a:lnTo>
                  <a:pt x="422663" y="507544"/>
                </a:lnTo>
                <a:lnTo>
                  <a:pt x="356628" y="504051"/>
                </a:lnTo>
                <a:lnTo>
                  <a:pt x="294797" y="499904"/>
                </a:lnTo>
                <a:lnTo>
                  <a:pt x="237609" y="495146"/>
                </a:lnTo>
                <a:lnTo>
                  <a:pt x="185505" y="489822"/>
                </a:lnTo>
                <a:lnTo>
                  <a:pt x="138923" y="483976"/>
                </a:lnTo>
                <a:lnTo>
                  <a:pt x="98302" y="477654"/>
                </a:lnTo>
                <a:lnTo>
                  <a:pt x="36703" y="463754"/>
                </a:lnTo>
                <a:lnTo>
                  <a:pt x="0" y="440436"/>
                </a:lnTo>
                <a:lnTo>
                  <a:pt x="0" y="0"/>
                </a:lnTo>
                <a:lnTo>
                  <a:pt x="4222" y="8050"/>
                </a:lnTo>
                <a:lnTo>
                  <a:pt x="16603" y="15843"/>
                </a:lnTo>
                <a:lnTo>
                  <a:pt x="64083" y="30483"/>
                </a:lnTo>
                <a:lnTo>
                  <a:pt x="138923" y="43566"/>
                </a:lnTo>
                <a:lnTo>
                  <a:pt x="185505" y="49412"/>
                </a:lnTo>
                <a:lnTo>
                  <a:pt x="237609" y="54737"/>
                </a:lnTo>
                <a:lnTo>
                  <a:pt x="294797" y="59495"/>
                </a:lnTo>
                <a:lnTo>
                  <a:pt x="356628" y="63642"/>
                </a:lnTo>
                <a:lnTo>
                  <a:pt x="422663" y="67135"/>
                </a:lnTo>
                <a:lnTo>
                  <a:pt x="492464" y="69929"/>
                </a:lnTo>
                <a:lnTo>
                  <a:pt x="565591" y="71979"/>
                </a:lnTo>
                <a:lnTo>
                  <a:pt x="641604" y="73242"/>
                </a:lnTo>
                <a:lnTo>
                  <a:pt x="1440180" y="73672"/>
                </a:lnTo>
                <a:lnTo>
                  <a:pt x="1440180" y="440436"/>
                </a:lnTo>
                <a:lnTo>
                  <a:pt x="1403456" y="463754"/>
                </a:lnTo>
                <a:lnTo>
                  <a:pt x="1341847" y="477654"/>
                </a:lnTo>
                <a:lnTo>
                  <a:pt x="1301222" y="483976"/>
                </a:lnTo>
                <a:lnTo>
                  <a:pt x="1254636" y="489822"/>
                </a:lnTo>
                <a:lnTo>
                  <a:pt x="1202529" y="495146"/>
                </a:lnTo>
                <a:lnTo>
                  <a:pt x="1145339" y="499904"/>
                </a:lnTo>
                <a:lnTo>
                  <a:pt x="1083505" y="504051"/>
                </a:lnTo>
                <a:lnTo>
                  <a:pt x="1017468" y="507544"/>
                </a:lnTo>
                <a:lnTo>
                  <a:pt x="947666" y="510338"/>
                </a:lnTo>
                <a:lnTo>
                  <a:pt x="874538" y="512389"/>
                </a:lnTo>
                <a:lnTo>
                  <a:pt x="798525" y="513652"/>
                </a:lnTo>
                <a:lnTo>
                  <a:pt x="720064" y="514083"/>
                </a:lnTo>
                <a:close/>
              </a:path>
              <a:path w="1440179" h="514350">
                <a:moveTo>
                  <a:pt x="1440180" y="73672"/>
                </a:moveTo>
                <a:lnTo>
                  <a:pt x="720064" y="73672"/>
                </a:lnTo>
                <a:lnTo>
                  <a:pt x="798525" y="73242"/>
                </a:lnTo>
                <a:lnTo>
                  <a:pt x="874538" y="71979"/>
                </a:lnTo>
                <a:lnTo>
                  <a:pt x="947666" y="69929"/>
                </a:lnTo>
                <a:lnTo>
                  <a:pt x="1017468" y="67135"/>
                </a:lnTo>
                <a:lnTo>
                  <a:pt x="1083505" y="63642"/>
                </a:lnTo>
                <a:lnTo>
                  <a:pt x="1145339" y="59495"/>
                </a:lnTo>
                <a:lnTo>
                  <a:pt x="1202529" y="54737"/>
                </a:lnTo>
                <a:lnTo>
                  <a:pt x="1254636" y="49412"/>
                </a:lnTo>
                <a:lnTo>
                  <a:pt x="1301222" y="43566"/>
                </a:lnTo>
                <a:lnTo>
                  <a:pt x="1341847" y="37241"/>
                </a:lnTo>
                <a:lnTo>
                  <a:pt x="1403456" y="23335"/>
                </a:lnTo>
                <a:lnTo>
                  <a:pt x="1440180" y="0"/>
                </a:lnTo>
                <a:lnTo>
                  <a:pt x="1440180" y="73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33059" y="1697735"/>
            <a:ext cx="1446276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3395" y="1688109"/>
            <a:ext cx="1465567" cy="61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85650" y="186729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database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" y="2968751"/>
            <a:ext cx="1800225" cy="424180"/>
          </a:xfrm>
          <a:custGeom>
            <a:avLst/>
            <a:gdLst/>
            <a:ahLst/>
            <a:cxnLst/>
            <a:rect l="l" t="t" r="r" b="b"/>
            <a:pathLst>
              <a:path w="1800225" h="424179">
                <a:moveTo>
                  <a:pt x="1694688" y="423672"/>
                </a:moveTo>
                <a:lnTo>
                  <a:pt x="105156" y="423672"/>
                </a:lnTo>
                <a:lnTo>
                  <a:pt x="0" y="211836"/>
                </a:lnTo>
                <a:lnTo>
                  <a:pt x="105156" y="0"/>
                </a:lnTo>
                <a:lnTo>
                  <a:pt x="1694688" y="0"/>
                </a:lnTo>
                <a:lnTo>
                  <a:pt x="1799844" y="211836"/>
                </a:lnTo>
                <a:lnTo>
                  <a:pt x="1694688" y="423672"/>
                </a:lnTo>
                <a:close/>
              </a:path>
            </a:pathLst>
          </a:custGeom>
          <a:solidFill>
            <a:srgbClr val="FFF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5713" y="2956801"/>
            <a:ext cx="1825625" cy="449580"/>
          </a:xfrm>
          <a:custGeom>
            <a:avLst/>
            <a:gdLst/>
            <a:ahLst/>
            <a:cxnLst/>
            <a:rect l="l" t="t" r="r" b="b"/>
            <a:pathLst>
              <a:path w="1825625" h="449579">
                <a:moveTo>
                  <a:pt x="1706918" y="449084"/>
                </a:moveTo>
                <a:lnTo>
                  <a:pt x="118567" y="449084"/>
                </a:lnTo>
                <a:lnTo>
                  <a:pt x="115773" y="448767"/>
                </a:lnTo>
                <a:lnTo>
                  <a:pt x="1282" y="230225"/>
                </a:lnTo>
                <a:lnTo>
                  <a:pt x="0" y="225717"/>
                </a:lnTo>
                <a:lnTo>
                  <a:pt x="0" y="223367"/>
                </a:lnTo>
                <a:lnTo>
                  <a:pt x="107200" y="7023"/>
                </a:lnTo>
                <a:lnTo>
                  <a:pt x="118567" y="0"/>
                </a:lnTo>
                <a:lnTo>
                  <a:pt x="1706918" y="0"/>
                </a:lnTo>
                <a:lnTo>
                  <a:pt x="1723961" y="18376"/>
                </a:lnTo>
                <a:lnTo>
                  <a:pt x="129920" y="18376"/>
                </a:lnTo>
                <a:lnTo>
                  <a:pt x="118567" y="25400"/>
                </a:lnTo>
                <a:lnTo>
                  <a:pt x="126409" y="25400"/>
                </a:lnTo>
                <a:lnTo>
                  <a:pt x="29685" y="218859"/>
                </a:lnTo>
                <a:lnTo>
                  <a:pt x="24003" y="218859"/>
                </a:lnTo>
                <a:lnTo>
                  <a:pt x="24003" y="230225"/>
                </a:lnTo>
                <a:lnTo>
                  <a:pt x="29685" y="230225"/>
                </a:lnTo>
                <a:lnTo>
                  <a:pt x="126409" y="423684"/>
                </a:lnTo>
                <a:lnTo>
                  <a:pt x="118567" y="423684"/>
                </a:lnTo>
                <a:lnTo>
                  <a:pt x="129920" y="430707"/>
                </a:lnTo>
                <a:lnTo>
                  <a:pt x="1723961" y="430707"/>
                </a:lnTo>
                <a:lnTo>
                  <a:pt x="1718284" y="442061"/>
                </a:lnTo>
                <a:lnTo>
                  <a:pt x="1716760" y="444411"/>
                </a:lnTo>
                <a:lnTo>
                  <a:pt x="1714753" y="446379"/>
                </a:lnTo>
                <a:lnTo>
                  <a:pt x="1712366" y="447852"/>
                </a:lnTo>
                <a:lnTo>
                  <a:pt x="1709712" y="448767"/>
                </a:lnTo>
                <a:lnTo>
                  <a:pt x="1706918" y="449084"/>
                </a:lnTo>
                <a:close/>
              </a:path>
              <a:path w="1825625" h="449579">
                <a:moveTo>
                  <a:pt x="126409" y="25400"/>
                </a:moveTo>
                <a:lnTo>
                  <a:pt x="118567" y="25400"/>
                </a:lnTo>
                <a:lnTo>
                  <a:pt x="129920" y="18376"/>
                </a:lnTo>
                <a:lnTo>
                  <a:pt x="126409" y="25400"/>
                </a:lnTo>
                <a:close/>
              </a:path>
              <a:path w="1825625" h="449579">
                <a:moveTo>
                  <a:pt x="1699075" y="25400"/>
                </a:moveTo>
                <a:lnTo>
                  <a:pt x="126409" y="25400"/>
                </a:lnTo>
                <a:lnTo>
                  <a:pt x="129920" y="18376"/>
                </a:lnTo>
                <a:lnTo>
                  <a:pt x="1695564" y="18376"/>
                </a:lnTo>
                <a:lnTo>
                  <a:pt x="1699075" y="25400"/>
                </a:lnTo>
                <a:close/>
              </a:path>
              <a:path w="1825625" h="449579">
                <a:moveTo>
                  <a:pt x="1798640" y="224542"/>
                </a:moveTo>
                <a:lnTo>
                  <a:pt x="1695564" y="18376"/>
                </a:lnTo>
                <a:lnTo>
                  <a:pt x="1706918" y="25400"/>
                </a:lnTo>
                <a:lnTo>
                  <a:pt x="1727473" y="25400"/>
                </a:lnTo>
                <a:lnTo>
                  <a:pt x="1824202" y="218859"/>
                </a:lnTo>
                <a:lnTo>
                  <a:pt x="1801482" y="218859"/>
                </a:lnTo>
                <a:lnTo>
                  <a:pt x="1798640" y="224542"/>
                </a:lnTo>
                <a:close/>
              </a:path>
              <a:path w="1825625" h="449579">
                <a:moveTo>
                  <a:pt x="1727473" y="25400"/>
                </a:moveTo>
                <a:lnTo>
                  <a:pt x="1706918" y="25400"/>
                </a:lnTo>
                <a:lnTo>
                  <a:pt x="1695564" y="18376"/>
                </a:lnTo>
                <a:lnTo>
                  <a:pt x="1723961" y="18376"/>
                </a:lnTo>
                <a:lnTo>
                  <a:pt x="1727473" y="25400"/>
                </a:lnTo>
                <a:close/>
              </a:path>
              <a:path w="1825625" h="449579">
                <a:moveTo>
                  <a:pt x="24003" y="230225"/>
                </a:moveTo>
                <a:lnTo>
                  <a:pt x="24003" y="218859"/>
                </a:lnTo>
                <a:lnTo>
                  <a:pt x="26844" y="224542"/>
                </a:lnTo>
                <a:lnTo>
                  <a:pt x="24003" y="230225"/>
                </a:lnTo>
                <a:close/>
              </a:path>
              <a:path w="1825625" h="449579">
                <a:moveTo>
                  <a:pt x="26844" y="224542"/>
                </a:moveTo>
                <a:lnTo>
                  <a:pt x="24003" y="218859"/>
                </a:lnTo>
                <a:lnTo>
                  <a:pt x="29685" y="218859"/>
                </a:lnTo>
                <a:lnTo>
                  <a:pt x="26844" y="224542"/>
                </a:lnTo>
                <a:close/>
              </a:path>
              <a:path w="1825625" h="449579">
                <a:moveTo>
                  <a:pt x="1801482" y="230225"/>
                </a:moveTo>
                <a:lnTo>
                  <a:pt x="1798640" y="224542"/>
                </a:lnTo>
                <a:lnTo>
                  <a:pt x="1801482" y="218859"/>
                </a:lnTo>
                <a:lnTo>
                  <a:pt x="1801482" y="230225"/>
                </a:lnTo>
                <a:close/>
              </a:path>
              <a:path w="1825625" h="449579">
                <a:moveTo>
                  <a:pt x="1824202" y="230225"/>
                </a:moveTo>
                <a:lnTo>
                  <a:pt x="1801482" y="230225"/>
                </a:lnTo>
                <a:lnTo>
                  <a:pt x="1801482" y="218859"/>
                </a:lnTo>
                <a:lnTo>
                  <a:pt x="1824202" y="218859"/>
                </a:lnTo>
                <a:lnTo>
                  <a:pt x="1825053" y="221056"/>
                </a:lnTo>
                <a:lnTo>
                  <a:pt x="1825485" y="223367"/>
                </a:lnTo>
                <a:lnTo>
                  <a:pt x="1825485" y="225717"/>
                </a:lnTo>
                <a:lnTo>
                  <a:pt x="1825053" y="228028"/>
                </a:lnTo>
                <a:lnTo>
                  <a:pt x="1824202" y="230225"/>
                </a:lnTo>
                <a:close/>
              </a:path>
              <a:path w="1825625" h="449579">
                <a:moveTo>
                  <a:pt x="29685" y="230225"/>
                </a:moveTo>
                <a:lnTo>
                  <a:pt x="24003" y="230225"/>
                </a:lnTo>
                <a:lnTo>
                  <a:pt x="26844" y="224542"/>
                </a:lnTo>
                <a:lnTo>
                  <a:pt x="29685" y="230225"/>
                </a:lnTo>
                <a:close/>
              </a:path>
              <a:path w="1825625" h="449579">
                <a:moveTo>
                  <a:pt x="1695564" y="430707"/>
                </a:moveTo>
                <a:lnTo>
                  <a:pt x="1798640" y="224542"/>
                </a:lnTo>
                <a:lnTo>
                  <a:pt x="1801482" y="230225"/>
                </a:lnTo>
                <a:lnTo>
                  <a:pt x="1824202" y="230225"/>
                </a:lnTo>
                <a:lnTo>
                  <a:pt x="1727473" y="423684"/>
                </a:lnTo>
                <a:lnTo>
                  <a:pt x="1706918" y="423684"/>
                </a:lnTo>
                <a:lnTo>
                  <a:pt x="1695564" y="430707"/>
                </a:lnTo>
                <a:close/>
              </a:path>
              <a:path w="1825625" h="449579">
                <a:moveTo>
                  <a:pt x="129920" y="430707"/>
                </a:moveTo>
                <a:lnTo>
                  <a:pt x="118567" y="423684"/>
                </a:lnTo>
                <a:lnTo>
                  <a:pt x="126409" y="423684"/>
                </a:lnTo>
                <a:lnTo>
                  <a:pt x="129920" y="430707"/>
                </a:lnTo>
                <a:close/>
              </a:path>
              <a:path w="1825625" h="449579">
                <a:moveTo>
                  <a:pt x="1695564" y="430707"/>
                </a:moveTo>
                <a:lnTo>
                  <a:pt x="129920" y="430707"/>
                </a:lnTo>
                <a:lnTo>
                  <a:pt x="126409" y="423684"/>
                </a:lnTo>
                <a:lnTo>
                  <a:pt x="1699075" y="423684"/>
                </a:lnTo>
                <a:lnTo>
                  <a:pt x="1695564" y="430707"/>
                </a:lnTo>
                <a:close/>
              </a:path>
              <a:path w="1825625" h="449579">
                <a:moveTo>
                  <a:pt x="1723961" y="430707"/>
                </a:moveTo>
                <a:lnTo>
                  <a:pt x="1695564" y="430707"/>
                </a:lnTo>
                <a:lnTo>
                  <a:pt x="1706918" y="423684"/>
                </a:lnTo>
                <a:lnTo>
                  <a:pt x="1727473" y="423684"/>
                </a:lnTo>
                <a:lnTo>
                  <a:pt x="1723961" y="430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3496" y="3034703"/>
            <a:ext cx="20021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 marR="5080" indent="-508000">
              <a:lnSpc>
                <a:spcPct val="100000"/>
              </a:lnSpc>
              <a:spcBef>
                <a:spcPts val="95"/>
              </a:spcBef>
            </a:pPr>
            <a:r>
              <a:rPr sz="1600" spc="-5" dirty="0" err="1">
                <a:latin typeface="宋体"/>
                <a:cs typeface="宋体"/>
              </a:rPr>
              <a:t>licensingservice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7423" y="2968751"/>
            <a:ext cx="2592577" cy="421005"/>
          </a:xfrm>
          <a:custGeom>
            <a:avLst/>
            <a:gdLst/>
            <a:ahLst/>
            <a:cxnLst/>
            <a:rect l="l" t="t" r="r" b="b"/>
            <a:pathLst>
              <a:path w="2231390" h="421004">
                <a:moveTo>
                  <a:pt x="2127503" y="420624"/>
                </a:moveTo>
                <a:lnTo>
                  <a:pt x="105155" y="420624"/>
                </a:lnTo>
                <a:lnTo>
                  <a:pt x="0" y="210312"/>
                </a:lnTo>
                <a:lnTo>
                  <a:pt x="105155" y="0"/>
                </a:lnTo>
                <a:lnTo>
                  <a:pt x="2127503" y="0"/>
                </a:lnTo>
                <a:lnTo>
                  <a:pt x="2231136" y="210312"/>
                </a:lnTo>
                <a:lnTo>
                  <a:pt x="2127503" y="420624"/>
                </a:lnTo>
                <a:close/>
              </a:path>
            </a:pathLst>
          </a:custGeom>
          <a:solidFill>
            <a:srgbClr val="FFF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75377" y="2956801"/>
            <a:ext cx="2258060" cy="446405"/>
          </a:xfrm>
          <a:custGeom>
            <a:avLst/>
            <a:gdLst/>
            <a:ahLst/>
            <a:cxnLst/>
            <a:rect l="l" t="t" r="r" b="b"/>
            <a:pathLst>
              <a:path w="2258059" h="446404">
                <a:moveTo>
                  <a:pt x="2139797" y="445808"/>
                </a:moveTo>
                <a:lnTo>
                  <a:pt x="117741" y="445808"/>
                </a:lnTo>
                <a:lnTo>
                  <a:pt x="114960" y="445503"/>
                </a:lnTo>
                <a:lnTo>
                  <a:pt x="1282" y="228587"/>
                </a:lnTo>
                <a:lnTo>
                  <a:pt x="0" y="224078"/>
                </a:lnTo>
                <a:lnTo>
                  <a:pt x="0" y="221729"/>
                </a:lnTo>
                <a:lnTo>
                  <a:pt x="106387" y="7023"/>
                </a:lnTo>
                <a:lnTo>
                  <a:pt x="117741" y="0"/>
                </a:lnTo>
                <a:lnTo>
                  <a:pt x="2139797" y="0"/>
                </a:lnTo>
                <a:lnTo>
                  <a:pt x="2156828" y="18376"/>
                </a:lnTo>
                <a:lnTo>
                  <a:pt x="129108" y="18376"/>
                </a:lnTo>
                <a:lnTo>
                  <a:pt x="117741" y="25400"/>
                </a:lnTo>
                <a:lnTo>
                  <a:pt x="125596" y="25400"/>
                </a:lnTo>
                <a:lnTo>
                  <a:pt x="29686" y="217220"/>
                </a:lnTo>
                <a:lnTo>
                  <a:pt x="24002" y="217220"/>
                </a:lnTo>
                <a:lnTo>
                  <a:pt x="24002" y="228587"/>
                </a:lnTo>
                <a:lnTo>
                  <a:pt x="29686" y="228587"/>
                </a:lnTo>
                <a:lnTo>
                  <a:pt x="125596" y="420408"/>
                </a:lnTo>
                <a:lnTo>
                  <a:pt x="117741" y="420408"/>
                </a:lnTo>
                <a:lnTo>
                  <a:pt x="129108" y="427431"/>
                </a:lnTo>
                <a:lnTo>
                  <a:pt x="2156828" y="427431"/>
                </a:lnTo>
                <a:lnTo>
                  <a:pt x="2151151" y="438785"/>
                </a:lnTo>
                <a:lnTo>
                  <a:pt x="2149627" y="441147"/>
                </a:lnTo>
                <a:lnTo>
                  <a:pt x="2147620" y="443103"/>
                </a:lnTo>
                <a:lnTo>
                  <a:pt x="2145233" y="444576"/>
                </a:lnTo>
                <a:lnTo>
                  <a:pt x="2142578" y="445503"/>
                </a:lnTo>
                <a:lnTo>
                  <a:pt x="2139797" y="445808"/>
                </a:lnTo>
                <a:close/>
              </a:path>
              <a:path w="2258059" h="446404">
                <a:moveTo>
                  <a:pt x="125596" y="25400"/>
                </a:moveTo>
                <a:lnTo>
                  <a:pt x="117741" y="25400"/>
                </a:lnTo>
                <a:lnTo>
                  <a:pt x="129108" y="18376"/>
                </a:lnTo>
                <a:lnTo>
                  <a:pt x="125596" y="25400"/>
                </a:lnTo>
                <a:close/>
              </a:path>
              <a:path w="2258059" h="446404">
                <a:moveTo>
                  <a:pt x="2131942" y="25400"/>
                </a:moveTo>
                <a:lnTo>
                  <a:pt x="125596" y="25400"/>
                </a:lnTo>
                <a:lnTo>
                  <a:pt x="129108" y="18376"/>
                </a:lnTo>
                <a:lnTo>
                  <a:pt x="2128431" y="18376"/>
                </a:lnTo>
                <a:lnTo>
                  <a:pt x="2131942" y="25400"/>
                </a:lnTo>
                <a:close/>
              </a:path>
              <a:path w="2258059" h="446404">
                <a:moveTo>
                  <a:pt x="2230694" y="222904"/>
                </a:moveTo>
                <a:lnTo>
                  <a:pt x="2128431" y="18376"/>
                </a:lnTo>
                <a:lnTo>
                  <a:pt x="2139797" y="25400"/>
                </a:lnTo>
                <a:lnTo>
                  <a:pt x="2160340" y="25400"/>
                </a:lnTo>
                <a:lnTo>
                  <a:pt x="2256256" y="217220"/>
                </a:lnTo>
                <a:lnTo>
                  <a:pt x="2233536" y="217220"/>
                </a:lnTo>
                <a:lnTo>
                  <a:pt x="2230694" y="222904"/>
                </a:lnTo>
                <a:close/>
              </a:path>
              <a:path w="2258059" h="446404">
                <a:moveTo>
                  <a:pt x="2160340" y="25400"/>
                </a:moveTo>
                <a:lnTo>
                  <a:pt x="2139797" y="25400"/>
                </a:lnTo>
                <a:lnTo>
                  <a:pt x="2128431" y="18376"/>
                </a:lnTo>
                <a:lnTo>
                  <a:pt x="2156828" y="18376"/>
                </a:lnTo>
                <a:lnTo>
                  <a:pt x="2160340" y="25400"/>
                </a:lnTo>
                <a:close/>
              </a:path>
              <a:path w="2258059" h="446404">
                <a:moveTo>
                  <a:pt x="24002" y="228587"/>
                </a:moveTo>
                <a:lnTo>
                  <a:pt x="24002" y="217220"/>
                </a:lnTo>
                <a:lnTo>
                  <a:pt x="26844" y="222904"/>
                </a:lnTo>
                <a:lnTo>
                  <a:pt x="24002" y="228587"/>
                </a:lnTo>
                <a:close/>
              </a:path>
              <a:path w="2258059" h="446404">
                <a:moveTo>
                  <a:pt x="26844" y="222904"/>
                </a:moveTo>
                <a:lnTo>
                  <a:pt x="24002" y="217220"/>
                </a:lnTo>
                <a:lnTo>
                  <a:pt x="29686" y="217220"/>
                </a:lnTo>
                <a:lnTo>
                  <a:pt x="26844" y="222904"/>
                </a:lnTo>
                <a:close/>
              </a:path>
              <a:path w="2258059" h="446404">
                <a:moveTo>
                  <a:pt x="2233536" y="228587"/>
                </a:moveTo>
                <a:lnTo>
                  <a:pt x="2230694" y="222904"/>
                </a:lnTo>
                <a:lnTo>
                  <a:pt x="2233536" y="217220"/>
                </a:lnTo>
                <a:lnTo>
                  <a:pt x="2233536" y="228587"/>
                </a:lnTo>
                <a:close/>
              </a:path>
              <a:path w="2258059" h="446404">
                <a:moveTo>
                  <a:pt x="2256256" y="228587"/>
                </a:moveTo>
                <a:lnTo>
                  <a:pt x="2233536" y="228587"/>
                </a:lnTo>
                <a:lnTo>
                  <a:pt x="2233536" y="217220"/>
                </a:lnTo>
                <a:lnTo>
                  <a:pt x="2256256" y="217220"/>
                </a:lnTo>
                <a:lnTo>
                  <a:pt x="2257107" y="219417"/>
                </a:lnTo>
                <a:lnTo>
                  <a:pt x="2257539" y="221729"/>
                </a:lnTo>
                <a:lnTo>
                  <a:pt x="2257539" y="224078"/>
                </a:lnTo>
                <a:lnTo>
                  <a:pt x="2257107" y="226390"/>
                </a:lnTo>
                <a:lnTo>
                  <a:pt x="2256256" y="228587"/>
                </a:lnTo>
                <a:close/>
              </a:path>
              <a:path w="2258059" h="446404">
                <a:moveTo>
                  <a:pt x="29686" y="228587"/>
                </a:moveTo>
                <a:lnTo>
                  <a:pt x="24002" y="228587"/>
                </a:lnTo>
                <a:lnTo>
                  <a:pt x="26844" y="222904"/>
                </a:lnTo>
                <a:lnTo>
                  <a:pt x="29686" y="228587"/>
                </a:lnTo>
                <a:close/>
              </a:path>
              <a:path w="2258059" h="446404">
                <a:moveTo>
                  <a:pt x="2128431" y="427431"/>
                </a:moveTo>
                <a:lnTo>
                  <a:pt x="2230694" y="222904"/>
                </a:lnTo>
                <a:lnTo>
                  <a:pt x="2233536" y="228587"/>
                </a:lnTo>
                <a:lnTo>
                  <a:pt x="2256256" y="228587"/>
                </a:lnTo>
                <a:lnTo>
                  <a:pt x="2160340" y="420408"/>
                </a:lnTo>
                <a:lnTo>
                  <a:pt x="2139797" y="420408"/>
                </a:lnTo>
                <a:lnTo>
                  <a:pt x="2128431" y="427431"/>
                </a:lnTo>
                <a:close/>
              </a:path>
              <a:path w="2258059" h="446404">
                <a:moveTo>
                  <a:pt x="129108" y="427431"/>
                </a:moveTo>
                <a:lnTo>
                  <a:pt x="117741" y="420408"/>
                </a:lnTo>
                <a:lnTo>
                  <a:pt x="125596" y="420408"/>
                </a:lnTo>
                <a:lnTo>
                  <a:pt x="129108" y="427431"/>
                </a:lnTo>
                <a:close/>
              </a:path>
              <a:path w="2258059" h="446404">
                <a:moveTo>
                  <a:pt x="2128431" y="427431"/>
                </a:moveTo>
                <a:lnTo>
                  <a:pt x="129108" y="427431"/>
                </a:lnTo>
                <a:lnTo>
                  <a:pt x="125596" y="420408"/>
                </a:lnTo>
                <a:lnTo>
                  <a:pt x="2131942" y="420408"/>
                </a:lnTo>
                <a:lnTo>
                  <a:pt x="2128431" y="427431"/>
                </a:lnTo>
                <a:close/>
              </a:path>
              <a:path w="2258059" h="446404">
                <a:moveTo>
                  <a:pt x="2156828" y="427431"/>
                </a:moveTo>
                <a:lnTo>
                  <a:pt x="2128431" y="427431"/>
                </a:lnTo>
                <a:lnTo>
                  <a:pt x="2139797" y="420408"/>
                </a:lnTo>
                <a:lnTo>
                  <a:pt x="2160340" y="420408"/>
                </a:lnTo>
                <a:lnTo>
                  <a:pt x="2156828" y="4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47721" y="3032722"/>
            <a:ext cx="19864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0" marR="5080" indent="-660400">
              <a:lnSpc>
                <a:spcPct val="100000"/>
              </a:lnSpc>
              <a:spcBef>
                <a:spcPts val="95"/>
              </a:spcBef>
            </a:pPr>
            <a:r>
              <a:rPr sz="1600" spc="-5" dirty="0" err="1">
                <a:latin typeface="宋体"/>
                <a:cs typeface="宋体"/>
              </a:rPr>
              <a:t>organizationser</a:t>
            </a:r>
            <a:r>
              <a:rPr lang="en-US" sz="1600" spc="-5" dirty="0" err="1">
                <a:latin typeface="宋体"/>
                <a:cs typeface="宋体"/>
              </a:rPr>
              <a:t>v</a:t>
            </a:r>
            <a:r>
              <a:rPr sz="1600" spc="-5" dirty="0" err="1">
                <a:latin typeface="宋体"/>
                <a:cs typeface="宋体"/>
              </a:rPr>
              <a:t>ice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43909" y="18092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43909" y="19870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3909" y="21648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3909" y="23426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3909" y="25204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3909" y="26982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3909" y="28760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3909" y="30538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3909" y="32316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3909" y="34094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3909" y="35872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3909" y="37650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43909" y="39428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43909" y="412068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1209" y="4298480"/>
            <a:ext cx="25400" cy="66675"/>
          </a:xfrm>
          <a:custGeom>
            <a:avLst/>
            <a:gdLst/>
            <a:ahLst/>
            <a:cxnLst/>
            <a:rect l="l" t="t" r="r" b="b"/>
            <a:pathLst>
              <a:path w="25400" h="66675">
                <a:moveTo>
                  <a:pt x="25400" y="66624"/>
                </a:moveTo>
                <a:lnTo>
                  <a:pt x="0" y="66624"/>
                </a:lnTo>
                <a:lnTo>
                  <a:pt x="0" y="0"/>
                </a:lnTo>
                <a:lnTo>
                  <a:pt x="25400" y="0"/>
                </a:lnTo>
                <a:lnTo>
                  <a:pt x="25400" y="66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28889" y="3424046"/>
            <a:ext cx="1769110" cy="952500"/>
          </a:xfrm>
          <a:custGeom>
            <a:avLst/>
            <a:gdLst/>
            <a:ahLst/>
            <a:cxnLst/>
            <a:rect l="l" t="t" r="r" b="b"/>
            <a:pathLst>
              <a:path w="1769110" h="952500">
                <a:moveTo>
                  <a:pt x="89801" y="69976"/>
                </a:moveTo>
                <a:lnTo>
                  <a:pt x="0" y="22453"/>
                </a:lnTo>
                <a:lnTo>
                  <a:pt x="11887" y="0"/>
                </a:lnTo>
                <a:lnTo>
                  <a:pt x="101688" y="47523"/>
                </a:lnTo>
                <a:lnTo>
                  <a:pt x="89801" y="69976"/>
                </a:lnTo>
                <a:close/>
              </a:path>
              <a:path w="1769110" h="952500">
                <a:moveTo>
                  <a:pt x="246951" y="153136"/>
                </a:moveTo>
                <a:lnTo>
                  <a:pt x="157149" y="105613"/>
                </a:lnTo>
                <a:lnTo>
                  <a:pt x="169037" y="83159"/>
                </a:lnTo>
                <a:lnTo>
                  <a:pt x="258838" y="130682"/>
                </a:lnTo>
                <a:lnTo>
                  <a:pt x="246951" y="153136"/>
                </a:lnTo>
                <a:close/>
              </a:path>
              <a:path w="1769110" h="952500">
                <a:moveTo>
                  <a:pt x="404101" y="236296"/>
                </a:moveTo>
                <a:lnTo>
                  <a:pt x="314312" y="188785"/>
                </a:lnTo>
                <a:lnTo>
                  <a:pt x="326186" y="166331"/>
                </a:lnTo>
                <a:lnTo>
                  <a:pt x="415988" y="213855"/>
                </a:lnTo>
                <a:lnTo>
                  <a:pt x="404101" y="236296"/>
                </a:lnTo>
                <a:close/>
              </a:path>
              <a:path w="1769110" h="952500">
                <a:moveTo>
                  <a:pt x="561263" y="319468"/>
                </a:moveTo>
                <a:lnTo>
                  <a:pt x="471462" y="271945"/>
                </a:lnTo>
                <a:lnTo>
                  <a:pt x="483336" y="249491"/>
                </a:lnTo>
                <a:lnTo>
                  <a:pt x="573138" y="297014"/>
                </a:lnTo>
                <a:lnTo>
                  <a:pt x="561263" y="319468"/>
                </a:lnTo>
                <a:close/>
              </a:path>
              <a:path w="1769110" h="952500">
                <a:moveTo>
                  <a:pt x="718413" y="402628"/>
                </a:moveTo>
                <a:lnTo>
                  <a:pt x="628611" y="355104"/>
                </a:lnTo>
                <a:lnTo>
                  <a:pt x="640486" y="332663"/>
                </a:lnTo>
                <a:lnTo>
                  <a:pt x="730288" y="380187"/>
                </a:lnTo>
                <a:lnTo>
                  <a:pt x="718413" y="402628"/>
                </a:lnTo>
                <a:close/>
              </a:path>
              <a:path w="1769110" h="952500">
                <a:moveTo>
                  <a:pt x="875563" y="485800"/>
                </a:moveTo>
                <a:lnTo>
                  <a:pt x="785761" y="438276"/>
                </a:lnTo>
                <a:lnTo>
                  <a:pt x="797636" y="415823"/>
                </a:lnTo>
                <a:lnTo>
                  <a:pt x="887437" y="463346"/>
                </a:lnTo>
                <a:lnTo>
                  <a:pt x="875563" y="485800"/>
                </a:lnTo>
                <a:close/>
              </a:path>
              <a:path w="1769110" h="952500">
                <a:moveTo>
                  <a:pt x="1032713" y="568960"/>
                </a:moveTo>
                <a:lnTo>
                  <a:pt x="942911" y="521436"/>
                </a:lnTo>
                <a:lnTo>
                  <a:pt x="954785" y="498982"/>
                </a:lnTo>
                <a:lnTo>
                  <a:pt x="1044587" y="546506"/>
                </a:lnTo>
                <a:lnTo>
                  <a:pt x="1032713" y="568960"/>
                </a:lnTo>
                <a:close/>
              </a:path>
              <a:path w="1769110" h="952500">
                <a:moveTo>
                  <a:pt x="1189863" y="652119"/>
                </a:moveTo>
                <a:lnTo>
                  <a:pt x="1100061" y="604608"/>
                </a:lnTo>
                <a:lnTo>
                  <a:pt x="1111948" y="582155"/>
                </a:lnTo>
                <a:lnTo>
                  <a:pt x="1201737" y="629678"/>
                </a:lnTo>
                <a:lnTo>
                  <a:pt x="1189863" y="652119"/>
                </a:lnTo>
                <a:close/>
              </a:path>
              <a:path w="1769110" h="952500">
                <a:moveTo>
                  <a:pt x="1347012" y="735291"/>
                </a:moveTo>
                <a:lnTo>
                  <a:pt x="1257211" y="687768"/>
                </a:lnTo>
                <a:lnTo>
                  <a:pt x="1269098" y="665314"/>
                </a:lnTo>
                <a:lnTo>
                  <a:pt x="1358900" y="712838"/>
                </a:lnTo>
                <a:lnTo>
                  <a:pt x="1347012" y="735291"/>
                </a:lnTo>
                <a:close/>
              </a:path>
              <a:path w="1769110" h="952500">
                <a:moveTo>
                  <a:pt x="1504162" y="818451"/>
                </a:moveTo>
                <a:lnTo>
                  <a:pt x="1414360" y="770928"/>
                </a:lnTo>
                <a:lnTo>
                  <a:pt x="1426248" y="748487"/>
                </a:lnTo>
                <a:lnTo>
                  <a:pt x="1516049" y="796010"/>
                </a:lnTo>
                <a:lnTo>
                  <a:pt x="1504162" y="818451"/>
                </a:lnTo>
                <a:close/>
              </a:path>
              <a:path w="1769110" h="952500">
                <a:moveTo>
                  <a:pt x="1661312" y="901623"/>
                </a:moveTo>
                <a:lnTo>
                  <a:pt x="1571510" y="854100"/>
                </a:lnTo>
                <a:lnTo>
                  <a:pt x="1583397" y="831646"/>
                </a:lnTo>
                <a:lnTo>
                  <a:pt x="1673199" y="879170"/>
                </a:lnTo>
                <a:lnTo>
                  <a:pt x="1661312" y="901623"/>
                </a:lnTo>
                <a:close/>
              </a:path>
              <a:path w="1769110" h="952500">
                <a:moveTo>
                  <a:pt x="1757045" y="952284"/>
                </a:moveTo>
                <a:lnTo>
                  <a:pt x="1728673" y="937260"/>
                </a:lnTo>
                <a:lnTo>
                  <a:pt x="1740547" y="914806"/>
                </a:lnTo>
                <a:lnTo>
                  <a:pt x="1768932" y="929830"/>
                </a:lnTo>
                <a:lnTo>
                  <a:pt x="1757045" y="952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55617" y="3423894"/>
            <a:ext cx="1854200" cy="937894"/>
          </a:xfrm>
          <a:custGeom>
            <a:avLst/>
            <a:gdLst/>
            <a:ahLst/>
            <a:cxnLst/>
            <a:rect l="l" t="t" r="r" b="b"/>
            <a:pathLst>
              <a:path w="1854200" h="937895">
                <a:moveTo>
                  <a:pt x="1763166" y="67919"/>
                </a:moveTo>
                <a:lnTo>
                  <a:pt x="1751876" y="45173"/>
                </a:lnTo>
                <a:lnTo>
                  <a:pt x="1842884" y="0"/>
                </a:lnTo>
                <a:lnTo>
                  <a:pt x="1854174" y="22758"/>
                </a:lnTo>
                <a:lnTo>
                  <a:pt x="1763166" y="67919"/>
                </a:lnTo>
                <a:close/>
              </a:path>
              <a:path w="1854200" h="937895">
                <a:moveTo>
                  <a:pt x="1603908" y="146977"/>
                </a:moveTo>
                <a:lnTo>
                  <a:pt x="1592618" y="124218"/>
                </a:lnTo>
                <a:lnTo>
                  <a:pt x="1683626" y="79044"/>
                </a:lnTo>
                <a:lnTo>
                  <a:pt x="1694916" y="101803"/>
                </a:lnTo>
                <a:lnTo>
                  <a:pt x="1603908" y="146977"/>
                </a:lnTo>
                <a:close/>
              </a:path>
              <a:path w="1854200" h="937895">
                <a:moveTo>
                  <a:pt x="1444650" y="226021"/>
                </a:moveTo>
                <a:lnTo>
                  <a:pt x="1433360" y="203276"/>
                </a:lnTo>
                <a:lnTo>
                  <a:pt x="1524355" y="158102"/>
                </a:lnTo>
                <a:lnTo>
                  <a:pt x="1535658" y="180848"/>
                </a:lnTo>
                <a:lnTo>
                  <a:pt x="1444650" y="226021"/>
                </a:lnTo>
                <a:close/>
              </a:path>
              <a:path w="1854200" h="937895">
                <a:moveTo>
                  <a:pt x="1285392" y="305066"/>
                </a:moveTo>
                <a:lnTo>
                  <a:pt x="1274089" y="282320"/>
                </a:lnTo>
                <a:lnTo>
                  <a:pt x="1365097" y="237147"/>
                </a:lnTo>
                <a:lnTo>
                  <a:pt x="1376387" y="259905"/>
                </a:lnTo>
                <a:lnTo>
                  <a:pt x="1285392" y="305066"/>
                </a:lnTo>
                <a:close/>
              </a:path>
              <a:path w="1854200" h="937895">
                <a:moveTo>
                  <a:pt x="1126121" y="384124"/>
                </a:moveTo>
                <a:lnTo>
                  <a:pt x="1114831" y="361365"/>
                </a:lnTo>
                <a:lnTo>
                  <a:pt x="1205839" y="316204"/>
                </a:lnTo>
                <a:lnTo>
                  <a:pt x="1217129" y="338950"/>
                </a:lnTo>
                <a:lnTo>
                  <a:pt x="1126121" y="384124"/>
                </a:lnTo>
                <a:close/>
              </a:path>
              <a:path w="1854200" h="937895">
                <a:moveTo>
                  <a:pt x="966863" y="463168"/>
                </a:moveTo>
                <a:lnTo>
                  <a:pt x="955573" y="440423"/>
                </a:lnTo>
                <a:lnTo>
                  <a:pt x="1046581" y="395249"/>
                </a:lnTo>
                <a:lnTo>
                  <a:pt x="1057871" y="417995"/>
                </a:lnTo>
                <a:lnTo>
                  <a:pt x="966863" y="463168"/>
                </a:lnTo>
                <a:close/>
              </a:path>
              <a:path w="1854200" h="937895">
                <a:moveTo>
                  <a:pt x="807605" y="542213"/>
                </a:moveTo>
                <a:lnTo>
                  <a:pt x="796315" y="519468"/>
                </a:lnTo>
                <a:lnTo>
                  <a:pt x="887323" y="474294"/>
                </a:lnTo>
                <a:lnTo>
                  <a:pt x="898613" y="497052"/>
                </a:lnTo>
                <a:lnTo>
                  <a:pt x="807605" y="542213"/>
                </a:lnTo>
                <a:close/>
              </a:path>
              <a:path w="1854200" h="937895">
                <a:moveTo>
                  <a:pt x="648347" y="621271"/>
                </a:moveTo>
                <a:lnTo>
                  <a:pt x="637044" y="598512"/>
                </a:lnTo>
                <a:lnTo>
                  <a:pt x="728052" y="553351"/>
                </a:lnTo>
                <a:lnTo>
                  <a:pt x="739343" y="576097"/>
                </a:lnTo>
                <a:lnTo>
                  <a:pt x="648347" y="621271"/>
                </a:lnTo>
                <a:close/>
              </a:path>
              <a:path w="1854200" h="937895">
                <a:moveTo>
                  <a:pt x="489077" y="700316"/>
                </a:moveTo>
                <a:lnTo>
                  <a:pt x="477786" y="677570"/>
                </a:lnTo>
                <a:lnTo>
                  <a:pt x="568794" y="632396"/>
                </a:lnTo>
                <a:lnTo>
                  <a:pt x="580085" y="655142"/>
                </a:lnTo>
                <a:lnTo>
                  <a:pt x="489077" y="700316"/>
                </a:lnTo>
                <a:close/>
              </a:path>
              <a:path w="1854200" h="937895">
                <a:moveTo>
                  <a:pt x="329819" y="779360"/>
                </a:moveTo>
                <a:lnTo>
                  <a:pt x="318528" y="756615"/>
                </a:lnTo>
                <a:lnTo>
                  <a:pt x="409536" y="711441"/>
                </a:lnTo>
                <a:lnTo>
                  <a:pt x="420827" y="734199"/>
                </a:lnTo>
                <a:lnTo>
                  <a:pt x="329819" y="779360"/>
                </a:lnTo>
                <a:close/>
              </a:path>
              <a:path w="1854200" h="937895">
                <a:moveTo>
                  <a:pt x="170561" y="858418"/>
                </a:moveTo>
                <a:lnTo>
                  <a:pt x="159270" y="835660"/>
                </a:lnTo>
                <a:lnTo>
                  <a:pt x="250278" y="790498"/>
                </a:lnTo>
                <a:lnTo>
                  <a:pt x="261569" y="813244"/>
                </a:lnTo>
                <a:lnTo>
                  <a:pt x="170561" y="858418"/>
                </a:lnTo>
                <a:close/>
              </a:path>
              <a:path w="1854200" h="937895">
                <a:moveTo>
                  <a:pt x="11303" y="937463"/>
                </a:moveTo>
                <a:lnTo>
                  <a:pt x="0" y="914717"/>
                </a:lnTo>
                <a:lnTo>
                  <a:pt x="91008" y="869543"/>
                </a:lnTo>
                <a:lnTo>
                  <a:pt x="102311" y="892289"/>
                </a:lnTo>
                <a:lnTo>
                  <a:pt x="11303" y="937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86344" y="1798777"/>
            <a:ext cx="1714500" cy="1180465"/>
          </a:xfrm>
          <a:custGeom>
            <a:avLst/>
            <a:gdLst/>
            <a:ahLst/>
            <a:cxnLst/>
            <a:rect l="l" t="t" r="r" b="b"/>
            <a:pathLst>
              <a:path w="1714500" h="1180464">
                <a:moveTo>
                  <a:pt x="1630260" y="78219"/>
                </a:moveTo>
                <a:lnTo>
                  <a:pt x="1615960" y="57238"/>
                </a:lnTo>
                <a:lnTo>
                  <a:pt x="1699907" y="0"/>
                </a:lnTo>
                <a:lnTo>
                  <a:pt x="1714207" y="20993"/>
                </a:lnTo>
                <a:lnTo>
                  <a:pt x="1630260" y="78219"/>
                </a:lnTo>
                <a:close/>
              </a:path>
              <a:path w="1714500" h="1180464">
                <a:moveTo>
                  <a:pt x="1483360" y="178384"/>
                </a:moveTo>
                <a:lnTo>
                  <a:pt x="1469047" y="157403"/>
                </a:lnTo>
                <a:lnTo>
                  <a:pt x="1552994" y="100164"/>
                </a:lnTo>
                <a:lnTo>
                  <a:pt x="1567307" y="121145"/>
                </a:lnTo>
                <a:lnTo>
                  <a:pt x="1483360" y="178384"/>
                </a:lnTo>
                <a:close/>
              </a:path>
              <a:path w="1714500" h="1180464">
                <a:moveTo>
                  <a:pt x="1336459" y="278549"/>
                </a:moveTo>
                <a:lnTo>
                  <a:pt x="1322146" y="257556"/>
                </a:lnTo>
                <a:lnTo>
                  <a:pt x="1406093" y="200317"/>
                </a:lnTo>
                <a:lnTo>
                  <a:pt x="1420406" y="221310"/>
                </a:lnTo>
                <a:lnTo>
                  <a:pt x="1336459" y="278549"/>
                </a:lnTo>
                <a:close/>
              </a:path>
              <a:path w="1714500" h="1180464">
                <a:moveTo>
                  <a:pt x="1189545" y="378701"/>
                </a:moveTo>
                <a:lnTo>
                  <a:pt x="1175245" y="357720"/>
                </a:lnTo>
                <a:lnTo>
                  <a:pt x="1259192" y="300482"/>
                </a:lnTo>
                <a:lnTo>
                  <a:pt x="1273492" y="321462"/>
                </a:lnTo>
                <a:lnTo>
                  <a:pt x="1189545" y="378701"/>
                </a:lnTo>
                <a:close/>
              </a:path>
              <a:path w="1714500" h="1180464">
                <a:moveTo>
                  <a:pt x="1042644" y="478866"/>
                </a:moveTo>
                <a:lnTo>
                  <a:pt x="1028331" y="457873"/>
                </a:lnTo>
                <a:lnTo>
                  <a:pt x="1112278" y="400646"/>
                </a:lnTo>
                <a:lnTo>
                  <a:pt x="1126591" y="421627"/>
                </a:lnTo>
                <a:lnTo>
                  <a:pt x="1042644" y="478866"/>
                </a:lnTo>
                <a:close/>
              </a:path>
              <a:path w="1714500" h="1180464">
                <a:moveTo>
                  <a:pt x="895743" y="579018"/>
                </a:moveTo>
                <a:lnTo>
                  <a:pt x="881430" y="558038"/>
                </a:lnTo>
                <a:lnTo>
                  <a:pt x="965377" y="500799"/>
                </a:lnTo>
                <a:lnTo>
                  <a:pt x="979690" y="521792"/>
                </a:lnTo>
                <a:lnTo>
                  <a:pt x="895743" y="579018"/>
                </a:lnTo>
                <a:close/>
              </a:path>
              <a:path w="1714500" h="1180464">
                <a:moveTo>
                  <a:pt x="748830" y="679183"/>
                </a:moveTo>
                <a:lnTo>
                  <a:pt x="734529" y="658190"/>
                </a:lnTo>
                <a:lnTo>
                  <a:pt x="818476" y="600964"/>
                </a:lnTo>
                <a:lnTo>
                  <a:pt x="832777" y="621944"/>
                </a:lnTo>
                <a:lnTo>
                  <a:pt x="748830" y="679183"/>
                </a:lnTo>
                <a:close/>
              </a:path>
              <a:path w="1714500" h="1180464">
                <a:moveTo>
                  <a:pt x="601929" y="779335"/>
                </a:moveTo>
                <a:lnTo>
                  <a:pt x="587629" y="758355"/>
                </a:lnTo>
                <a:lnTo>
                  <a:pt x="671563" y="701116"/>
                </a:lnTo>
                <a:lnTo>
                  <a:pt x="685876" y="722109"/>
                </a:lnTo>
                <a:lnTo>
                  <a:pt x="601929" y="779335"/>
                </a:lnTo>
                <a:close/>
              </a:path>
              <a:path w="1714500" h="1180464">
                <a:moveTo>
                  <a:pt x="455028" y="879500"/>
                </a:moveTo>
                <a:lnTo>
                  <a:pt x="440715" y="858507"/>
                </a:lnTo>
                <a:lnTo>
                  <a:pt x="524662" y="801281"/>
                </a:lnTo>
                <a:lnTo>
                  <a:pt x="538975" y="822261"/>
                </a:lnTo>
                <a:lnTo>
                  <a:pt x="455028" y="879500"/>
                </a:lnTo>
                <a:close/>
              </a:path>
              <a:path w="1714500" h="1180464">
                <a:moveTo>
                  <a:pt x="308127" y="979652"/>
                </a:moveTo>
                <a:lnTo>
                  <a:pt x="293814" y="958672"/>
                </a:lnTo>
                <a:lnTo>
                  <a:pt x="377761" y="901433"/>
                </a:lnTo>
                <a:lnTo>
                  <a:pt x="392061" y="922426"/>
                </a:lnTo>
                <a:lnTo>
                  <a:pt x="308127" y="979652"/>
                </a:lnTo>
                <a:close/>
              </a:path>
              <a:path w="1714500" h="1180464">
                <a:moveTo>
                  <a:pt x="161213" y="1079817"/>
                </a:moveTo>
                <a:lnTo>
                  <a:pt x="146913" y="1058824"/>
                </a:lnTo>
                <a:lnTo>
                  <a:pt x="230860" y="1001598"/>
                </a:lnTo>
                <a:lnTo>
                  <a:pt x="245160" y="1022578"/>
                </a:lnTo>
                <a:lnTo>
                  <a:pt x="161213" y="1079817"/>
                </a:lnTo>
                <a:close/>
              </a:path>
              <a:path w="1714500" h="1180464">
                <a:moveTo>
                  <a:pt x="14312" y="1179969"/>
                </a:moveTo>
                <a:lnTo>
                  <a:pt x="0" y="1158989"/>
                </a:lnTo>
                <a:lnTo>
                  <a:pt x="83947" y="1101750"/>
                </a:lnTo>
                <a:lnTo>
                  <a:pt x="98259" y="1122743"/>
                </a:lnTo>
                <a:lnTo>
                  <a:pt x="14312" y="11799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78071" y="1798967"/>
            <a:ext cx="1625600" cy="1181100"/>
          </a:xfrm>
          <a:custGeom>
            <a:avLst/>
            <a:gdLst/>
            <a:ahLst/>
            <a:cxnLst/>
            <a:rect l="l" t="t" r="r" b="b"/>
            <a:pathLst>
              <a:path w="1625600" h="1181100">
                <a:moveTo>
                  <a:pt x="82435" y="79997"/>
                </a:moveTo>
                <a:lnTo>
                  <a:pt x="0" y="20612"/>
                </a:lnTo>
                <a:lnTo>
                  <a:pt x="14846" y="0"/>
                </a:lnTo>
                <a:lnTo>
                  <a:pt x="97281" y="59385"/>
                </a:lnTo>
                <a:lnTo>
                  <a:pt x="82435" y="79997"/>
                </a:lnTo>
                <a:close/>
              </a:path>
              <a:path w="1625600" h="1181100">
                <a:moveTo>
                  <a:pt x="226694" y="183921"/>
                </a:moveTo>
                <a:lnTo>
                  <a:pt x="144259" y="124536"/>
                </a:lnTo>
                <a:lnTo>
                  <a:pt x="159105" y="103924"/>
                </a:lnTo>
                <a:lnTo>
                  <a:pt x="241541" y="163309"/>
                </a:lnTo>
                <a:lnTo>
                  <a:pt x="226694" y="183921"/>
                </a:lnTo>
                <a:close/>
              </a:path>
              <a:path w="1625600" h="1181100">
                <a:moveTo>
                  <a:pt x="370966" y="287845"/>
                </a:moveTo>
                <a:lnTo>
                  <a:pt x="288531" y="228460"/>
                </a:lnTo>
                <a:lnTo>
                  <a:pt x="303377" y="207848"/>
                </a:lnTo>
                <a:lnTo>
                  <a:pt x="385813" y="267233"/>
                </a:lnTo>
                <a:lnTo>
                  <a:pt x="370966" y="287845"/>
                </a:lnTo>
                <a:close/>
              </a:path>
              <a:path w="1625600" h="1181100">
                <a:moveTo>
                  <a:pt x="515238" y="391769"/>
                </a:moveTo>
                <a:lnTo>
                  <a:pt x="432790" y="332384"/>
                </a:lnTo>
                <a:lnTo>
                  <a:pt x="447636" y="311772"/>
                </a:lnTo>
                <a:lnTo>
                  <a:pt x="530085" y="371157"/>
                </a:lnTo>
                <a:lnTo>
                  <a:pt x="515238" y="391769"/>
                </a:lnTo>
                <a:close/>
              </a:path>
              <a:path w="1625600" h="1181100">
                <a:moveTo>
                  <a:pt x="659498" y="495681"/>
                </a:moveTo>
                <a:lnTo>
                  <a:pt x="577062" y="436295"/>
                </a:lnTo>
                <a:lnTo>
                  <a:pt x="591908" y="415696"/>
                </a:lnTo>
                <a:lnTo>
                  <a:pt x="674344" y="475081"/>
                </a:lnTo>
                <a:lnTo>
                  <a:pt x="659498" y="495681"/>
                </a:lnTo>
                <a:close/>
              </a:path>
              <a:path w="1625600" h="1181100">
                <a:moveTo>
                  <a:pt x="803770" y="599605"/>
                </a:moveTo>
                <a:lnTo>
                  <a:pt x="721334" y="540219"/>
                </a:lnTo>
                <a:lnTo>
                  <a:pt x="736180" y="519620"/>
                </a:lnTo>
                <a:lnTo>
                  <a:pt x="818616" y="578993"/>
                </a:lnTo>
                <a:lnTo>
                  <a:pt x="803770" y="599605"/>
                </a:lnTo>
                <a:close/>
              </a:path>
              <a:path w="1625600" h="1181100">
                <a:moveTo>
                  <a:pt x="948029" y="703529"/>
                </a:moveTo>
                <a:lnTo>
                  <a:pt x="865593" y="644144"/>
                </a:lnTo>
                <a:lnTo>
                  <a:pt x="880440" y="623531"/>
                </a:lnTo>
                <a:lnTo>
                  <a:pt x="962875" y="682917"/>
                </a:lnTo>
                <a:lnTo>
                  <a:pt x="948029" y="703529"/>
                </a:lnTo>
                <a:close/>
              </a:path>
              <a:path w="1625600" h="1181100">
                <a:moveTo>
                  <a:pt x="1092301" y="807453"/>
                </a:moveTo>
                <a:lnTo>
                  <a:pt x="1009865" y="748068"/>
                </a:lnTo>
                <a:lnTo>
                  <a:pt x="1024712" y="727456"/>
                </a:lnTo>
                <a:lnTo>
                  <a:pt x="1107147" y="786841"/>
                </a:lnTo>
                <a:lnTo>
                  <a:pt x="1092301" y="807453"/>
                </a:lnTo>
                <a:close/>
              </a:path>
              <a:path w="1625600" h="1181100">
                <a:moveTo>
                  <a:pt x="1236573" y="911377"/>
                </a:moveTo>
                <a:lnTo>
                  <a:pt x="1154125" y="851992"/>
                </a:lnTo>
                <a:lnTo>
                  <a:pt x="1168971" y="831380"/>
                </a:lnTo>
                <a:lnTo>
                  <a:pt x="1251419" y="890765"/>
                </a:lnTo>
                <a:lnTo>
                  <a:pt x="1236573" y="911377"/>
                </a:lnTo>
                <a:close/>
              </a:path>
              <a:path w="1625600" h="1181100">
                <a:moveTo>
                  <a:pt x="1380832" y="1015301"/>
                </a:moveTo>
                <a:lnTo>
                  <a:pt x="1298397" y="955916"/>
                </a:lnTo>
                <a:lnTo>
                  <a:pt x="1313243" y="935304"/>
                </a:lnTo>
                <a:lnTo>
                  <a:pt x="1395679" y="994689"/>
                </a:lnTo>
                <a:lnTo>
                  <a:pt x="1380832" y="1015301"/>
                </a:lnTo>
                <a:close/>
              </a:path>
              <a:path w="1625600" h="1181100">
                <a:moveTo>
                  <a:pt x="1525104" y="1119225"/>
                </a:moveTo>
                <a:lnTo>
                  <a:pt x="1442669" y="1059840"/>
                </a:lnTo>
                <a:lnTo>
                  <a:pt x="1457515" y="1039228"/>
                </a:lnTo>
                <a:lnTo>
                  <a:pt x="1539951" y="1098613"/>
                </a:lnTo>
                <a:lnTo>
                  <a:pt x="1525104" y="1119225"/>
                </a:lnTo>
                <a:close/>
              </a:path>
              <a:path w="1625600" h="1181100">
                <a:moveTo>
                  <a:pt x="1610639" y="1180833"/>
                </a:moveTo>
                <a:lnTo>
                  <a:pt x="1586928" y="1163764"/>
                </a:lnTo>
                <a:lnTo>
                  <a:pt x="1601774" y="1143152"/>
                </a:lnTo>
                <a:lnTo>
                  <a:pt x="1625485" y="1160233"/>
                </a:lnTo>
                <a:lnTo>
                  <a:pt x="1610639" y="1180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23222" y="1982749"/>
            <a:ext cx="2718435" cy="1184910"/>
          </a:xfrm>
          <a:custGeom>
            <a:avLst/>
            <a:gdLst/>
            <a:ahLst/>
            <a:cxnLst/>
            <a:rect l="l" t="t" r="r" b="b"/>
            <a:pathLst>
              <a:path w="2718435" h="1184910">
                <a:moveTo>
                  <a:pt x="2624505" y="63385"/>
                </a:moveTo>
                <a:lnTo>
                  <a:pt x="2614498" y="40043"/>
                </a:lnTo>
                <a:lnTo>
                  <a:pt x="2707868" y="0"/>
                </a:lnTo>
                <a:lnTo>
                  <a:pt x="2717876" y="23342"/>
                </a:lnTo>
                <a:lnTo>
                  <a:pt x="2624505" y="63385"/>
                </a:lnTo>
                <a:close/>
              </a:path>
              <a:path w="2718435" h="1184910">
                <a:moveTo>
                  <a:pt x="2461094" y="133464"/>
                </a:moveTo>
                <a:lnTo>
                  <a:pt x="2451087" y="110121"/>
                </a:lnTo>
                <a:lnTo>
                  <a:pt x="2544457" y="70078"/>
                </a:lnTo>
                <a:lnTo>
                  <a:pt x="2554478" y="93421"/>
                </a:lnTo>
                <a:lnTo>
                  <a:pt x="2461094" y="133464"/>
                </a:lnTo>
                <a:close/>
              </a:path>
              <a:path w="2718435" h="1184910">
                <a:moveTo>
                  <a:pt x="2297696" y="203542"/>
                </a:moveTo>
                <a:lnTo>
                  <a:pt x="2287676" y="180200"/>
                </a:lnTo>
                <a:lnTo>
                  <a:pt x="2381059" y="140157"/>
                </a:lnTo>
                <a:lnTo>
                  <a:pt x="2391067" y="163499"/>
                </a:lnTo>
                <a:lnTo>
                  <a:pt x="2297696" y="203542"/>
                </a:lnTo>
                <a:close/>
              </a:path>
              <a:path w="2718435" h="1184910">
                <a:moveTo>
                  <a:pt x="2134285" y="273621"/>
                </a:moveTo>
                <a:lnTo>
                  <a:pt x="2124278" y="250278"/>
                </a:lnTo>
                <a:lnTo>
                  <a:pt x="2217648" y="210235"/>
                </a:lnTo>
                <a:lnTo>
                  <a:pt x="2227656" y="233578"/>
                </a:lnTo>
                <a:lnTo>
                  <a:pt x="2134285" y="273621"/>
                </a:lnTo>
                <a:close/>
              </a:path>
              <a:path w="2718435" h="1184910">
                <a:moveTo>
                  <a:pt x="1970874" y="343700"/>
                </a:moveTo>
                <a:lnTo>
                  <a:pt x="1960867" y="320357"/>
                </a:lnTo>
                <a:lnTo>
                  <a:pt x="2054237" y="280314"/>
                </a:lnTo>
                <a:lnTo>
                  <a:pt x="2064258" y="303656"/>
                </a:lnTo>
                <a:lnTo>
                  <a:pt x="1970874" y="343700"/>
                </a:lnTo>
                <a:close/>
              </a:path>
              <a:path w="2718435" h="1184910">
                <a:moveTo>
                  <a:pt x="1807476" y="413791"/>
                </a:moveTo>
                <a:lnTo>
                  <a:pt x="1797456" y="390448"/>
                </a:lnTo>
                <a:lnTo>
                  <a:pt x="1890839" y="350392"/>
                </a:lnTo>
                <a:lnTo>
                  <a:pt x="1900847" y="373735"/>
                </a:lnTo>
                <a:lnTo>
                  <a:pt x="1807476" y="413791"/>
                </a:lnTo>
                <a:close/>
              </a:path>
              <a:path w="2718435" h="1184910">
                <a:moveTo>
                  <a:pt x="1644065" y="483869"/>
                </a:moveTo>
                <a:lnTo>
                  <a:pt x="1634058" y="460527"/>
                </a:lnTo>
                <a:lnTo>
                  <a:pt x="1727428" y="420471"/>
                </a:lnTo>
                <a:lnTo>
                  <a:pt x="1737448" y="443826"/>
                </a:lnTo>
                <a:lnTo>
                  <a:pt x="1644065" y="483869"/>
                </a:lnTo>
                <a:close/>
              </a:path>
              <a:path w="2718435" h="1184910">
                <a:moveTo>
                  <a:pt x="1480667" y="553948"/>
                </a:moveTo>
                <a:lnTo>
                  <a:pt x="1470647" y="530605"/>
                </a:lnTo>
                <a:lnTo>
                  <a:pt x="1564030" y="490562"/>
                </a:lnTo>
                <a:lnTo>
                  <a:pt x="1574038" y="513905"/>
                </a:lnTo>
                <a:lnTo>
                  <a:pt x="1480667" y="553948"/>
                </a:lnTo>
                <a:close/>
              </a:path>
              <a:path w="2718435" h="1184910">
                <a:moveTo>
                  <a:pt x="1317256" y="624027"/>
                </a:moveTo>
                <a:lnTo>
                  <a:pt x="1307249" y="600684"/>
                </a:lnTo>
                <a:lnTo>
                  <a:pt x="1400619" y="560641"/>
                </a:lnTo>
                <a:lnTo>
                  <a:pt x="1410627" y="583984"/>
                </a:lnTo>
                <a:lnTo>
                  <a:pt x="1317256" y="624027"/>
                </a:lnTo>
                <a:close/>
              </a:path>
              <a:path w="2718435" h="1184910">
                <a:moveTo>
                  <a:pt x="1153845" y="694105"/>
                </a:moveTo>
                <a:lnTo>
                  <a:pt x="1143838" y="670763"/>
                </a:lnTo>
                <a:lnTo>
                  <a:pt x="1237208" y="630720"/>
                </a:lnTo>
                <a:lnTo>
                  <a:pt x="1247228" y="654062"/>
                </a:lnTo>
                <a:lnTo>
                  <a:pt x="1153845" y="694105"/>
                </a:lnTo>
                <a:close/>
              </a:path>
              <a:path w="2718435" h="1184910">
                <a:moveTo>
                  <a:pt x="990447" y="764184"/>
                </a:moveTo>
                <a:lnTo>
                  <a:pt x="980427" y="740841"/>
                </a:lnTo>
                <a:lnTo>
                  <a:pt x="1073810" y="700798"/>
                </a:lnTo>
                <a:lnTo>
                  <a:pt x="1083818" y="724141"/>
                </a:lnTo>
                <a:lnTo>
                  <a:pt x="990447" y="764184"/>
                </a:lnTo>
                <a:close/>
              </a:path>
              <a:path w="2718435" h="1184910">
                <a:moveTo>
                  <a:pt x="827036" y="834275"/>
                </a:moveTo>
                <a:lnTo>
                  <a:pt x="817029" y="810933"/>
                </a:lnTo>
                <a:lnTo>
                  <a:pt x="910399" y="770877"/>
                </a:lnTo>
                <a:lnTo>
                  <a:pt x="920407" y="794219"/>
                </a:lnTo>
                <a:lnTo>
                  <a:pt x="827036" y="834275"/>
                </a:lnTo>
                <a:close/>
              </a:path>
              <a:path w="2718435" h="1184910">
                <a:moveTo>
                  <a:pt x="663625" y="904354"/>
                </a:moveTo>
                <a:lnTo>
                  <a:pt x="653618" y="881011"/>
                </a:lnTo>
                <a:lnTo>
                  <a:pt x="746988" y="840955"/>
                </a:lnTo>
                <a:lnTo>
                  <a:pt x="757008" y="864311"/>
                </a:lnTo>
                <a:lnTo>
                  <a:pt x="663625" y="904354"/>
                </a:lnTo>
                <a:close/>
              </a:path>
              <a:path w="2718435" h="1184910">
                <a:moveTo>
                  <a:pt x="500227" y="974432"/>
                </a:moveTo>
                <a:lnTo>
                  <a:pt x="490219" y="951090"/>
                </a:lnTo>
                <a:lnTo>
                  <a:pt x="583590" y="911047"/>
                </a:lnTo>
                <a:lnTo>
                  <a:pt x="593597" y="934389"/>
                </a:lnTo>
                <a:lnTo>
                  <a:pt x="500227" y="974432"/>
                </a:lnTo>
                <a:close/>
              </a:path>
              <a:path w="2718435" h="1184910">
                <a:moveTo>
                  <a:pt x="336816" y="1044511"/>
                </a:moveTo>
                <a:lnTo>
                  <a:pt x="326809" y="1021168"/>
                </a:lnTo>
                <a:lnTo>
                  <a:pt x="420179" y="981125"/>
                </a:lnTo>
                <a:lnTo>
                  <a:pt x="430199" y="1004468"/>
                </a:lnTo>
                <a:lnTo>
                  <a:pt x="336816" y="1044511"/>
                </a:lnTo>
                <a:close/>
              </a:path>
              <a:path w="2718435" h="1184910">
                <a:moveTo>
                  <a:pt x="173418" y="1114590"/>
                </a:moveTo>
                <a:lnTo>
                  <a:pt x="163398" y="1091247"/>
                </a:lnTo>
                <a:lnTo>
                  <a:pt x="256781" y="1051204"/>
                </a:lnTo>
                <a:lnTo>
                  <a:pt x="266788" y="1074546"/>
                </a:lnTo>
                <a:lnTo>
                  <a:pt x="173418" y="1114590"/>
                </a:lnTo>
                <a:close/>
              </a:path>
              <a:path w="2718435" h="1184910">
                <a:moveTo>
                  <a:pt x="10007" y="1184668"/>
                </a:moveTo>
                <a:lnTo>
                  <a:pt x="0" y="1161326"/>
                </a:lnTo>
                <a:lnTo>
                  <a:pt x="93370" y="1121283"/>
                </a:lnTo>
                <a:lnTo>
                  <a:pt x="103378" y="1144625"/>
                </a:lnTo>
                <a:lnTo>
                  <a:pt x="10007" y="118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56172" y="228801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56172" y="246581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56172" y="264361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56172" y="282141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6107" y="343523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25580" y="361303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25053" y="379083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24526" y="396863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23999" y="414643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23466" y="432423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63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22945" y="450203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63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2412" y="46798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21885" y="48576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21358" y="5035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20831" y="52132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20304" y="53910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25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06969" y="5568822"/>
            <a:ext cx="26034" cy="85725"/>
          </a:xfrm>
          <a:custGeom>
            <a:avLst/>
            <a:gdLst/>
            <a:ahLst/>
            <a:cxnLst/>
            <a:rect l="l" t="t" r="r" b="b"/>
            <a:pathLst>
              <a:path w="26035" h="85725">
                <a:moveTo>
                  <a:pt x="25399" y="85509"/>
                </a:moveTo>
                <a:lnTo>
                  <a:pt x="0" y="85432"/>
                </a:lnTo>
                <a:lnTo>
                  <a:pt x="253" y="0"/>
                </a:lnTo>
                <a:lnTo>
                  <a:pt x="25653" y="76"/>
                </a:lnTo>
                <a:lnTo>
                  <a:pt x="25399" y="85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34056" y="3432555"/>
            <a:ext cx="3616325" cy="2476500"/>
          </a:xfrm>
          <a:custGeom>
            <a:avLst/>
            <a:gdLst/>
            <a:ahLst/>
            <a:cxnLst/>
            <a:rect l="l" t="t" r="r" b="b"/>
            <a:pathLst>
              <a:path w="3616325" h="2476500">
                <a:moveTo>
                  <a:pt x="8280" y="2476398"/>
                </a:moveTo>
                <a:lnTo>
                  <a:pt x="0" y="2452382"/>
                </a:lnTo>
                <a:lnTo>
                  <a:pt x="96037" y="2419248"/>
                </a:lnTo>
                <a:lnTo>
                  <a:pt x="104330" y="2443264"/>
                </a:lnTo>
                <a:lnTo>
                  <a:pt x="8280" y="2476398"/>
                </a:lnTo>
                <a:close/>
              </a:path>
              <a:path w="3616325" h="2476500">
                <a:moveTo>
                  <a:pt x="176377" y="2418384"/>
                </a:moveTo>
                <a:lnTo>
                  <a:pt x="168046" y="2394381"/>
                </a:lnTo>
                <a:lnTo>
                  <a:pt x="264032" y="2361082"/>
                </a:lnTo>
                <a:lnTo>
                  <a:pt x="272364" y="2385072"/>
                </a:lnTo>
                <a:lnTo>
                  <a:pt x="176377" y="2418384"/>
                </a:lnTo>
                <a:close/>
              </a:path>
              <a:path w="3616325" h="2476500">
                <a:moveTo>
                  <a:pt x="437666" y="2319020"/>
                </a:moveTo>
                <a:lnTo>
                  <a:pt x="384695" y="2319020"/>
                </a:lnTo>
                <a:lnTo>
                  <a:pt x="431825" y="2302421"/>
                </a:lnTo>
                <a:lnTo>
                  <a:pt x="437666" y="2319020"/>
                </a:lnTo>
                <a:close/>
              </a:path>
              <a:path w="3616325" h="2476500">
                <a:moveTo>
                  <a:pt x="344360" y="2360028"/>
                </a:moveTo>
                <a:lnTo>
                  <a:pt x="335978" y="2336050"/>
                </a:lnTo>
                <a:lnTo>
                  <a:pt x="384721" y="2319007"/>
                </a:lnTo>
                <a:lnTo>
                  <a:pt x="437666" y="2319020"/>
                </a:lnTo>
                <a:lnTo>
                  <a:pt x="440258" y="2326386"/>
                </a:lnTo>
                <a:lnTo>
                  <a:pt x="344360" y="2360028"/>
                </a:lnTo>
                <a:close/>
              </a:path>
              <a:path w="3616325" h="2476500">
                <a:moveTo>
                  <a:pt x="512127" y="2300960"/>
                </a:moveTo>
                <a:lnTo>
                  <a:pt x="503631" y="2277021"/>
                </a:lnTo>
                <a:lnTo>
                  <a:pt x="537425" y="2265032"/>
                </a:lnTo>
                <a:lnTo>
                  <a:pt x="599274" y="2242858"/>
                </a:lnTo>
                <a:lnTo>
                  <a:pt x="607834" y="2266772"/>
                </a:lnTo>
                <a:lnTo>
                  <a:pt x="512127" y="2300960"/>
                </a:lnTo>
                <a:close/>
              </a:path>
              <a:path w="3616325" h="2476500">
                <a:moveTo>
                  <a:pt x="537387" y="2265045"/>
                </a:moveTo>
                <a:close/>
              </a:path>
              <a:path w="3616325" h="2476500">
                <a:moveTo>
                  <a:pt x="679538" y="2240838"/>
                </a:moveTo>
                <a:lnTo>
                  <a:pt x="670890" y="2216962"/>
                </a:lnTo>
                <a:lnTo>
                  <a:pt x="688975" y="2210409"/>
                </a:lnTo>
                <a:lnTo>
                  <a:pt x="764209" y="2182799"/>
                </a:lnTo>
                <a:lnTo>
                  <a:pt x="766190" y="2182063"/>
                </a:lnTo>
                <a:lnTo>
                  <a:pt x="775042" y="2205863"/>
                </a:lnTo>
                <a:lnTo>
                  <a:pt x="679538" y="2240838"/>
                </a:lnTo>
                <a:close/>
              </a:path>
              <a:path w="3616325" h="2476500">
                <a:moveTo>
                  <a:pt x="764159" y="2182812"/>
                </a:moveTo>
                <a:close/>
              </a:path>
              <a:path w="3616325" h="2476500">
                <a:moveTo>
                  <a:pt x="688924" y="2210422"/>
                </a:moveTo>
                <a:close/>
              </a:path>
              <a:path w="3616325" h="2476500">
                <a:moveTo>
                  <a:pt x="935321" y="2126907"/>
                </a:moveTo>
                <a:lnTo>
                  <a:pt x="913345" y="2126907"/>
                </a:lnTo>
                <a:lnTo>
                  <a:pt x="932497" y="2119553"/>
                </a:lnTo>
                <a:lnTo>
                  <a:pt x="935321" y="2126907"/>
                </a:lnTo>
                <a:close/>
              </a:path>
              <a:path w="3616325" h="2476500">
                <a:moveTo>
                  <a:pt x="910873" y="2154986"/>
                </a:moveTo>
                <a:lnTo>
                  <a:pt x="838974" y="2154986"/>
                </a:lnTo>
                <a:lnTo>
                  <a:pt x="913409" y="2126881"/>
                </a:lnTo>
                <a:lnTo>
                  <a:pt x="935321" y="2126907"/>
                </a:lnTo>
                <a:lnTo>
                  <a:pt x="941603" y="2143264"/>
                </a:lnTo>
                <a:lnTo>
                  <a:pt x="910873" y="2154986"/>
                </a:lnTo>
                <a:close/>
              </a:path>
              <a:path w="3616325" h="2476500">
                <a:moveTo>
                  <a:pt x="846467" y="2179307"/>
                </a:moveTo>
                <a:lnTo>
                  <a:pt x="837603" y="2155494"/>
                </a:lnTo>
                <a:lnTo>
                  <a:pt x="839038" y="2154961"/>
                </a:lnTo>
                <a:lnTo>
                  <a:pt x="910873" y="2154986"/>
                </a:lnTo>
                <a:lnTo>
                  <a:pt x="846467" y="2179307"/>
                </a:lnTo>
                <a:close/>
              </a:path>
              <a:path w="3616325" h="2476500">
                <a:moveTo>
                  <a:pt x="1012774" y="2115832"/>
                </a:moveTo>
                <a:lnTo>
                  <a:pt x="1003528" y="2092172"/>
                </a:lnTo>
                <a:lnTo>
                  <a:pt x="1060627" y="2069858"/>
                </a:lnTo>
                <a:lnTo>
                  <a:pt x="1097978" y="2054974"/>
                </a:lnTo>
                <a:lnTo>
                  <a:pt x="1107376" y="2078570"/>
                </a:lnTo>
                <a:lnTo>
                  <a:pt x="1012774" y="2115832"/>
                </a:lnTo>
                <a:close/>
              </a:path>
              <a:path w="3616325" h="2476500">
                <a:moveTo>
                  <a:pt x="1060551" y="2069884"/>
                </a:moveTo>
                <a:close/>
              </a:path>
              <a:path w="3616325" h="2476500">
                <a:moveTo>
                  <a:pt x="1178153" y="2050097"/>
                </a:moveTo>
                <a:lnTo>
                  <a:pt x="1168590" y="2026577"/>
                </a:lnTo>
                <a:lnTo>
                  <a:pt x="1205534" y="2011565"/>
                </a:lnTo>
                <a:lnTo>
                  <a:pt x="1262456" y="1987918"/>
                </a:lnTo>
                <a:lnTo>
                  <a:pt x="1272197" y="2011387"/>
                </a:lnTo>
                <a:lnTo>
                  <a:pt x="1178153" y="2050097"/>
                </a:lnTo>
                <a:close/>
              </a:path>
              <a:path w="3616325" h="2476500">
                <a:moveTo>
                  <a:pt x="1205445" y="2011591"/>
                </a:moveTo>
                <a:close/>
              </a:path>
              <a:path w="3616325" h="2476500">
                <a:moveTo>
                  <a:pt x="1427076" y="1921344"/>
                </a:moveTo>
                <a:lnTo>
                  <a:pt x="1417789" y="1921344"/>
                </a:lnTo>
                <a:lnTo>
                  <a:pt x="1425549" y="1917903"/>
                </a:lnTo>
                <a:lnTo>
                  <a:pt x="1427076" y="1921344"/>
                </a:lnTo>
                <a:close/>
              </a:path>
              <a:path w="3616325" h="2476500">
                <a:moveTo>
                  <a:pt x="1342504" y="1981682"/>
                </a:moveTo>
                <a:lnTo>
                  <a:pt x="1332522" y="1958327"/>
                </a:lnTo>
                <a:lnTo>
                  <a:pt x="1347787" y="1951812"/>
                </a:lnTo>
                <a:lnTo>
                  <a:pt x="1382915" y="1936623"/>
                </a:lnTo>
                <a:lnTo>
                  <a:pt x="1417840" y="1921319"/>
                </a:lnTo>
                <a:lnTo>
                  <a:pt x="1427076" y="1921344"/>
                </a:lnTo>
                <a:lnTo>
                  <a:pt x="1435849" y="1941118"/>
                </a:lnTo>
                <a:lnTo>
                  <a:pt x="1411498" y="1951824"/>
                </a:lnTo>
                <a:lnTo>
                  <a:pt x="1342504" y="1981682"/>
                </a:lnTo>
                <a:close/>
              </a:path>
              <a:path w="3616325" h="2476500">
                <a:moveTo>
                  <a:pt x="1382864" y="1936635"/>
                </a:moveTo>
                <a:close/>
              </a:path>
              <a:path w="3616325" h="2476500">
                <a:moveTo>
                  <a:pt x="1347736" y="1951824"/>
                </a:moveTo>
                <a:close/>
              </a:path>
              <a:path w="3616325" h="2476500">
                <a:moveTo>
                  <a:pt x="1581774" y="1874799"/>
                </a:moveTo>
                <a:lnTo>
                  <a:pt x="1521383" y="1874799"/>
                </a:lnTo>
                <a:lnTo>
                  <a:pt x="1555559" y="1859026"/>
                </a:lnTo>
                <a:lnTo>
                  <a:pt x="1587093" y="1844268"/>
                </a:lnTo>
                <a:lnTo>
                  <a:pt x="1597863" y="1867268"/>
                </a:lnTo>
                <a:lnTo>
                  <a:pt x="1581774" y="1874799"/>
                </a:lnTo>
                <a:close/>
              </a:path>
              <a:path w="3616325" h="2476500">
                <a:moveTo>
                  <a:pt x="1555496" y="1859051"/>
                </a:moveTo>
                <a:close/>
              </a:path>
              <a:path w="3616325" h="2476500">
                <a:moveTo>
                  <a:pt x="1505508" y="1909940"/>
                </a:moveTo>
                <a:lnTo>
                  <a:pt x="1494980" y="1886813"/>
                </a:lnTo>
                <a:lnTo>
                  <a:pt x="1521434" y="1874774"/>
                </a:lnTo>
                <a:lnTo>
                  <a:pt x="1581774" y="1874799"/>
                </a:lnTo>
                <a:lnTo>
                  <a:pt x="1505508" y="1909940"/>
                </a:lnTo>
                <a:close/>
              </a:path>
              <a:path w="3616325" h="2476500">
                <a:moveTo>
                  <a:pt x="1752602" y="1778469"/>
                </a:moveTo>
                <a:lnTo>
                  <a:pt x="1722742" y="1778469"/>
                </a:lnTo>
                <a:lnTo>
                  <a:pt x="1746554" y="1766468"/>
                </a:lnTo>
                <a:lnTo>
                  <a:pt x="1752602" y="1778469"/>
                </a:lnTo>
                <a:close/>
              </a:path>
              <a:path w="3616325" h="2476500">
                <a:moveTo>
                  <a:pt x="1722778" y="1778451"/>
                </a:moveTo>
                <a:close/>
              </a:path>
              <a:path w="3616325" h="2476500">
                <a:moveTo>
                  <a:pt x="1666748" y="1834362"/>
                </a:moveTo>
                <a:lnTo>
                  <a:pt x="1655724" y="1811477"/>
                </a:lnTo>
                <a:lnTo>
                  <a:pt x="1656600" y="1811058"/>
                </a:lnTo>
                <a:lnTo>
                  <a:pt x="1689823" y="1794814"/>
                </a:lnTo>
                <a:lnTo>
                  <a:pt x="1722778" y="1778451"/>
                </a:lnTo>
                <a:lnTo>
                  <a:pt x="1752602" y="1778469"/>
                </a:lnTo>
                <a:lnTo>
                  <a:pt x="1757984" y="1789150"/>
                </a:lnTo>
                <a:lnTo>
                  <a:pt x="1746701" y="1794840"/>
                </a:lnTo>
                <a:lnTo>
                  <a:pt x="1714184" y="1811083"/>
                </a:lnTo>
                <a:lnTo>
                  <a:pt x="1666748" y="1834362"/>
                </a:lnTo>
                <a:close/>
              </a:path>
              <a:path w="3616325" h="2476500">
                <a:moveTo>
                  <a:pt x="1689760" y="1794840"/>
                </a:moveTo>
                <a:close/>
              </a:path>
              <a:path w="3616325" h="2476500">
                <a:moveTo>
                  <a:pt x="1656537" y="1811083"/>
                </a:moveTo>
                <a:close/>
              </a:path>
              <a:path w="3616325" h="2476500">
                <a:moveTo>
                  <a:pt x="1905668" y="1711617"/>
                </a:moveTo>
                <a:lnTo>
                  <a:pt x="1852244" y="1711617"/>
                </a:lnTo>
                <a:lnTo>
                  <a:pt x="1884044" y="1694497"/>
                </a:lnTo>
                <a:lnTo>
                  <a:pt x="1903501" y="1683854"/>
                </a:lnTo>
                <a:lnTo>
                  <a:pt x="1915693" y="1706130"/>
                </a:lnTo>
                <a:lnTo>
                  <a:pt x="1905668" y="1711617"/>
                </a:lnTo>
                <a:close/>
              </a:path>
              <a:path w="3616325" h="2476500">
                <a:moveTo>
                  <a:pt x="1883968" y="1694535"/>
                </a:moveTo>
                <a:close/>
              </a:path>
              <a:path w="3616325" h="2476500">
                <a:moveTo>
                  <a:pt x="1825904" y="1754225"/>
                </a:moveTo>
                <a:lnTo>
                  <a:pt x="1814169" y="1731695"/>
                </a:lnTo>
                <a:lnTo>
                  <a:pt x="1820316" y="1728495"/>
                </a:lnTo>
                <a:lnTo>
                  <a:pt x="1852320" y="1711566"/>
                </a:lnTo>
                <a:lnTo>
                  <a:pt x="1905668" y="1711617"/>
                </a:lnTo>
                <a:lnTo>
                  <a:pt x="1874392" y="1728533"/>
                </a:lnTo>
                <a:lnTo>
                  <a:pt x="1832051" y="1751025"/>
                </a:lnTo>
                <a:lnTo>
                  <a:pt x="1825904" y="1754225"/>
                </a:lnTo>
                <a:close/>
              </a:path>
              <a:path w="3616325" h="2476500">
                <a:moveTo>
                  <a:pt x="1820240" y="1728533"/>
                </a:moveTo>
                <a:close/>
              </a:path>
              <a:path w="3616325" h="2476500">
                <a:moveTo>
                  <a:pt x="2028223" y="1642427"/>
                </a:moveTo>
                <a:lnTo>
                  <a:pt x="1977542" y="1642427"/>
                </a:lnTo>
                <a:lnTo>
                  <a:pt x="2008263" y="1624698"/>
                </a:lnTo>
                <a:lnTo>
                  <a:pt x="2038616" y="1606854"/>
                </a:lnTo>
                <a:lnTo>
                  <a:pt x="2057298" y="1595666"/>
                </a:lnTo>
                <a:lnTo>
                  <a:pt x="2070353" y="1617446"/>
                </a:lnTo>
                <a:lnTo>
                  <a:pt x="2051494" y="1628749"/>
                </a:lnTo>
                <a:lnTo>
                  <a:pt x="2028223" y="1642427"/>
                </a:lnTo>
                <a:close/>
              </a:path>
              <a:path w="3616325" h="2476500">
                <a:moveTo>
                  <a:pt x="2038527" y="1606905"/>
                </a:moveTo>
                <a:close/>
              </a:path>
              <a:path w="3616325" h="2476500">
                <a:moveTo>
                  <a:pt x="2008174" y="1624749"/>
                </a:moveTo>
                <a:close/>
              </a:path>
              <a:path w="3616325" h="2476500">
                <a:moveTo>
                  <a:pt x="1977581" y="1642404"/>
                </a:moveTo>
                <a:close/>
              </a:path>
              <a:path w="3616325" h="2476500">
                <a:moveTo>
                  <a:pt x="1982381" y="1668881"/>
                </a:moveTo>
                <a:lnTo>
                  <a:pt x="1969858" y="1646783"/>
                </a:lnTo>
                <a:lnTo>
                  <a:pt x="1977581" y="1642404"/>
                </a:lnTo>
                <a:lnTo>
                  <a:pt x="2028223" y="1642427"/>
                </a:lnTo>
                <a:lnTo>
                  <a:pt x="2020963" y="1646694"/>
                </a:lnTo>
                <a:lnTo>
                  <a:pt x="1990153" y="1664474"/>
                </a:lnTo>
                <a:lnTo>
                  <a:pt x="1982381" y="1668881"/>
                </a:lnTo>
                <a:close/>
              </a:path>
              <a:path w="3616325" h="2476500">
                <a:moveTo>
                  <a:pt x="2216521" y="1515224"/>
                </a:moveTo>
                <a:lnTo>
                  <a:pt x="2185784" y="1515224"/>
                </a:lnTo>
                <a:lnTo>
                  <a:pt x="2207171" y="1501076"/>
                </a:lnTo>
                <a:lnTo>
                  <a:pt x="2216521" y="1515224"/>
                </a:lnTo>
                <a:close/>
              </a:path>
              <a:path w="3616325" h="2476500">
                <a:moveTo>
                  <a:pt x="2135504" y="1577517"/>
                </a:moveTo>
                <a:lnTo>
                  <a:pt x="2122081" y="1555953"/>
                </a:lnTo>
                <a:lnTo>
                  <a:pt x="2127897" y="1552346"/>
                </a:lnTo>
                <a:lnTo>
                  <a:pt x="2157044" y="1533829"/>
                </a:lnTo>
                <a:lnTo>
                  <a:pt x="2185885" y="1515148"/>
                </a:lnTo>
                <a:lnTo>
                  <a:pt x="2216521" y="1515224"/>
                </a:lnTo>
                <a:lnTo>
                  <a:pt x="2221179" y="1522272"/>
                </a:lnTo>
                <a:lnTo>
                  <a:pt x="2199690" y="1536471"/>
                </a:lnTo>
                <a:lnTo>
                  <a:pt x="2170658" y="1555280"/>
                </a:lnTo>
                <a:lnTo>
                  <a:pt x="2141321" y="1573911"/>
                </a:lnTo>
                <a:lnTo>
                  <a:pt x="2135504" y="1577517"/>
                </a:lnTo>
                <a:close/>
              </a:path>
              <a:path w="3616325" h="2476500">
                <a:moveTo>
                  <a:pt x="2156942" y="1533893"/>
                </a:moveTo>
                <a:close/>
              </a:path>
              <a:path w="3616325" h="2476500">
                <a:moveTo>
                  <a:pt x="2127796" y="1552397"/>
                </a:moveTo>
                <a:close/>
              </a:path>
              <a:path w="3616325" h="2476500">
                <a:moveTo>
                  <a:pt x="2341422" y="1438719"/>
                </a:moveTo>
                <a:lnTo>
                  <a:pt x="2297925" y="1438719"/>
                </a:lnTo>
                <a:lnTo>
                  <a:pt x="2325268" y="1419072"/>
                </a:lnTo>
                <a:lnTo>
                  <a:pt x="2352192" y="1399324"/>
                </a:lnTo>
                <a:lnTo>
                  <a:pt x="2367216" y="1419796"/>
                </a:lnTo>
                <a:lnTo>
                  <a:pt x="2341422" y="1438719"/>
                </a:lnTo>
                <a:close/>
              </a:path>
              <a:path w="3616325" h="2476500">
                <a:moveTo>
                  <a:pt x="2325166" y="1419136"/>
                </a:moveTo>
                <a:close/>
              </a:path>
              <a:path w="3616325" h="2476500">
                <a:moveTo>
                  <a:pt x="2284399" y="1479296"/>
                </a:moveTo>
                <a:lnTo>
                  <a:pt x="2269985" y="1458379"/>
                </a:lnTo>
                <a:lnTo>
                  <a:pt x="2270480" y="1458048"/>
                </a:lnTo>
                <a:lnTo>
                  <a:pt x="2298026" y="1438643"/>
                </a:lnTo>
                <a:lnTo>
                  <a:pt x="2341422" y="1438719"/>
                </a:lnTo>
                <a:lnTo>
                  <a:pt x="2340089" y="1439697"/>
                </a:lnTo>
                <a:lnTo>
                  <a:pt x="2312644" y="1459420"/>
                </a:lnTo>
                <a:lnTo>
                  <a:pt x="2284399" y="1479296"/>
                </a:lnTo>
                <a:close/>
              </a:path>
              <a:path w="3616325" h="2476500">
                <a:moveTo>
                  <a:pt x="2270366" y="1458112"/>
                </a:moveTo>
                <a:close/>
              </a:path>
              <a:path w="3616325" h="2476500">
                <a:moveTo>
                  <a:pt x="2428214" y="1373530"/>
                </a:moveTo>
                <a:lnTo>
                  <a:pt x="2412618" y="1353489"/>
                </a:lnTo>
                <a:lnTo>
                  <a:pt x="2431186" y="1339037"/>
                </a:lnTo>
                <a:lnTo>
                  <a:pt x="2456929" y="1318615"/>
                </a:lnTo>
                <a:lnTo>
                  <a:pt x="2482392" y="1298028"/>
                </a:lnTo>
                <a:lnTo>
                  <a:pt x="2491740" y="1290320"/>
                </a:lnTo>
                <a:lnTo>
                  <a:pt x="2507881" y="1309928"/>
                </a:lnTo>
                <a:lnTo>
                  <a:pt x="2497226" y="1318691"/>
                </a:lnTo>
                <a:lnTo>
                  <a:pt x="2471962" y="1339113"/>
                </a:lnTo>
                <a:lnTo>
                  <a:pt x="2446781" y="1359077"/>
                </a:lnTo>
                <a:lnTo>
                  <a:pt x="2428214" y="1373530"/>
                </a:lnTo>
                <a:close/>
              </a:path>
              <a:path w="3616325" h="2476500">
                <a:moveTo>
                  <a:pt x="2482291" y="1298105"/>
                </a:moveTo>
                <a:close/>
              </a:path>
              <a:path w="3616325" h="2476500">
                <a:moveTo>
                  <a:pt x="2456827" y="1318691"/>
                </a:moveTo>
                <a:close/>
              </a:path>
              <a:path w="3616325" h="2476500">
                <a:moveTo>
                  <a:pt x="2431084" y="1339113"/>
                </a:moveTo>
                <a:close/>
              </a:path>
              <a:path w="3616325" h="2476500">
                <a:moveTo>
                  <a:pt x="2642390" y="1192847"/>
                </a:moveTo>
                <a:lnTo>
                  <a:pt x="2605544" y="1192847"/>
                </a:lnTo>
                <a:lnTo>
                  <a:pt x="2625890" y="1174521"/>
                </a:lnTo>
                <a:lnTo>
                  <a:pt x="2642390" y="1192847"/>
                </a:lnTo>
                <a:close/>
              </a:path>
              <a:path w="3616325" h="2476500">
                <a:moveTo>
                  <a:pt x="2595727" y="1235405"/>
                </a:moveTo>
                <a:lnTo>
                  <a:pt x="2557030" y="1235405"/>
                </a:lnTo>
                <a:lnTo>
                  <a:pt x="2581503" y="1214120"/>
                </a:lnTo>
                <a:lnTo>
                  <a:pt x="2605620" y="1192771"/>
                </a:lnTo>
                <a:lnTo>
                  <a:pt x="2642390" y="1192847"/>
                </a:lnTo>
                <a:lnTo>
                  <a:pt x="2642882" y="1193393"/>
                </a:lnTo>
                <a:lnTo>
                  <a:pt x="2622461" y="1211795"/>
                </a:lnTo>
                <a:lnTo>
                  <a:pt x="2598166" y="1233284"/>
                </a:lnTo>
                <a:lnTo>
                  <a:pt x="2595727" y="1235405"/>
                </a:lnTo>
                <a:close/>
              </a:path>
              <a:path w="3616325" h="2476500">
                <a:moveTo>
                  <a:pt x="2581414" y="1214196"/>
                </a:moveTo>
                <a:close/>
              </a:path>
              <a:path w="3616325" h="2476500">
                <a:moveTo>
                  <a:pt x="2557050" y="1235388"/>
                </a:moveTo>
                <a:close/>
              </a:path>
              <a:path w="3616325" h="2476500">
                <a:moveTo>
                  <a:pt x="2566416" y="1260792"/>
                </a:moveTo>
                <a:lnTo>
                  <a:pt x="2549918" y="1241475"/>
                </a:lnTo>
                <a:lnTo>
                  <a:pt x="2557050" y="1235388"/>
                </a:lnTo>
                <a:lnTo>
                  <a:pt x="2595727" y="1235405"/>
                </a:lnTo>
                <a:lnTo>
                  <a:pt x="2573616" y="1254633"/>
                </a:lnTo>
                <a:lnTo>
                  <a:pt x="2566416" y="1260792"/>
                </a:lnTo>
                <a:close/>
              </a:path>
              <a:path w="3616325" h="2476500">
                <a:moveTo>
                  <a:pt x="2699080" y="1141450"/>
                </a:moveTo>
                <a:lnTo>
                  <a:pt x="2681617" y="1123010"/>
                </a:lnTo>
                <a:lnTo>
                  <a:pt x="2699626" y="1105954"/>
                </a:lnTo>
                <a:lnTo>
                  <a:pt x="2722537" y="1083906"/>
                </a:lnTo>
                <a:lnTo>
                  <a:pt x="2745219" y="1061732"/>
                </a:lnTo>
                <a:lnTo>
                  <a:pt x="2754426" y="1052588"/>
                </a:lnTo>
                <a:lnTo>
                  <a:pt x="2772321" y="1070610"/>
                </a:lnTo>
                <a:lnTo>
                  <a:pt x="2762973" y="1079893"/>
                </a:lnTo>
                <a:lnTo>
                  <a:pt x="2740152" y="1102207"/>
                </a:lnTo>
                <a:lnTo>
                  <a:pt x="2717088" y="1124394"/>
                </a:lnTo>
                <a:lnTo>
                  <a:pt x="2699080" y="1141450"/>
                </a:lnTo>
                <a:close/>
              </a:path>
              <a:path w="3616325" h="2476500">
                <a:moveTo>
                  <a:pt x="2745143" y="1061796"/>
                </a:moveTo>
                <a:close/>
              </a:path>
              <a:path w="3616325" h="2476500">
                <a:moveTo>
                  <a:pt x="2722460" y="1083970"/>
                </a:moveTo>
                <a:close/>
              </a:path>
              <a:path w="3616325" h="2476500">
                <a:moveTo>
                  <a:pt x="2699550" y="1106017"/>
                </a:moveTo>
                <a:close/>
              </a:path>
              <a:path w="3616325" h="2476500">
                <a:moveTo>
                  <a:pt x="2826080" y="1016330"/>
                </a:moveTo>
                <a:lnTo>
                  <a:pt x="2807906" y="998588"/>
                </a:lnTo>
                <a:lnTo>
                  <a:pt x="2811945" y="994448"/>
                </a:lnTo>
                <a:lnTo>
                  <a:pt x="2833776" y="971778"/>
                </a:lnTo>
                <a:lnTo>
                  <a:pt x="2855391" y="948994"/>
                </a:lnTo>
                <a:lnTo>
                  <a:pt x="2876816" y="926096"/>
                </a:lnTo>
                <a:lnTo>
                  <a:pt x="2877642" y="925195"/>
                </a:lnTo>
                <a:lnTo>
                  <a:pt x="2896311" y="942428"/>
                </a:lnTo>
                <a:lnTo>
                  <a:pt x="2895371" y="943457"/>
                </a:lnTo>
                <a:lnTo>
                  <a:pt x="2873819" y="966482"/>
                </a:lnTo>
                <a:lnTo>
                  <a:pt x="2852064" y="989393"/>
                </a:lnTo>
                <a:lnTo>
                  <a:pt x="2830118" y="1012202"/>
                </a:lnTo>
                <a:lnTo>
                  <a:pt x="2826080" y="1016330"/>
                </a:lnTo>
                <a:close/>
              </a:path>
              <a:path w="3616325" h="2476500">
                <a:moveTo>
                  <a:pt x="2876753" y="926160"/>
                </a:moveTo>
                <a:close/>
              </a:path>
              <a:path w="3616325" h="2476500">
                <a:moveTo>
                  <a:pt x="2855328" y="949058"/>
                </a:moveTo>
                <a:close/>
              </a:path>
              <a:path w="3616325" h="2476500">
                <a:moveTo>
                  <a:pt x="2833712" y="971842"/>
                </a:moveTo>
                <a:close/>
              </a:path>
              <a:path w="3616325" h="2476500">
                <a:moveTo>
                  <a:pt x="2811881" y="994511"/>
                </a:moveTo>
                <a:close/>
              </a:path>
              <a:path w="3616325" h="2476500">
                <a:moveTo>
                  <a:pt x="2994363" y="833488"/>
                </a:moveTo>
                <a:lnTo>
                  <a:pt x="2960598" y="833488"/>
                </a:lnTo>
                <a:lnTo>
                  <a:pt x="2981172" y="810006"/>
                </a:lnTo>
                <a:lnTo>
                  <a:pt x="2995891" y="792988"/>
                </a:lnTo>
                <a:lnTo>
                  <a:pt x="3015106" y="809599"/>
                </a:lnTo>
                <a:lnTo>
                  <a:pt x="3000273" y="826744"/>
                </a:lnTo>
                <a:lnTo>
                  <a:pt x="2994363" y="833488"/>
                </a:lnTo>
                <a:close/>
              </a:path>
              <a:path w="3616325" h="2476500">
                <a:moveTo>
                  <a:pt x="2981121" y="810056"/>
                </a:moveTo>
                <a:close/>
              </a:path>
              <a:path w="3616325" h="2476500">
                <a:moveTo>
                  <a:pt x="2947797" y="886028"/>
                </a:moveTo>
                <a:lnTo>
                  <a:pt x="2928912" y="869048"/>
                </a:lnTo>
                <a:lnTo>
                  <a:pt x="2939961" y="856754"/>
                </a:lnTo>
                <a:lnTo>
                  <a:pt x="2960649" y="833424"/>
                </a:lnTo>
                <a:lnTo>
                  <a:pt x="2994363" y="833488"/>
                </a:lnTo>
                <a:lnTo>
                  <a:pt x="2979648" y="850277"/>
                </a:lnTo>
                <a:lnTo>
                  <a:pt x="2958858" y="873721"/>
                </a:lnTo>
                <a:lnTo>
                  <a:pt x="2947797" y="886028"/>
                </a:lnTo>
                <a:close/>
              </a:path>
              <a:path w="3616325" h="2476500">
                <a:moveTo>
                  <a:pt x="2939910" y="856805"/>
                </a:moveTo>
                <a:close/>
              </a:path>
              <a:path w="3616325" h="2476500">
                <a:moveTo>
                  <a:pt x="3064637" y="751370"/>
                </a:moveTo>
                <a:lnTo>
                  <a:pt x="3045104" y="735126"/>
                </a:lnTo>
                <a:lnTo>
                  <a:pt x="3081388" y="691476"/>
                </a:lnTo>
                <a:lnTo>
                  <a:pt x="3109594" y="656805"/>
                </a:lnTo>
                <a:lnTo>
                  <a:pt x="3129305" y="672833"/>
                </a:lnTo>
                <a:lnTo>
                  <a:pt x="3100920" y="707707"/>
                </a:lnTo>
                <a:lnTo>
                  <a:pt x="3064637" y="751370"/>
                </a:lnTo>
                <a:close/>
              </a:path>
              <a:path w="3616325" h="2476500">
                <a:moveTo>
                  <a:pt x="3081299" y="691578"/>
                </a:moveTo>
                <a:close/>
              </a:path>
              <a:path w="3616325" h="2476500">
                <a:moveTo>
                  <a:pt x="3191170" y="595261"/>
                </a:moveTo>
                <a:lnTo>
                  <a:pt x="3158909" y="595261"/>
                </a:lnTo>
                <a:lnTo>
                  <a:pt x="3197021" y="546595"/>
                </a:lnTo>
                <a:lnTo>
                  <a:pt x="3219462" y="517448"/>
                </a:lnTo>
                <a:lnTo>
                  <a:pt x="3239592" y="532942"/>
                </a:lnTo>
                <a:lnTo>
                  <a:pt x="3217024" y="562254"/>
                </a:lnTo>
                <a:lnTo>
                  <a:pt x="3191170" y="595261"/>
                </a:lnTo>
                <a:close/>
              </a:path>
              <a:path w="3616325" h="2476500">
                <a:moveTo>
                  <a:pt x="3196958" y="546671"/>
                </a:moveTo>
                <a:close/>
              </a:path>
              <a:path w="3616325" h="2476500">
                <a:moveTo>
                  <a:pt x="3177031" y="613270"/>
                </a:moveTo>
                <a:lnTo>
                  <a:pt x="3157169" y="597433"/>
                </a:lnTo>
                <a:lnTo>
                  <a:pt x="3158972" y="595172"/>
                </a:lnTo>
                <a:lnTo>
                  <a:pt x="3191170" y="595261"/>
                </a:lnTo>
                <a:lnTo>
                  <a:pt x="3178835" y="611009"/>
                </a:lnTo>
                <a:lnTo>
                  <a:pt x="3177031" y="613270"/>
                </a:lnTo>
                <a:close/>
              </a:path>
              <a:path w="3616325" h="2476500">
                <a:moveTo>
                  <a:pt x="3285832" y="472262"/>
                </a:moveTo>
                <a:lnTo>
                  <a:pt x="3265589" y="456907"/>
                </a:lnTo>
                <a:lnTo>
                  <a:pt x="3271850" y="448665"/>
                </a:lnTo>
                <a:lnTo>
                  <a:pt x="3308692" y="399364"/>
                </a:lnTo>
                <a:lnTo>
                  <a:pt x="3326231" y="375602"/>
                </a:lnTo>
                <a:lnTo>
                  <a:pt x="3346665" y="390690"/>
                </a:lnTo>
                <a:lnTo>
                  <a:pt x="3329038" y="414566"/>
                </a:lnTo>
                <a:lnTo>
                  <a:pt x="3292081" y="464007"/>
                </a:lnTo>
                <a:lnTo>
                  <a:pt x="3285832" y="472262"/>
                </a:lnTo>
                <a:close/>
              </a:path>
              <a:path w="3616325" h="2476500">
                <a:moveTo>
                  <a:pt x="3308642" y="399427"/>
                </a:moveTo>
                <a:close/>
              </a:path>
              <a:path w="3616325" h="2476500">
                <a:moveTo>
                  <a:pt x="3271786" y="448729"/>
                </a:moveTo>
                <a:close/>
              </a:path>
              <a:path w="3616325" h="2476500">
                <a:moveTo>
                  <a:pt x="3448711" y="250444"/>
                </a:moveTo>
                <a:lnTo>
                  <a:pt x="3417455" y="250444"/>
                </a:lnTo>
                <a:lnTo>
                  <a:pt x="3430714" y="231952"/>
                </a:lnTo>
                <a:lnTo>
                  <a:pt x="3451352" y="246761"/>
                </a:lnTo>
                <a:lnTo>
                  <a:pt x="3448711" y="250444"/>
                </a:lnTo>
                <a:close/>
              </a:path>
              <a:path w="3616325" h="2476500">
                <a:moveTo>
                  <a:pt x="3412777" y="300266"/>
                </a:moveTo>
                <a:lnTo>
                  <a:pt x="3381438" y="300266"/>
                </a:lnTo>
                <a:lnTo>
                  <a:pt x="3417481" y="250405"/>
                </a:lnTo>
                <a:lnTo>
                  <a:pt x="3448711" y="250444"/>
                </a:lnTo>
                <a:lnTo>
                  <a:pt x="3438067" y="265290"/>
                </a:lnTo>
                <a:lnTo>
                  <a:pt x="3412777" y="300266"/>
                </a:lnTo>
                <a:close/>
              </a:path>
              <a:path w="3616325" h="2476500">
                <a:moveTo>
                  <a:pt x="3391776" y="329184"/>
                </a:moveTo>
                <a:lnTo>
                  <a:pt x="3371253" y="314210"/>
                </a:lnTo>
                <a:lnTo>
                  <a:pt x="3381463" y="300215"/>
                </a:lnTo>
                <a:lnTo>
                  <a:pt x="3412777" y="300266"/>
                </a:lnTo>
                <a:lnTo>
                  <a:pt x="3401987" y="315188"/>
                </a:lnTo>
                <a:lnTo>
                  <a:pt x="3391776" y="329184"/>
                </a:lnTo>
                <a:close/>
              </a:path>
              <a:path w="3616325" h="2476500">
                <a:moveTo>
                  <a:pt x="3552424" y="100368"/>
                </a:moveTo>
                <a:lnTo>
                  <a:pt x="3524478" y="100368"/>
                </a:lnTo>
                <a:lnTo>
                  <a:pt x="3533787" y="87198"/>
                </a:lnTo>
                <a:lnTo>
                  <a:pt x="3552424" y="100368"/>
                </a:lnTo>
                <a:close/>
              </a:path>
              <a:path w="3616325" h="2476500">
                <a:moveTo>
                  <a:pt x="3495675" y="184708"/>
                </a:moveTo>
                <a:lnTo>
                  <a:pt x="3474974" y="169989"/>
                </a:lnTo>
                <a:lnTo>
                  <a:pt x="3524491" y="100342"/>
                </a:lnTo>
                <a:lnTo>
                  <a:pt x="3552424" y="100368"/>
                </a:lnTo>
                <a:lnTo>
                  <a:pt x="3554526" y="101854"/>
                </a:lnTo>
                <a:lnTo>
                  <a:pt x="3495675" y="184708"/>
                </a:lnTo>
                <a:close/>
              </a:path>
              <a:path w="3616325" h="2476500">
                <a:moveTo>
                  <a:pt x="3598494" y="39611"/>
                </a:moveTo>
                <a:lnTo>
                  <a:pt x="3577755" y="24955"/>
                </a:lnTo>
                <a:lnTo>
                  <a:pt x="3595382" y="0"/>
                </a:lnTo>
                <a:lnTo>
                  <a:pt x="3616134" y="14655"/>
                </a:lnTo>
                <a:lnTo>
                  <a:pt x="3598494" y="39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17535" y="5594603"/>
            <a:ext cx="870203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7998" y="5584659"/>
            <a:ext cx="889495" cy="612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968348" y="5763844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Git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6197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975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753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531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309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087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865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643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421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199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977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755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533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311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89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867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645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423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201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979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757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535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313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091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869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647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425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203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98181" y="589097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22179" y="476669"/>
            <a:ext cx="171450" cy="867410"/>
          </a:xfrm>
          <a:custGeom>
            <a:avLst/>
            <a:gdLst/>
            <a:ahLst/>
            <a:cxnLst/>
            <a:rect l="l" t="t" r="r" b="b"/>
            <a:pathLst>
              <a:path w="171450" h="867410">
                <a:moveTo>
                  <a:pt x="85725" y="791213"/>
                </a:moveTo>
                <a:lnTo>
                  <a:pt x="66675" y="758556"/>
                </a:lnTo>
                <a:lnTo>
                  <a:pt x="66675" y="0"/>
                </a:lnTo>
                <a:lnTo>
                  <a:pt x="104775" y="0"/>
                </a:lnTo>
                <a:lnTo>
                  <a:pt x="104775" y="758556"/>
                </a:lnTo>
                <a:lnTo>
                  <a:pt x="85725" y="791213"/>
                </a:lnTo>
                <a:close/>
              </a:path>
              <a:path w="171450" h="867410">
                <a:moveTo>
                  <a:pt x="85725" y="866838"/>
                </a:moveTo>
                <a:lnTo>
                  <a:pt x="2590" y="724331"/>
                </a:lnTo>
                <a:lnTo>
                  <a:pt x="1181" y="721321"/>
                </a:lnTo>
                <a:lnTo>
                  <a:pt x="304" y="718121"/>
                </a:lnTo>
                <a:lnTo>
                  <a:pt x="0" y="714819"/>
                </a:lnTo>
                <a:lnTo>
                  <a:pt x="279" y="711504"/>
                </a:lnTo>
                <a:lnTo>
                  <a:pt x="18961" y="695680"/>
                </a:lnTo>
                <a:lnTo>
                  <a:pt x="22275" y="695947"/>
                </a:lnTo>
                <a:lnTo>
                  <a:pt x="66675" y="758556"/>
                </a:lnTo>
                <a:lnTo>
                  <a:pt x="66675" y="829030"/>
                </a:lnTo>
                <a:lnTo>
                  <a:pt x="107781" y="829030"/>
                </a:lnTo>
                <a:lnTo>
                  <a:pt x="85725" y="866838"/>
                </a:lnTo>
                <a:close/>
              </a:path>
              <a:path w="171450" h="867410">
                <a:moveTo>
                  <a:pt x="107781" y="829030"/>
                </a:moveTo>
                <a:lnTo>
                  <a:pt x="104775" y="829030"/>
                </a:lnTo>
                <a:lnTo>
                  <a:pt x="104775" y="758556"/>
                </a:lnTo>
                <a:lnTo>
                  <a:pt x="135940" y="705129"/>
                </a:lnTo>
                <a:lnTo>
                  <a:pt x="152488" y="695680"/>
                </a:lnTo>
                <a:lnTo>
                  <a:pt x="155790" y="695985"/>
                </a:lnTo>
                <a:lnTo>
                  <a:pt x="171450" y="714819"/>
                </a:lnTo>
                <a:lnTo>
                  <a:pt x="171145" y="718121"/>
                </a:lnTo>
                <a:lnTo>
                  <a:pt x="170268" y="721321"/>
                </a:lnTo>
                <a:lnTo>
                  <a:pt x="168859" y="724331"/>
                </a:lnTo>
                <a:lnTo>
                  <a:pt x="107781" y="829030"/>
                </a:lnTo>
                <a:close/>
              </a:path>
              <a:path w="171450" h="867410">
                <a:moveTo>
                  <a:pt x="104775" y="829030"/>
                </a:moveTo>
                <a:lnTo>
                  <a:pt x="66675" y="829030"/>
                </a:lnTo>
                <a:lnTo>
                  <a:pt x="66675" y="758556"/>
                </a:lnTo>
                <a:lnTo>
                  <a:pt x="85725" y="791213"/>
                </a:lnTo>
                <a:lnTo>
                  <a:pt x="69265" y="819429"/>
                </a:lnTo>
                <a:lnTo>
                  <a:pt x="104775" y="819429"/>
                </a:lnTo>
                <a:lnTo>
                  <a:pt x="104775" y="829030"/>
                </a:lnTo>
                <a:close/>
              </a:path>
              <a:path w="171450" h="867410">
                <a:moveTo>
                  <a:pt x="104775" y="819429"/>
                </a:moveTo>
                <a:lnTo>
                  <a:pt x="102184" y="819429"/>
                </a:lnTo>
                <a:lnTo>
                  <a:pt x="85725" y="791213"/>
                </a:lnTo>
                <a:lnTo>
                  <a:pt x="104775" y="758556"/>
                </a:lnTo>
                <a:lnTo>
                  <a:pt x="104775" y="819429"/>
                </a:lnTo>
                <a:close/>
              </a:path>
              <a:path w="171450" h="867410">
                <a:moveTo>
                  <a:pt x="102184" y="819429"/>
                </a:moveTo>
                <a:lnTo>
                  <a:pt x="69265" y="819429"/>
                </a:lnTo>
                <a:lnTo>
                  <a:pt x="85725" y="791213"/>
                </a:lnTo>
                <a:lnTo>
                  <a:pt x="102184" y="8194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72475" y="1803488"/>
            <a:ext cx="1992630" cy="3856990"/>
          </a:xfrm>
          <a:custGeom>
            <a:avLst/>
            <a:gdLst/>
            <a:ahLst/>
            <a:cxnLst/>
            <a:rect l="l" t="t" r="r" b="b"/>
            <a:pathLst>
              <a:path w="1992629" h="3856990">
                <a:moveTo>
                  <a:pt x="1945830" y="102006"/>
                </a:moveTo>
                <a:lnTo>
                  <a:pt x="1923224" y="90424"/>
                </a:lnTo>
                <a:lnTo>
                  <a:pt x="1969541" y="0"/>
                </a:lnTo>
                <a:lnTo>
                  <a:pt x="1992147" y="11582"/>
                </a:lnTo>
                <a:lnTo>
                  <a:pt x="1945830" y="102006"/>
                </a:lnTo>
                <a:close/>
              </a:path>
              <a:path w="1992629" h="3856990">
                <a:moveTo>
                  <a:pt x="1864766" y="260248"/>
                </a:moveTo>
                <a:lnTo>
                  <a:pt x="1842160" y="248665"/>
                </a:lnTo>
                <a:lnTo>
                  <a:pt x="1888490" y="158242"/>
                </a:lnTo>
                <a:lnTo>
                  <a:pt x="1911095" y="169824"/>
                </a:lnTo>
                <a:lnTo>
                  <a:pt x="1864766" y="260248"/>
                </a:lnTo>
                <a:close/>
              </a:path>
              <a:path w="1992629" h="3856990">
                <a:moveTo>
                  <a:pt x="1783715" y="418503"/>
                </a:moveTo>
                <a:lnTo>
                  <a:pt x="1761108" y="406920"/>
                </a:lnTo>
                <a:lnTo>
                  <a:pt x="1807425" y="316496"/>
                </a:lnTo>
                <a:lnTo>
                  <a:pt x="1830031" y="328066"/>
                </a:lnTo>
                <a:lnTo>
                  <a:pt x="1783715" y="418503"/>
                </a:lnTo>
                <a:close/>
              </a:path>
              <a:path w="1992629" h="3856990">
                <a:moveTo>
                  <a:pt x="1702650" y="576745"/>
                </a:moveTo>
                <a:lnTo>
                  <a:pt x="1680044" y="565162"/>
                </a:lnTo>
                <a:lnTo>
                  <a:pt x="1726361" y="474738"/>
                </a:lnTo>
                <a:lnTo>
                  <a:pt x="1748967" y="486321"/>
                </a:lnTo>
                <a:lnTo>
                  <a:pt x="1702650" y="576745"/>
                </a:lnTo>
                <a:close/>
              </a:path>
              <a:path w="1992629" h="3856990">
                <a:moveTo>
                  <a:pt x="1621599" y="734987"/>
                </a:moveTo>
                <a:lnTo>
                  <a:pt x="1598993" y="723417"/>
                </a:lnTo>
                <a:lnTo>
                  <a:pt x="1645310" y="632980"/>
                </a:lnTo>
                <a:lnTo>
                  <a:pt x="1667916" y="644563"/>
                </a:lnTo>
                <a:lnTo>
                  <a:pt x="1621599" y="734987"/>
                </a:lnTo>
                <a:close/>
              </a:path>
              <a:path w="1992629" h="3856990">
                <a:moveTo>
                  <a:pt x="1540535" y="893241"/>
                </a:moveTo>
                <a:lnTo>
                  <a:pt x="1517929" y="881659"/>
                </a:lnTo>
                <a:lnTo>
                  <a:pt x="1564246" y="791235"/>
                </a:lnTo>
                <a:lnTo>
                  <a:pt x="1586852" y="802817"/>
                </a:lnTo>
                <a:lnTo>
                  <a:pt x="1540535" y="893241"/>
                </a:lnTo>
                <a:close/>
              </a:path>
              <a:path w="1992629" h="3856990">
                <a:moveTo>
                  <a:pt x="1459471" y="1051483"/>
                </a:moveTo>
                <a:lnTo>
                  <a:pt x="1436865" y="1039901"/>
                </a:lnTo>
                <a:lnTo>
                  <a:pt x="1483194" y="949477"/>
                </a:lnTo>
                <a:lnTo>
                  <a:pt x="1505800" y="961059"/>
                </a:lnTo>
                <a:lnTo>
                  <a:pt x="1459471" y="1051483"/>
                </a:lnTo>
                <a:close/>
              </a:path>
              <a:path w="1992629" h="3856990">
                <a:moveTo>
                  <a:pt x="1378419" y="1209738"/>
                </a:moveTo>
                <a:lnTo>
                  <a:pt x="1355813" y="1198156"/>
                </a:lnTo>
                <a:lnTo>
                  <a:pt x="1402130" y="1107732"/>
                </a:lnTo>
                <a:lnTo>
                  <a:pt x="1424736" y="1119301"/>
                </a:lnTo>
                <a:lnTo>
                  <a:pt x="1378419" y="1209738"/>
                </a:lnTo>
                <a:close/>
              </a:path>
              <a:path w="1992629" h="3856990">
                <a:moveTo>
                  <a:pt x="1297355" y="1367980"/>
                </a:moveTo>
                <a:lnTo>
                  <a:pt x="1274749" y="1356398"/>
                </a:lnTo>
                <a:lnTo>
                  <a:pt x="1321066" y="1265974"/>
                </a:lnTo>
                <a:lnTo>
                  <a:pt x="1343672" y="1277556"/>
                </a:lnTo>
                <a:lnTo>
                  <a:pt x="1297355" y="1367980"/>
                </a:lnTo>
                <a:close/>
              </a:path>
              <a:path w="1992629" h="3856990">
                <a:moveTo>
                  <a:pt x="1216304" y="1526235"/>
                </a:moveTo>
                <a:lnTo>
                  <a:pt x="1193698" y="1514652"/>
                </a:lnTo>
                <a:lnTo>
                  <a:pt x="1240015" y="1424228"/>
                </a:lnTo>
                <a:lnTo>
                  <a:pt x="1262621" y="1435798"/>
                </a:lnTo>
                <a:lnTo>
                  <a:pt x="1216304" y="1526235"/>
                </a:lnTo>
                <a:close/>
              </a:path>
              <a:path w="1992629" h="3856990">
                <a:moveTo>
                  <a:pt x="1135240" y="1684477"/>
                </a:moveTo>
                <a:lnTo>
                  <a:pt x="1112634" y="1672894"/>
                </a:lnTo>
                <a:lnTo>
                  <a:pt x="1158951" y="1582470"/>
                </a:lnTo>
                <a:lnTo>
                  <a:pt x="1181557" y="1594053"/>
                </a:lnTo>
                <a:lnTo>
                  <a:pt x="1135240" y="1684477"/>
                </a:lnTo>
                <a:close/>
              </a:path>
              <a:path w="1992629" h="3856990">
                <a:moveTo>
                  <a:pt x="1054176" y="1842719"/>
                </a:moveTo>
                <a:lnTo>
                  <a:pt x="1031570" y="1831149"/>
                </a:lnTo>
                <a:lnTo>
                  <a:pt x="1077887" y="1740712"/>
                </a:lnTo>
                <a:lnTo>
                  <a:pt x="1100505" y="1752295"/>
                </a:lnTo>
                <a:lnTo>
                  <a:pt x="1054176" y="1842719"/>
                </a:lnTo>
                <a:close/>
              </a:path>
              <a:path w="1992629" h="3856990">
                <a:moveTo>
                  <a:pt x="973124" y="2000973"/>
                </a:moveTo>
                <a:lnTo>
                  <a:pt x="950518" y="1989391"/>
                </a:lnTo>
                <a:lnTo>
                  <a:pt x="996835" y="1898967"/>
                </a:lnTo>
                <a:lnTo>
                  <a:pt x="1019441" y="1910549"/>
                </a:lnTo>
                <a:lnTo>
                  <a:pt x="973124" y="2000973"/>
                </a:lnTo>
                <a:close/>
              </a:path>
              <a:path w="1992629" h="3856990">
                <a:moveTo>
                  <a:pt x="892060" y="2159215"/>
                </a:moveTo>
                <a:lnTo>
                  <a:pt x="869454" y="2147633"/>
                </a:lnTo>
                <a:lnTo>
                  <a:pt x="915771" y="2057209"/>
                </a:lnTo>
                <a:lnTo>
                  <a:pt x="938377" y="2068791"/>
                </a:lnTo>
                <a:lnTo>
                  <a:pt x="892060" y="2159215"/>
                </a:lnTo>
                <a:close/>
              </a:path>
              <a:path w="1992629" h="3856990">
                <a:moveTo>
                  <a:pt x="811009" y="2317470"/>
                </a:moveTo>
                <a:lnTo>
                  <a:pt x="788390" y="2305888"/>
                </a:lnTo>
                <a:lnTo>
                  <a:pt x="834720" y="2215464"/>
                </a:lnTo>
                <a:lnTo>
                  <a:pt x="857326" y="2227033"/>
                </a:lnTo>
                <a:lnTo>
                  <a:pt x="811009" y="2317470"/>
                </a:lnTo>
                <a:close/>
              </a:path>
              <a:path w="1992629" h="3856990">
                <a:moveTo>
                  <a:pt x="729945" y="2475712"/>
                </a:moveTo>
                <a:lnTo>
                  <a:pt x="707339" y="2464130"/>
                </a:lnTo>
                <a:lnTo>
                  <a:pt x="753656" y="2373706"/>
                </a:lnTo>
                <a:lnTo>
                  <a:pt x="776262" y="2385288"/>
                </a:lnTo>
                <a:lnTo>
                  <a:pt x="729945" y="2475712"/>
                </a:lnTo>
                <a:close/>
              </a:path>
              <a:path w="1992629" h="3856990">
                <a:moveTo>
                  <a:pt x="648881" y="2633967"/>
                </a:moveTo>
                <a:lnTo>
                  <a:pt x="626275" y="2622384"/>
                </a:lnTo>
                <a:lnTo>
                  <a:pt x="672592" y="2531960"/>
                </a:lnTo>
                <a:lnTo>
                  <a:pt x="695198" y="2543530"/>
                </a:lnTo>
                <a:lnTo>
                  <a:pt x="648881" y="2633967"/>
                </a:lnTo>
                <a:close/>
              </a:path>
              <a:path w="1992629" h="3856990">
                <a:moveTo>
                  <a:pt x="567829" y="2792209"/>
                </a:moveTo>
                <a:lnTo>
                  <a:pt x="545223" y="2780626"/>
                </a:lnTo>
                <a:lnTo>
                  <a:pt x="591540" y="2690202"/>
                </a:lnTo>
                <a:lnTo>
                  <a:pt x="614146" y="2701785"/>
                </a:lnTo>
                <a:lnTo>
                  <a:pt x="567829" y="2792209"/>
                </a:lnTo>
                <a:close/>
              </a:path>
              <a:path w="1992629" h="3856990">
                <a:moveTo>
                  <a:pt x="486765" y="2950451"/>
                </a:moveTo>
                <a:lnTo>
                  <a:pt x="464159" y="2938881"/>
                </a:lnTo>
                <a:lnTo>
                  <a:pt x="510476" y="2848444"/>
                </a:lnTo>
                <a:lnTo>
                  <a:pt x="533082" y="2860027"/>
                </a:lnTo>
                <a:lnTo>
                  <a:pt x="486765" y="2950451"/>
                </a:lnTo>
                <a:close/>
              </a:path>
              <a:path w="1992629" h="3856990">
                <a:moveTo>
                  <a:pt x="405701" y="3108705"/>
                </a:moveTo>
                <a:lnTo>
                  <a:pt x="383095" y="3097123"/>
                </a:lnTo>
                <a:lnTo>
                  <a:pt x="429425" y="3006699"/>
                </a:lnTo>
                <a:lnTo>
                  <a:pt x="452031" y="3018281"/>
                </a:lnTo>
                <a:lnTo>
                  <a:pt x="405701" y="3108705"/>
                </a:lnTo>
                <a:close/>
              </a:path>
              <a:path w="1992629" h="3856990">
                <a:moveTo>
                  <a:pt x="324650" y="3266948"/>
                </a:moveTo>
                <a:lnTo>
                  <a:pt x="302044" y="3255365"/>
                </a:lnTo>
                <a:lnTo>
                  <a:pt x="348361" y="3164941"/>
                </a:lnTo>
                <a:lnTo>
                  <a:pt x="370967" y="3176524"/>
                </a:lnTo>
                <a:lnTo>
                  <a:pt x="324650" y="3266948"/>
                </a:lnTo>
                <a:close/>
              </a:path>
              <a:path w="1992629" h="3856990">
                <a:moveTo>
                  <a:pt x="243586" y="3425202"/>
                </a:moveTo>
                <a:lnTo>
                  <a:pt x="220980" y="3413620"/>
                </a:lnTo>
                <a:lnTo>
                  <a:pt x="267296" y="3323196"/>
                </a:lnTo>
                <a:lnTo>
                  <a:pt x="289902" y="3334766"/>
                </a:lnTo>
                <a:lnTo>
                  <a:pt x="243586" y="3425202"/>
                </a:lnTo>
                <a:close/>
              </a:path>
              <a:path w="1992629" h="3856990">
                <a:moveTo>
                  <a:pt x="162534" y="3583444"/>
                </a:moveTo>
                <a:lnTo>
                  <a:pt x="139928" y="3571862"/>
                </a:lnTo>
                <a:lnTo>
                  <a:pt x="186245" y="3481438"/>
                </a:lnTo>
                <a:lnTo>
                  <a:pt x="208851" y="3493020"/>
                </a:lnTo>
                <a:lnTo>
                  <a:pt x="162534" y="3583444"/>
                </a:lnTo>
                <a:close/>
              </a:path>
              <a:path w="1992629" h="3856990">
                <a:moveTo>
                  <a:pt x="81470" y="3741699"/>
                </a:moveTo>
                <a:lnTo>
                  <a:pt x="58864" y="3730116"/>
                </a:lnTo>
                <a:lnTo>
                  <a:pt x="105181" y="3639680"/>
                </a:lnTo>
                <a:lnTo>
                  <a:pt x="127787" y="3651262"/>
                </a:lnTo>
                <a:lnTo>
                  <a:pt x="81470" y="3741699"/>
                </a:lnTo>
                <a:close/>
              </a:path>
              <a:path w="1992629" h="3856990">
                <a:moveTo>
                  <a:pt x="22606" y="3856596"/>
                </a:moveTo>
                <a:lnTo>
                  <a:pt x="0" y="3845013"/>
                </a:lnTo>
                <a:lnTo>
                  <a:pt x="24130" y="3797935"/>
                </a:lnTo>
                <a:lnTo>
                  <a:pt x="46736" y="3809517"/>
                </a:lnTo>
                <a:lnTo>
                  <a:pt x="22606" y="385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D6EAA51-B255-4908-9D7D-F2734E091982}"/>
              </a:ext>
            </a:extLst>
          </p:cNvPr>
          <p:cNvSpPr txBox="1"/>
          <p:nvPr/>
        </p:nvSpPr>
        <p:spPr>
          <a:xfrm>
            <a:off x="4572000" y="476669"/>
            <a:ext cx="12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反向代理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768819"/>
            <a:ext cx="4902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通过服务发现自动映射路</a:t>
            </a:r>
            <a:r>
              <a:rPr b="0" spc="5" dirty="0">
                <a:latin typeface="黑体"/>
                <a:cs typeface="黑体"/>
              </a:rPr>
              <a:t>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932" y="1909343"/>
            <a:ext cx="468693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黑体"/>
                <a:cs typeface="黑体"/>
              </a:rPr>
              <a:t>服务ID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需要访问Eureka，有服务才会创建路</a:t>
            </a:r>
            <a:r>
              <a:rPr sz="2000" spc="5" dirty="0">
                <a:latin typeface="黑体"/>
                <a:cs typeface="黑体"/>
              </a:rPr>
              <a:t>由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F64506-CB37-4666-BCB0-0449F21FA780}"/>
              </a:ext>
            </a:extLst>
          </p:cNvPr>
          <p:cNvSpPr txBox="1"/>
          <p:nvPr/>
        </p:nvSpPr>
        <p:spPr>
          <a:xfrm>
            <a:off x="65532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不用配置他也会自动有静态路由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82" y="560235"/>
            <a:ext cx="4902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黑体"/>
                <a:cs typeface="黑体"/>
              </a:rPr>
              <a:t>使用服务发现手动映射路</a:t>
            </a:r>
            <a:r>
              <a:rPr b="0" spc="5" dirty="0">
                <a:latin typeface="黑体"/>
                <a:cs typeface="黑体"/>
              </a:rPr>
              <a:t>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932" y="1765325"/>
            <a:ext cx="2400935" cy="13055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application.yml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ignored-services</a:t>
            </a:r>
            <a:endParaRPr sz="20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77777"/>
              </a:buClr>
              <a:buSzPct val="6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黑体"/>
                <a:cs typeface="黑体"/>
              </a:rPr>
              <a:t>prefix</a:t>
            </a:r>
            <a:endParaRPr sz="2000">
              <a:latin typeface="黑体"/>
              <a:cs typeface="黑体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EC7E77-D163-4BC0-9C5D-9A7F0B937067}"/>
              </a:ext>
            </a:extLst>
          </p:cNvPr>
          <p:cNvGrpSpPr/>
          <p:nvPr/>
        </p:nvGrpSpPr>
        <p:grpSpPr>
          <a:xfrm>
            <a:off x="1676400" y="3635424"/>
            <a:ext cx="6781800" cy="2652914"/>
            <a:chOff x="1676400" y="3635424"/>
            <a:chExt cx="6781800" cy="265291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BBA8207-53FC-44DD-8121-B11B155E5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635424"/>
              <a:ext cx="6781800" cy="2652914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F50CCA0-9CB8-461E-8EC5-AE5359446F8E}"/>
                </a:ext>
              </a:extLst>
            </p:cNvPr>
            <p:cNvSpPr/>
            <p:nvPr/>
          </p:nvSpPr>
          <p:spPr>
            <a:xfrm>
              <a:off x="3266299" y="3733800"/>
              <a:ext cx="3210701" cy="9906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584727E-21DB-48FB-8230-99EA71714894}"/>
              </a:ext>
            </a:extLst>
          </p:cNvPr>
          <p:cNvSpPr txBox="1"/>
          <p:nvPr/>
        </p:nvSpPr>
        <p:spPr>
          <a:xfrm>
            <a:off x="5105400" y="19050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Ignored-services: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过滤服务，如果不想让</a:t>
            </a:r>
            <a:r>
              <a:rPr lang="en-US" altLang="zh-CN" dirty="0" err="1">
                <a:highlight>
                  <a:srgbClr val="FFFF00"/>
                </a:highlight>
              </a:rPr>
              <a:t>zuul</a:t>
            </a:r>
            <a:r>
              <a:rPr lang="zh-CN" altLang="en-US" dirty="0">
                <a:highlight>
                  <a:srgbClr val="FFFF00"/>
                </a:highlight>
              </a:rPr>
              <a:t>做第一层级的初始的静态路由构建，那就加上这个设置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923</Words>
  <Application>Microsoft Office PowerPoint</Application>
  <PresentationFormat>全屏显示(4:3)</PresentationFormat>
  <Paragraphs>202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黑体</vt:lpstr>
      <vt:lpstr>宋体</vt:lpstr>
      <vt:lpstr>Arial</vt:lpstr>
      <vt:lpstr>Calibri</vt:lpstr>
      <vt:lpstr>Wingdings</vt:lpstr>
      <vt:lpstr>Office Theme</vt:lpstr>
      <vt:lpstr>2021-服务端开发</vt:lpstr>
      <vt:lpstr>回忆AOP的横切关注点（cross-cutting concern）</vt:lpstr>
      <vt:lpstr>分布式系统的横切关注点（放到网关处做）</vt:lpstr>
      <vt:lpstr>服务网关</vt:lpstr>
      <vt:lpstr>Zuul</vt:lpstr>
      <vt:lpstr>使用Zuul</vt:lpstr>
      <vt:lpstr>分布式系统关系图</vt:lpstr>
      <vt:lpstr>通过服务发现自动映射路由</vt:lpstr>
      <vt:lpstr>使用服务发现手动映射路由</vt:lpstr>
      <vt:lpstr>使用静态URL手动映射路由</vt:lpstr>
      <vt:lpstr>动态重新加载路由配置</vt:lpstr>
      <vt:lpstr>设置超时</vt:lpstr>
      <vt:lpstr>测试网关侧的负载均衡</vt:lpstr>
      <vt:lpstr>过滤器</vt:lpstr>
      <vt:lpstr>PowerPoint 演示文稿</vt:lpstr>
      <vt:lpstr>PowerPoint 演示文稿</vt:lpstr>
      <vt:lpstr>Kubernetes</vt:lpstr>
      <vt:lpstr>核心概念</vt:lpstr>
      <vt:lpstr>Label</vt:lpstr>
      <vt:lpstr>下一代微服务： Service Mesh</vt:lpstr>
      <vt:lpstr>部署模型：单个服务调用，表现为sidecar</vt:lpstr>
      <vt:lpstr>部署模型：多个服务调用，表现为通讯层</vt:lpstr>
      <vt:lpstr>部署模型：有大量服务，表现为网格</vt:lpstr>
      <vt:lpstr>为什么使用Service Mesh</vt:lpstr>
      <vt:lpstr>一个例子</vt:lpstr>
      <vt:lpstr>Google的istio架构</vt:lpstr>
      <vt:lpstr>华为的Mesher架构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2021-服务端开发</dc:title>
  <cp:lastModifiedBy>Gary</cp:lastModifiedBy>
  <cp:revision>69</cp:revision>
  <dcterms:created xsi:type="dcterms:W3CDTF">2021-04-22T11:35:57Z</dcterms:created>
  <dcterms:modified xsi:type="dcterms:W3CDTF">2021-04-22T13:25:13Z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2021-04-22T00:00:00Z</vt:filetime>
  </property>
  <property fmtid="{D5CDD505-2E9C-101B-9397-08002B2CF9AE}" pid="3" name="Creator">
    <vt:lpwstr>WPS 演示</vt:lpwstr>
  </property>
  <property fmtid="{D5CDD505-2E9C-101B-9397-08002B2CF9AE}" pid="4" name="LastSaved">
    <vt:filetime>2021-04-22T00:00:00Z</vt:filetime>
  </property>
</Properties>
</file>