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41" r:id="rId3"/>
    <p:sldId id="337" r:id="rId4"/>
    <p:sldId id="268" r:id="rId5"/>
    <p:sldId id="338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40" r:id="rId14"/>
    <p:sldId id="311" r:id="rId15"/>
    <p:sldId id="334" r:id="rId16"/>
    <p:sldId id="333" r:id="rId17"/>
    <p:sldId id="335" r:id="rId18"/>
    <p:sldId id="336" r:id="rId19"/>
    <p:sldId id="339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9" autoAdjust="0"/>
    <p:restoredTop sz="74519" autoAdjust="0"/>
  </p:normalViewPr>
  <p:slideViewPr>
    <p:cSldViewPr>
      <p:cViewPr varScale="1">
        <p:scale>
          <a:sx n="87" d="100"/>
          <a:sy n="87" d="100"/>
        </p:scale>
        <p:origin x="127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开发：开发一系列的静态文件</a:t>
            </a:r>
            <a:endParaRPr lang="en-US" altLang="zh-CN" dirty="0"/>
          </a:p>
          <a:p>
            <a:r>
              <a:rPr lang="zh-CN" altLang="en-US" dirty="0"/>
              <a:t>运行：</a:t>
            </a:r>
            <a:r>
              <a:rPr lang="en-US" altLang="zh-CN" dirty="0"/>
              <a:t>new</a:t>
            </a:r>
            <a:r>
              <a:rPr lang="zh-CN" altLang="en-US" dirty="0"/>
              <a:t>对象，</a:t>
            </a:r>
            <a:r>
              <a:rPr lang="en-US" altLang="zh-CN" dirty="0"/>
              <a:t>Spring</a:t>
            </a:r>
            <a:r>
              <a:rPr lang="zh-CN" altLang="en-US" dirty="0"/>
              <a:t>容器可以完成运行时的容器乖离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根配置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context:component-scan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base-package=“…”/&gt;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&lt;import resource=“xml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文件”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&lt;bean class=“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配置类”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8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14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不同情况下使用不同的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，使用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profile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来控制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还可以用于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sprint boot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的属性文件命名（带后缀）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package </a:t>
            </a:r>
            <a:r>
              <a:rPr lang="en-US" altLang="zh-CN" dirty="0" err="1"/>
              <a:t>com.myapp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Configuration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Profile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/>
              <a:t>org.springframework.jdbc.datasource.embedded.EmbeddedDatabaseBuilder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/>
              <a:t>org.springframework.jdbc.datasource.embedded.EmbeddedDatabaseType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org.springframework.jndi.JndiObjectFactoryBean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javax.sql.DataSource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@Configuration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class </a:t>
            </a:r>
            <a:r>
              <a:rPr lang="en-US" altLang="zh-CN" dirty="0" err="1"/>
              <a:t>DataSourceConfig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@Bean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destroyMethod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“shutdown”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@Profile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“dev”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开发环境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embeddedDataSource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return new </a:t>
            </a:r>
            <a:r>
              <a:rPr lang="en-US" altLang="zh-CN" dirty="0" err="1"/>
              <a:t>EmbeddedDatabaseBuilder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setType</a:t>
            </a:r>
            <a:r>
              <a:rPr lang="en-US" altLang="zh-CN" dirty="0"/>
              <a:t>(EmbeddedDatabaseType.</a:t>
            </a:r>
            <a:r>
              <a:rPr lang="en-US" altLang="zh-CN" sz="1200" i="1" dirty="0">
                <a:effectLst/>
                <a:latin typeface="+mn-lt"/>
                <a:ea typeface="+mn-ea"/>
                <a:cs typeface="+mn-cs"/>
                <a:sym typeface="Calibri"/>
              </a:rPr>
              <a:t>H2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addScript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classpath:schema.sql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addScript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classpath:test-data.sql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.build()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@Bean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@Profile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“prod”</a:t>
            </a:r>
            <a:r>
              <a:rPr lang="en-US" altLang="zh-CN" dirty="0"/>
              <a:t>) </a:t>
            </a:r>
            <a:r>
              <a:rPr lang="zh-CN" altLang="en-US" dirty="0"/>
              <a:t>生产环境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jndiDataSource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new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jndiObjectFactoryBean.setJndiName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jdbc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myDS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jndiObjectFactoryBean.setResourceRef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true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jndiObjectFactoryBean.setProxyInterface</a:t>
            </a:r>
            <a:r>
              <a:rPr lang="en-US" altLang="zh-CN" dirty="0"/>
              <a:t>(</a:t>
            </a:r>
            <a:r>
              <a:rPr lang="en-US" altLang="zh-CN" dirty="0" err="1"/>
              <a:t>javax.sql.DataSource.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return </a:t>
            </a:r>
            <a:r>
              <a:rPr lang="en-US" altLang="zh-CN" dirty="0"/>
              <a:t>(</a:t>
            </a:r>
            <a:r>
              <a:rPr lang="en-US" altLang="zh-CN" dirty="0" err="1"/>
              <a:t>DataSource</a:t>
            </a:r>
            <a:r>
              <a:rPr lang="en-US" altLang="zh-CN" dirty="0"/>
              <a:t>) </a:t>
            </a:r>
            <a:r>
              <a:rPr lang="en-US" altLang="zh-CN" dirty="0" err="1"/>
              <a:t>jndiObjectFactoryBean.getObject</a:t>
            </a:r>
            <a:r>
              <a:rPr lang="en-US" altLang="zh-CN" dirty="0"/>
              <a:t>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激活的方式使用激活的三种方式 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Spring Boot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java –jar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时，使用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spring.profiles.active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=sys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会读取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application-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sys.properties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来完成配置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如果没有添加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profile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则会帮你实例化出来（无论是否有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profile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的别的）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47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Conditional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**.class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实现了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Condition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接口，自己决定什么时候创建这个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，什么时候不创建这个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37466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多个时候会报错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需要配置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Primary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标签，此时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就会选择示例化被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Primary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标记的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配置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Qualifier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标签是为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添加一个标签（不同于名字），然后注入时和生成时使用对应的一致的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Qualifier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标记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也可以自定义注解，使用对应的注解对应，需要创建c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old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并且对应生成即可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@Qualifier</a:t>
            </a:r>
          </a:p>
          <a:p>
            <a:pPr marL="0" indent="0">
              <a:buNone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@interface cold{</a:t>
            </a:r>
          </a:p>
          <a:p>
            <a:pPr marL="0" indent="0">
              <a:buNone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37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private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context;</a:t>
            </a:r>
          </a:p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@Scope</a:t>
            </a:r>
            <a:r>
              <a:rPr lang="en-US" altLang="zh-CN" dirty="0"/>
              <a:t>(ConfigurableBeanFactory.</a:t>
            </a:r>
            <a:r>
              <a:rPr lang="en-US" altLang="zh-CN" sz="1200" i="1" dirty="0">
                <a:effectLst/>
                <a:latin typeface="+mn-lt"/>
                <a:ea typeface="+mn-ea"/>
                <a:cs typeface="+mn-cs"/>
                <a:sym typeface="Calibri"/>
              </a:rPr>
              <a:t>SCOPE_PROTOTYPE</a:t>
            </a:r>
            <a:r>
              <a:rPr lang="en-US" altLang="zh-CN" dirty="0"/>
              <a:t>)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Session Client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Server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之间的一个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Session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，不同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Client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可能和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Server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建立多个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Session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Request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是一次请求和处理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@Component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StoreService</a:t>
            </a:r>
            <a:r>
              <a:rPr lang="en-US" altLang="zh-CN" dirty="0"/>
              <a:t>{ </a:t>
            </a:r>
            <a:r>
              <a:rPr lang="zh-CN" altLang="en-US" dirty="0"/>
              <a:t>单实例，注入每一个人创建的每一个购物车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如何把一个会话范围的对象注入到一个单例对象中呢？</a:t>
            </a:r>
            <a:r>
              <a:rPr lang="en-US" altLang="zh-CN" dirty="0"/>
              <a:t>Spring</a:t>
            </a:r>
            <a:r>
              <a:rPr lang="zh-CN" altLang="en-US" dirty="0"/>
              <a:t>实际上注入的是一个代理对象</a:t>
            </a:r>
            <a:endParaRPr lang="en-US" altLang="zh-CN" dirty="0"/>
          </a:p>
          <a:p>
            <a:r>
              <a:rPr lang="zh-CN" altLang="en-US" dirty="0"/>
              <a:t>最开始注入的时候</a:t>
            </a:r>
            <a:r>
              <a:rPr lang="en-US" altLang="zh-CN" dirty="0"/>
              <a:t>Spring</a:t>
            </a:r>
            <a:r>
              <a:rPr lang="zh-CN" altLang="en-US" dirty="0"/>
              <a:t>注入了一个代理对象，如果一开始是</a:t>
            </a:r>
            <a:r>
              <a:rPr lang="en-US" altLang="zh-CN" dirty="0"/>
              <a:t>A</a:t>
            </a:r>
            <a:r>
              <a:rPr lang="zh-CN" altLang="en-US" dirty="0"/>
              <a:t>的购物车，那么就会讲代理对象和对应的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对应起来</a:t>
            </a:r>
            <a:endParaRPr lang="en-US" altLang="zh-CN" dirty="0"/>
          </a:p>
          <a:p>
            <a:r>
              <a:rPr lang="en-US" altLang="zh-CN" dirty="0"/>
              <a:t>@Autowired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setShoppingCart</a:t>
            </a:r>
            <a:r>
              <a:rPr lang="en-US" altLang="zh-CN" dirty="0"/>
              <a:t>(</a:t>
            </a:r>
            <a:r>
              <a:rPr lang="en-US" altLang="zh-CN" dirty="0" err="1"/>
              <a:t>ShoppingCart</a:t>
            </a:r>
            <a:r>
              <a:rPr lang="en-US" altLang="zh-CN" dirty="0"/>
              <a:t> </a:t>
            </a:r>
            <a:r>
              <a:rPr lang="en-US" altLang="zh-CN" dirty="0" err="1"/>
              <a:t>shoppingCart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StoreService</a:t>
            </a:r>
            <a:r>
              <a:rPr lang="zh-CN" altLang="en-US" dirty="0"/>
              <a:t>是单例对象</a:t>
            </a:r>
            <a:endParaRPr lang="en-US" altLang="zh-CN" dirty="0"/>
          </a:p>
          <a:p>
            <a:r>
              <a:rPr lang="en-US" altLang="zh-CN" dirty="0" err="1"/>
              <a:t>ShoppingCart</a:t>
            </a:r>
            <a:r>
              <a:rPr lang="zh-CN" altLang="en-US" dirty="0"/>
              <a:t>是接口</a:t>
            </a:r>
            <a:endParaRPr lang="en-US" altLang="zh-CN" dirty="0"/>
          </a:p>
          <a:p>
            <a:r>
              <a:rPr lang="en-US" altLang="zh-CN" dirty="0" err="1"/>
              <a:t>shoppingCart</a:t>
            </a:r>
            <a:r>
              <a:rPr lang="zh-CN" altLang="en-US" dirty="0"/>
              <a:t>是会话范围的对象</a:t>
            </a:r>
          </a:p>
        </p:txBody>
      </p:sp>
    </p:spTree>
    <p:extLst>
      <p:ext uri="{BB962C8B-B14F-4D97-AF65-F5344CB8AC3E}">
        <p14:creationId xmlns:p14="http://schemas.microsoft.com/office/powerpoint/2010/main" val="203774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聚焦在</a:t>
            </a:r>
            <a:r>
              <a:rPr lang="en-US" altLang="zh-CN" dirty="0"/>
              <a:t>Spring</a:t>
            </a:r>
            <a:r>
              <a:rPr lang="zh-CN" altLang="en-US" dirty="0"/>
              <a:t>核心容器，放置了一个个的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Bean</a:t>
            </a:r>
            <a:r>
              <a:rPr lang="zh-CN" altLang="en-US" dirty="0"/>
              <a:t>之间的关系管理</a:t>
            </a:r>
          </a:p>
        </p:txBody>
      </p:sp>
    </p:spTree>
    <p:extLst>
      <p:ext uri="{BB962C8B-B14F-4D97-AF65-F5344CB8AC3E}">
        <p14:creationId xmlns:p14="http://schemas.microsoft.com/office/powerpoint/2010/main" val="7526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告诉容器创建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，以及如何组装它们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5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遇到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就会调用标注的这个方法。另外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也可标在成员字段上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dirty="0"/>
              <a:t>它和</a:t>
            </a:r>
            <a:r>
              <a:rPr lang="en-US" altLang="zh-CN" dirty="0"/>
              <a:t>@Bean</a:t>
            </a:r>
            <a:r>
              <a:rPr lang="zh-CN" altLang="en-US" dirty="0"/>
              <a:t>不用同时用，加上</a:t>
            </a:r>
            <a:r>
              <a:rPr lang="en-US" altLang="zh-CN" dirty="0"/>
              <a:t>@Bean</a:t>
            </a:r>
            <a:r>
              <a:rPr lang="zh-CN" altLang="en-US" dirty="0"/>
              <a:t>的方法参数可自动注入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//@Scope(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ConfigurableBeanFactory.SCOPE_PROTOTYPE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sym typeface="Calibri"/>
              </a:rPr>
              <a:t>Java Dependency Injection</a:t>
            </a:r>
            <a:r>
              <a:rPr lang="zh-CN" altLang="en-US" dirty="0">
                <a:latin typeface="黑体"/>
                <a:ea typeface="黑体"/>
                <a:sym typeface="Calibri"/>
              </a:rPr>
              <a:t>（</a:t>
            </a:r>
            <a:r>
              <a:rPr lang="en-US" altLang="zh-CN" dirty="0">
                <a:latin typeface="黑体"/>
                <a:ea typeface="黑体"/>
                <a:sym typeface="Calibri"/>
              </a:rPr>
              <a:t>Javax.inject.*</a:t>
            </a:r>
            <a:r>
              <a:rPr lang="zh-CN" altLang="en-US" dirty="0">
                <a:latin typeface="黑体"/>
                <a:ea typeface="黑体"/>
                <a:sym typeface="Calibri"/>
              </a:rPr>
              <a:t>）</a:t>
            </a:r>
            <a:endParaRPr lang="en-US" altLang="zh-CN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sym typeface="Calibri"/>
              </a:rPr>
              <a:t>@Component    </a:t>
            </a:r>
            <a:r>
              <a:rPr lang="zh-CN" altLang="en-US" sz="1800" dirty="0">
                <a:latin typeface="黑体"/>
                <a:ea typeface="黑体"/>
                <a:sym typeface="Calibri"/>
              </a:rPr>
              <a:t>等价   </a:t>
            </a:r>
            <a:r>
              <a:rPr lang="en-US" altLang="zh-CN" sz="1800" dirty="0">
                <a:latin typeface="黑体"/>
                <a:ea typeface="黑体"/>
                <a:sym typeface="Calibri"/>
              </a:rPr>
              <a:t>@Named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</a:rPr>
              <a:t>@</a:t>
            </a:r>
            <a:r>
              <a:rPr lang="en-US" altLang="zh-CN" sz="1800" dirty="0" err="1">
                <a:latin typeface="黑体"/>
                <a:ea typeface="黑体"/>
              </a:rPr>
              <a:t>Autowired</a:t>
            </a:r>
            <a:r>
              <a:rPr lang="en-US" altLang="zh-CN" sz="1800" dirty="0">
                <a:latin typeface="黑体"/>
                <a:ea typeface="黑体"/>
              </a:rPr>
              <a:t>  </a:t>
            </a:r>
            <a:r>
              <a:rPr lang="zh-CN" altLang="en-US" sz="1800" dirty="0">
                <a:latin typeface="黑体"/>
                <a:ea typeface="黑体"/>
              </a:rPr>
              <a:t>等价  </a:t>
            </a:r>
            <a:r>
              <a:rPr lang="en-US" altLang="zh-CN" sz="1800" dirty="0">
                <a:latin typeface="黑体"/>
                <a:ea typeface="黑体"/>
              </a:rPr>
              <a:t>@Inject</a:t>
            </a:r>
            <a:endParaRPr lang="en-US" altLang="zh-CN" sz="1800" dirty="0">
              <a:latin typeface="黑体"/>
              <a:ea typeface="黑体"/>
              <a:sym typeface="Calibri"/>
            </a:endParaRP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&lt;!-- https://mvnrepository.com/artifact/javax.inject/inject-api 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javax.inject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&gt;inject-</a:t>
            </a:r>
            <a:r>
              <a:rPr lang="en-US" altLang="zh-CN" dirty="0" err="1"/>
              <a:t>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&lt;version&gt;1.0.0-PRD&lt;/version&gt;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&lt;!-- https://mvnrepository.com/artifact/javax.inject/com.springsource.javax.inject 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javax.inject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com.springsource.javax.inject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&lt;version&gt;1.0.0&lt;/version&gt;</a:t>
            </a:r>
          </a:p>
          <a:p>
            <a:r>
              <a:rPr lang="en-US" altLang="zh-CN" dirty="0"/>
              <a:t>    &lt;scope&gt;provided&lt;/scope&gt;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8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2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引用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&lt;constructor-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arg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ref=“…” /&gt; 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等价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c-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c:cd-ref=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…”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：（参数名、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_0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-ref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值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&lt;constructor-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arg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value=“…” /&gt; 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等价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c-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c:_title=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…”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：（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参数名、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_0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字面量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null:   &lt;null/&gt;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&lt;list&gt;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&lt;set&gt;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&lt;value&gt;..&lt;/value&gt;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&lt;value&gt;..&lt;/value&gt;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或：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&lt;ref bean=“..”/&gt;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&lt;/list&gt;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---------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属性注入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&lt;bean&gt;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&lt;property name=“..”  ref=“..”/&gt;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&lt;/bean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&lt;property name=“..”&gt;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&lt;list&gt;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&lt;/list&gt;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&lt;/property&gt;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p: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属性名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-ref=“..”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util:list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id=“…”&gt;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&lt;value&gt;…&lt;/value&gt;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util:list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p:tracks-ref=“..”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73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77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7" r:id="rId14"/>
    <p:sldLayoutId id="2147483669" r:id="rId15"/>
    <p:sldLayoutId id="2147483670" r:id="rId16"/>
    <p:sldLayoutId id="2147483671" r:id="rId17"/>
    <p:sldLayoutId id="2147483672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  依赖注入（</a:t>
            </a:r>
            <a:r>
              <a:rPr lang="en-US" altLang="zh-CN" dirty="0"/>
              <a:t>Dependency Injection</a:t>
            </a:r>
            <a:r>
              <a:rPr lang="zh-CN" altLang="en-US" dirty="0"/>
              <a:t>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188640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XML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装配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8136904" cy="48965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&lt;beans&gt;&lt;bean&gt;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不能类型检查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构造器注入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&lt;constructor-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arg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注入字面量值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注入集合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属性注入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util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建议：强依赖使用构造器注入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356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1779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混合配置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899592" y="1628800"/>
            <a:ext cx="8136904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JavaConfig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中的导入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@Import(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.class,…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ImportResource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中的导入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&lt;import resource=“xml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”/&gt;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&lt;bean class=“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5412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541238"/>
            <a:ext cx="7344742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根配置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331640" y="1628800"/>
            <a:ext cx="7704856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Configeration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ComponetScan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@Import(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其它配置类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…)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ImportResource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其它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文件）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Class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BootConfig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(){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5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BFB9B-DC93-44E8-A4DA-2F36F474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76672"/>
            <a:ext cx="7632700" cy="87153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641B-D8E4-455D-94B3-B62968D17751}"/>
              </a:ext>
            </a:extLst>
          </p:cNvPr>
          <p:cNvSpPr txBox="1">
            <a:spLocks/>
          </p:cNvSpPr>
          <p:nvPr/>
        </p:nvSpPr>
        <p:spPr>
          <a:xfrm>
            <a:off x="1331640" y="1628800"/>
            <a:ext cx="7704856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阅读以下章节：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   3.1-3.4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113140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@Profile</a:t>
            </a:r>
            <a:endParaRPr lang="zh-CN" altLang="en-US" b="0" dirty="0">
              <a:latin typeface="黑体"/>
              <a:ea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691680" y="1340768"/>
            <a:ext cx="5904656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Configeration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@Profile(“dev”)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类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@Profile(“prov”)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方法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激活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spring.profiles.default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=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“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dev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”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spring.profiles.active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=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“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prod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”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ActiveProfiles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(“dev”)</a:t>
            </a:r>
          </a:p>
        </p:txBody>
      </p:sp>
    </p:spTree>
    <p:extLst>
      <p:ext uri="{BB962C8B-B14F-4D97-AF65-F5344CB8AC3E}">
        <p14:creationId xmlns:p14="http://schemas.microsoft.com/office/powerpoint/2010/main" val="722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@Conditional</a:t>
            </a:r>
            <a:endParaRPr lang="zh-CN" altLang="en-US" b="0" dirty="0">
              <a:latin typeface="黑体"/>
              <a:ea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691680" y="1340768"/>
            <a:ext cx="5904656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@Conditional(**.class)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接口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Condition{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boolean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matches(…)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}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270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116632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自动装配的歧义性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331640" y="988170"/>
            <a:ext cx="6552728" cy="5681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@Component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或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@Primary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定义时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@Componet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@Qualifier(“…”)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自定义限定符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使用时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@Autowired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@Qualifier(“…”)  bean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名称或自定义限定符，默认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名是限定符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也可以自定义注解，这些注解本身也加了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@Qualifier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注解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@Cold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@Creamy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92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Bean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的作用域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043608" y="1268760"/>
            <a:ext cx="7128792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@Scope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可以与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@Component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一起使用，指定作用域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Singleton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单实例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Prototype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原型（多实例的方式）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Session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会话建立时创建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，会话结束后销毁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Request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请求开始时创建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，请求结束后销毁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使用会话和请求作用域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@Component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@Scope(value=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WebApplicationContext.SCOPE_SESSION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,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     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proxyMode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=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ScopedProxyMode.INTERFACES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public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ShoppingCart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cart(){....}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924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3B0FA1-CAB1-4DE8-89E5-EDA023F5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8528165" cy="46567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7B83E4-9FEF-44E1-8B13-B43B33042922}"/>
              </a:ext>
            </a:extLst>
          </p:cNvPr>
          <p:cNvSpPr txBox="1"/>
          <p:nvPr/>
        </p:nvSpPr>
        <p:spPr>
          <a:xfrm>
            <a:off x="827584" y="404664"/>
            <a:ext cx="41044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通过代理注入给单例对象</a:t>
            </a:r>
            <a:endParaRPr lang="en-US" altLang="zh-CN" sz="280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983327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019A4-4BB0-408A-ADA6-03F77A6D1B96}"/>
              </a:ext>
            </a:extLst>
          </p:cNvPr>
          <p:cNvSpPr txBox="1"/>
          <p:nvPr/>
        </p:nvSpPr>
        <p:spPr>
          <a:xfrm>
            <a:off x="431540" y="751344"/>
            <a:ext cx="8280920" cy="5355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至少精通一门编程语言，非常精通，不是能简单写几个程序，尽可能多学几门语言。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熟练掌握-一门编程框架，如java的Spring， Python的Django， 前端的Vue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会使用常用的工具， 包括: IDE、Git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会使用静态检查工具，如java的Finbugs（分析类内部、类间和类与外部的问题）、PMD、CheckStyle（代码格式化）等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IDEA 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插件或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Maven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插件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会单元测试工具，如java的JUnit、mockito、Coverage（覆盖率检查工具）、Cobertura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会使用构建工具，如java的Maven，常用的mvn插件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会使用数据库以及开发技术，MySQL是首选，其次用于测试的H2、SQLite也是需要的，另外ORM开发框架（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mybatis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JPA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等）也需要会一个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会使用多个功能和性能自动化测试工具，提醒你们的是无论你将来做开发还是做测试，多掌握几个自动化测试工具对你们是非常有用的。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其它的开发技术 主是是以WEB开发、分布式(云计算)、大数据等为主要方向，能多学点，对你们将来也有利的。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最后就是软件工程的知识，你们要知道一个软件开发项目是如何运转的，需求怎么做、设计怎么做、什么才是好代码、应该怎么做测试、版本如何管理、缺陷如何管理等，还有敏捷的价值观、优秀实践(TDD、CI/CD等)，这些知识也是必需的。</a:t>
            </a:r>
          </a:p>
        </p:txBody>
      </p:sp>
    </p:spTree>
    <p:extLst>
      <p:ext uri="{BB962C8B-B14F-4D97-AF65-F5344CB8AC3E}">
        <p14:creationId xmlns:p14="http://schemas.microsoft.com/office/powerpoint/2010/main" val="34170763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文本框 3"/>
          <p:cNvSpPr txBox="1"/>
          <p:nvPr/>
        </p:nvSpPr>
        <p:spPr>
          <a:xfrm>
            <a:off x="937996" y="1374135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1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自动化配置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996" y="5106353"/>
            <a:ext cx="4713492" cy="12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586" y="1950199"/>
            <a:ext cx="2592289" cy="248691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996" y="1950199"/>
            <a:ext cx="3024337" cy="1694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41" name="文本框 3"/>
          <p:cNvSpPr txBox="1"/>
          <p:nvPr/>
        </p:nvSpPr>
        <p:spPr>
          <a:xfrm>
            <a:off x="937996" y="4530290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3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dirty="0">
                <a:latin typeface="宋体"/>
                <a:ea typeface="宋体"/>
                <a:cs typeface="宋体"/>
                <a:sym typeface="宋体"/>
              </a:rPr>
              <a:t>XML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配置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42" name="文本框 3"/>
          <p:cNvSpPr txBox="1"/>
          <p:nvPr/>
        </p:nvSpPr>
        <p:spPr>
          <a:xfrm>
            <a:off x="5183586" y="1374135"/>
            <a:ext cx="280831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2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JavaConfig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4AC787-D10D-4084-8967-8B9DC721510A}"/>
              </a:ext>
            </a:extLst>
          </p:cNvPr>
          <p:cNvSpPr txBox="1">
            <a:spLocks/>
          </p:cNvSpPr>
          <p:nvPr/>
        </p:nvSpPr>
        <p:spPr>
          <a:xfrm>
            <a:off x="755650" y="179681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b="0" dirty="0">
                <a:latin typeface="黑体"/>
                <a:ea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配置方案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5885A-66FE-4817-B2E2-8603D60B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b="0" dirty="0">
                <a:latin typeface="黑体"/>
                <a:ea typeface="黑体"/>
                <a:sym typeface="黑体"/>
              </a:rPr>
              <a:t>例子代码类图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0426BF-9BAE-4C0D-98BE-86A75E4B1B7F}"/>
              </a:ext>
            </a:extLst>
          </p:cNvPr>
          <p:cNvSpPr/>
          <p:nvPr/>
        </p:nvSpPr>
        <p:spPr>
          <a:xfrm>
            <a:off x="6012160" y="4437112"/>
            <a:ext cx="1944216" cy="400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000" dirty="0" err="1"/>
              <a:t>SgtPeppers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D4171B3-DEE7-4D26-B3EA-DF4A340FBE19}"/>
              </a:ext>
            </a:extLst>
          </p:cNvPr>
          <p:cNvSpPr/>
          <p:nvPr/>
        </p:nvSpPr>
        <p:spPr bwMode="auto">
          <a:xfrm>
            <a:off x="6192180" y="1988840"/>
            <a:ext cx="1584176" cy="100126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>
                <a:latin typeface="+mn-ea"/>
              </a:rPr>
              <a:t>&lt;&lt;interface&gt;&gt;</a:t>
            </a:r>
            <a:endParaRPr lang="en-US" altLang="zh-CN" sz="16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CompactDisc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Bef>
                <a:spcPts val="12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+play ()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A29C7A-48A1-402B-8691-08456DCCDAF8}"/>
              </a:ext>
            </a:extLst>
          </p:cNvPr>
          <p:cNvCxnSpPr/>
          <p:nvPr/>
        </p:nvCxnSpPr>
        <p:spPr bwMode="auto">
          <a:xfrm>
            <a:off x="6192180" y="262939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82C80DD-E2BF-41D1-B719-E271ED56BB6A}"/>
              </a:ext>
            </a:extLst>
          </p:cNvPr>
          <p:cNvSpPr/>
          <p:nvPr/>
        </p:nvSpPr>
        <p:spPr>
          <a:xfrm>
            <a:off x="6840252" y="3004693"/>
            <a:ext cx="288032" cy="219439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A82E58-C2F3-49FF-8045-C23DECC1BADC}"/>
              </a:ext>
            </a:extLst>
          </p:cNvPr>
          <p:cNvCxnSpPr>
            <a:stCxn id="11" idx="3"/>
            <a:endCxn id="3" idx="0"/>
          </p:cNvCxnSpPr>
          <p:nvPr/>
        </p:nvCxnSpPr>
        <p:spPr>
          <a:xfrm>
            <a:off x="6984268" y="3224132"/>
            <a:ext cx="0" cy="121298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863D403A-901C-41C2-B779-DC726061F62E}"/>
              </a:ext>
            </a:extLst>
          </p:cNvPr>
          <p:cNvSpPr/>
          <p:nvPr/>
        </p:nvSpPr>
        <p:spPr bwMode="auto">
          <a:xfrm>
            <a:off x="827584" y="1988840"/>
            <a:ext cx="1584176" cy="100126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>
                <a:latin typeface="+mn-ea"/>
              </a:rPr>
              <a:t>&lt;&lt;interface&gt;&gt;</a:t>
            </a:r>
            <a:endParaRPr lang="en-US" altLang="zh-CN" sz="16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MediaPlayer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Bef>
                <a:spcPts val="12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+play ()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721F21-F5AE-4947-A3E5-AA8A76DDAB82}"/>
              </a:ext>
            </a:extLst>
          </p:cNvPr>
          <p:cNvCxnSpPr/>
          <p:nvPr/>
        </p:nvCxnSpPr>
        <p:spPr bwMode="auto">
          <a:xfrm>
            <a:off x="827584" y="262939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5956B7-3C3D-493D-92EE-BF6170617228}"/>
              </a:ext>
            </a:extLst>
          </p:cNvPr>
          <p:cNvSpPr/>
          <p:nvPr/>
        </p:nvSpPr>
        <p:spPr>
          <a:xfrm>
            <a:off x="3491880" y="2289419"/>
            <a:ext cx="1402493" cy="400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000"/>
              <a:t>CDPlayer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D4C318-0624-41DD-B52D-5E76A593E9A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>
            <a:off x="4894373" y="2489473"/>
            <a:ext cx="1297807" cy="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C7E2D82-B0A1-4249-9135-45F934902C2D}"/>
              </a:ext>
            </a:extLst>
          </p:cNvPr>
          <p:cNvSpPr/>
          <p:nvPr/>
        </p:nvSpPr>
        <p:spPr>
          <a:xfrm rot="16200000">
            <a:off x="2406492" y="2383176"/>
            <a:ext cx="288032" cy="219439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D28204-BD37-4537-812A-5BF1ECB6D5FC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2660228" y="2489473"/>
            <a:ext cx="831652" cy="342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A48D024-7810-49C3-8FD0-E41DF922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17032"/>
            <a:ext cx="2882950" cy="216366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EC0315-89CB-43E3-B7E4-4EA8684D8A7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51920" y="4637166"/>
            <a:ext cx="2160240" cy="52002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769015-19E7-412F-851B-6FE1CB0C57F9}"/>
              </a:ext>
            </a:extLst>
          </p:cNvPr>
          <p:cNvCxnSpPr>
            <a:cxnSpLocks/>
          </p:cNvCxnSpPr>
          <p:nvPr/>
        </p:nvCxnSpPr>
        <p:spPr>
          <a:xfrm flipV="1">
            <a:off x="3025143" y="2689527"/>
            <a:ext cx="1080120" cy="14207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39673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自动化配置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844824"/>
            <a:ext cx="7560693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组件扫描（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component scanning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自动装配（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autowiring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235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组件扫描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632700" cy="324036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@Configuration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@ComponentScan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fr-FR" sz="1800" dirty="0">
                <a:latin typeface="黑体"/>
                <a:ea typeface="黑体"/>
                <a:cs typeface="黑体"/>
                <a:sym typeface="黑体"/>
              </a:rPr>
              <a:t>等价  </a:t>
            </a:r>
            <a:r>
              <a:rPr lang="fr-FR" altLang="zh-CN" sz="1800" dirty="0">
                <a:latin typeface="黑体"/>
                <a:ea typeface="黑体"/>
                <a:cs typeface="黑体"/>
                <a:sym typeface="黑体"/>
              </a:rPr>
              <a:t>&lt;context:component-scan base-package=“…”/&gt;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基础包（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basePackages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={“…”,”…”})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类型不安全（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not type-safe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basePackageClasses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={.class,.css}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Marker interface</a:t>
            </a: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0466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自动装配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556792"/>
            <a:ext cx="7632700" cy="33843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@Autowired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用在构造器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用在属性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Setter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方法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required=false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391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err="1">
                <a:latin typeface="黑体"/>
                <a:ea typeface="黑体"/>
                <a:sym typeface="黑体"/>
              </a:rPr>
              <a:t>JavaConfig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755650" y="1916832"/>
            <a:ext cx="8280846" cy="33123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自动化配置有时会行不通，</a:t>
            </a:r>
            <a:r>
              <a:rPr lang="zh-CN" altLang="en-US" dirty="0">
                <a:latin typeface="黑体"/>
                <a:ea typeface="黑体"/>
                <a:sym typeface="Calibri"/>
              </a:rPr>
              <a:t>如：第三方库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@Configuration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@Bean(name=“..”)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840921" lvl="3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调用方法（）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840921" lvl="3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通过方法参数自动装配（其它配置类、其它方式创建的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lvl="2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sym typeface="Calibri"/>
              </a:rPr>
              <a:t>注意与业务逻辑和领域代码分开</a:t>
            </a:r>
            <a:endParaRPr lang="en-US" altLang="zh-CN" dirty="0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853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1775</Words>
  <Application>Microsoft Office PowerPoint</Application>
  <PresentationFormat>全屏显示(4:3)</PresentationFormat>
  <Paragraphs>226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FangSong</vt:lpstr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PowerPoint 演示文稿</vt:lpstr>
      <vt:lpstr>Spring的模块组成</vt:lpstr>
      <vt:lpstr>PowerPoint 演示文稿</vt:lpstr>
      <vt:lpstr>例子代码类图</vt:lpstr>
      <vt:lpstr>自动化配置</vt:lpstr>
      <vt:lpstr>组件扫描</vt:lpstr>
      <vt:lpstr>自动装配</vt:lpstr>
      <vt:lpstr>JavaConfig</vt:lpstr>
      <vt:lpstr>XML装配</vt:lpstr>
      <vt:lpstr>混合配置</vt:lpstr>
      <vt:lpstr>根配置</vt:lpstr>
      <vt:lpstr>作业</vt:lpstr>
      <vt:lpstr>PowerPoint 演示文稿</vt:lpstr>
      <vt:lpstr>@Profile</vt:lpstr>
      <vt:lpstr>@Conditional</vt:lpstr>
      <vt:lpstr>自动装配的歧义性</vt:lpstr>
      <vt:lpstr>Bean的作用域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116</cp:revision>
  <dcterms:modified xsi:type="dcterms:W3CDTF">2021-04-18T14:09:50Z</dcterms:modified>
</cp:coreProperties>
</file>