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343" r:id="rId4"/>
    <p:sldId id="342" r:id="rId5"/>
    <p:sldId id="269" r:id="rId6"/>
    <p:sldId id="270" r:id="rId7"/>
    <p:sldId id="344" r:id="rId8"/>
    <p:sldId id="326" r:id="rId9"/>
    <p:sldId id="271" r:id="rId10"/>
    <p:sldId id="333" r:id="rId11"/>
    <p:sldId id="334" r:id="rId12"/>
    <p:sldId id="335" r:id="rId13"/>
    <p:sldId id="336" r:id="rId14"/>
    <p:sldId id="338" r:id="rId15"/>
    <p:sldId id="337" r:id="rId16"/>
    <p:sldId id="339" r:id="rId17"/>
    <p:sldId id="340" r:id="rId18"/>
    <p:sldId id="31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89" d="100"/>
          <a:sy n="89" d="100"/>
        </p:scale>
        <p:origin x="85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7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83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79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9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37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告诉容器创建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，以及如何组装它们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5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9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模块化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为特殊的类，称为切面（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aspect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32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57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10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7" r:id="rId15"/>
    <p:sldLayoutId id="2147483669" r:id="rId16"/>
    <p:sldLayoutId id="2147483670" r:id="rId17"/>
    <p:sldLayoutId id="2147483671" r:id="rId18"/>
    <p:sldLayoutId id="2147483672" r:id="rId1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  面向切面编程（</a:t>
            </a:r>
            <a:r>
              <a:rPr lang="en-US" altLang="zh-CN" dirty="0"/>
              <a:t>AOP</a:t>
            </a:r>
            <a:r>
              <a:rPr lang="zh-CN" altLang="en-US" dirty="0"/>
              <a:t>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AOP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术语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331640" y="1916832"/>
            <a:ext cx="698462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通知（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Advice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）：切面做什么以及何时做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切点（</a:t>
            </a:r>
            <a:r>
              <a:rPr lang="en-US" altLang="zh-CN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Poincut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）：何处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切面（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Aspect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Advice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Poincut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的结合</a:t>
            </a:r>
            <a:endParaRPr lang="fr-FR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连接点（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Join point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引入（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introduction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）：引入新的行为和状态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织入（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Weaving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）：切面应用到目标对象的过程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772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通知（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Advice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）类型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331640" y="1916832"/>
            <a:ext cx="698462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@Before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@After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AfterReturning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AfterThrowing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@Around</a:t>
            </a:r>
          </a:p>
        </p:txBody>
      </p:sp>
    </p:spTree>
    <p:extLst>
      <p:ext uri="{BB962C8B-B14F-4D97-AF65-F5344CB8AC3E}">
        <p14:creationId xmlns:p14="http://schemas.microsoft.com/office/powerpoint/2010/main" val="3472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织入时机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916832"/>
            <a:ext cx="7704856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编译期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类加载期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运行期（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）：使用代理对象、只支持方法级别的连接点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180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sym typeface="黑体"/>
              </a:rPr>
              <a:t>Spring AOP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的两种支持类型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916832"/>
            <a:ext cx="7416676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@AspectJ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注解驱动的切面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POJO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切面，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EnableAspectJAutoProxy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//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开启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AspectJ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的自动代理机制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45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定义切面（</a:t>
            </a:r>
            <a:r>
              <a:rPr lang="en-US" altLang="zh-CN" b="0" dirty="0">
                <a:latin typeface="黑体"/>
                <a:ea typeface="黑体"/>
                <a:sym typeface="黑体"/>
              </a:rPr>
              <a:t>@Aspect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）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403648" y="1916832"/>
            <a:ext cx="691262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加注解的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普通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POJO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定义可重用的切点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Around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通知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定义参数（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CD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），测试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878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使用</a:t>
            </a:r>
            <a:r>
              <a:rPr lang="en-US" altLang="zh-CN" b="0" dirty="0">
                <a:latin typeface="黑体"/>
                <a:ea typeface="黑体"/>
                <a:sym typeface="黑体"/>
              </a:rPr>
              <a:t>AspectJ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切点表达式来定义切点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772816"/>
            <a:ext cx="7416824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AspectJ 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切点指示器（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pintcut designator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@Pointcut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("execution(*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com.springinaction.springidol.Performer.</a:t>
            </a:r>
            <a:r>
              <a:rPr lang="en-US" altLang="zh-CN" err="1">
                <a:latin typeface="黑体"/>
                <a:ea typeface="黑体"/>
                <a:cs typeface="黑体"/>
                <a:sym typeface="黑体"/>
              </a:rPr>
              <a:t>perform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(..))")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&amp;&amp; within(concert1.*)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&amp;&amp; bean(concert2)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&amp;&amp; args(trackNumber)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668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引入新功能</a:t>
            </a:r>
            <a:r>
              <a:rPr lang="en-US" altLang="zh-CN" b="0" dirty="0">
                <a:latin typeface="黑体"/>
                <a:ea typeface="黑体"/>
                <a:sym typeface="黑体"/>
              </a:rPr>
              <a:t>(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introduction)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403648" y="1916832"/>
            <a:ext cx="691262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DeclareParents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main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 测试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271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在</a:t>
            </a:r>
            <a:r>
              <a:rPr lang="en-US" altLang="zh-CN" b="0" dirty="0">
                <a:latin typeface="黑体"/>
                <a:ea typeface="黑体"/>
                <a:sym typeface="黑体"/>
              </a:rPr>
              <a:t>XML</a:t>
            </a:r>
            <a:r>
              <a:rPr lang="zh-CN" altLang="en-US" b="0" dirty="0">
                <a:latin typeface="黑体"/>
                <a:ea typeface="黑体"/>
                <a:sym typeface="黑体"/>
              </a:rPr>
              <a:t>中声明切面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403648" y="1916832"/>
            <a:ext cx="691262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前置和后置通知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&lt;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aop:pointcut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声明环绕通知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传参数，测试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引入新功能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60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文本框 3"/>
          <p:cNvSpPr txBox="1"/>
          <p:nvPr/>
        </p:nvSpPr>
        <p:spPr>
          <a:xfrm>
            <a:off x="937996" y="1374135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1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自动化配置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996" y="5106353"/>
            <a:ext cx="4713492" cy="12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586" y="1950199"/>
            <a:ext cx="2592289" cy="248691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0" name="Picture 6" descr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996" y="1950199"/>
            <a:ext cx="3024337" cy="1694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41" name="文本框 3"/>
          <p:cNvSpPr txBox="1"/>
          <p:nvPr/>
        </p:nvSpPr>
        <p:spPr>
          <a:xfrm>
            <a:off x="937996" y="4530290"/>
            <a:ext cx="25922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3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dirty="0">
                <a:latin typeface="宋体"/>
                <a:ea typeface="宋体"/>
                <a:cs typeface="宋体"/>
                <a:sym typeface="宋体"/>
              </a:rPr>
              <a:t>XML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配置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42" name="文本框 3"/>
          <p:cNvSpPr txBox="1"/>
          <p:nvPr/>
        </p:nvSpPr>
        <p:spPr>
          <a:xfrm>
            <a:off x="5183586" y="1374135"/>
            <a:ext cx="280831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2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JavaConfig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4AC787-D10D-4084-8967-8B9DC721510A}"/>
              </a:ext>
            </a:extLst>
          </p:cNvPr>
          <p:cNvSpPr txBox="1">
            <a:spLocks/>
          </p:cNvSpPr>
          <p:nvPr/>
        </p:nvSpPr>
        <p:spPr>
          <a:xfrm>
            <a:off x="755650" y="179681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99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b="0" dirty="0">
                <a:latin typeface="黑体"/>
                <a:ea typeface="黑体"/>
                <a:sym typeface="黑体"/>
              </a:rPr>
              <a:t>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B3E-7766-4B16-BEB7-8E71B8C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黑体"/>
                <a:ea typeface="黑体"/>
              </a:rPr>
              <a:t>Spring</a:t>
            </a:r>
            <a:r>
              <a:rPr lang="zh-CN" altLang="en-US" b="0" dirty="0">
                <a:latin typeface="黑体"/>
                <a:ea typeface="黑体"/>
              </a:rPr>
              <a:t>的模块组成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DBC2A-6DAF-41E1-BE6F-275585C7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597666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333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软件编程方法的发展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7200652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面向过程编程（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POP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Procedure Oriented Programming)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面向对象编程（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OOP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Object Oriented Programming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面向切面编程（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AOP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Aspect Oriented Programming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函数式编程（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FP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Functional Programming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反应式编程（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Rx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Reactive programming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047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 1"/>
          <p:cNvSpPr txBox="1"/>
          <p:nvPr/>
        </p:nvSpPr>
        <p:spPr>
          <a:xfrm>
            <a:off x="652463" y="430212"/>
            <a:ext cx="774541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801687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 altLang="zh-CN" sz="3200" dirty="0"/>
              <a:t>AOP</a:t>
            </a:r>
            <a:r>
              <a:rPr lang="zh-CN" altLang="en-US" sz="3200" dirty="0"/>
              <a:t>：</a:t>
            </a:r>
            <a:r>
              <a:rPr lang="en-US" altLang="zh-CN" sz="3200" dirty="0"/>
              <a:t>Aspect Oriented Programming</a:t>
            </a:r>
            <a:endParaRPr sz="3200" dirty="0"/>
          </a:p>
        </p:txBody>
      </p:sp>
      <p:sp>
        <p:nvSpPr>
          <p:cNvPr id="345" name="右箭头 12"/>
          <p:cNvSpPr/>
          <p:nvPr/>
        </p:nvSpPr>
        <p:spPr>
          <a:xfrm rot="10800000">
            <a:off x="5337175" y="2754313"/>
            <a:ext cx="630238" cy="495301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FF707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6" name="矩形 14"/>
          <p:cNvSpPr/>
          <p:nvPr/>
        </p:nvSpPr>
        <p:spPr>
          <a:xfrm>
            <a:off x="1062037" y="2124075"/>
            <a:ext cx="989013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7" name="矩形 25"/>
          <p:cNvSpPr/>
          <p:nvPr/>
        </p:nvSpPr>
        <p:spPr>
          <a:xfrm>
            <a:off x="3941762" y="2124075"/>
            <a:ext cx="990601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8" name="矩形 27"/>
          <p:cNvSpPr/>
          <p:nvPr/>
        </p:nvSpPr>
        <p:spPr>
          <a:xfrm>
            <a:off x="2573338" y="2124075"/>
            <a:ext cx="990601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9" name="矩形 29"/>
          <p:cNvSpPr/>
          <p:nvPr/>
        </p:nvSpPr>
        <p:spPr>
          <a:xfrm>
            <a:off x="1062037" y="3328987"/>
            <a:ext cx="989013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0" name="矩形 30"/>
          <p:cNvSpPr/>
          <p:nvPr/>
        </p:nvSpPr>
        <p:spPr>
          <a:xfrm>
            <a:off x="3941762" y="3328987"/>
            <a:ext cx="990601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1" name="矩形 33"/>
          <p:cNvSpPr/>
          <p:nvPr/>
        </p:nvSpPr>
        <p:spPr>
          <a:xfrm>
            <a:off x="2573338" y="3328987"/>
            <a:ext cx="990601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354" name="矩形 34"/>
          <p:cNvGrpSpPr/>
          <p:nvPr/>
        </p:nvGrpSpPr>
        <p:grpSpPr>
          <a:xfrm>
            <a:off x="6705600" y="2124075"/>
            <a:ext cx="990600" cy="765175"/>
            <a:chOff x="0" y="0"/>
            <a:chExt cx="990600" cy="765175"/>
          </a:xfrm>
        </p:grpSpPr>
        <p:sp>
          <p:nvSpPr>
            <p:cNvPr id="352" name="矩形"/>
            <p:cNvSpPr/>
            <p:nvPr/>
          </p:nvSpPr>
          <p:spPr>
            <a:xfrm>
              <a:off x="0" y="0"/>
              <a:ext cx="990600" cy="765175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2D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53" name="logging"/>
            <p:cNvSpPr txBox="1"/>
            <p:nvPr/>
          </p:nvSpPr>
          <p:spPr>
            <a:xfrm>
              <a:off x="0" y="209637"/>
              <a:ext cx="990600" cy="34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9599" tIns="39599" rIns="39599" bIns="39599" numCol="1" anchor="ctr">
              <a:spAutoFit/>
            </a:bodyPr>
            <a:lstStyle>
              <a:lvl1pPr defTabSz="801687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logging</a:t>
              </a:r>
            </a:p>
          </p:txBody>
        </p:sp>
      </p:grpSp>
      <p:grpSp>
        <p:nvGrpSpPr>
          <p:cNvPr id="357" name="矩形 35"/>
          <p:cNvGrpSpPr/>
          <p:nvPr/>
        </p:nvGrpSpPr>
        <p:grpSpPr>
          <a:xfrm>
            <a:off x="6705600" y="3328987"/>
            <a:ext cx="990600" cy="765176"/>
            <a:chOff x="0" y="0"/>
            <a:chExt cx="990600" cy="765175"/>
          </a:xfrm>
        </p:grpSpPr>
        <p:sp>
          <p:nvSpPr>
            <p:cNvPr id="355" name="矩形"/>
            <p:cNvSpPr/>
            <p:nvPr/>
          </p:nvSpPr>
          <p:spPr>
            <a:xfrm>
              <a:off x="0" y="0"/>
              <a:ext cx="990600" cy="765175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56" name="Security"/>
            <p:cNvSpPr txBox="1"/>
            <p:nvPr/>
          </p:nvSpPr>
          <p:spPr>
            <a:xfrm>
              <a:off x="0" y="209637"/>
              <a:ext cx="990600" cy="34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9599" tIns="39599" rIns="39599" bIns="39599" numCol="1" anchor="ctr">
              <a:spAutoFit/>
            </a:bodyPr>
            <a:lstStyle>
              <a:lvl1pPr defTabSz="801687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5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标题 1"/>
          <p:cNvSpPr txBox="1"/>
          <p:nvPr/>
        </p:nvSpPr>
        <p:spPr>
          <a:xfrm>
            <a:off x="652463" y="430212"/>
            <a:ext cx="774541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801687">
              <a:defRPr sz="4400">
                <a:solidFill>
                  <a:srgbClr val="990000"/>
                </a:solidFill>
              </a:defRPr>
            </a:lvl1pPr>
          </a:lstStyle>
          <a:p>
            <a:r>
              <a:rPr dirty="0"/>
              <a:t>AOP</a:t>
            </a:r>
          </a:p>
        </p:txBody>
      </p:sp>
      <p:sp>
        <p:nvSpPr>
          <p:cNvPr id="360" name="右箭头 12"/>
          <p:cNvSpPr/>
          <p:nvPr/>
        </p:nvSpPr>
        <p:spPr>
          <a:xfrm rot="10800000">
            <a:off x="5337175" y="2754313"/>
            <a:ext cx="630238" cy="495301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FF707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1" name="矩形 14"/>
          <p:cNvSpPr/>
          <p:nvPr/>
        </p:nvSpPr>
        <p:spPr>
          <a:xfrm>
            <a:off x="1062037" y="2124075"/>
            <a:ext cx="989013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2" name="矩形 25"/>
          <p:cNvSpPr/>
          <p:nvPr/>
        </p:nvSpPr>
        <p:spPr>
          <a:xfrm>
            <a:off x="3941762" y="2124075"/>
            <a:ext cx="990601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3" name="矩形 27"/>
          <p:cNvSpPr/>
          <p:nvPr/>
        </p:nvSpPr>
        <p:spPr>
          <a:xfrm>
            <a:off x="2573338" y="2124075"/>
            <a:ext cx="990601" cy="7651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4" name="矩形 29"/>
          <p:cNvSpPr/>
          <p:nvPr/>
        </p:nvSpPr>
        <p:spPr>
          <a:xfrm>
            <a:off x="1062037" y="3328987"/>
            <a:ext cx="989013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5" name="矩形 30"/>
          <p:cNvSpPr/>
          <p:nvPr/>
        </p:nvSpPr>
        <p:spPr>
          <a:xfrm>
            <a:off x="3941762" y="3328987"/>
            <a:ext cx="990601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6" name="矩形 33"/>
          <p:cNvSpPr/>
          <p:nvPr/>
        </p:nvSpPr>
        <p:spPr>
          <a:xfrm>
            <a:off x="2573338" y="3328987"/>
            <a:ext cx="990601" cy="7651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7" name="矩形 2"/>
          <p:cNvSpPr/>
          <p:nvPr/>
        </p:nvSpPr>
        <p:spPr>
          <a:xfrm>
            <a:off x="1057275" y="2254250"/>
            <a:ext cx="989013" cy="9525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8" name="矩形 13"/>
          <p:cNvSpPr/>
          <p:nvPr/>
        </p:nvSpPr>
        <p:spPr>
          <a:xfrm>
            <a:off x="1057275" y="2573338"/>
            <a:ext cx="989013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9" name="矩形 15"/>
          <p:cNvSpPr/>
          <p:nvPr/>
        </p:nvSpPr>
        <p:spPr>
          <a:xfrm>
            <a:off x="2582863" y="2301875"/>
            <a:ext cx="990601" cy="9525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0" name="矩形 16"/>
          <p:cNvSpPr/>
          <p:nvPr/>
        </p:nvSpPr>
        <p:spPr>
          <a:xfrm>
            <a:off x="2582863" y="2620963"/>
            <a:ext cx="990601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1" name="矩形 17"/>
          <p:cNvSpPr/>
          <p:nvPr/>
        </p:nvSpPr>
        <p:spPr>
          <a:xfrm>
            <a:off x="3932237" y="2312988"/>
            <a:ext cx="990601" cy="952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2" name="矩形 18"/>
          <p:cNvSpPr/>
          <p:nvPr/>
        </p:nvSpPr>
        <p:spPr>
          <a:xfrm>
            <a:off x="3932237" y="2633663"/>
            <a:ext cx="990601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3" name="矩形 19"/>
          <p:cNvSpPr/>
          <p:nvPr/>
        </p:nvSpPr>
        <p:spPr>
          <a:xfrm>
            <a:off x="1057275" y="3471862"/>
            <a:ext cx="989013" cy="968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4" name="矩形 20"/>
          <p:cNvSpPr/>
          <p:nvPr/>
        </p:nvSpPr>
        <p:spPr>
          <a:xfrm>
            <a:off x="1057275" y="3792537"/>
            <a:ext cx="989013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5" name="矩形 21"/>
          <p:cNvSpPr/>
          <p:nvPr/>
        </p:nvSpPr>
        <p:spPr>
          <a:xfrm>
            <a:off x="2573338" y="3424237"/>
            <a:ext cx="990601" cy="968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6" name="矩形 22"/>
          <p:cNvSpPr/>
          <p:nvPr/>
        </p:nvSpPr>
        <p:spPr>
          <a:xfrm>
            <a:off x="2573338" y="3744912"/>
            <a:ext cx="990601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7" name="矩形 23"/>
          <p:cNvSpPr/>
          <p:nvPr/>
        </p:nvSpPr>
        <p:spPr>
          <a:xfrm>
            <a:off x="3946525" y="3521075"/>
            <a:ext cx="989013" cy="9525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8" name="矩形 24"/>
          <p:cNvSpPr/>
          <p:nvPr/>
        </p:nvSpPr>
        <p:spPr>
          <a:xfrm>
            <a:off x="3946525" y="3840162"/>
            <a:ext cx="989013" cy="9525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txBody>
          <a:bodyPr lIns="45719" rIns="45719"/>
          <a:lstStyle/>
          <a:p>
            <a:pPr defTabSz="801687">
              <a:defRPr sz="1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381" name="矩形 34"/>
          <p:cNvGrpSpPr/>
          <p:nvPr/>
        </p:nvGrpSpPr>
        <p:grpSpPr>
          <a:xfrm>
            <a:off x="6705600" y="2124075"/>
            <a:ext cx="990600" cy="765175"/>
            <a:chOff x="0" y="0"/>
            <a:chExt cx="990600" cy="765175"/>
          </a:xfrm>
        </p:grpSpPr>
        <p:sp>
          <p:nvSpPr>
            <p:cNvPr id="379" name="矩形"/>
            <p:cNvSpPr/>
            <p:nvPr/>
          </p:nvSpPr>
          <p:spPr>
            <a:xfrm>
              <a:off x="0" y="0"/>
              <a:ext cx="990600" cy="765175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92D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0" name="logging"/>
            <p:cNvSpPr txBox="1"/>
            <p:nvPr/>
          </p:nvSpPr>
          <p:spPr>
            <a:xfrm>
              <a:off x="0" y="209637"/>
              <a:ext cx="990600" cy="34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9599" tIns="39599" rIns="39599" bIns="39599" numCol="1" anchor="ctr">
              <a:spAutoFit/>
            </a:bodyPr>
            <a:lstStyle>
              <a:lvl1pPr defTabSz="801687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logging</a:t>
              </a:r>
            </a:p>
          </p:txBody>
        </p:sp>
      </p:grpSp>
      <p:grpSp>
        <p:nvGrpSpPr>
          <p:cNvPr id="384" name="矩形 26"/>
          <p:cNvGrpSpPr/>
          <p:nvPr/>
        </p:nvGrpSpPr>
        <p:grpSpPr>
          <a:xfrm>
            <a:off x="6705600" y="3328987"/>
            <a:ext cx="990600" cy="765176"/>
            <a:chOff x="0" y="0"/>
            <a:chExt cx="990600" cy="765175"/>
          </a:xfrm>
        </p:grpSpPr>
        <p:sp>
          <p:nvSpPr>
            <p:cNvPr id="382" name="矩形"/>
            <p:cNvSpPr/>
            <p:nvPr/>
          </p:nvSpPr>
          <p:spPr>
            <a:xfrm>
              <a:off x="0" y="0"/>
              <a:ext cx="990600" cy="765175"/>
            </a:xfrm>
            <a:prstGeom prst="rect">
              <a:avLst/>
            </a:prstGeom>
            <a:solidFill>
              <a:srgbClr val="FF9933"/>
            </a:solidFill>
            <a:ln w="9525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3" name="Security"/>
            <p:cNvSpPr txBox="1"/>
            <p:nvPr/>
          </p:nvSpPr>
          <p:spPr>
            <a:xfrm>
              <a:off x="0" y="209637"/>
              <a:ext cx="990600" cy="34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9599" tIns="39599" rIns="39599" bIns="39599" numCol="1" anchor="ctr">
              <a:spAutoFit/>
            </a:bodyPr>
            <a:lstStyle>
              <a:lvl1pPr defTabSz="801687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63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另外的选择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331640" y="1916832"/>
            <a:ext cx="698462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继承（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inheritance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</a:t>
            </a:r>
            <a:endParaRPr lang="fr-FR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Calibri"/>
              </a:rPr>
              <a:t>委托（</a:t>
            </a:r>
            <a:r>
              <a:rPr lang="en-US" altLang="zh-CN">
                <a:latin typeface="黑体"/>
                <a:ea typeface="黑体"/>
                <a:sym typeface="Calibri"/>
              </a:rPr>
              <a:t>delegation</a:t>
            </a:r>
            <a:r>
              <a:rPr lang="zh-CN" altLang="en-US">
                <a:latin typeface="黑体"/>
                <a:ea typeface="黑体"/>
                <a:sym typeface="Calibri"/>
              </a:rPr>
              <a:t>）</a:t>
            </a:r>
            <a:endParaRPr lang="en-US" altLang="zh-CN">
              <a:latin typeface="黑体"/>
              <a:ea typeface="黑体"/>
              <a:sym typeface="Calibri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073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横切关注点（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cross-cutting concern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331640" y="1916832"/>
            <a:ext cx="698462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日志</a:t>
            </a:r>
            <a:endParaRPr lang="fr-FR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安全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事务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缓存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4"/>
          <p:cNvSpPr txBox="1">
            <a:spLocks noGrp="1"/>
          </p:cNvSpPr>
          <p:nvPr>
            <p:ph type="title"/>
          </p:nvPr>
        </p:nvSpPr>
        <p:spPr>
          <a:xfrm>
            <a:off x="438149" y="317500"/>
            <a:ext cx="7745415" cy="871538"/>
          </a:xfrm>
          <a:prstGeom prst="rect">
            <a:avLst/>
          </a:prstGeom>
        </p:spPr>
        <p:txBody>
          <a:bodyPr/>
          <a:lstStyle>
            <a:lvl1pPr defTabSz="801687">
              <a:defRPr sz="4400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AOP</a:t>
            </a:r>
          </a:p>
        </p:txBody>
      </p:sp>
      <p:pic>
        <p:nvPicPr>
          <p:cNvPr id="387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2037" y="1719263"/>
            <a:ext cx="6570663" cy="3694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884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371</Words>
  <Application>Microsoft Office PowerPoint</Application>
  <PresentationFormat>全屏显示(4:3)</PresentationFormat>
  <Paragraphs>83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FrutigerNext LT Medium</vt:lpstr>
      <vt:lpstr>黑体</vt:lpstr>
      <vt:lpstr>宋体</vt:lpstr>
      <vt:lpstr>Arial</vt:lpstr>
      <vt:lpstr>Calibri</vt:lpstr>
      <vt:lpstr>Blank</vt:lpstr>
      <vt:lpstr>2021-服务端开发</vt:lpstr>
      <vt:lpstr>PowerPoint 演示文稿</vt:lpstr>
      <vt:lpstr>Spring的模块组成</vt:lpstr>
      <vt:lpstr>软件编程方法的发展</vt:lpstr>
      <vt:lpstr>PowerPoint 演示文稿</vt:lpstr>
      <vt:lpstr>PowerPoint 演示文稿</vt:lpstr>
      <vt:lpstr>另外的选择</vt:lpstr>
      <vt:lpstr>横切关注点（cross-cutting concern）</vt:lpstr>
      <vt:lpstr>AOP</vt:lpstr>
      <vt:lpstr>AOP术语</vt:lpstr>
      <vt:lpstr>通知（Advice）类型</vt:lpstr>
      <vt:lpstr>织入时机</vt:lpstr>
      <vt:lpstr>Spring AOP的两种支持类型</vt:lpstr>
      <vt:lpstr>定义切面（@Aspect）</vt:lpstr>
      <vt:lpstr>使用AspectJ切点表达式来定义切点</vt:lpstr>
      <vt:lpstr>引入新功能(introduction)</vt:lpstr>
      <vt:lpstr>在XML中声明切面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71</cp:revision>
  <dcterms:modified xsi:type="dcterms:W3CDTF">2021-03-08T08:42:08Z</dcterms:modified>
</cp:coreProperties>
</file>