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312" r:id="rId6"/>
    <p:sldId id="313" r:id="rId7"/>
    <p:sldId id="315" r:id="rId8"/>
    <p:sldId id="316" r:id="rId9"/>
    <p:sldId id="322" r:id="rId10"/>
    <p:sldId id="317" r:id="rId11"/>
    <p:sldId id="318" r:id="rId12"/>
    <p:sldId id="319" r:id="rId13"/>
    <p:sldId id="320" r:id="rId14"/>
    <p:sldId id="321" r:id="rId15"/>
    <p:sldId id="325" r:id="rId16"/>
    <p:sldId id="324" r:id="rId17"/>
    <p:sldId id="323" r:id="rId18"/>
    <p:sldId id="311" r:id="rId19"/>
    <p:sldId id="326" r:id="rId20"/>
    <p:sldId id="327" r:id="rId21"/>
    <p:sldId id="329" r:id="rId22"/>
    <p:sldId id="330" r:id="rId23"/>
    <p:sldId id="328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15" autoAdjust="0"/>
  </p:normalViewPr>
  <p:slideViewPr>
    <p:cSldViewPr>
      <p:cViewPr varScale="1">
        <p:scale>
          <a:sx n="94" d="100"/>
          <a:sy n="94" d="100"/>
        </p:scale>
        <p:origin x="1344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https://github.com/tzs919/section4</a:t>
            </a:r>
          </a:p>
          <a:p>
            <a:r>
              <a:rPr lang="en-US" altLang="zh-CN"/>
              <a:t>https://github.com/tzs919/section4-e</a:t>
            </a:r>
          </a:p>
          <a:p>
            <a:r>
              <a:rPr lang="en-US" altLang="zh-CN"/>
              <a:t>https://github.com/tzs919/section4-th-part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81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47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69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27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考试必考：所有浏览器端的请求都从</a:t>
            </a:r>
            <a:r>
              <a:rPr lang="en-US" altLang="zh-CN" dirty="0"/>
              <a:t>web</a:t>
            </a:r>
            <a:r>
              <a:rPr lang="zh-CN" altLang="en-US" dirty="0"/>
              <a:t>容器进来，第一站到达</a:t>
            </a:r>
            <a:r>
              <a:rPr lang="en-US" altLang="zh-CN" dirty="0" err="1"/>
              <a:t>DispatcherServlet</a:t>
            </a:r>
            <a:r>
              <a:rPr lang="zh-CN" altLang="en-US" dirty="0"/>
              <a:t>，在</a:t>
            </a:r>
            <a:r>
              <a:rPr lang="en-US" altLang="zh-CN" dirty="0" err="1"/>
              <a:t>Handlermapping</a:t>
            </a:r>
            <a:r>
              <a:rPr lang="zh-CN" altLang="en-US" dirty="0"/>
              <a:t>中维护了映射关系，映射到</a:t>
            </a:r>
            <a:r>
              <a:rPr lang="en-US" altLang="zh-CN" dirty="0"/>
              <a:t>Controller</a:t>
            </a:r>
            <a:r>
              <a:rPr lang="zh-CN" altLang="en-US" dirty="0"/>
              <a:t>中，然后转到</a:t>
            </a:r>
            <a:r>
              <a:rPr lang="en-US" altLang="zh-CN" dirty="0"/>
              <a:t>MVC</a:t>
            </a:r>
            <a:r>
              <a:rPr lang="zh-CN" altLang="en-US" dirty="0"/>
              <a:t>转换为对应的</a:t>
            </a:r>
            <a:r>
              <a:rPr lang="en-US" altLang="zh-CN" dirty="0"/>
              <a:t>Java</a:t>
            </a:r>
            <a:r>
              <a:rPr lang="zh-CN" altLang="en-US" dirty="0"/>
              <a:t>对象，之后交给</a:t>
            </a:r>
            <a:r>
              <a:rPr lang="en-US" altLang="zh-CN" dirty="0" err="1"/>
              <a:t>ViewResolver</a:t>
            </a:r>
            <a:r>
              <a:rPr lang="zh-CN" altLang="en-US" dirty="0"/>
              <a:t>，来获取对应的</a:t>
            </a:r>
            <a:r>
              <a:rPr lang="en-US" altLang="zh-CN" dirty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82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WebApplicationInitializer</a:t>
            </a:r>
            <a:r>
              <a:rPr lang="zh-CN" altLang="en-US" dirty="0"/>
              <a:t>是一个接口，如果有</a:t>
            </a:r>
            <a:r>
              <a:rPr lang="en-US" altLang="zh-CN" dirty="0"/>
              <a:t>Spring</a:t>
            </a:r>
            <a:r>
              <a:rPr lang="zh-CN" altLang="en-US" dirty="0"/>
              <a:t>会自动找到</a:t>
            </a:r>
          </a:p>
        </p:txBody>
      </p:sp>
    </p:spTree>
    <p:extLst>
      <p:ext uri="{BB962C8B-B14F-4D97-AF65-F5344CB8AC3E}">
        <p14:creationId xmlns:p14="http://schemas.microsoft.com/office/powerpoint/2010/main" val="417596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RequestMapping</a:t>
            </a:r>
            <a:r>
              <a:rPr lang="zh-CN" altLang="en-US" dirty="0"/>
              <a:t>从方法挪到类级别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value</a:t>
            </a:r>
            <a:r>
              <a:rPr lang="zh-CN" altLang="en-US" dirty="0"/>
              <a:t>参数是数组</a:t>
            </a:r>
          </a:p>
        </p:txBody>
      </p:sp>
    </p:spTree>
    <p:extLst>
      <p:ext uri="{BB962C8B-B14F-4D97-AF65-F5344CB8AC3E}">
        <p14:creationId xmlns:p14="http://schemas.microsoft.com/office/powerpoint/2010/main" val="98801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94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RequestMapping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value </a:t>
            </a:r>
            <a:r>
              <a:rPr lang="en-US" altLang="zh-CN" dirty="0"/>
              <a:t>=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"/add", method </a:t>
            </a:r>
            <a:r>
              <a:rPr lang="en-US" altLang="zh-CN" dirty="0"/>
              <a:t>= </a:t>
            </a:r>
            <a:r>
              <a:rPr lang="en-US" altLang="zh-CN" dirty="0" err="1"/>
              <a:t>RequestMethod.</a:t>
            </a:r>
            <a:r>
              <a:rPr lang="en-US" altLang="zh-CN" sz="1200" i="1" dirty="0" err="1">
                <a:effectLst/>
                <a:latin typeface="+mn-lt"/>
                <a:ea typeface="+mn-ea"/>
                <a:cs typeface="+mn-cs"/>
                <a:sym typeface="Calibri"/>
              </a:rPr>
              <a:t>POST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public </a:t>
            </a:r>
            <a:r>
              <a:rPr lang="en-US" altLang="zh-CN" dirty="0"/>
              <a:t>String 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savePerson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@Valid </a:t>
            </a:r>
            <a:r>
              <a:rPr lang="en-US" altLang="zh-CN" dirty="0"/>
              <a:t>Person </a:t>
            </a:r>
            <a:r>
              <a:rPr lang="en-US" altLang="zh-CN" dirty="0" err="1"/>
              <a:t>person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en-US" altLang="zh-CN" dirty="0"/>
              <a:t>Errors errors)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throws </a:t>
            </a:r>
            <a:r>
              <a:rPr lang="en-US" altLang="zh-CN" dirty="0"/>
              <a:t>Exception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errors.hasErrors</a:t>
            </a:r>
            <a:r>
              <a:rPr lang="en-US" altLang="zh-CN" dirty="0"/>
              <a:t>())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return "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personForm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注意参数</a:t>
            </a:r>
            <a:r>
              <a:rPr lang="en-US" altLang="zh-CN" dirty="0"/>
              <a:t>Errors</a:t>
            </a:r>
            <a:r>
              <a:rPr lang="zh-CN" altLang="en-US" dirty="0"/>
              <a:t>必须紧跟在带有</a:t>
            </a:r>
            <a:r>
              <a:rPr lang="en-US" altLang="zh-CN" dirty="0"/>
              <a:t>@Valid</a:t>
            </a:r>
            <a:r>
              <a:rPr lang="zh-CN" altLang="en-US" dirty="0"/>
              <a:t>注解的参数后面</a:t>
            </a:r>
          </a:p>
        </p:txBody>
      </p:sp>
    </p:spTree>
    <p:extLst>
      <p:ext uri="{BB962C8B-B14F-4D97-AF65-F5344CB8AC3E}">
        <p14:creationId xmlns:p14="http://schemas.microsoft.com/office/powerpoint/2010/main" val="2407899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29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375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52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755650" y="2636838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5" r:id="rId15"/>
    <p:sldLayoutId id="2147483667" r:id="rId16"/>
    <p:sldLayoutId id="2147483669" r:id="rId17"/>
    <p:sldLayoutId id="2147483670" r:id="rId18"/>
    <p:sldLayoutId id="2147483671" r:id="rId19"/>
    <p:sldLayoutId id="2147483672" r:id="rId2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 dirty="0"/>
              <a:t>服务端开发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 fontScale="92500"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节  </a:t>
            </a:r>
            <a:r>
              <a:rPr lang="en-US" altLang="zh-CN" dirty="0">
                <a:sym typeface="FrutigerNext LT Medium"/>
              </a:rPr>
              <a:t>Web</a:t>
            </a:r>
            <a:r>
              <a:rPr lang="zh-CN" altLang="en-US" dirty="0">
                <a:sym typeface="FrutigerNext LT Medium"/>
              </a:rPr>
              <a:t>开发框架（</a:t>
            </a:r>
            <a:r>
              <a:rPr lang="en-US" altLang="zh-CN" dirty="0">
                <a:sym typeface="FrutigerNext LT Medium"/>
              </a:rPr>
              <a:t>MVC</a:t>
            </a:r>
            <a:r>
              <a:rPr lang="zh-CN" altLang="en-US" dirty="0">
                <a:sym typeface="FrutigerNext LT Medium"/>
              </a:rPr>
              <a:t>、控制器、视图渲染）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b="0" dirty="0">
                <a:latin typeface="黑体"/>
                <a:ea typeface="黑体"/>
                <a:cs typeface="黑体"/>
                <a:sym typeface="黑体"/>
              </a:rPr>
              <a:t>实现控制器</a:t>
            </a:r>
            <a:endParaRPr sz="1800"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27584" y="1700808"/>
            <a:ext cx="7704635" cy="7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@Controller</a:t>
            </a: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HomeController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35556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b="0" dirty="0">
                <a:latin typeface="黑体"/>
                <a:ea typeface="黑体"/>
                <a:cs typeface="黑体"/>
                <a:sym typeface="黑体"/>
              </a:rPr>
              <a:t>测试控制器</a:t>
            </a:r>
            <a:endParaRPr sz="1800"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27584" y="1700808"/>
            <a:ext cx="7704635" cy="385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org.springframework.test.web.servlet.MockMvc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275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404664"/>
            <a:ext cx="7632700" cy="5835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b="0" dirty="0">
                <a:latin typeface="黑体"/>
                <a:ea typeface="黑体"/>
                <a:sym typeface="黑体"/>
              </a:rPr>
              <a:t>传递模型数据到视图中</a:t>
            </a:r>
            <a:endParaRPr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2D0FB6D-0B73-4B88-B6A6-18B16EB73333}"/>
              </a:ext>
            </a:extLst>
          </p:cNvPr>
          <p:cNvSpPr txBox="1"/>
          <p:nvPr/>
        </p:nvSpPr>
        <p:spPr>
          <a:xfrm>
            <a:off x="827584" y="1700808"/>
            <a:ext cx="7704635" cy="7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Model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sz="1600">
                <a:latin typeface="黑体"/>
                <a:ea typeface="黑体"/>
                <a:cs typeface="黑体"/>
                <a:sym typeface="黑体"/>
              </a:rPr>
              <a:t>逻辑视图名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1972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b="0" dirty="0">
                <a:latin typeface="黑体"/>
                <a:ea typeface="黑体"/>
                <a:sym typeface="黑体"/>
              </a:rPr>
              <a:t>获得请求的输入</a:t>
            </a:r>
            <a:endParaRPr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4B79BC3-3E29-4A7D-9153-FB9B90C901BE}"/>
              </a:ext>
            </a:extLst>
          </p:cNvPr>
          <p:cNvSpPr txBox="1">
            <a:spLocks/>
          </p:cNvSpPr>
          <p:nvPr/>
        </p:nvSpPr>
        <p:spPr>
          <a:xfrm>
            <a:off x="827584" y="1340768"/>
            <a:ext cx="7992888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查询参数（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Query Parameter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）  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?max=34   @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RequestParam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(“max”)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路径参数（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Path Variable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）   占位符，“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/{name}”  @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PathVariable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(“name”)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表单参数（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Form Parameter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）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参数名与对象字段名相同</a:t>
            </a:r>
          </a:p>
        </p:txBody>
      </p:sp>
    </p:spTree>
    <p:extLst>
      <p:ext uri="{BB962C8B-B14F-4D97-AF65-F5344CB8AC3E}">
        <p14:creationId xmlns:p14="http://schemas.microsoft.com/office/powerpoint/2010/main" val="100830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b="0" dirty="0">
                <a:latin typeface="黑体"/>
                <a:ea typeface="黑体"/>
                <a:sym typeface="黑体"/>
              </a:rPr>
              <a:t>校验表单</a:t>
            </a:r>
            <a:endParaRPr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9A079A-3A35-495F-9F04-73621C47FEE2}"/>
              </a:ext>
            </a:extLst>
          </p:cNvPr>
          <p:cNvSpPr txBox="1">
            <a:spLocks/>
          </p:cNvSpPr>
          <p:nvPr/>
        </p:nvSpPr>
        <p:spPr>
          <a:xfrm>
            <a:off x="899592" y="1484784"/>
            <a:ext cx="6480720" cy="230425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Java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校验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API(Java Validation API)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NotNull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@Size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>
                <a:latin typeface="黑体"/>
                <a:ea typeface="黑体"/>
                <a:sym typeface="Calibri"/>
              </a:rPr>
              <a:t>@Valid</a:t>
            </a:r>
            <a:r>
              <a:rPr lang="en-US" altLang="zh-CN" sz="1600" dirty="0">
                <a:sym typeface="Calibri"/>
              </a:rPr>
              <a:t> 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zh-CN" altLang="en-US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830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6F8AB-1A6C-44EF-89D0-62A33EAF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前、后端不分离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8980DB-C660-4987-ADAE-1215ACE7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4824"/>
            <a:ext cx="77819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393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6F8AB-1A6C-44EF-89D0-62A33EAF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前、后端分离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644A0E-2D9C-4397-9D2A-5E486CAF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12776"/>
            <a:ext cx="7562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379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332656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sym typeface="黑体"/>
              </a:rPr>
              <a:t>作业</a:t>
            </a:r>
            <a:endParaRPr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99592" y="1427659"/>
            <a:ext cx="7704635" cy="88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sz="2000">
                <a:latin typeface="黑体"/>
                <a:ea typeface="黑体"/>
                <a:cs typeface="黑体"/>
                <a:sym typeface="黑体"/>
              </a:rPr>
              <a:t>将</a:t>
            </a:r>
            <a:r>
              <a:rPr lang="en-US" altLang="zh-CN" sz="2000">
                <a:latin typeface="黑体"/>
                <a:ea typeface="黑体"/>
                <a:cs typeface="黑体"/>
                <a:sym typeface="黑体"/>
              </a:rPr>
              <a:t>section4-e</a:t>
            </a:r>
            <a:r>
              <a:rPr lang="zh-CN" altLang="en-US" sz="2000">
                <a:latin typeface="黑体"/>
                <a:ea typeface="黑体"/>
                <a:cs typeface="黑体"/>
                <a:sym typeface="黑体"/>
              </a:rPr>
              <a:t>的项目去除</a:t>
            </a:r>
            <a:r>
              <a:rPr lang="en-US" altLang="zh-CN" sz="2000">
                <a:latin typeface="黑体"/>
                <a:ea typeface="黑体"/>
                <a:cs typeface="黑体"/>
                <a:sym typeface="黑体"/>
              </a:rPr>
              <a:t>xml</a:t>
            </a:r>
            <a:r>
              <a:rPr lang="zh-CN" altLang="en-US" sz="2000">
                <a:latin typeface="黑体"/>
                <a:ea typeface="黑体"/>
                <a:cs typeface="黑体"/>
                <a:sym typeface="黑体"/>
              </a:rPr>
              <a:t>配置，使用</a:t>
            </a:r>
            <a:r>
              <a:rPr lang="en-US" altLang="zh-CN"/>
              <a:t>WebApplicationInitializer</a:t>
            </a:r>
            <a:endParaRPr lang="en-US" altLang="zh-CN" sz="2000" dirty="0">
              <a:latin typeface="黑体"/>
              <a:ea typeface="黑体"/>
              <a:cs typeface="黑体"/>
              <a:sym typeface="黑体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sz="2000">
                <a:latin typeface="黑体"/>
                <a:ea typeface="黑体"/>
                <a:cs typeface="黑体"/>
                <a:sym typeface="黑体"/>
              </a:rPr>
              <a:t>提交</a:t>
            </a:r>
            <a:r>
              <a:rPr lang="zh-CN" altLang="en-US" sz="2000">
                <a:latin typeface="黑体"/>
                <a:ea typeface="黑体"/>
                <a:cs typeface="黑体"/>
                <a:sym typeface="Wingdings" panose="05000000000000000000" pitchFamily="2" charset="2"/>
              </a:rPr>
              <a:t>：源代码</a:t>
            </a:r>
            <a:r>
              <a:rPr lang="en-US" altLang="zh-CN" sz="2000">
                <a:latin typeface="黑体"/>
                <a:ea typeface="黑体"/>
                <a:cs typeface="黑体"/>
                <a:sym typeface="Wingdings" panose="05000000000000000000" pitchFamily="2" charset="2"/>
              </a:rPr>
              <a:t>,</a:t>
            </a:r>
            <a:r>
              <a:rPr lang="zh-CN" altLang="en-US" sz="2000">
                <a:latin typeface="黑体"/>
                <a:ea typeface="黑体"/>
                <a:cs typeface="黑体"/>
                <a:sym typeface="Wingdings" panose="05000000000000000000" pitchFamily="2" charset="2"/>
              </a:rPr>
              <a:t>注意去除</a:t>
            </a:r>
            <a:r>
              <a:rPr lang="en-US" altLang="zh-CN" sz="2000">
                <a:latin typeface="黑体"/>
                <a:ea typeface="黑体"/>
                <a:cs typeface="黑体"/>
                <a:sym typeface="Wingdings" panose="05000000000000000000" pitchFamily="2" charset="2"/>
              </a:rPr>
              <a:t>target</a:t>
            </a:r>
            <a:endParaRPr lang="en-US" altLang="zh-CN" sz="20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295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332656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文件上传</a:t>
            </a:r>
            <a:endParaRPr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99592" y="1427659"/>
            <a:ext cx="7704635" cy="3474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40000"/>
              </a:lnSpc>
              <a:buClr>
                <a:srgbClr val="777777"/>
              </a:buClr>
              <a:buSzPct val="60000"/>
              <a:defRPr sz="2000"/>
            </a:pPr>
            <a:r>
              <a:rPr lang="zh-CN" altLang="en-US" sz="2000" dirty="0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 sz="2000" dirty="0">
                <a:latin typeface="黑体"/>
                <a:ea typeface="黑体"/>
                <a:cs typeface="黑体"/>
                <a:sym typeface="黑体"/>
              </a:rPr>
              <a:t>1</a:t>
            </a:r>
            <a:r>
              <a:rPr lang="zh-CN" altLang="en-US" sz="2000" dirty="0">
                <a:latin typeface="黑体"/>
                <a:ea typeface="黑体"/>
                <a:cs typeface="黑体"/>
                <a:sym typeface="黑体"/>
              </a:rPr>
              <a:t>）</a:t>
            </a:r>
            <a:r>
              <a:rPr lang="en-US" altLang="zh-CN" sz="2000" dirty="0" err="1">
                <a:latin typeface="黑体"/>
                <a:ea typeface="黑体"/>
                <a:cs typeface="黑体"/>
                <a:sym typeface="黑体"/>
              </a:rPr>
              <a:t>AbstractAnnotationConfigDispatcherServletInitializer</a:t>
            </a:r>
            <a:endParaRPr lang="en-US" altLang="zh-CN" sz="2000" dirty="0">
              <a:latin typeface="黑体"/>
              <a:ea typeface="黑体"/>
              <a:cs typeface="黑体"/>
              <a:sym typeface="黑体"/>
            </a:endParaRPr>
          </a:p>
          <a:p>
            <a:pPr>
              <a:lnSpc>
                <a:spcPct val="140000"/>
              </a:lnSpc>
              <a:buClr>
                <a:srgbClr val="777777"/>
              </a:buClr>
              <a:buSzPct val="60000"/>
              <a:defRPr sz="2000"/>
            </a:pPr>
            <a:r>
              <a:rPr lang="en-US" altLang="zh-CN" sz="2000" dirty="0" err="1">
                <a:latin typeface="黑体"/>
                <a:ea typeface="黑体"/>
                <a:cs typeface="黑体"/>
                <a:sym typeface="黑体"/>
              </a:rPr>
              <a:t>registration.setMultipartConfig</a:t>
            </a:r>
            <a:r>
              <a:rPr lang="en-US" altLang="zh-CN" sz="2000" dirty="0">
                <a:latin typeface="黑体"/>
                <a:ea typeface="黑体"/>
                <a:cs typeface="黑体"/>
                <a:sym typeface="黑体"/>
              </a:rPr>
              <a:t>(</a:t>
            </a:r>
          </a:p>
          <a:p>
            <a:pPr>
              <a:lnSpc>
                <a:spcPct val="140000"/>
              </a:lnSpc>
              <a:buClr>
                <a:srgbClr val="777777"/>
              </a:buClr>
              <a:buSzPct val="60000"/>
              <a:defRPr sz="2000"/>
            </a:pPr>
            <a:r>
              <a:rPr lang="en-US" altLang="zh-CN" sz="2000" dirty="0">
                <a:latin typeface="黑体"/>
                <a:ea typeface="黑体"/>
                <a:cs typeface="黑体"/>
                <a:sym typeface="黑体"/>
              </a:rPr>
              <a:t>                new </a:t>
            </a:r>
            <a:r>
              <a:rPr lang="en-US" altLang="zh-CN" sz="2000" dirty="0" err="1">
                <a:latin typeface="黑体"/>
                <a:ea typeface="黑体"/>
                <a:cs typeface="黑体"/>
                <a:sym typeface="黑体"/>
              </a:rPr>
              <a:t>MultipartConfigElement</a:t>
            </a:r>
            <a:endParaRPr lang="en-US" altLang="zh-CN" sz="2000" dirty="0">
              <a:latin typeface="黑体"/>
              <a:ea typeface="黑体"/>
              <a:cs typeface="黑体"/>
              <a:sym typeface="黑体"/>
            </a:endParaRPr>
          </a:p>
          <a:p>
            <a:pPr>
              <a:lnSpc>
                <a:spcPct val="140000"/>
              </a:lnSpc>
              <a:buClr>
                <a:srgbClr val="777777"/>
              </a:buClr>
              <a:buSzPct val="60000"/>
              <a:defRPr sz="2000"/>
            </a:pPr>
            <a:r>
              <a:rPr lang="zh-CN" altLang="en-US" sz="2000" dirty="0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 sz="2000" dirty="0">
                <a:latin typeface="黑体"/>
                <a:ea typeface="黑体"/>
                <a:cs typeface="黑体"/>
                <a:sym typeface="黑体"/>
              </a:rPr>
              <a:t>2</a:t>
            </a:r>
            <a:r>
              <a:rPr lang="zh-CN" altLang="en-US" sz="2000" dirty="0">
                <a:latin typeface="黑体"/>
                <a:ea typeface="黑体"/>
                <a:cs typeface="黑体"/>
                <a:sym typeface="黑体"/>
              </a:rPr>
              <a:t>）</a:t>
            </a:r>
            <a:r>
              <a:rPr lang="en-US" altLang="zh-CN" sz="2000" dirty="0" err="1">
                <a:latin typeface="黑体"/>
                <a:ea typeface="黑体"/>
                <a:cs typeface="黑体"/>
                <a:sym typeface="黑体"/>
              </a:rPr>
              <a:t>WebMvcConfigurerAdapter</a:t>
            </a:r>
            <a:endParaRPr lang="en-US" altLang="zh-CN" sz="2000" dirty="0">
              <a:latin typeface="黑体"/>
              <a:ea typeface="黑体"/>
              <a:cs typeface="黑体"/>
              <a:sym typeface="黑体"/>
            </a:endParaRPr>
          </a:p>
          <a:p>
            <a:pPr>
              <a:lnSpc>
                <a:spcPct val="140000"/>
              </a:lnSpc>
              <a:buClr>
                <a:srgbClr val="777777"/>
              </a:buClr>
              <a:buSzPct val="60000"/>
              <a:defRPr sz="2000"/>
            </a:pPr>
            <a:r>
              <a:rPr lang="en-US" altLang="zh-CN" sz="2000" dirty="0" err="1">
                <a:latin typeface="黑体"/>
                <a:ea typeface="黑体"/>
                <a:cs typeface="黑体"/>
                <a:sym typeface="黑体"/>
              </a:rPr>
              <a:t>StandardServletMultipartResolver</a:t>
            </a:r>
            <a:endParaRPr lang="en-US" altLang="zh-CN" sz="2000" dirty="0">
              <a:latin typeface="黑体"/>
              <a:ea typeface="黑体"/>
              <a:cs typeface="黑体"/>
              <a:sym typeface="黑体"/>
            </a:endParaRPr>
          </a:p>
          <a:p>
            <a:pPr>
              <a:lnSpc>
                <a:spcPct val="140000"/>
              </a:lnSpc>
              <a:buClr>
                <a:srgbClr val="777777"/>
              </a:buClr>
              <a:buSzPct val="60000"/>
              <a:defRPr sz="2000"/>
            </a:pPr>
            <a:r>
              <a:rPr lang="zh-CN" altLang="en-US" sz="2000" dirty="0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 sz="2000" dirty="0">
                <a:latin typeface="黑体"/>
                <a:ea typeface="黑体"/>
                <a:cs typeface="黑体"/>
                <a:sym typeface="黑体"/>
              </a:rPr>
              <a:t>3</a:t>
            </a:r>
            <a:r>
              <a:rPr lang="zh-CN" altLang="en-US" sz="2000" dirty="0">
                <a:latin typeface="黑体"/>
                <a:ea typeface="黑体"/>
                <a:cs typeface="黑体"/>
                <a:sym typeface="黑体"/>
              </a:rPr>
              <a:t>）控制器：</a:t>
            </a:r>
            <a:r>
              <a:rPr lang="en-US" altLang="zh-CN" sz="2000" dirty="0">
                <a:latin typeface="黑体"/>
                <a:ea typeface="黑体"/>
                <a:cs typeface="黑体"/>
                <a:sym typeface="黑体"/>
              </a:rPr>
              <a:t>@RequestPart("file") </a:t>
            </a:r>
            <a:r>
              <a:rPr lang="en-US" altLang="zh-CN" sz="2000" dirty="0" err="1">
                <a:latin typeface="黑体"/>
                <a:ea typeface="黑体"/>
                <a:cs typeface="黑体"/>
                <a:sym typeface="黑体"/>
              </a:rPr>
              <a:t>MultipartFile</a:t>
            </a:r>
            <a:r>
              <a:rPr lang="en-US" altLang="zh-CN" sz="2000" dirty="0">
                <a:latin typeface="黑体"/>
                <a:ea typeface="黑体"/>
                <a:cs typeface="黑体"/>
                <a:sym typeface="黑体"/>
              </a:rPr>
              <a:t> file</a:t>
            </a:r>
          </a:p>
          <a:p>
            <a:pPr>
              <a:lnSpc>
                <a:spcPct val="140000"/>
              </a:lnSpc>
              <a:buClr>
                <a:srgbClr val="777777"/>
              </a:buClr>
              <a:buSzPct val="60000"/>
              <a:defRPr sz="2000"/>
            </a:pPr>
            <a:r>
              <a:rPr lang="zh-CN" altLang="en-US" sz="2000" dirty="0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 sz="2000" dirty="0">
                <a:latin typeface="黑体"/>
                <a:ea typeface="黑体"/>
                <a:cs typeface="黑体"/>
                <a:sym typeface="黑体"/>
              </a:rPr>
              <a:t>4</a:t>
            </a:r>
            <a:r>
              <a:rPr lang="zh-CN" altLang="en-US" sz="2000" dirty="0">
                <a:latin typeface="黑体"/>
                <a:ea typeface="黑体"/>
                <a:cs typeface="黑体"/>
                <a:sym typeface="黑体"/>
              </a:rPr>
              <a:t>）页面指定表单格式：</a:t>
            </a:r>
            <a:r>
              <a:rPr lang="en-US" altLang="zh-CN" sz="2000" dirty="0">
                <a:latin typeface="黑体"/>
                <a:ea typeface="黑体"/>
                <a:cs typeface="黑体"/>
                <a:sym typeface="黑体"/>
              </a:rPr>
              <a:t>multipart/form-data</a:t>
            </a: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endParaRPr lang="en-US" altLang="zh-CN" sz="20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670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idx="1"/>
          </p:nvPr>
        </p:nvSpPr>
        <p:spPr>
          <a:xfrm>
            <a:off x="1331640" y="1340768"/>
            <a:ext cx="7056710" cy="4482183"/>
          </a:xfrm>
          <a:prstGeom prst="rect">
            <a:avLst/>
          </a:prstGeom>
        </p:spPr>
        <p:txBody>
          <a:bodyPr/>
          <a:lstStyle/>
          <a:p>
            <a:pPr>
              <a:buSzTx/>
              <a:buFont typeface="Wingdings"/>
              <a:buNone/>
              <a:defRPr sz="2400"/>
            </a:pPr>
            <a:r>
              <a:rPr dirty="0"/>
              <a:t>1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跟踪</a:t>
            </a:r>
            <a:r>
              <a:rPr lang="en-US" dirty="0">
                <a:latin typeface="黑体"/>
                <a:ea typeface="黑体"/>
                <a:cs typeface="黑体"/>
                <a:sym typeface="黑体"/>
              </a:rPr>
              <a:t>Spring MVC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的请求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>
              <a:buSzTx/>
              <a:buFont typeface="Wingdings"/>
              <a:buNone/>
              <a:defRPr sz="2400"/>
            </a:pPr>
            <a:r>
              <a:rPr dirty="0"/>
              <a:t>2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dirty="0">
                <a:latin typeface="黑体"/>
                <a:ea typeface="黑体"/>
                <a:cs typeface="黑体"/>
                <a:sym typeface="黑体"/>
              </a:rPr>
              <a:t>DispatchServlet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配置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SzTx/>
              <a:buFont typeface="Wingdings"/>
              <a:buNone/>
              <a:defRPr sz="24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3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、实现控制器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SzTx/>
              <a:buFont typeface="Wingdings"/>
              <a:buNone/>
              <a:defRPr sz="24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4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、测试控制器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SzTx/>
              <a:buFont typeface="Wingdings"/>
              <a:buNone/>
              <a:defRPr sz="24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5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、获得请求的输入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SzTx/>
              <a:buFont typeface="Wingdings"/>
              <a:buNone/>
              <a:defRPr sz="24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6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zh-CN" altLang="en-US" sz="2400" dirty="0">
                <a:latin typeface="黑体"/>
                <a:ea typeface="黑体"/>
                <a:sym typeface="黑体"/>
              </a:rPr>
              <a:t>表单校验</a:t>
            </a:r>
            <a:endParaRPr lang="en-US" altLang="zh-CN" sz="2400" dirty="0">
              <a:latin typeface="黑体"/>
              <a:ea typeface="黑体"/>
              <a:sym typeface="黑体"/>
            </a:endParaRPr>
          </a:p>
          <a:p>
            <a:pPr>
              <a:buSzTx/>
              <a:buFont typeface="Wingdings"/>
              <a:buNone/>
              <a:defRPr sz="2400"/>
            </a:pPr>
            <a:r>
              <a:rPr lang="en-US" altLang="zh-CN" sz="2400" dirty="0">
                <a:latin typeface="黑体"/>
                <a:ea typeface="黑体"/>
                <a:cs typeface="黑体"/>
                <a:sym typeface="黑体"/>
              </a:rPr>
              <a:t>7</a:t>
            </a:r>
            <a:r>
              <a:rPr lang="zh-CN" altLang="en-US" sz="2400" dirty="0">
                <a:latin typeface="黑体"/>
                <a:ea typeface="黑体"/>
                <a:cs typeface="黑体"/>
                <a:sym typeface="黑体"/>
              </a:rPr>
              <a:t>、作业</a:t>
            </a:r>
            <a:endParaRPr lang="zh-CN" altLang="en-US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6" name="矩形 23"/>
          <p:cNvSpPr txBox="1"/>
          <p:nvPr/>
        </p:nvSpPr>
        <p:spPr>
          <a:xfrm>
            <a:off x="1259632" y="404664"/>
            <a:ext cx="698463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801687">
              <a:defRPr sz="3600">
                <a:solidFill>
                  <a:srgbClr val="99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内容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332656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抛异常与响应状态关联</a:t>
            </a:r>
            <a:endParaRPr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99592" y="1427659"/>
            <a:ext cx="7704635" cy="1289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@ResponseStatus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(value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HttpStatus.NOT_FOUND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reason = "Spittle Not Found")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SpittleNotFoundException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extends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RuntimeException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endParaRPr lang="en-US" altLang="zh-CN" sz="20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7771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332656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异常与响应页面的关联</a:t>
            </a:r>
            <a:endParaRPr lang="zh-CN" altLang="en-US"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99592" y="1427659"/>
            <a:ext cx="770463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@ExceptionHandler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(DuplicateSpittleException.class)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handleNotFound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return "error/duplicate";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en-US" altLang="zh-CN" sz="20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2028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332656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为控制器添加通知</a:t>
            </a:r>
            <a:endParaRPr lang="zh-CN" altLang="en-US"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99592" y="1427659"/>
            <a:ext cx="7704635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l"/>
            <a:r>
              <a:rPr lang="en-US" altLang="zh-CN" sz="1600" b="0" i="0" dirty="0">
                <a:solidFill>
                  <a:srgbClr val="24292E"/>
                </a:solidFill>
                <a:effectLst/>
                <a:latin typeface="-apple-system"/>
              </a:rPr>
              <a:t>@ControllerAdvice</a:t>
            </a:r>
          </a:p>
          <a:p>
            <a:pPr algn="l"/>
            <a:r>
              <a:rPr lang="en-US" altLang="zh-CN" sz="1600" b="0" i="0" dirty="0">
                <a:solidFill>
                  <a:srgbClr val="24292E"/>
                </a:solidFill>
                <a:effectLst/>
                <a:latin typeface="-apple-system"/>
              </a:rPr>
              <a:t>public class </a:t>
            </a:r>
            <a:r>
              <a:rPr lang="en-US" altLang="zh-CN" sz="1600" b="0" i="0" dirty="0" err="1">
                <a:solidFill>
                  <a:srgbClr val="24292E"/>
                </a:solidFill>
                <a:effectLst/>
                <a:latin typeface="-apple-system"/>
              </a:rPr>
              <a:t>AppWideExceptionHandler</a:t>
            </a:r>
            <a:r>
              <a:rPr lang="en-US" altLang="zh-CN" sz="1600" b="0" i="0" dirty="0">
                <a:solidFill>
                  <a:srgbClr val="24292E"/>
                </a:solidFill>
                <a:effectLst/>
                <a:latin typeface="-apple-system"/>
              </a:rPr>
              <a:t> {</a:t>
            </a:r>
          </a:p>
          <a:p>
            <a:pPr algn="l"/>
            <a:r>
              <a:rPr lang="en-US" altLang="zh-CN" sz="1600" b="0" i="0" dirty="0">
                <a:solidFill>
                  <a:srgbClr val="24292E"/>
                </a:solidFill>
                <a:effectLst/>
                <a:latin typeface="-apple-system"/>
              </a:rPr>
              <a:t>@ExceptionHandler(DuplicateSpittleException.class) public String </a:t>
            </a:r>
            <a:r>
              <a:rPr lang="en-US" altLang="zh-CN" sz="1600" b="0" i="0" dirty="0" err="1">
                <a:solidFill>
                  <a:srgbClr val="24292E"/>
                </a:solidFill>
                <a:effectLst/>
                <a:latin typeface="-apple-system"/>
              </a:rPr>
              <a:t>handleNotFound</a:t>
            </a:r>
            <a:r>
              <a:rPr lang="en-US" altLang="zh-CN" sz="1600" b="0" i="0" dirty="0">
                <a:solidFill>
                  <a:srgbClr val="24292E"/>
                </a:solidFill>
                <a:effectLst/>
                <a:latin typeface="-apple-system"/>
              </a:rPr>
              <a:t>() { return "error/duplicate"; }</a:t>
            </a:r>
          </a:p>
          <a:p>
            <a:pPr algn="l"/>
            <a:r>
              <a:rPr lang="en-US" altLang="zh-CN" sz="1600" b="0" i="0" dirty="0">
                <a:solidFill>
                  <a:srgbClr val="24292E"/>
                </a:solidFill>
                <a:effectLst/>
                <a:latin typeface="-apple-system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5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332656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跨重定向请求传递数据</a:t>
            </a:r>
            <a:endParaRPr lang="zh-CN" altLang="en-US"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99592" y="1427659"/>
            <a:ext cx="770463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endParaRPr lang="en-US" altLang="zh-CN" sz="2400" kern="100">
              <a:latin typeface="Times New Roman" panose="02020603050405020304" pitchFamily="18" charset="0"/>
              <a:ea typeface="宋体" panose="02010600030101010101" pitchFamily="2" charset="-122"/>
              <a:cs typeface="黑体"/>
              <a:sym typeface="黑体"/>
            </a:endParaRPr>
          </a:p>
          <a:p>
            <a:pPr algn="just"/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/>
                <a:sym typeface="黑体"/>
              </a:rPr>
              <a:t>请自学第</a:t>
            </a:r>
            <a:r>
              <a:rPr lang="en-US" altLang="zh-CN" sz="24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/>
                <a:sym typeface="黑体"/>
              </a:rPr>
              <a:t>7</a:t>
            </a:r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/>
                <a:sym typeface="黑体"/>
              </a:rPr>
              <a:t>章</a:t>
            </a:r>
            <a:endParaRPr lang="en-US" altLang="zh-CN" sz="2400" dirty="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3326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3"/>
          <p:cNvSpPr txBox="1">
            <a:spLocks noGrp="1"/>
          </p:cNvSpPr>
          <p:nvPr>
            <p:ph type="body" sz="quarter" idx="1"/>
          </p:nvPr>
        </p:nvSpPr>
        <p:spPr>
          <a:xfrm>
            <a:off x="660399" y="1124744"/>
            <a:ext cx="7929565" cy="1296146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C/S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t>Client/Server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）结构，客户机和服务器。</a:t>
            </a:r>
          </a:p>
          <a:p>
            <a:pPr>
              <a:defRPr sz="1800"/>
            </a:pPr>
            <a:r>
              <a:t>B/S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t>Browser/Server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）结构，浏览器和服务器。</a:t>
            </a:r>
          </a:p>
          <a:p>
            <a:pPr>
              <a:defRPr sz="1800"/>
            </a:pPr>
            <a:r>
              <a:rPr>
                <a:latin typeface="黑体"/>
                <a:ea typeface="黑体"/>
                <a:cs typeface="黑体"/>
                <a:sym typeface="黑体"/>
              </a:rPr>
              <a:t>两层、三层、</a:t>
            </a:r>
            <a:r>
              <a:t>N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层架构。</a:t>
            </a:r>
          </a:p>
        </p:txBody>
      </p:sp>
      <p:sp>
        <p:nvSpPr>
          <p:cNvPr id="219" name="Rectangle 2"/>
          <p:cNvSpPr txBox="1"/>
          <p:nvPr/>
        </p:nvSpPr>
        <p:spPr>
          <a:xfrm>
            <a:off x="395536" y="280222"/>
            <a:ext cx="7030536" cy="65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068" tIns="40068" rIns="40068" bIns="40068" anchor="ctr">
            <a:spAutoFit/>
          </a:bodyPr>
          <a:lstStyle/>
          <a:p>
            <a:pPr defTabSz="801687">
              <a:defRPr sz="3200" b="1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软件体系结构（</a:t>
            </a:r>
            <a:r>
              <a:rPr dirty="0" err="1"/>
              <a:t>C</a:t>
            </a:r>
            <a:r>
              <a:rPr dirty="0"/>
              <a:t>/S</a:t>
            </a:r>
            <a:r>
              <a:rPr b="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dirty="0"/>
              <a:t>B/S</a:t>
            </a:r>
            <a:r>
              <a:rPr b="0" dirty="0">
                <a:latin typeface="黑体"/>
                <a:ea typeface="黑体"/>
                <a:cs typeface="黑体"/>
                <a:sym typeface="黑体"/>
              </a:rPr>
              <a:t>）</a:t>
            </a:r>
          </a:p>
        </p:txBody>
      </p:sp>
      <p:pic>
        <p:nvPicPr>
          <p:cNvPr id="220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2996951"/>
            <a:ext cx="3817012" cy="2088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icture 4" descr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2924943"/>
            <a:ext cx="3053227" cy="216024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extBox 34"/>
          <p:cNvSpPr txBox="1"/>
          <p:nvPr/>
        </p:nvSpPr>
        <p:spPr>
          <a:xfrm>
            <a:off x="1403648" y="5301207"/>
            <a:ext cx="18002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Client/Server</a:t>
            </a:r>
          </a:p>
        </p:txBody>
      </p:sp>
      <p:sp>
        <p:nvSpPr>
          <p:cNvPr id="223" name="TextBox 35"/>
          <p:cNvSpPr txBox="1"/>
          <p:nvPr/>
        </p:nvSpPr>
        <p:spPr>
          <a:xfrm>
            <a:off x="5724128" y="5301207"/>
            <a:ext cx="18002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Browser/Server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标题 1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第一节课的例子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30" name="矩形 3"/>
          <p:cNvSpPr/>
          <p:nvPr/>
        </p:nvSpPr>
        <p:spPr>
          <a:xfrm>
            <a:off x="5303837" y="2722563"/>
            <a:ext cx="1023358" cy="2284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9599" tIns="39599" rIns="39599" bIns="39599">
            <a:spAutoFit/>
          </a:bodyPr>
          <a:lstStyle>
            <a:lvl1pPr algn="ctr" defTabSz="801687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LoginLogDao</a:t>
            </a:r>
          </a:p>
        </p:txBody>
      </p:sp>
      <p:sp>
        <p:nvSpPr>
          <p:cNvPr id="231" name="矩形 5"/>
          <p:cNvSpPr/>
          <p:nvPr/>
        </p:nvSpPr>
        <p:spPr>
          <a:xfrm>
            <a:off x="5341937" y="3116263"/>
            <a:ext cx="823913" cy="2284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9599" tIns="39599" rIns="39599" bIns="39599">
            <a:spAutoFit/>
          </a:bodyPr>
          <a:lstStyle>
            <a:lvl1pPr algn="ctr" defTabSz="801687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UserDao</a:t>
            </a:r>
          </a:p>
        </p:txBody>
      </p:sp>
      <p:sp>
        <p:nvSpPr>
          <p:cNvPr id="232" name="矩形 6"/>
          <p:cNvSpPr/>
          <p:nvPr/>
        </p:nvSpPr>
        <p:spPr>
          <a:xfrm>
            <a:off x="4078287" y="2722563"/>
            <a:ext cx="898757" cy="2284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9599" tIns="39599" rIns="39599" bIns="39599">
            <a:spAutoFit/>
          </a:bodyPr>
          <a:lstStyle>
            <a:lvl1pPr algn="ctr" defTabSz="801687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UserService</a:t>
            </a:r>
          </a:p>
        </p:txBody>
      </p:sp>
      <p:sp>
        <p:nvSpPr>
          <p:cNvPr id="233" name="矩形 7"/>
          <p:cNvSpPr/>
          <p:nvPr/>
        </p:nvSpPr>
        <p:spPr>
          <a:xfrm>
            <a:off x="2674938" y="2727324"/>
            <a:ext cx="1086973" cy="2284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9599" tIns="39599" rIns="39599" bIns="39599">
            <a:spAutoFit/>
          </a:bodyPr>
          <a:lstStyle>
            <a:lvl1pPr algn="ctr" defTabSz="801687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LoginController</a:t>
            </a:r>
          </a:p>
        </p:txBody>
      </p:sp>
      <p:sp>
        <p:nvSpPr>
          <p:cNvPr id="234" name="文本框 8"/>
          <p:cNvSpPr txBox="1"/>
          <p:nvPr/>
        </p:nvSpPr>
        <p:spPr>
          <a:xfrm>
            <a:off x="873831" y="2670493"/>
            <a:ext cx="115145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浏览器</a:t>
            </a:r>
          </a:p>
        </p:txBody>
      </p:sp>
      <p:sp>
        <p:nvSpPr>
          <p:cNvPr id="235" name="直接箭头连接符 10"/>
          <p:cNvSpPr/>
          <p:nvPr/>
        </p:nvSpPr>
        <p:spPr>
          <a:xfrm>
            <a:off x="6362699" y="2903538"/>
            <a:ext cx="760414" cy="5238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38" name="圆柱形 12"/>
          <p:cNvGrpSpPr/>
          <p:nvPr/>
        </p:nvGrpSpPr>
        <p:grpSpPr>
          <a:xfrm>
            <a:off x="7167562" y="2731824"/>
            <a:ext cx="908282" cy="1048103"/>
            <a:chOff x="0" y="0"/>
            <a:chExt cx="908280" cy="1048102"/>
          </a:xfrm>
        </p:grpSpPr>
        <p:sp>
          <p:nvSpPr>
            <p:cNvPr id="236" name="线条"/>
            <p:cNvSpPr/>
            <p:nvPr/>
          </p:nvSpPr>
          <p:spPr>
            <a:xfrm>
              <a:off x="0" y="0"/>
              <a:ext cx="908282" cy="59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801687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37" name="数据库"/>
            <p:cNvSpPr txBox="1"/>
            <p:nvPr/>
          </p:nvSpPr>
          <p:spPr>
            <a:xfrm>
              <a:off x="1" y="148045"/>
              <a:ext cx="908280" cy="9000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9599" tIns="39599" rIns="39599" bIns="39599" numCol="1" anchor="t">
              <a:noAutofit/>
            </a:bodyPr>
            <a:lstStyle>
              <a:lvl1pPr defTabSz="801687">
                <a:defRPr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数据库</a:t>
              </a:r>
            </a:p>
          </p:txBody>
        </p:sp>
      </p:grpSp>
      <p:sp>
        <p:nvSpPr>
          <p:cNvPr id="239" name="直接箭头连接符 14"/>
          <p:cNvSpPr/>
          <p:nvPr/>
        </p:nvSpPr>
        <p:spPr>
          <a:xfrm flipV="1">
            <a:off x="6300787" y="3141663"/>
            <a:ext cx="760413" cy="904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0" name="直接连接符 17"/>
          <p:cNvSpPr/>
          <p:nvPr/>
        </p:nvSpPr>
        <p:spPr>
          <a:xfrm flipH="1">
            <a:off x="3923927" y="1663700"/>
            <a:ext cx="1" cy="2654301"/>
          </a:xfrm>
          <a:prstGeom prst="line">
            <a:avLst/>
          </a:prstGeom>
          <a:ln>
            <a:solidFill>
              <a:srgbClr val="FF292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直接连接符 18"/>
          <p:cNvSpPr/>
          <p:nvPr/>
        </p:nvSpPr>
        <p:spPr>
          <a:xfrm flipH="1">
            <a:off x="5097462" y="1628774"/>
            <a:ext cx="1" cy="2655889"/>
          </a:xfrm>
          <a:prstGeom prst="line">
            <a:avLst/>
          </a:prstGeom>
          <a:ln>
            <a:solidFill>
              <a:srgbClr val="FF292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直接连接符 19"/>
          <p:cNvSpPr/>
          <p:nvPr/>
        </p:nvSpPr>
        <p:spPr>
          <a:xfrm flipH="1">
            <a:off x="6361112" y="1663700"/>
            <a:ext cx="1" cy="2654301"/>
          </a:xfrm>
          <a:prstGeom prst="line">
            <a:avLst/>
          </a:prstGeom>
          <a:ln>
            <a:solidFill>
              <a:srgbClr val="FF292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直接连接符 20"/>
          <p:cNvSpPr/>
          <p:nvPr/>
        </p:nvSpPr>
        <p:spPr>
          <a:xfrm flipH="1">
            <a:off x="2411759" y="1663700"/>
            <a:ext cx="1" cy="2654301"/>
          </a:xfrm>
          <a:prstGeom prst="line">
            <a:avLst/>
          </a:prstGeom>
          <a:ln>
            <a:solidFill>
              <a:srgbClr val="FF292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文本框 21"/>
          <p:cNvSpPr txBox="1"/>
          <p:nvPr/>
        </p:nvSpPr>
        <p:spPr>
          <a:xfrm>
            <a:off x="2809874" y="1782763"/>
            <a:ext cx="97003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控制层</a:t>
            </a:r>
          </a:p>
        </p:txBody>
      </p:sp>
      <p:sp>
        <p:nvSpPr>
          <p:cNvPr id="245" name="文本框 22"/>
          <p:cNvSpPr txBox="1"/>
          <p:nvPr/>
        </p:nvSpPr>
        <p:spPr>
          <a:xfrm>
            <a:off x="4102100" y="1792288"/>
            <a:ext cx="9739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业务层</a:t>
            </a:r>
          </a:p>
        </p:txBody>
      </p:sp>
      <p:sp>
        <p:nvSpPr>
          <p:cNvPr id="246" name="文本框 23"/>
          <p:cNvSpPr txBox="1"/>
          <p:nvPr/>
        </p:nvSpPr>
        <p:spPr>
          <a:xfrm>
            <a:off x="5364162" y="1792288"/>
            <a:ext cx="100803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DAO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层</a:t>
            </a:r>
          </a:p>
        </p:txBody>
      </p:sp>
      <p:sp>
        <p:nvSpPr>
          <p:cNvPr id="247" name="文本框 24"/>
          <p:cNvSpPr txBox="1"/>
          <p:nvPr/>
        </p:nvSpPr>
        <p:spPr>
          <a:xfrm>
            <a:off x="2733675" y="3762375"/>
            <a:ext cx="94615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@</a:t>
            </a:r>
            <a:r>
              <a:rPr sz="1000"/>
              <a:t>Controller</a:t>
            </a:r>
          </a:p>
        </p:txBody>
      </p:sp>
      <p:sp>
        <p:nvSpPr>
          <p:cNvPr id="248" name="文本框 25"/>
          <p:cNvSpPr txBox="1"/>
          <p:nvPr/>
        </p:nvSpPr>
        <p:spPr>
          <a:xfrm>
            <a:off x="4079875" y="3783012"/>
            <a:ext cx="9461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@</a:t>
            </a:r>
            <a:r>
              <a:rPr sz="1000"/>
              <a:t>Service</a:t>
            </a:r>
          </a:p>
        </p:txBody>
      </p:sp>
      <p:sp>
        <p:nvSpPr>
          <p:cNvPr id="249" name="文本框 26"/>
          <p:cNvSpPr txBox="1"/>
          <p:nvPr/>
        </p:nvSpPr>
        <p:spPr>
          <a:xfrm>
            <a:off x="5300662" y="3783012"/>
            <a:ext cx="9445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@</a:t>
            </a:r>
            <a:r>
              <a:rPr sz="1000"/>
              <a:t>Repository</a:t>
            </a:r>
          </a:p>
        </p:txBody>
      </p:sp>
      <p:sp>
        <p:nvSpPr>
          <p:cNvPr id="250" name="文本框 27"/>
          <p:cNvSpPr txBox="1"/>
          <p:nvPr/>
        </p:nvSpPr>
        <p:spPr>
          <a:xfrm>
            <a:off x="3900487" y="4779962"/>
            <a:ext cx="13049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@Component</a:t>
            </a:r>
          </a:p>
        </p:txBody>
      </p:sp>
      <p:sp>
        <p:nvSpPr>
          <p:cNvPr id="251" name="直接箭头连接符 28"/>
          <p:cNvSpPr/>
          <p:nvPr/>
        </p:nvSpPr>
        <p:spPr>
          <a:xfrm>
            <a:off x="1889124" y="2874963"/>
            <a:ext cx="782639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52" name="直接箭头连接符 31"/>
          <p:cNvCxnSpPr>
            <a:cxnSpLocks/>
            <a:stCxn id="233" idx="3"/>
            <a:endCxn id="232" idx="1"/>
          </p:cNvCxnSpPr>
          <p:nvPr/>
        </p:nvCxnSpPr>
        <p:spPr>
          <a:xfrm flipV="1">
            <a:off x="3761911" y="2836776"/>
            <a:ext cx="316376" cy="47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253" name="直接箭头连接符 33"/>
          <p:cNvCxnSpPr>
            <a:cxnSpLocks/>
            <a:stCxn id="232" idx="3"/>
            <a:endCxn id="230" idx="1"/>
          </p:cNvCxnSpPr>
          <p:nvPr/>
        </p:nvCxnSpPr>
        <p:spPr>
          <a:xfrm>
            <a:off x="4977044" y="2836776"/>
            <a:ext cx="32679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sp>
        <p:nvSpPr>
          <p:cNvPr id="254" name="直接箭头连接符 35"/>
          <p:cNvSpPr/>
          <p:nvPr/>
        </p:nvSpPr>
        <p:spPr>
          <a:xfrm>
            <a:off x="4903787" y="2955925"/>
            <a:ext cx="396876" cy="23177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5" name="等腰三角形 1"/>
          <p:cNvSpPr/>
          <p:nvPr/>
        </p:nvSpPr>
        <p:spPr>
          <a:xfrm rot="14244212">
            <a:off x="4819650" y="4613274"/>
            <a:ext cx="242889" cy="185740"/>
          </a:xfrm>
          <a:prstGeom prst="triangl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6" name="等腰三角形 28"/>
          <p:cNvSpPr/>
          <p:nvPr/>
        </p:nvSpPr>
        <p:spPr>
          <a:xfrm rot="10800000">
            <a:off x="4284663" y="4533900"/>
            <a:ext cx="242887" cy="187326"/>
          </a:xfrm>
          <a:prstGeom prst="triangl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7" name="等腰三角形 29"/>
          <p:cNvSpPr/>
          <p:nvPr/>
        </p:nvSpPr>
        <p:spPr>
          <a:xfrm rot="8311537">
            <a:off x="3708400" y="4622799"/>
            <a:ext cx="242888" cy="185739"/>
          </a:xfrm>
          <a:prstGeom prst="triangl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8" name="直接连接符 3"/>
          <p:cNvSpPr/>
          <p:nvPr/>
        </p:nvSpPr>
        <p:spPr>
          <a:xfrm flipH="1">
            <a:off x="5019674" y="4186237"/>
            <a:ext cx="641351" cy="4699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9" name="直接连接符 6"/>
          <p:cNvSpPr/>
          <p:nvPr/>
        </p:nvSpPr>
        <p:spPr>
          <a:xfrm>
            <a:off x="4378325" y="4106862"/>
            <a:ext cx="28576" cy="42703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0" name="直接连接符 8"/>
          <p:cNvSpPr/>
          <p:nvPr/>
        </p:nvSpPr>
        <p:spPr>
          <a:xfrm>
            <a:off x="3273425" y="4186237"/>
            <a:ext cx="495301" cy="4603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DE1-AFE4-4551-B530-CD0A7223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黑体"/>
                <a:ea typeface="黑体"/>
                <a:sym typeface="FrutigerNext LT Medium"/>
              </a:rPr>
              <a:t>跟踪</a:t>
            </a:r>
            <a:r>
              <a:rPr lang="en-US" altLang="zh-CN" b="0" dirty="0">
                <a:latin typeface="黑体"/>
                <a:ea typeface="黑体"/>
                <a:sym typeface="FrutigerNext LT Medium"/>
              </a:rPr>
              <a:t>Spring MVC</a:t>
            </a:r>
            <a:r>
              <a:rPr lang="zh-CN" altLang="en-US" b="0" dirty="0">
                <a:latin typeface="黑体"/>
                <a:ea typeface="黑体"/>
                <a:sym typeface="FrutigerNext LT Medium"/>
              </a:rPr>
              <a:t>的请求</a:t>
            </a:r>
          </a:p>
        </p:txBody>
      </p:sp>
      <p:pic>
        <p:nvPicPr>
          <p:cNvPr id="1026" name="Picture 2" descr="用户发出的一个request像快递员一样经过Spring MVC各组件，最后被转化成用户想要的结果">
            <a:extLst>
              <a:ext uri="{FF2B5EF4-FFF2-40B4-BE49-F238E27FC236}">
                <a16:creationId xmlns:a16="http://schemas.microsoft.com/office/drawing/2014/main" id="{394ECF5F-F2B8-403A-8D71-2C84A9D8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05152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1C737D-D7E5-4608-B74A-692094160B32}"/>
              </a:ext>
            </a:extLst>
          </p:cNvPr>
          <p:cNvSpPr txBox="1"/>
          <p:nvPr/>
        </p:nvSpPr>
        <p:spPr>
          <a:xfrm>
            <a:off x="1475656" y="2420888"/>
            <a:ext cx="129614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dirty="0"/>
              <a:t>URL</a:t>
            </a:r>
            <a:r>
              <a:rPr lang="zh-CN" altLang="en-US" sz="1200" dirty="0"/>
              <a:t>、表单信息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269544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en-US" b="0" dirty="0" err="1">
                <a:latin typeface="黑体"/>
                <a:ea typeface="黑体"/>
                <a:cs typeface="黑体"/>
                <a:sym typeface="黑体"/>
              </a:rPr>
              <a:t>DispatchServlet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配置</a:t>
            </a:r>
            <a:endParaRPr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99592" y="1844824"/>
            <a:ext cx="7560693" cy="88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Servlet3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规范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dirty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将</a:t>
            </a:r>
            <a:r>
              <a:rPr lang="en-US" altLang="zh-CN" dirty="0" err="1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DispatchServlet</a:t>
            </a:r>
            <a:r>
              <a:rPr lang="zh-CN" altLang="en-US" dirty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配置到</a:t>
            </a:r>
            <a:r>
              <a:rPr lang="en-US" altLang="zh-CN" dirty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Servlet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容器中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D57A0E-E745-440A-928F-BFBE86D23F94}"/>
              </a:ext>
            </a:extLst>
          </p:cNvPr>
          <p:cNvSpPr/>
          <p:nvPr/>
        </p:nvSpPr>
        <p:spPr>
          <a:xfrm>
            <a:off x="2267744" y="3501008"/>
            <a:ext cx="3744416" cy="36933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dirty="0" err="1"/>
              <a:t>WebApplicationInitializer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399481-F0AB-4742-8D85-27E34BAB9593}"/>
              </a:ext>
            </a:extLst>
          </p:cNvPr>
          <p:cNvSpPr/>
          <p:nvPr/>
        </p:nvSpPr>
        <p:spPr>
          <a:xfrm>
            <a:off x="1259632" y="4581128"/>
            <a:ext cx="5760640" cy="36933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AbstractAnnotationConfigDispatcherServletInitializer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0043B62-4893-46FA-9C1E-2992E3D4DFF7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>
            <a:off x="4139952" y="4110976"/>
            <a:ext cx="0" cy="47015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D55C630-55FD-4A84-A7C7-0A848627723A}"/>
              </a:ext>
            </a:extLst>
          </p:cNvPr>
          <p:cNvSpPr/>
          <p:nvPr/>
        </p:nvSpPr>
        <p:spPr>
          <a:xfrm>
            <a:off x="4031940" y="3894952"/>
            <a:ext cx="216024" cy="216024"/>
          </a:xfrm>
          <a:prstGeom prst="triangle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6971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6126" y="836712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b="0" dirty="0" err="1">
                <a:latin typeface="黑体"/>
                <a:ea typeface="黑体"/>
                <a:cs typeface="黑体"/>
                <a:sym typeface="黑体"/>
              </a:rPr>
              <a:t>AbstractAnnotationConfigDispatcherServletInitializer</a:t>
            </a:r>
            <a:endParaRPr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D76E879-C80F-46EA-A91E-E26931D44CF5}"/>
              </a:ext>
            </a:extLst>
          </p:cNvPr>
          <p:cNvSpPr txBox="1">
            <a:spLocks/>
          </p:cNvSpPr>
          <p:nvPr/>
        </p:nvSpPr>
        <p:spPr>
          <a:xfrm>
            <a:off x="756126" y="2276872"/>
            <a:ext cx="6912620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DispatcherServlet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加载的应用上下文：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getServletConfigClasses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Web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组件：控制器、视图解析器、处理器映射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ContextLoaderListerner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加载的应用上下文：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getRootConfigClasses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其它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Bean</a:t>
            </a:r>
          </a:p>
        </p:txBody>
      </p:sp>
    </p:spTree>
    <p:extLst>
      <p:ext uri="{BB962C8B-B14F-4D97-AF65-F5344CB8AC3E}">
        <p14:creationId xmlns:p14="http://schemas.microsoft.com/office/powerpoint/2010/main" val="318100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5" y="692696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b="0" dirty="0">
                <a:latin typeface="黑体"/>
                <a:ea typeface="黑体"/>
                <a:cs typeface="黑体"/>
                <a:sym typeface="黑体"/>
              </a:rPr>
              <a:t>启用</a:t>
            </a:r>
            <a:r>
              <a:rPr lang="en-US" altLang="zh-CN" sz="1800" b="0" dirty="0">
                <a:latin typeface="黑体"/>
                <a:ea typeface="黑体"/>
                <a:cs typeface="黑体"/>
                <a:sym typeface="黑体"/>
              </a:rPr>
              <a:t>Spring MVC</a:t>
            </a:r>
            <a:r>
              <a:rPr lang="zh-CN" altLang="en-US" sz="1800" b="0" dirty="0">
                <a:latin typeface="黑体"/>
                <a:ea typeface="黑体"/>
                <a:cs typeface="黑体"/>
                <a:sym typeface="黑体"/>
              </a:rPr>
              <a:t>组件</a:t>
            </a:r>
            <a:endParaRPr sz="1800"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1043608" y="1844824"/>
            <a:ext cx="7416677" cy="1419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加注解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EnableWebMvc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配视图解析器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启用组件扫描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排除静态资源的请求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80362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60C4-4470-4C2A-8FE9-0BE8707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8680"/>
            <a:ext cx="7632700" cy="871538"/>
          </a:xfrm>
        </p:spPr>
        <p:txBody>
          <a:bodyPr/>
          <a:lstStyle/>
          <a:p>
            <a:r>
              <a:rPr lang="en-US" altLang="zh-CN"/>
              <a:t>spittr</a:t>
            </a:r>
            <a:r>
              <a:rPr lang="zh-CN" altLang="en-US"/>
              <a:t>的例子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BC67B42-D7D0-4953-9BCE-F6303FE3AB2C}"/>
              </a:ext>
            </a:extLst>
          </p:cNvPr>
          <p:cNvSpPr txBox="1"/>
          <p:nvPr/>
        </p:nvSpPr>
        <p:spPr>
          <a:xfrm>
            <a:off x="1043608" y="1916832"/>
            <a:ext cx="7416677" cy="7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spittle</a:t>
            </a: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spitter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622666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627</Words>
  <Application>Microsoft Office PowerPoint</Application>
  <PresentationFormat>全屏显示(4:3)</PresentationFormat>
  <Paragraphs>108</Paragraphs>
  <Slides>23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-apple-system</vt:lpstr>
      <vt:lpstr>FrutigerNext LT Medium</vt:lpstr>
      <vt:lpstr>宋体</vt:lpstr>
      <vt:lpstr>黑体</vt:lpstr>
      <vt:lpstr>Arial</vt:lpstr>
      <vt:lpstr>Calibri</vt:lpstr>
      <vt:lpstr>Times New Roman</vt:lpstr>
      <vt:lpstr>Wingdings</vt:lpstr>
      <vt:lpstr>Blank</vt:lpstr>
      <vt:lpstr>2021-服务端开发</vt:lpstr>
      <vt:lpstr>PowerPoint 演示文稿</vt:lpstr>
      <vt:lpstr>PowerPoint 演示文稿</vt:lpstr>
      <vt:lpstr>第一节课的例子</vt:lpstr>
      <vt:lpstr>跟踪Spring MVC的请求</vt:lpstr>
      <vt:lpstr>DispatchServlet配置</vt:lpstr>
      <vt:lpstr>AbstractAnnotationConfigDispatcherServletInitializer</vt:lpstr>
      <vt:lpstr>启用Spring MVC组件</vt:lpstr>
      <vt:lpstr>spittr的例子</vt:lpstr>
      <vt:lpstr>实现控制器</vt:lpstr>
      <vt:lpstr>测试控制器</vt:lpstr>
      <vt:lpstr>传递模型数据到视图中</vt:lpstr>
      <vt:lpstr>获得请求的输入</vt:lpstr>
      <vt:lpstr>校验表单</vt:lpstr>
      <vt:lpstr>前、后端不分离</vt:lpstr>
      <vt:lpstr>前、后端分离</vt:lpstr>
      <vt:lpstr>作业</vt:lpstr>
      <vt:lpstr>PowerPoint 演示文稿</vt:lpstr>
      <vt:lpstr>文件上传</vt:lpstr>
      <vt:lpstr>抛异常与响应状态关联</vt:lpstr>
      <vt:lpstr>异常与响应页面的关联</vt:lpstr>
      <vt:lpstr>为控制器添加通知</vt:lpstr>
      <vt:lpstr>跨重定向请求传递数据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张 洪胤</cp:lastModifiedBy>
  <cp:revision>52</cp:revision>
  <dcterms:modified xsi:type="dcterms:W3CDTF">2021-04-19T15:41:31Z</dcterms:modified>
</cp:coreProperties>
</file>