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28" r:id="rId3"/>
    <p:sldId id="338" r:id="rId4"/>
    <p:sldId id="324" r:id="rId5"/>
    <p:sldId id="339" r:id="rId6"/>
    <p:sldId id="325" r:id="rId7"/>
    <p:sldId id="326" r:id="rId8"/>
    <p:sldId id="340" r:id="rId9"/>
    <p:sldId id="341" r:id="rId10"/>
    <p:sldId id="311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田晓亮" initials="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ECD2"/>
          </a:solidFill>
        </a:fill>
      </a:tcStyle>
    </a:wholeTbl>
    <a:band2H>
      <a:tcTxStyle/>
      <a:tcStyle>
        <a:tcBdr/>
        <a:fill>
          <a:solidFill>
            <a:srgbClr val="FFF6EA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6D9"/>
          </a:solidFill>
        </a:fill>
      </a:tcStyle>
    </a:wholeTbl>
    <a:band2H>
      <a:tcTxStyle/>
      <a:tcStyle>
        <a:tcBdr/>
        <a:fill>
          <a:solidFill>
            <a:srgbClr val="FAF3ED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79" autoAdjust="0"/>
  </p:normalViewPr>
  <p:slideViewPr>
    <p:cSldViewPr>
      <p:cViewPr varScale="1">
        <p:scale>
          <a:sx n="94" d="100"/>
          <a:sy n="9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https://github.com/tzs919/section5</a:t>
            </a:r>
          </a:p>
          <a:p>
            <a:r>
              <a:rPr lang="en-US" altLang="zh-CN"/>
              <a:t>https://github.com/tzs919/section5-security-method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6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新开了一个</a:t>
            </a:r>
            <a:r>
              <a:rPr lang="en-US" altLang="zh-CN" dirty="0" err="1"/>
              <a:t>WebApplicationInitializer</a:t>
            </a:r>
            <a:r>
              <a:rPr lang="zh-CN" altLang="en-US" dirty="0"/>
              <a:t>实现，用于拦截请求</a:t>
            </a:r>
            <a:endParaRPr lang="en-US" altLang="zh-CN" dirty="0"/>
          </a:p>
          <a:p>
            <a:r>
              <a:rPr lang="zh-CN" altLang="en-US" dirty="0"/>
              <a:t>另一个</a:t>
            </a:r>
            <a:r>
              <a:rPr lang="en-US" altLang="zh-CN" dirty="0" err="1"/>
              <a:t>WebApplicationInitializer</a:t>
            </a:r>
            <a:r>
              <a:rPr lang="zh-CN" altLang="en-US" dirty="0"/>
              <a:t>是</a:t>
            </a:r>
            <a:r>
              <a:rPr lang="en-US" altLang="zh-CN" dirty="0" err="1"/>
              <a:t>AbstractAnnotationConfigDispatcherServletInitializer</a:t>
            </a:r>
            <a:r>
              <a:rPr lang="zh-CN" altLang="en-US" dirty="0"/>
              <a:t>（仅负责</a:t>
            </a:r>
            <a:r>
              <a:rPr lang="en-US" altLang="zh-CN" dirty="0" err="1"/>
              <a:t>DispatcherServlet</a:t>
            </a:r>
            <a:r>
              <a:rPr lang="zh-CN" altLang="en-US" dirty="0"/>
              <a:t>的初始化）</a:t>
            </a:r>
            <a:endParaRPr lang="en-US" altLang="zh-CN" dirty="0"/>
          </a:p>
          <a:p>
            <a:r>
              <a:rPr lang="zh-CN" altLang="en-US" dirty="0"/>
              <a:t>这两个同时存在</a:t>
            </a:r>
          </a:p>
        </p:txBody>
      </p:sp>
    </p:spTree>
    <p:extLst>
      <p:ext uri="{BB962C8B-B14F-4D97-AF65-F5344CB8AC3E}">
        <p14:creationId xmlns:p14="http://schemas.microsoft.com/office/powerpoint/2010/main" val="2219111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sz="12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EnableWebMvcSecurity</a:t>
            </a:r>
            <a:r>
              <a:rPr lang="zh-CN" altLang="en-US" sz="12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相比于</a:t>
            </a:r>
            <a:r>
              <a:rPr lang="en-US" altLang="zh-CN" sz="12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@EnableWebSecurity</a:t>
            </a:r>
            <a:r>
              <a:rPr lang="zh-CN" altLang="en-US" sz="12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，增加：</a:t>
            </a:r>
            <a:endParaRPr lang="en-US" altLang="zh-CN" sz="1200" dirty="0">
              <a:solidFill>
                <a:srgbClr val="FF0000"/>
              </a:solidFill>
              <a:latin typeface="黑体"/>
              <a:ea typeface="黑体"/>
              <a:cs typeface="黑体"/>
              <a:sym typeface="黑体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@AutthenticationPrincipal</a:t>
            </a:r>
            <a:r>
              <a:rPr lang="zh-CN" altLang="en-US" sz="12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注解的参数解析，获得用户名</a:t>
            </a:r>
            <a:endParaRPr lang="en-US" altLang="zh-CN" sz="1200" dirty="0">
              <a:solidFill>
                <a:srgbClr val="FF0000"/>
              </a:solidFill>
              <a:latin typeface="黑体"/>
              <a:ea typeface="黑体"/>
              <a:cs typeface="黑体"/>
              <a:sym typeface="黑体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增加一个</a:t>
            </a:r>
            <a:r>
              <a:rPr lang="en-US" altLang="zh-CN" sz="12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bean</a:t>
            </a:r>
            <a:r>
              <a:rPr lang="zh-CN" altLang="en-US" sz="12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，页面自动添加</a:t>
            </a:r>
            <a:r>
              <a:rPr lang="en-US" altLang="zh-CN" sz="12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CSRF token</a:t>
            </a:r>
            <a:r>
              <a:rPr lang="zh-CN" altLang="en-US" sz="12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输入域</a:t>
            </a:r>
            <a:endParaRPr lang="en-US" altLang="zh-CN" sz="1200" dirty="0">
              <a:solidFill>
                <a:srgbClr val="FF0000"/>
              </a:solidFill>
              <a:latin typeface="黑体"/>
              <a:ea typeface="黑体"/>
              <a:cs typeface="黑体"/>
              <a:sym typeface="黑体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注意</a:t>
            </a:r>
            <a:r>
              <a:rPr lang="en-US" altLang="zh-CN" sz="1200" dirty="0" err="1">
                <a:latin typeface="黑体"/>
                <a:ea typeface="黑体"/>
                <a:cs typeface="黑体"/>
                <a:sym typeface="黑体"/>
              </a:rPr>
              <a:t>SecurityConfig</a:t>
            </a:r>
            <a:r>
              <a:rPr lang="zh-CN" altLang="en-US" sz="1200" dirty="0">
                <a:latin typeface="黑体"/>
                <a:ea typeface="黑体"/>
                <a:cs typeface="黑体"/>
                <a:sym typeface="黑体"/>
              </a:rPr>
              <a:t>与</a:t>
            </a:r>
            <a:r>
              <a:rPr lang="en-US" altLang="zh-CN" sz="1200" dirty="0" err="1">
                <a:latin typeface="黑体"/>
                <a:ea typeface="黑体"/>
                <a:cs typeface="黑体"/>
                <a:sym typeface="黑体"/>
              </a:rPr>
              <a:t>SecurityWebInitializer</a:t>
            </a:r>
            <a:r>
              <a:rPr lang="zh-CN" altLang="en-US" sz="1200" dirty="0">
                <a:latin typeface="黑体"/>
                <a:ea typeface="黑体"/>
                <a:cs typeface="黑体"/>
                <a:sym typeface="黑体"/>
              </a:rPr>
              <a:t>是两个不同的类</a:t>
            </a:r>
            <a:endParaRPr lang="en-US" altLang="zh-CN" sz="1200" dirty="0">
              <a:solidFill>
                <a:srgbClr val="FF0000"/>
              </a:solidFill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647212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40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总结来说就是服务端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tomcat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要配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keystore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，里面也有客户端的证书，客户端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windows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系统里也要有客户端证书，服务端证书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keytool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genkey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-v -alias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mytomcat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keyalg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RSA -keystore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mytomcat.keystore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-validity 36500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keytool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importkeystore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srckeystore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mytomcat.keystore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destkeystore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mytomcat.keystore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deststoretype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pkcs12"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行业标准格式</a:t>
            </a:r>
          </a:p>
          <a:p>
            <a:pPr algn="just"/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keytool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genkey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-v -alias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myclient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keyalg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RSA -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storetype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PKCS12 -keystore myclient.p12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keytool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-export -alias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myclient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-keystore myclient.p12 -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storetype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PKCS12 -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storepass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Workflow21 -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rfc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-file clientforserver.cer 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导出来给服务端用的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keytool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-import -v -file clientforserver.cer -keystore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mytomcat.keystore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keytool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-list -keystore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mytomcat.keystore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keytool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-keystore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mytomcat.keystore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-export -alias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mytomcat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-file ca.cer 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导出来给客户端用的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1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42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964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BBB529"/>
                </a:solidFill>
                <a:effectLst/>
              </a:rPr>
              <a:t>@EnableGlobalMethodSecurity</a:t>
            </a:r>
            <a:r>
              <a:rPr lang="en-US" altLang="zh-CN" dirty="0"/>
              <a:t>(securedEnabled=</a:t>
            </a:r>
            <a:r>
              <a:rPr lang="en-US" altLang="zh-CN" dirty="0">
                <a:solidFill>
                  <a:srgbClr val="CC7832"/>
                </a:solidFill>
                <a:effectLst/>
              </a:rPr>
              <a:t>true</a:t>
            </a:r>
            <a:r>
              <a:rPr lang="en-US" altLang="zh-CN" dirty="0"/>
              <a:t>)</a:t>
            </a:r>
            <a:r>
              <a:rPr lang="zh-CN" altLang="en-US" dirty="0"/>
              <a:t>应该可以放到</a:t>
            </a:r>
            <a:r>
              <a:rPr lang="en-US" altLang="zh-CN" dirty="0" err="1"/>
              <a:t>WebSecurityConfigurerAdapter</a:t>
            </a:r>
            <a:endParaRPr lang="en-US" altLang="zh-CN" dirty="0"/>
          </a:p>
          <a:p>
            <a:r>
              <a:rPr lang="zh-CN" altLang="en-US" dirty="0"/>
              <a:t>也就是</a:t>
            </a:r>
            <a:r>
              <a:rPr lang="en-US" altLang="zh-CN" dirty="0" err="1"/>
              <a:t>WebSecurityConfigurerAdapter</a:t>
            </a:r>
            <a:r>
              <a:rPr lang="zh-CN" altLang="en-US" dirty="0"/>
              <a:t>与</a:t>
            </a:r>
            <a:r>
              <a:rPr lang="en-US" altLang="zh-CN" sz="1200" dirty="0" err="1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GlobalMethodSecurityConfiguration</a:t>
            </a:r>
            <a:r>
              <a:rPr lang="zh-CN" altLang="en-US" sz="12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合二为一</a:t>
            </a:r>
            <a:endParaRPr lang="en-US" altLang="zh-CN" sz="1200" dirty="0">
              <a:solidFill>
                <a:srgbClr val="FF0000"/>
              </a:solidFill>
              <a:latin typeface="黑体"/>
              <a:ea typeface="黑体"/>
              <a:cs typeface="黑体"/>
              <a:sym typeface="黑体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黑体"/>
                <a:ea typeface="黑体"/>
                <a:sym typeface="黑体"/>
              </a:rPr>
              <a:t>这样请求拦截和方法保护同时有效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548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5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585634" y="274639"/>
            <a:ext cx="8229840" cy="1143001"/>
          </a:xfrm>
          <a:prstGeom prst="rect">
            <a:avLst/>
          </a:prstGeom>
        </p:spPr>
        <p:txBody>
          <a:bodyPr lIns="34280" tIns="34280" rIns="34280" bIns="34280"/>
          <a:lstStyle/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755650" y="369035"/>
            <a:ext cx="7632700" cy="7457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297018"/>
            <a:ext cx="7596000" cy="4800002"/>
          </a:xfrm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  <a:defRPr sz="2400"/>
            </a:lvl1pPr>
            <a:lvl2pPr marL="800100" indent="-342900">
              <a:buClr>
                <a:srgbClr val="777777"/>
              </a:buClr>
              <a:defRPr sz="2400"/>
            </a:lvl2pPr>
            <a:lvl3pPr marL="1219200" indent="-304800">
              <a:buClr>
                <a:srgbClr val="777777"/>
              </a:buClr>
              <a:defRPr sz="2400"/>
            </a:lvl3pPr>
            <a:lvl4pPr marL="1714500" indent="-342900">
              <a:buClr>
                <a:srgbClr val="777777"/>
              </a:buClr>
              <a:defRPr sz="2400"/>
            </a:lvl4pPr>
            <a:lvl5pPr marL="2220685" indent="-391885">
              <a:buClr>
                <a:srgbClr val="777777"/>
              </a:buCl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9742"/>
            <a:ext cx="290867" cy="305105"/>
          </a:xfrm>
          <a:prstGeom prst="rect">
            <a:avLst/>
          </a:prstGeom>
        </p:spPr>
        <p:txBody>
          <a:bodyPr lIns="19201" tIns="19201" rIns="19201" bIns="19201" anchor="t"/>
          <a:lstStyle>
            <a:lvl1pPr algn="l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xfrm>
            <a:off x="755650" y="2636838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070" tIns="40070" rIns="40070" bIns="4007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9" r:id="rId8"/>
    <p:sldLayoutId id="2147483661" r:id="rId9"/>
    <p:sldLayoutId id="2147483662" r:id="rId10"/>
    <p:sldLayoutId id="2147483663" r:id="rId11"/>
    <p:sldLayoutId id="2147483665" r:id="rId12"/>
    <p:sldLayoutId id="2147483667" r:id="rId13"/>
    <p:sldLayoutId id="2147483669" r:id="rId14"/>
    <p:sldLayoutId id="2147483670" r:id="rId15"/>
    <p:sldLayoutId id="2147483671" r:id="rId16"/>
    <p:sldLayoutId id="2147483672" r:id="rId1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6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1pPr>
      <a:lvl2pPr marL="774700" marR="0" indent="-3175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p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2pPr>
      <a:lvl3pPr marL="1200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3pPr>
      <a:lvl4pPr marL="1698171" marR="0" indent="-326571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4pPr>
      <a:lvl5pPr marL="2209800" marR="0" indent="-3810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5pPr>
      <a:lvl6pPr marL="25717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6pPr>
      <a:lvl7pPr marL="30289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7pPr>
      <a:lvl8pPr marL="3486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8pPr>
      <a:lvl9pPr marL="39433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/>
              <a:t>2021-</a:t>
            </a:r>
            <a:r>
              <a:rPr lang="zh-CN" altLang="en-US" dirty="0"/>
              <a:t>服务端开发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3" name="副标题 11"/>
          <p:cNvSpPr txBox="1">
            <a:spLocks noGrp="1"/>
          </p:cNvSpPr>
          <p:nvPr>
            <p:ph type="body" sz="quarter" idx="1"/>
          </p:nvPr>
        </p:nvSpPr>
        <p:spPr>
          <a:xfrm>
            <a:off x="1763687" y="3068959"/>
            <a:ext cx="5320682" cy="492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节  </a:t>
            </a:r>
            <a:r>
              <a:rPr lang="en-US" altLang="zh-CN">
                <a:sym typeface="FrutigerNext LT Medium"/>
              </a:rPr>
              <a:t>Spring Security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1"/>
          <p:cNvSpPr txBox="1"/>
          <p:nvPr/>
        </p:nvSpPr>
        <p:spPr>
          <a:xfrm>
            <a:off x="3635895" y="2708919"/>
            <a:ext cx="16561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sym typeface="黑体"/>
              </a:rPr>
              <a:t>过滤</a:t>
            </a:r>
            <a:r>
              <a:rPr lang="en-US" altLang="zh-CN" b="0">
                <a:latin typeface="黑体"/>
                <a:ea typeface="黑体"/>
                <a:sym typeface="黑体"/>
              </a:rPr>
              <a:t>Web</a:t>
            </a:r>
            <a:r>
              <a:rPr lang="zh-CN" altLang="en-US" b="0">
                <a:latin typeface="黑体"/>
                <a:ea typeface="黑体"/>
                <a:sym typeface="黑体"/>
              </a:rPr>
              <a:t>请求</a:t>
            </a:r>
            <a:endParaRPr b="0" dirty="0">
              <a:latin typeface="黑体"/>
              <a:ea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9A079A-3A35-495F-9F04-73621C47FEE2}"/>
              </a:ext>
            </a:extLst>
          </p:cNvPr>
          <p:cNvSpPr txBox="1">
            <a:spLocks/>
          </p:cNvSpPr>
          <p:nvPr/>
        </p:nvSpPr>
        <p:spPr>
          <a:xfrm>
            <a:off x="657239" y="1175591"/>
            <a:ext cx="7848724" cy="129614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public class SecurityWebInitializer extends </a:t>
            </a:r>
            <a:r>
              <a:rPr lang="en-US" altLang="zh-CN" sz="14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AbstractSecurityWebApplicationInitializer</a:t>
            </a: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 {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sz="140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400">
                <a:latin typeface="黑体"/>
                <a:ea typeface="黑体"/>
                <a:cs typeface="黑体"/>
                <a:sym typeface="黑体"/>
              </a:rPr>
              <a:t>}</a:t>
            </a:r>
            <a:endParaRPr lang="zh-CN" altLang="en-US" sz="1400" dirty="0">
              <a:latin typeface="黑体"/>
              <a:ea typeface="黑体"/>
              <a:cs typeface="黑体"/>
              <a:sym typeface="黑体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589A03-3D85-4F35-BC4B-2BC61AAD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645024"/>
            <a:ext cx="8372130" cy="17281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7D5F406-8AAE-429E-A1DC-89934D8221AF}"/>
              </a:ext>
            </a:extLst>
          </p:cNvPr>
          <p:cNvSpPr txBox="1"/>
          <p:nvPr/>
        </p:nvSpPr>
        <p:spPr>
          <a:xfrm>
            <a:off x="6228184" y="4072427"/>
            <a:ext cx="172819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FilterChainProxy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F100D6-7BF7-489A-BE92-F6883B92194E}"/>
              </a:ext>
            </a:extLst>
          </p:cNvPr>
          <p:cNvSpPr txBox="1"/>
          <p:nvPr/>
        </p:nvSpPr>
        <p:spPr>
          <a:xfrm>
            <a:off x="4581601" y="5661248"/>
            <a:ext cx="782487" cy="36933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Filter1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ACF932-6982-4D41-95D7-B3F365F4639B}"/>
              </a:ext>
            </a:extLst>
          </p:cNvPr>
          <p:cNvSpPr txBox="1"/>
          <p:nvPr/>
        </p:nvSpPr>
        <p:spPr>
          <a:xfrm>
            <a:off x="5698155" y="5661248"/>
            <a:ext cx="782487" cy="36933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Filter2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1A415B-A037-4C51-BF15-06F53128679A}"/>
              </a:ext>
            </a:extLst>
          </p:cNvPr>
          <p:cNvSpPr txBox="1"/>
          <p:nvPr/>
        </p:nvSpPr>
        <p:spPr>
          <a:xfrm>
            <a:off x="6814709" y="5661248"/>
            <a:ext cx="782487" cy="36933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Filter3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7753C3-D35C-48E4-B698-38B67EB12A22}"/>
              </a:ext>
            </a:extLst>
          </p:cNvPr>
          <p:cNvSpPr txBox="1"/>
          <p:nvPr/>
        </p:nvSpPr>
        <p:spPr>
          <a:xfrm>
            <a:off x="7931264" y="5661248"/>
            <a:ext cx="782487" cy="36933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Filter3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84C0B24-5753-4017-9C23-91B068634044}"/>
              </a:ext>
            </a:extLst>
          </p:cNvPr>
          <p:cNvCxnSpPr>
            <a:cxnSpLocks/>
          </p:cNvCxnSpPr>
          <p:nvPr/>
        </p:nvCxnSpPr>
        <p:spPr>
          <a:xfrm flipH="1">
            <a:off x="2267744" y="3275694"/>
            <a:ext cx="72008" cy="65736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E6DBF9B-5C16-4353-A4CC-80D0AEA3B7C9}"/>
              </a:ext>
            </a:extLst>
          </p:cNvPr>
          <p:cNvCxnSpPr/>
          <p:nvPr/>
        </p:nvCxnSpPr>
        <p:spPr>
          <a:xfrm flipH="1">
            <a:off x="6032992" y="4725144"/>
            <a:ext cx="1183331" cy="93610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D597A8-B3ED-4B92-841F-F6BAA1B8A92D}"/>
              </a:ext>
            </a:extLst>
          </p:cNvPr>
          <p:cNvCxnSpPr>
            <a:cxnSpLocks/>
          </p:cNvCxnSpPr>
          <p:nvPr/>
        </p:nvCxnSpPr>
        <p:spPr>
          <a:xfrm flipH="1">
            <a:off x="7205953" y="4725144"/>
            <a:ext cx="591664" cy="90768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5E8F24C-99C4-4DF5-BED6-61F622185FE4}"/>
              </a:ext>
            </a:extLst>
          </p:cNvPr>
          <p:cNvCxnSpPr>
            <a:cxnSpLocks/>
          </p:cNvCxnSpPr>
          <p:nvPr/>
        </p:nvCxnSpPr>
        <p:spPr>
          <a:xfrm>
            <a:off x="7923731" y="4668308"/>
            <a:ext cx="334069" cy="9929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672EC45-855D-4F66-AC17-4FB76FB311C2}"/>
              </a:ext>
            </a:extLst>
          </p:cNvPr>
          <p:cNvSpPr txBox="1"/>
          <p:nvPr/>
        </p:nvSpPr>
        <p:spPr>
          <a:xfrm>
            <a:off x="611560" y="2906364"/>
            <a:ext cx="4176464" cy="36933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rPr>
              <a:t>AbstractSecurityWebApplicationInitializer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F45DBFC-AD04-4C42-AA1B-C988D803A01C}"/>
              </a:ext>
            </a:extLst>
          </p:cNvPr>
          <p:cNvCxnSpPr/>
          <p:nvPr/>
        </p:nvCxnSpPr>
        <p:spPr>
          <a:xfrm flipH="1">
            <a:off x="5027554" y="4725144"/>
            <a:ext cx="1183331" cy="93610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E595078-2345-40D6-A1F5-A2214C797C70}"/>
              </a:ext>
            </a:extLst>
          </p:cNvPr>
          <p:cNvSpPr/>
          <p:nvPr/>
        </p:nvSpPr>
        <p:spPr>
          <a:xfrm>
            <a:off x="4368196" y="1916832"/>
            <a:ext cx="3744416" cy="36933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dirty="0" err="1"/>
              <a:t>WebApplicationInitializer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37A20E0-4F29-48ED-81DD-980E90805D96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4368197" y="2474296"/>
            <a:ext cx="1122889" cy="461034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65FEAE1B-C2F5-4902-B255-ACBFD1817707}"/>
              </a:ext>
            </a:extLst>
          </p:cNvPr>
          <p:cNvSpPr/>
          <p:nvPr/>
        </p:nvSpPr>
        <p:spPr>
          <a:xfrm rot="3509039">
            <a:off x="5475154" y="2309822"/>
            <a:ext cx="216024" cy="216024"/>
          </a:xfrm>
          <a:prstGeom prst="triangle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9697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sym typeface="黑体"/>
              </a:rPr>
              <a:t>安全配置</a:t>
            </a:r>
            <a:endParaRPr b="0" dirty="0">
              <a:latin typeface="黑体"/>
              <a:ea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9A079A-3A35-495F-9F04-73621C47FEE2}"/>
              </a:ext>
            </a:extLst>
          </p:cNvPr>
          <p:cNvSpPr txBox="1">
            <a:spLocks/>
          </p:cNvSpPr>
          <p:nvPr/>
        </p:nvSpPr>
        <p:spPr>
          <a:xfrm>
            <a:off x="755724" y="1484784"/>
            <a:ext cx="7848724" cy="129614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@Configuration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sz="18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EnableWebMvcSecurity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public class </a:t>
            </a:r>
            <a:r>
              <a:rPr lang="en-US" altLang="zh-CN" sz="1800" dirty="0" err="1">
                <a:latin typeface="黑体"/>
                <a:ea typeface="黑体"/>
                <a:cs typeface="黑体"/>
                <a:sym typeface="黑体"/>
              </a:rPr>
              <a:t>SecurityConfig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 extends </a:t>
            </a:r>
            <a:r>
              <a:rPr lang="en-US" altLang="zh-CN" sz="1800" dirty="0" err="1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WebSecurityConfigurerAdapter</a:t>
            </a:r>
            <a:r>
              <a:rPr lang="en-US" altLang="zh-CN" sz="1800" dirty="0">
                <a:latin typeface="黑体"/>
                <a:ea typeface="黑体"/>
                <a:cs typeface="黑体"/>
                <a:sym typeface="黑体"/>
              </a:rPr>
              <a:t> {</a:t>
            </a:r>
            <a:endParaRPr lang="zh-CN" altLang="en-US" sz="180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9D1890-BB10-4F70-B447-60862B341F20}"/>
              </a:ext>
            </a:extLst>
          </p:cNvPr>
          <p:cNvSpPr txBox="1"/>
          <p:nvPr/>
        </p:nvSpPr>
        <p:spPr>
          <a:xfrm>
            <a:off x="1115616" y="3068960"/>
            <a:ext cx="6768752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黑体"/>
                <a:ea typeface="黑体"/>
              </a:rPr>
              <a:t>配如何通过拦截器保护请求</a:t>
            </a:r>
            <a:endParaRPr lang="en-US" altLang="zh-CN" dirty="0">
              <a:latin typeface="黑体"/>
              <a:ea typeface="黑体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黑体"/>
                <a:ea typeface="黑体"/>
              </a:rPr>
              <a:t>void configure(</a:t>
            </a:r>
            <a:r>
              <a:rPr lang="en-US" altLang="zh-CN" dirty="0" err="1">
                <a:latin typeface="黑体"/>
                <a:ea typeface="黑体"/>
              </a:rPr>
              <a:t>HttpSecurity</a:t>
            </a:r>
            <a:r>
              <a:rPr lang="en-US" altLang="zh-CN" dirty="0">
                <a:latin typeface="黑体"/>
                <a:ea typeface="黑体"/>
              </a:rPr>
              <a:t> http)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黑体"/>
              <a:ea typeface="黑体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黑体"/>
                <a:ea typeface="黑体"/>
              </a:rPr>
              <a:t>配用户数据存储</a:t>
            </a:r>
            <a:endParaRPr lang="en-US" altLang="zh-CN" dirty="0">
              <a:latin typeface="黑体"/>
              <a:ea typeface="黑体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黑体"/>
                <a:ea typeface="黑体"/>
              </a:rPr>
              <a:t>void configure(</a:t>
            </a:r>
            <a:r>
              <a:rPr lang="en-US" altLang="zh-CN" dirty="0" err="1">
                <a:latin typeface="黑体"/>
                <a:ea typeface="黑体"/>
              </a:rPr>
              <a:t>AuthenticationManagerBuilder</a:t>
            </a:r>
            <a:r>
              <a:rPr lang="en-US" altLang="zh-CN" dirty="0">
                <a:latin typeface="黑体"/>
                <a:ea typeface="黑体"/>
              </a:rPr>
              <a:t> auth)</a:t>
            </a:r>
            <a:endParaRPr lang="zh-CN" altLang="en-US" dirty="0">
              <a:latin typeface="黑体"/>
              <a:ea typeface="黑体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415E33-2AEC-4FF6-B746-9ACC04A03D0E}"/>
              </a:ext>
            </a:extLst>
          </p:cNvPr>
          <p:cNvSpPr txBox="1"/>
          <p:nvPr/>
        </p:nvSpPr>
        <p:spPr>
          <a:xfrm>
            <a:off x="3491880" y="4649652"/>
            <a:ext cx="33843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内存、数据库表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428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sym typeface="黑体"/>
              </a:rPr>
              <a:t>拦截请求</a:t>
            </a:r>
            <a:endParaRPr b="0" dirty="0">
              <a:latin typeface="黑体"/>
              <a:ea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9A079A-3A35-495F-9F04-73621C47FEE2}"/>
              </a:ext>
            </a:extLst>
          </p:cNvPr>
          <p:cNvSpPr txBox="1">
            <a:spLocks/>
          </p:cNvSpPr>
          <p:nvPr/>
        </p:nvSpPr>
        <p:spPr>
          <a:xfrm>
            <a:off x="899592" y="1268760"/>
            <a:ext cx="6984776" cy="4968552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HTTPS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安全通道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防止跨站请求伪造，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cross-site request forgery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，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CSRF</a:t>
            </a:r>
          </a:p>
          <a:p>
            <a:pPr lvl="1">
              <a:buClr>
                <a:srgbClr val="777777"/>
              </a:buClr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默认开启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关闭：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.</a:t>
            </a: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csrf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().disable()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登录页面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formLogin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loginPage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启用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HTTP Basic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认证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httpBasic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（）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关于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Cookie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启用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Remember-me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功能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rememberMe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（）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退出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Filter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自动拦截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/logout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请求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重定向</a:t>
            </a:r>
          </a:p>
        </p:txBody>
      </p:sp>
    </p:spTree>
    <p:extLst>
      <p:ext uri="{BB962C8B-B14F-4D97-AF65-F5344CB8AC3E}">
        <p14:creationId xmlns:p14="http://schemas.microsoft.com/office/powerpoint/2010/main" val="18417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EEF5D-74FE-49FE-B996-B60F5006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325438"/>
            <a:ext cx="7632700" cy="583282"/>
          </a:xfrm>
        </p:spPr>
        <p:txBody>
          <a:bodyPr/>
          <a:lstStyle/>
          <a:p>
            <a:r>
              <a:rPr lang="zh-CN" altLang="en-US" b="0">
                <a:latin typeface="黑体"/>
                <a:ea typeface="黑体"/>
              </a:rPr>
              <a:t>建立</a:t>
            </a:r>
            <a:r>
              <a:rPr lang="en-US" altLang="zh-CN" b="0">
                <a:latin typeface="黑体"/>
                <a:ea typeface="黑体"/>
              </a:rPr>
              <a:t>HTTPS</a:t>
            </a:r>
            <a:r>
              <a:rPr lang="zh-CN" altLang="en-US" b="0">
                <a:latin typeface="黑体"/>
                <a:ea typeface="黑体"/>
              </a:rPr>
              <a:t>安全通道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70402B-EEF4-44DB-AD0D-CACD79A8F0F1}"/>
              </a:ext>
            </a:extLst>
          </p:cNvPr>
          <p:cNvSpPr txBox="1"/>
          <p:nvPr/>
        </p:nvSpPr>
        <p:spPr>
          <a:xfrm>
            <a:off x="899592" y="1229353"/>
            <a:ext cx="720080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访问链接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https://blog.csdn.net/zhangyong125/article/details/49944683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62745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99592" y="26064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b="0">
                <a:latin typeface="黑体"/>
                <a:ea typeface="黑体"/>
              </a:rPr>
              <a:t>CSRF</a:t>
            </a:r>
            <a:r>
              <a:rPr lang="zh-CN" altLang="en-US" b="0">
                <a:latin typeface="黑体"/>
                <a:ea typeface="黑体"/>
              </a:rPr>
              <a:t>攻击</a:t>
            </a:r>
            <a:endParaRPr lang="zh-CN" altLang="en-US" b="0" dirty="0">
              <a:latin typeface="黑体"/>
              <a:ea typeface="黑体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D3B713-1CD6-441A-8661-A4BB70FC5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881" y="1988840"/>
            <a:ext cx="4974237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5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4072" y="404664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</a:rPr>
              <a:t>保护视图</a:t>
            </a:r>
            <a:endParaRPr b="0" dirty="0">
              <a:latin typeface="黑体"/>
              <a:ea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9A079A-3A35-495F-9F04-73621C47FEE2}"/>
              </a:ext>
            </a:extLst>
          </p:cNvPr>
          <p:cNvSpPr txBox="1">
            <a:spLocks/>
          </p:cNvSpPr>
          <p:nvPr/>
        </p:nvSpPr>
        <p:spPr>
          <a:xfrm>
            <a:off x="1043608" y="1484784"/>
            <a:ext cx="6768752" cy="453650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JSP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标签库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Thymeleaf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的方言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marL="457200" lvl="1" indent="0">
              <a:buClr>
                <a:srgbClr val="777777"/>
              </a:buClr>
              <a:buNone/>
              <a:defRPr sz="2000"/>
            </a:pPr>
            <a:r>
              <a:rPr lang="en-US" altLang="zh-CN" sz="1200" dirty="0">
                <a:latin typeface="黑体"/>
                <a:ea typeface="黑体"/>
                <a:cs typeface="黑体"/>
                <a:sym typeface="黑体"/>
              </a:rPr>
              <a:t> &lt;dependency&gt;</a:t>
            </a:r>
          </a:p>
          <a:p>
            <a:pPr marL="457200" lvl="1" indent="0">
              <a:buClr>
                <a:srgbClr val="777777"/>
              </a:buClr>
              <a:buNone/>
              <a:defRPr sz="2000"/>
            </a:pPr>
            <a:r>
              <a:rPr lang="en-US" altLang="zh-CN" sz="1200" dirty="0">
                <a:latin typeface="黑体"/>
                <a:ea typeface="黑体"/>
                <a:cs typeface="黑体"/>
                <a:sym typeface="黑体"/>
              </a:rPr>
              <a:t>            &lt;</a:t>
            </a:r>
            <a:r>
              <a:rPr lang="en-US" altLang="zh-CN" sz="1200" dirty="0" err="1">
                <a:latin typeface="黑体"/>
                <a:ea typeface="黑体"/>
                <a:cs typeface="黑体"/>
                <a:sym typeface="黑体"/>
              </a:rPr>
              <a:t>groupId</a:t>
            </a:r>
            <a:r>
              <a:rPr lang="en-US" altLang="zh-CN" sz="1200" dirty="0">
                <a:latin typeface="黑体"/>
                <a:ea typeface="黑体"/>
                <a:cs typeface="黑体"/>
                <a:sym typeface="黑体"/>
              </a:rPr>
              <a:t>&gt;</a:t>
            </a:r>
            <a:r>
              <a:rPr lang="en-US" altLang="zh-CN" sz="1200" dirty="0" err="1">
                <a:latin typeface="黑体"/>
                <a:ea typeface="黑体"/>
                <a:cs typeface="黑体"/>
                <a:sym typeface="黑体"/>
              </a:rPr>
              <a:t>org.thymeleaf.extras</a:t>
            </a:r>
            <a:r>
              <a:rPr lang="en-US" altLang="zh-CN" sz="1200" dirty="0">
                <a:latin typeface="黑体"/>
                <a:ea typeface="黑体"/>
                <a:cs typeface="黑体"/>
                <a:sym typeface="黑体"/>
              </a:rPr>
              <a:t>&lt;/</a:t>
            </a:r>
            <a:r>
              <a:rPr lang="en-US" altLang="zh-CN" sz="1200" dirty="0" err="1">
                <a:latin typeface="黑体"/>
                <a:ea typeface="黑体"/>
                <a:cs typeface="黑体"/>
                <a:sym typeface="黑体"/>
              </a:rPr>
              <a:t>groupId</a:t>
            </a:r>
            <a:r>
              <a:rPr lang="en-US" altLang="zh-CN" sz="1200" dirty="0">
                <a:latin typeface="黑体"/>
                <a:ea typeface="黑体"/>
                <a:cs typeface="黑体"/>
                <a:sym typeface="黑体"/>
              </a:rPr>
              <a:t>&gt;</a:t>
            </a:r>
          </a:p>
          <a:p>
            <a:pPr marL="457200" lvl="1" indent="0">
              <a:buClr>
                <a:srgbClr val="777777"/>
              </a:buClr>
              <a:buNone/>
              <a:defRPr sz="2000"/>
            </a:pPr>
            <a:r>
              <a:rPr lang="en-US" altLang="zh-CN" sz="1200" dirty="0">
                <a:latin typeface="黑体"/>
                <a:ea typeface="黑体"/>
                <a:cs typeface="黑体"/>
                <a:sym typeface="黑体"/>
              </a:rPr>
              <a:t>            &lt;</a:t>
            </a:r>
            <a:r>
              <a:rPr lang="en-US" altLang="zh-CN" sz="1200" dirty="0" err="1">
                <a:latin typeface="黑体"/>
                <a:ea typeface="黑体"/>
                <a:cs typeface="黑体"/>
                <a:sym typeface="黑体"/>
              </a:rPr>
              <a:t>artifactId</a:t>
            </a:r>
            <a:r>
              <a:rPr lang="en-US" altLang="zh-CN" sz="1200" dirty="0">
                <a:latin typeface="黑体"/>
                <a:ea typeface="黑体"/>
                <a:cs typeface="黑体"/>
                <a:sym typeface="黑体"/>
              </a:rPr>
              <a:t>&gt;</a:t>
            </a:r>
            <a:r>
              <a:rPr lang="en-US" altLang="zh-CN" sz="12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thymeleaf-extras-springsecurity</a:t>
            </a:r>
            <a:r>
              <a:rPr lang="en-US" altLang="zh-CN" sz="1200" dirty="0">
                <a:latin typeface="黑体"/>
                <a:ea typeface="黑体"/>
                <a:cs typeface="黑体"/>
                <a:sym typeface="黑体"/>
              </a:rPr>
              <a:t>3&lt;/</a:t>
            </a:r>
            <a:r>
              <a:rPr lang="en-US" altLang="zh-CN" sz="1200" dirty="0" err="1">
                <a:latin typeface="黑体"/>
                <a:ea typeface="黑体"/>
                <a:cs typeface="黑体"/>
                <a:sym typeface="黑体"/>
              </a:rPr>
              <a:t>artifactId</a:t>
            </a:r>
            <a:r>
              <a:rPr lang="en-US" altLang="zh-CN" sz="1200" dirty="0">
                <a:latin typeface="黑体"/>
                <a:ea typeface="黑体"/>
                <a:cs typeface="黑体"/>
                <a:sym typeface="黑体"/>
              </a:rPr>
              <a:t>&gt;</a:t>
            </a:r>
          </a:p>
          <a:p>
            <a:pPr marL="457200" lvl="1" indent="0">
              <a:buClr>
                <a:srgbClr val="777777"/>
              </a:buClr>
              <a:buNone/>
              <a:defRPr sz="2000"/>
            </a:pPr>
            <a:r>
              <a:rPr lang="en-US" altLang="zh-CN" sz="1200" dirty="0">
                <a:latin typeface="黑体"/>
                <a:ea typeface="黑体"/>
                <a:cs typeface="黑体"/>
                <a:sym typeface="黑体"/>
              </a:rPr>
              <a:t>            &lt;version&gt;2.1.1.RELEASE&lt;/version&gt;</a:t>
            </a:r>
          </a:p>
          <a:p>
            <a:pPr marL="457200" lvl="1" indent="0">
              <a:buClr>
                <a:srgbClr val="777777"/>
              </a:buClr>
              <a:buNone/>
              <a:defRPr sz="2000"/>
            </a:pPr>
            <a:r>
              <a:rPr lang="en-US" altLang="zh-CN" sz="1200" dirty="0">
                <a:latin typeface="黑体"/>
                <a:ea typeface="黑体"/>
                <a:cs typeface="黑体"/>
                <a:sym typeface="黑体"/>
              </a:rPr>
              <a:t>        &lt;/dependency&gt;</a:t>
            </a:r>
          </a:p>
          <a:p>
            <a:pPr marL="457200" lvl="1" indent="0">
              <a:buClr>
                <a:srgbClr val="777777"/>
              </a:buClr>
              <a:buNone/>
              <a:defRPr sz="2000"/>
            </a:pPr>
            <a:r>
              <a:rPr lang="en-US" altLang="zh-CN" sz="1200" dirty="0" err="1">
                <a:latin typeface="黑体"/>
                <a:ea typeface="黑体"/>
                <a:cs typeface="黑体"/>
                <a:sym typeface="黑体"/>
              </a:rPr>
              <a:t>templateEngine.addDialect</a:t>
            </a:r>
            <a:r>
              <a:rPr lang="en-US" altLang="zh-CN" sz="1200" dirty="0">
                <a:latin typeface="黑体"/>
                <a:ea typeface="黑体"/>
                <a:cs typeface="黑体"/>
                <a:sym typeface="黑体"/>
              </a:rPr>
              <a:t>(new </a:t>
            </a:r>
            <a:r>
              <a:rPr lang="en-US" altLang="zh-CN" sz="1200" dirty="0" err="1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SpringSecurityDialect</a:t>
            </a:r>
            <a:r>
              <a:rPr lang="en-US" altLang="zh-CN" sz="1200" dirty="0">
                <a:latin typeface="黑体"/>
                <a:ea typeface="黑体"/>
                <a:cs typeface="黑体"/>
                <a:sym typeface="黑体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97216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4072" y="404664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</a:rPr>
              <a:t>保护方法的配置</a:t>
            </a:r>
            <a:endParaRPr b="0" dirty="0">
              <a:latin typeface="黑体"/>
              <a:ea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9A079A-3A35-495F-9F04-73621C47FEE2}"/>
              </a:ext>
            </a:extLst>
          </p:cNvPr>
          <p:cNvSpPr txBox="1">
            <a:spLocks/>
          </p:cNvSpPr>
          <p:nvPr/>
        </p:nvSpPr>
        <p:spPr>
          <a:xfrm>
            <a:off x="755576" y="1484784"/>
            <a:ext cx="7056784" cy="453650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sz="1600" dirty="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EnableGlobalMethodSecurity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(securedEnabled=true)</a:t>
            </a:r>
          </a:p>
          <a:p>
            <a:pPr>
              <a:buClr>
                <a:srgbClr val="777777"/>
              </a:buClr>
              <a:defRPr sz="2000"/>
            </a:pP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public class </a:t>
            </a:r>
            <a:r>
              <a:rPr lang="en-US" altLang="zh-CN" sz="1400" dirty="0" err="1">
                <a:latin typeface="黑体"/>
                <a:ea typeface="黑体"/>
                <a:cs typeface="黑体"/>
                <a:sym typeface="黑体"/>
              </a:rPr>
              <a:t>SecuredConfig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 extends </a:t>
            </a:r>
            <a:r>
              <a:rPr lang="en-US" altLang="zh-CN" sz="1400" dirty="0" err="1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GlobalMethodSecurityConfiguration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 {</a:t>
            </a:r>
          </a:p>
          <a:p>
            <a:pPr marL="0" indent="0">
              <a:buClr>
                <a:srgbClr val="777777"/>
              </a:buClr>
              <a:buNone/>
              <a:defRPr sz="2000"/>
            </a:pPr>
            <a:endParaRPr lang="en-US" altLang="zh-CN" sz="14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51441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64072" y="404664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</a:rPr>
              <a:t>三种安全注解</a:t>
            </a:r>
            <a:endParaRPr b="0" dirty="0">
              <a:latin typeface="黑体"/>
              <a:ea typeface="黑体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9A079A-3A35-495F-9F04-73621C47FEE2}"/>
              </a:ext>
            </a:extLst>
          </p:cNvPr>
          <p:cNvSpPr txBox="1">
            <a:spLocks/>
          </p:cNvSpPr>
          <p:nvPr/>
        </p:nvSpPr>
        <p:spPr>
          <a:xfrm>
            <a:off x="755576" y="1484784"/>
            <a:ext cx="7056784" cy="453650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（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1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）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spring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自带注解</a:t>
            </a:r>
            <a:endParaRPr lang="en-US" altLang="zh-CN" sz="1400" dirty="0">
              <a:latin typeface="黑体"/>
              <a:ea typeface="黑体"/>
              <a:cs typeface="黑体"/>
              <a:sym typeface="黑体"/>
            </a:endParaRPr>
          </a:p>
          <a:p>
            <a:pPr marL="431800" lvl="1" indent="0">
              <a:buClr>
                <a:srgbClr val="777777"/>
              </a:buClr>
              <a:buNone/>
              <a:defRPr sz="2000"/>
            </a:pP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 @Secured({"ROLE_SPITTER", "ROLE_ADMIN"})</a:t>
            </a:r>
          </a:p>
          <a:p>
            <a:pPr marL="431800" lvl="1" indent="0">
              <a:buClr>
                <a:srgbClr val="777777"/>
              </a:buClr>
              <a:buNone/>
              <a:defRPr sz="2000"/>
            </a:pPr>
            <a:r>
              <a:rPr lang="en-US" altLang="zh-CN" sz="1400" dirty="0" err="1">
                <a:latin typeface="黑体"/>
                <a:ea typeface="黑体"/>
                <a:cs typeface="黑体"/>
                <a:sym typeface="黑体"/>
              </a:rPr>
              <a:t>securedEnabled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=true</a:t>
            </a:r>
          </a:p>
          <a:p>
            <a:pPr>
              <a:buClr>
                <a:srgbClr val="777777"/>
              </a:buClr>
              <a:defRPr sz="2000"/>
            </a:pPr>
            <a:endParaRPr lang="en-US" altLang="zh-CN" sz="1400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（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2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）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JSR-250</a:t>
            </a:r>
          </a:p>
          <a:p>
            <a:pPr marL="431800" lvl="1" indent="0">
              <a:buClr>
                <a:srgbClr val="777777"/>
              </a:buClr>
              <a:buNone/>
              <a:defRPr sz="2000"/>
            </a:pP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 @RolesAllowed("ROLE_SPITTER")</a:t>
            </a:r>
          </a:p>
          <a:p>
            <a:pPr marL="431800" lvl="1" indent="0">
              <a:buClr>
                <a:srgbClr val="777777"/>
              </a:buClr>
              <a:buNone/>
              <a:defRPr sz="2000"/>
            </a:pP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jsr250Enabled=true</a:t>
            </a:r>
          </a:p>
          <a:p>
            <a:pPr>
              <a:buClr>
                <a:srgbClr val="777777"/>
              </a:buClr>
              <a:defRPr sz="2000"/>
            </a:pPr>
            <a:endParaRPr lang="en-US" altLang="zh-CN" sz="1400" dirty="0">
              <a:latin typeface="黑体"/>
              <a:ea typeface="黑体"/>
              <a:cs typeface="黑体"/>
              <a:sym typeface="黑体"/>
            </a:endParaRPr>
          </a:p>
          <a:p>
            <a:pPr marL="0" indent="0">
              <a:buClr>
                <a:srgbClr val="777777"/>
              </a:buClr>
              <a:buNone/>
              <a:defRPr sz="2000"/>
            </a:pP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（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3</a:t>
            </a:r>
            <a:r>
              <a:rPr lang="zh-CN" altLang="en-US" sz="1400" dirty="0">
                <a:latin typeface="黑体"/>
                <a:ea typeface="黑体"/>
                <a:cs typeface="黑体"/>
                <a:sym typeface="黑体"/>
              </a:rPr>
              <a:t>）表达式驱动的注解</a:t>
            </a:r>
            <a:endParaRPr lang="en-US" altLang="zh-CN" sz="14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@PreAuthorize("(hasRole('ROLE_SPITTER') and #spittle.text.length() le 140) or </a:t>
            </a:r>
            <a:r>
              <a:rPr lang="en-US" altLang="zh-CN" sz="1400" dirty="0" err="1">
                <a:latin typeface="黑体"/>
                <a:ea typeface="黑体"/>
                <a:cs typeface="黑体"/>
                <a:sym typeface="黑体"/>
              </a:rPr>
              <a:t>hasRole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('ROLE_PREMIUM')")</a:t>
            </a: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@PostAuthorize</a:t>
            </a: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@PreFilter</a:t>
            </a: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@PostFilter</a:t>
            </a:r>
          </a:p>
          <a:p>
            <a:pPr lvl="1">
              <a:buClr>
                <a:srgbClr val="777777"/>
              </a:buClr>
              <a:defRPr sz="2000"/>
            </a:pPr>
            <a:r>
              <a:rPr lang="en-US" altLang="zh-CN" sz="1400" dirty="0" err="1">
                <a:latin typeface="黑体"/>
                <a:ea typeface="黑体"/>
                <a:cs typeface="黑体"/>
                <a:sym typeface="黑体"/>
              </a:rPr>
              <a:t>prePostEnabled</a:t>
            </a:r>
            <a:r>
              <a:rPr lang="en-US" altLang="zh-CN" sz="1400" dirty="0">
                <a:latin typeface="黑体"/>
                <a:ea typeface="黑体"/>
                <a:cs typeface="黑体"/>
                <a:sym typeface="黑体"/>
              </a:rPr>
              <a:t>=true</a:t>
            </a:r>
          </a:p>
          <a:p>
            <a:pPr>
              <a:buClr>
                <a:srgbClr val="777777"/>
              </a:buClr>
              <a:defRPr sz="2000"/>
            </a:pP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10826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Blank">
    <a:dk1>
      <a:srgbClr val="000000"/>
    </a:dk1>
    <a:lt1>
      <a:srgbClr val="FFFFFF"/>
    </a:lt1>
    <a:dk2>
      <a:srgbClr val="A7A7A7"/>
    </a:dk2>
    <a:lt2>
      <a:srgbClr val="535353"/>
    </a:lt2>
    <a:accent1>
      <a:srgbClr val="FFCC66"/>
    </a:accent1>
    <a:accent2>
      <a:srgbClr val="FFCC99"/>
    </a:accent2>
    <a:accent3>
      <a:srgbClr val="8F8F8F"/>
    </a:accent3>
    <a:accent4>
      <a:srgbClr val="707070"/>
    </a:accent4>
    <a:accent5>
      <a:srgbClr val="FFE2B8"/>
    </a:accent5>
    <a:accent6>
      <a:srgbClr val="E7B98A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2235</TotalTime>
  <Words>578</Words>
  <Application>Microsoft Office PowerPoint</Application>
  <PresentationFormat>全屏显示(4:3)</PresentationFormat>
  <Paragraphs>91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FrutigerNext LT Medium</vt:lpstr>
      <vt:lpstr>宋体</vt:lpstr>
      <vt:lpstr>黑体</vt:lpstr>
      <vt:lpstr>Arial</vt:lpstr>
      <vt:lpstr>Calibri</vt:lpstr>
      <vt:lpstr>Times New Roman</vt:lpstr>
      <vt:lpstr>Blank</vt:lpstr>
      <vt:lpstr>2021-服务端开发</vt:lpstr>
      <vt:lpstr>过滤Web请求</vt:lpstr>
      <vt:lpstr>安全配置</vt:lpstr>
      <vt:lpstr>拦截请求</vt:lpstr>
      <vt:lpstr>建立HTTPS安全通道</vt:lpstr>
      <vt:lpstr>CSRF攻击</vt:lpstr>
      <vt:lpstr>保护视图</vt:lpstr>
      <vt:lpstr>保护方法的配置</vt:lpstr>
      <vt:lpstr>三种安全注解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架构模式的演进与编程框架</dc:title>
  <cp:lastModifiedBy>张 洪胤</cp:lastModifiedBy>
  <cp:revision>71</cp:revision>
  <dcterms:modified xsi:type="dcterms:W3CDTF">2021-04-19T15:51:28Z</dcterms:modified>
</cp:coreProperties>
</file>