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52" r:id="rId4"/>
    <p:sldId id="353" r:id="rId5"/>
    <p:sldId id="326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11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 autoAdjust="0"/>
    <p:restoredTop sz="59203" autoAdjust="0"/>
  </p:normalViewPr>
  <p:slideViewPr>
    <p:cSldViewPr>
      <p:cViewPr varScale="1">
        <p:scale>
          <a:sx n="67" d="100"/>
          <a:sy n="67" d="100"/>
        </p:scale>
        <p:origin x="27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4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需要获得快速反馈的时候进行使用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8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databas</a:t>
            </a:r>
            <a:endParaRPr lang="en-US" altLang="zh-CN" dirty="0"/>
          </a:p>
          <a:p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几个简单的基本的</a:t>
            </a:r>
            <a:r>
              <a:rPr lang="en-US" altLang="zh-CN" sz="1200" b="1" i="0" dirty="0" err="1">
                <a:effectLst/>
                <a:latin typeface="+mn-lt"/>
                <a:ea typeface="+mn-ea"/>
                <a:cs typeface="+mn-cs"/>
                <a:sym typeface="Calibri"/>
              </a:rPr>
              <a:t>sql</a:t>
            </a: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语句</a:t>
            </a:r>
            <a:b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选择：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插入：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insert into table1(field1,field2) values(value1,value2)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删除：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delete from table1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更新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update table1 set field1=value1 where 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范围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查找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where field1 like ’%value1%’ ---like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的语法很精妙，查资料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!</a:t>
            </a:r>
            <a:br>
              <a:rPr lang="zh-CN" altLang="en-US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排序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* from table1 order by field1,field2 [desc]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总数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count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totalcount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求和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sum(field1)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sumvalue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平均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avg(field1)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avgvalue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最大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max(field1)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maxvalue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br>
              <a:rPr lang="en-US" altLang="zh-CN" dirty="0"/>
            </a:b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最小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select min(field1) as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minvalue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from table1</a:t>
            </a:r>
            <a:r>
              <a:rPr lang="en-US" altLang="zh-CN" dirty="0"/>
              <a:t>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81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 C:\codej\section6-1\src\test\resources\com\example\db\jdbc\test-for-mysql.sql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6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注意这是一个博客相关的系统，这个是经常会用到的</a:t>
            </a:r>
          </a:p>
        </p:txBody>
      </p:sp>
    </p:spTree>
    <p:extLst>
      <p:ext uri="{BB962C8B-B14F-4D97-AF65-F5344CB8AC3E}">
        <p14:creationId xmlns:p14="http://schemas.microsoft.com/office/powerpoint/2010/main" val="39193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便于测试（测试业务对象可以用</a:t>
            </a:r>
            <a:r>
              <a:rPr lang="en-US" altLang="zh-CN" dirty="0"/>
              <a:t>mock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方便替换数据访问层</a:t>
            </a:r>
            <a:endParaRPr lang="en-US" altLang="zh-CN" dirty="0"/>
          </a:p>
          <a:p>
            <a:r>
              <a:rPr lang="zh-CN" altLang="en-US" dirty="0"/>
              <a:t>不允许业务对象直接访问</a:t>
            </a:r>
            <a:r>
              <a:rPr lang="en-US" altLang="zh-CN" dirty="0"/>
              <a:t>Repository</a:t>
            </a:r>
            <a:r>
              <a:rPr lang="zh-CN" altLang="en-US" dirty="0"/>
              <a:t>的实现，之后的过程就是对应的实现会发生修改，而接口则不会修改</a:t>
            </a:r>
          </a:p>
        </p:txBody>
      </p:sp>
    </p:spTree>
    <p:extLst>
      <p:ext uri="{BB962C8B-B14F-4D97-AF65-F5344CB8AC3E}">
        <p14:creationId xmlns:p14="http://schemas.microsoft.com/office/powerpoint/2010/main" val="134606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SQLException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封装后得到了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DataAccessException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异常，这样子用户可以看到相同的异常，而不是各种类型的异常。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的持久化方案</a:t>
            </a:r>
            <a:endParaRPr lang="en-US" altLang="zh-CN" dirty="0"/>
          </a:p>
          <a:p>
            <a:r>
              <a:rPr lang="en-US" altLang="zh-CN" dirty="0" err="1"/>
              <a:t>jdbc</a:t>
            </a:r>
            <a:endParaRPr lang="en-US" altLang="zh-CN" dirty="0"/>
          </a:p>
          <a:p>
            <a:r>
              <a:rPr lang="en-US" altLang="zh-CN" dirty="0" err="1"/>
              <a:t>ORM:hibernate,JPA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项目：</a:t>
            </a:r>
            <a:r>
              <a:rPr lang="en-US" altLang="zh-CN" dirty="0" err="1"/>
              <a:t>nosql</a:t>
            </a:r>
            <a:endParaRPr lang="en-US" altLang="zh-CN" dirty="0"/>
          </a:p>
          <a:p>
            <a:r>
              <a:rPr lang="zh-CN" altLang="en-US" dirty="0"/>
              <a:t>重点：</a:t>
            </a:r>
            <a:r>
              <a:rPr lang="en-US" altLang="zh-CN" dirty="0"/>
              <a:t>JDBC</a:t>
            </a:r>
            <a:r>
              <a:rPr lang="zh-CN" altLang="en-US" dirty="0"/>
              <a:t>的模板，来自于模板方法设计模式，一定要查看学习每一个</a:t>
            </a:r>
            <a:r>
              <a:rPr lang="en-US" altLang="zh-CN" dirty="0"/>
              <a:t>Template</a:t>
            </a:r>
            <a:r>
              <a:rPr lang="zh-CN" altLang="en-US" dirty="0"/>
              <a:t>，将底层异常封装成统一的异常</a:t>
            </a:r>
          </a:p>
        </p:txBody>
      </p:sp>
    </p:spTree>
    <p:extLst>
      <p:ext uri="{BB962C8B-B14F-4D97-AF65-F5344CB8AC3E}">
        <p14:creationId xmlns:p14="http://schemas.microsoft.com/office/powerpoint/2010/main" val="571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88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、配置数据源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JBoss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的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D:/jboss420GA/docs/examples/jca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文件夹下面，有很多不同数据库引用的数据源定义模板。将其中的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mysql-ds.xml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Copy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到你使用的服务器下，如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D:/jboss420GA/server/default/deploy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。</a:t>
            </a: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修改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mysql-ds.xml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文件的内容，使之能通过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JDBC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正确访问你的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MySQL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数据库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&lt;?xml version="1.0" encoding="UTF-8"?&gt;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&lt;local-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jndi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-name&gt;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MySqlDS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jndi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&lt;connection-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jdbc:mysql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://localhost:3306/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lw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&lt;/connection-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&lt;driver-class&gt;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com.mysql.jdbc.Driver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&lt;/driver-class&gt;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&lt;user-name&gt;root&lt;/user-name&gt;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&lt;password&gt;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rootpassword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&lt;/password&gt;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&lt;exception-sorter-class-name&gt;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org.jboss.resource.adapter.jdbc.vendor.MySQLExceptionSorter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&lt;/exception-sorter-class-name&gt;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&lt;metadata&gt;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&lt;type-mapping&gt;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mySQL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&lt;/type-mapping&gt;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&lt;/metadata&gt;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&lt;/local-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CN" altLang="en-US" sz="1200" b="1" i="0" dirty="0">
                <a:effectLst/>
                <a:latin typeface="+mn-lt"/>
                <a:ea typeface="+mn-ea"/>
                <a:cs typeface="+mn-cs"/>
                <a:sym typeface="Calibri"/>
              </a:rPr>
              <a:t>、在程序中引用数据源：</a:t>
            </a:r>
            <a:endParaRPr lang="en-US" altLang="zh-CN" sz="1200" b="1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Connection conn=null;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try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Context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ctx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= new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InitialContext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Object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datasourceRef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=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ctx.lookup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("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java:MySqlDS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"); </a:t>
            </a:r>
          </a:p>
          <a:p>
            <a:r>
              <a:rPr lang="en-US" altLang="zh-CN" sz="1200" b="0" i="1" dirty="0">
                <a:effectLst/>
                <a:latin typeface="+mn-lt"/>
                <a:ea typeface="+mn-ea"/>
                <a:cs typeface="+mn-cs"/>
                <a:sym typeface="Calibri"/>
              </a:rPr>
              <a:t>//</a:t>
            </a:r>
            <a:r>
              <a:rPr lang="zh-CN" altLang="en-US" sz="1200" b="0" i="1" dirty="0">
                <a:effectLst/>
                <a:latin typeface="+mn-lt"/>
                <a:ea typeface="+mn-ea"/>
                <a:cs typeface="+mn-cs"/>
                <a:sym typeface="Calibri"/>
              </a:rPr>
              <a:t>引用数据源 </a:t>
            </a:r>
            <a:endParaRPr lang="zh-CN" altLang="en-US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ds = (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)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datasourceRef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conn = 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ds.getConnection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......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c.close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catch(Exception e) {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e.printStackTrace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finally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if(conn!=null) {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try { </a:t>
            </a:r>
          </a:p>
          <a:p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conn.close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();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catch(</a:t>
            </a:r>
            <a:r>
              <a:rPr lang="en-US" altLang="zh-CN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SQLException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 e) {} </a:t>
            </a:r>
          </a:p>
          <a:p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} </a:t>
            </a:r>
          </a:p>
          <a:p>
            <a:b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25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8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7" r:id="rId14"/>
    <p:sldLayoutId id="2147483669" r:id="rId15"/>
    <p:sldLayoutId id="2147483670" r:id="rId16"/>
    <p:sldLayoutId id="2147483671" r:id="rId17"/>
    <p:sldLayoutId id="2147483672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/>
              <a:t>节   </a:t>
            </a:r>
            <a:r>
              <a:rPr lang="en-US" altLang="zh-CN"/>
              <a:t>JDBC</a:t>
            </a:r>
            <a:r>
              <a:rPr lang="zh-CN" altLang="en-US"/>
              <a:t>、数据源配置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驱动定义数据源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DriverManagerDataSource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：注意没有进行池化处理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SingleConnectionDataSource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: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只有一个连接的池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578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配置嵌入式数据源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jdbc:embedded-database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可以创建数据表和初始化数据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用于开发和测试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28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profile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选择数据源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建立开发、测试、生产环境的不同数据源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532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框架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6624736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模板：资源管理和异常处理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JdbcTemplate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NamedParameterJdbcTemplate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671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4784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075A-B0B1-4B17-A45F-301ACBAC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65509"/>
            <a:ext cx="7272734" cy="871538"/>
          </a:xfr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</a:rPr>
              <a:t>例子，数据库表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7906B433-4FD4-4625-A191-53028C8CE0D3}"/>
              </a:ext>
            </a:extLst>
          </p:cNvPr>
          <p:cNvSpPr/>
          <p:nvPr/>
        </p:nvSpPr>
        <p:spPr bwMode="auto">
          <a:xfrm>
            <a:off x="1691680" y="2276872"/>
            <a:ext cx="1584176" cy="172819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ts val="1200"/>
              </a:spcAft>
              <a:buClr>
                <a:srgbClr val="CC9900"/>
              </a:buClr>
            </a:pPr>
            <a:r>
              <a:rPr lang="en-US" altLang="zh-CN" sz="1600" b="1">
                <a:solidFill>
                  <a:schemeClr val="tx1"/>
                </a:solidFill>
                <a:latin typeface="Arial" charset="0"/>
                <a:ea typeface="宋体" charset="-122"/>
              </a:rPr>
              <a:t>spittle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 id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solidFill>
                  <a:srgbClr val="FF0000"/>
                </a:solidFill>
                <a:latin typeface="Arial" charset="0"/>
                <a:ea typeface="宋体" charset="-122"/>
              </a:rPr>
              <a:t>spitter</a:t>
            </a:r>
            <a:endParaRPr lang="en-US" altLang="zh-CN" sz="16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message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postedTime 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9D57EF-D03C-45DC-9B7F-11BDE2CEC7E1}"/>
              </a:ext>
            </a:extLst>
          </p:cNvPr>
          <p:cNvCxnSpPr/>
          <p:nvPr/>
        </p:nvCxnSpPr>
        <p:spPr bwMode="auto">
          <a:xfrm>
            <a:off x="1691680" y="256490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50500F0-3330-49B7-82E3-1F1CB4E61E18}"/>
              </a:ext>
            </a:extLst>
          </p:cNvPr>
          <p:cNvSpPr/>
          <p:nvPr/>
        </p:nvSpPr>
        <p:spPr bwMode="auto">
          <a:xfrm>
            <a:off x="5580112" y="2564904"/>
            <a:ext cx="1584176" cy="208823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spcBef>
                <a:spcPct val="0"/>
              </a:spcBef>
              <a:spcAft>
                <a:spcPts val="1200"/>
              </a:spcAft>
              <a:buClr>
                <a:srgbClr val="CC9900"/>
              </a:buClr>
            </a:pPr>
            <a:r>
              <a:rPr lang="en-US" altLang="zh-CN" sz="1600" b="1">
                <a:solidFill>
                  <a:schemeClr val="tx1"/>
                </a:solidFill>
                <a:latin typeface="Arial" charset="0"/>
                <a:ea typeface="宋体" charset="-122"/>
              </a:rPr>
              <a:t>spitter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 dirty="0">
                <a:latin typeface="Arial" charset="0"/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宋体" charset="-122"/>
              </a:rPr>
              <a:t>id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username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password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fullName</a:t>
            </a:r>
            <a:endParaRPr lang="en-US" altLang="zh-CN" sz="1600" dirty="0">
              <a:latin typeface="Arial" charset="0"/>
              <a:ea typeface="宋体" charset="-122"/>
            </a:endParaRP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email</a:t>
            </a:r>
          </a:p>
          <a:p>
            <a:pPr fontAlgn="base" hangingPunct="1">
              <a:spcAft>
                <a:spcPct val="0"/>
              </a:spcAft>
              <a:buClr>
                <a:srgbClr val="CC9900"/>
              </a:buClr>
            </a:pPr>
            <a:r>
              <a:rPr lang="en-US" altLang="zh-CN" sz="1600">
                <a:latin typeface="Arial" charset="0"/>
                <a:ea typeface="宋体" charset="-122"/>
              </a:rPr>
              <a:t>updateByEmail </a:t>
            </a:r>
            <a:endParaRPr lang="en-US" altLang="zh-CN" sz="1600" dirty="0">
              <a:latin typeface="Arial" charset="0"/>
              <a:ea typeface="宋体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BE80A2-3F34-4447-9B6D-F88539D5E782}"/>
              </a:ext>
            </a:extLst>
          </p:cNvPr>
          <p:cNvCxnSpPr/>
          <p:nvPr/>
        </p:nvCxnSpPr>
        <p:spPr bwMode="auto">
          <a:xfrm>
            <a:off x="5580112" y="2924944"/>
            <a:ext cx="15841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9ECF6E-0D18-4E5F-9F46-E14B3355190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75856" y="3140967"/>
            <a:ext cx="2304256" cy="1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60035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69230"/>
            <a:ext cx="7632700" cy="871538"/>
          </a:xfr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</a:rPr>
              <a:t>业务与访问持久化数据解耦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6CD22-9CD3-49E2-B187-ECFDC46D087A}"/>
              </a:ext>
            </a:extLst>
          </p:cNvPr>
          <p:cNvSpPr/>
          <p:nvPr/>
        </p:nvSpPr>
        <p:spPr>
          <a:xfrm>
            <a:off x="1182622" y="3198169"/>
            <a:ext cx="1944216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业务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2AE673-A7F3-4CE4-AD19-59C3E97852BD}"/>
              </a:ext>
            </a:extLst>
          </p:cNvPr>
          <p:cNvSpPr/>
          <p:nvPr/>
        </p:nvSpPr>
        <p:spPr>
          <a:xfrm>
            <a:off x="4572000" y="3198168"/>
            <a:ext cx="2587285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Repository</a:t>
            </a:r>
            <a:r>
              <a:rPr lang="zh-CN" altLang="en-US" sz="2400" dirty="0"/>
              <a:t>接口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AA785B-8AA7-4C5F-938D-DC28DB3D57F4}"/>
              </a:ext>
            </a:extLst>
          </p:cNvPr>
          <p:cNvSpPr/>
          <p:nvPr/>
        </p:nvSpPr>
        <p:spPr>
          <a:xfrm>
            <a:off x="4572000" y="5107406"/>
            <a:ext cx="2587285" cy="461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 anchorCtr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Repository</a:t>
            </a:r>
            <a:r>
              <a:rPr lang="zh-CN" altLang="en-US" sz="2400" dirty="0"/>
              <a:t>实现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DF58A8-681A-4F57-AE4E-502A6BC71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6838" y="3429000"/>
            <a:ext cx="1445162" cy="1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636723-1D71-4DCD-B89B-01405351643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865643" y="3659831"/>
            <a:ext cx="0" cy="1447575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493A13F-52B9-4535-8B9D-0E397904B315}"/>
              </a:ext>
            </a:extLst>
          </p:cNvPr>
          <p:cNvSpPr txBox="1">
            <a:spLocks/>
          </p:cNvSpPr>
          <p:nvPr/>
        </p:nvSpPr>
        <p:spPr>
          <a:xfrm>
            <a:off x="1043608" y="1802431"/>
            <a:ext cx="7200652" cy="81967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数据访问对象（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data access object ,DAO)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2323837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541238"/>
            <a:ext cx="7488758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异常体系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624736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SQLException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发生异常时很难恢复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难确定异常类型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异常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定义了许多具体异常，方便定位问题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对业务对象的侵入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所提供的平台无关的持久化异常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DataAccessException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具体异常，方便定位问题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隔离具体数据库平台</a:t>
            </a:r>
            <a:endParaRPr lang="en-US" altLang="zh-CN" sz="1600" dirty="0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541238"/>
            <a:ext cx="7488758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模板方法模式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7200652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模板方法定义过程的主要框架，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template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管理资源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事务控制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sym typeface="黑体"/>
              </a:rPr>
              <a:t>处理异常</a:t>
            </a:r>
            <a:endParaRPr lang="en-US" altLang="zh-CN" sz="1600" dirty="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变化的部分，回调（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callback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），自定义的数据访问代码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提供的模板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JdbcTemplate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HibernateTemplate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 err="1">
                <a:latin typeface="黑体"/>
                <a:ea typeface="黑体"/>
                <a:sym typeface="Calibri"/>
              </a:rPr>
              <a:t>JpaTemplate</a:t>
            </a:r>
            <a:endParaRPr lang="en-US" altLang="zh-CN" sz="1600" dirty="0">
              <a:latin typeface="黑体"/>
              <a:ea typeface="黑体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0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08224" y="62068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四种配置数据源的方式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7560692" cy="41044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查找的数据源：不必看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连接池的数据源：最常用的，一定要看，查一下阿里的连接池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驱动程序定义的数据源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配置嵌入式数据源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492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数据源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772816"/>
            <a:ext cx="7416676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命名与目录接口（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Naming and Directory Interface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Web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容器中配置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参数，定义一个数据源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中配置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JNDI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数据源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&lt;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jee:jndi-lookup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 id=“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dataSource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”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  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jndi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-name=“/</a:t>
            </a:r>
            <a:r>
              <a:rPr lang="en-US" altLang="zh-CN" sz="1600" dirty="0" err="1">
                <a:latin typeface="黑体"/>
                <a:ea typeface="黑体"/>
                <a:sym typeface="黑体"/>
              </a:rPr>
              <a:t>jdbc</a:t>
            </a:r>
            <a:r>
              <a:rPr lang="en-US" altLang="zh-CN" sz="1600" dirty="0">
                <a:latin typeface="黑体"/>
                <a:ea typeface="黑体"/>
                <a:sym typeface="黑体"/>
              </a:rPr>
              <a:t>/**DS”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sym typeface="黑体"/>
              </a:rPr>
              <a:t>resource-ref=“true”/&gt;</a:t>
            </a:r>
          </a:p>
        </p:txBody>
      </p:sp>
    </p:spTree>
    <p:extLst>
      <p:ext uri="{BB962C8B-B14F-4D97-AF65-F5344CB8AC3E}">
        <p14:creationId xmlns:p14="http://schemas.microsoft.com/office/powerpoint/2010/main" val="115721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直接在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中配置数据源连接池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259632" y="1772816"/>
            <a:ext cx="7056636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数据源连接池的开源实现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Apache Commons DBCP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987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910</Words>
  <Application>Microsoft Office PowerPoint</Application>
  <PresentationFormat>全屏显示(4:3)</PresentationFormat>
  <Paragraphs>123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Spring的模块组成</vt:lpstr>
      <vt:lpstr>例子，数据库表</vt:lpstr>
      <vt:lpstr>业务与访问持久化数据解耦</vt:lpstr>
      <vt:lpstr>异常体系</vt:lpstr>
      <vt:lpstr>模板方法模式</vt:lpstr>
      <vt:lpstr>四种配置数据源的方式</vt:lpstr>
      <vt:lpstr>使用JNDI数据源</vt:lpstr>
      <vt:lpstr>直接在Spring中配置数据源连接池</vt:lpstr>
      <vt:lpstr>通过JDBC驱动定义数据源</vt:lpstr>
      <vt:lpstr>使用Spring配置嵌入式数据源</vt:lpstr>
      <vt:lpstr>使用profile选择数据源</vt:lpstr>
      <vt:lpstr>Spring的JDBC框架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114</cp:revision>
  <dcterms:modified xsi:type="dcterms:W3CDTF">2021-03-18T13:18:12Z</dcterms:modified>
</cp:coreProperties>
</file>