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3" r:id="rId7"/>
    <p:sldId id="265" r:id="rId8"/>
    <p:sldId id="266" r:id="rId9"/>
    <p:sldId id="268" r:id="rId10"/>
    <p:sldId id="269" r:id="rId11"/>
    <p:sldId id="270" r:id="rId12"/>
    <p:sldId id="271" r:id="rId13"/>
    <p:sldId id="272" r:id="rId14"/>
    <p:sldId id="273"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633" autoAdjust="0"/>
  </p:normalViewPr>
  <p:slideViewPr>
    <p:cSldViewPr>
      <p:cViewPr varScale="1">
        <p:scale>
          <a:sx n="68" d="100"/>
          <a:sy n="68" d="100"/>
        </p:scale>
        <p:origin x="153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1"/>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08787-F220-42DF-AFEF-9CE90BF9D378}"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5A84-C6E0-4762-923A-8465EC0865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08787-F220-42DF-AFEF-9CE90BF9D378}"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5A84-C6E0-4762-923A-8465EC0865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6108787-F220-42DF-AFEF-9CE90BF9D378}"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5A84-C6E0-4762-923A-8465EC0865F7}"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1"/>
            <a:ext cx="6019800" cy="4487335"/>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08787-F220-42DF-AFEF-9CE90BF9D378}"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5A84-C6E0-4762-923A-8465EC0865F7}"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4203592"/>
            <a:ext cx="2876429" cy="714027"/>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89"/>
            <a:ext cx="5544515" cy="85013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3"/>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5"/>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5"/>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9"/>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08787-F220-42DF-AFEF-9CE90BF9D378}"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5A84-C6E0-4762-923A-8465EC0865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6108787-F220-42DF-AFEF-9CE90BF9D378}"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35A84-C6E0-4762-923A-8465EC0865F7}"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3"/>
            <a:ext cx="3822192" cy="639763"/>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4" y="3429001"/>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3"/>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1"/>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08787-F220-42DF-AFEF-9CE90BF9D378}"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35A84-C6E0-4762-923A-8465EC0865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108787-F220-42DF-AFEF-9CE90BF9D378}"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35A84-C6E0-4762-923A-8465EC0865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5"/>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6108787-F220-42DF-AFEF-9CE90BF9D378}"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35A84-C6E0-4762-923A-8465EC0865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6108787-F220-42DF-AFEF-9CE90BF9D378}"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35A84-C6E0-4762-923A-8465EC0865F7}" type="slidenum">
              <a:rPr lang="en-US" smtClean="0"/>
              <a:t>‹#›</a:t>
            </a:fld>
            <a:endParaRPr lang="en-US"/>
          </a:p>
        </p:txBody>
      </p:sp>
      <p:sp>
        <p:nvSpPr>
          <p:cNvPr id="4" name="Text Placeholder 3"/>
          <p:cNvSpPr>
            <a:spLocks noGrp="1"/>
          </p:cNvSpPr>
          <p:nvPr>
            <p:ph type="body" sz="half" idx="2"/>
          </p:nvPr>
        </p:nvSpPr>
        <p:spPr>
          <a:xfrm>
            <a:off x="914400" y="3581401"/>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338667"/>
            <a:ext cx="3812645" cy="2429935"/>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5"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08787-F220-42DF-AFEF-9CE90BF9D378}"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35A84-C6E0-4762-923A-8465EC0865F7}"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5"/>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6108787-F220-42DF-AFEF-9CE90BF9D378}" type="datetimeFigureOut">
              <a:rPr lang="en-US" smtClean="0"/>
              <a:t>3/3/2021</a:t>
            </a:fld>
            <a:endParaRPr lang="en-US"/>
          </a:p>
        </p:txBody>
      </p:sp>
      <p:sp>
        <p:nvSpPr>
          <p:cNvPr id="5" name="Footer Placeholder 4"/>
          <p:cNvSpPr>
            <a:spLocks noGrp="1"/>
          </p:cNvSpPr>
          <p:nvPr>
            <p:ph type="ftr" sz="quarter" idx="3"/>
          </p:nvPr>
        </p:nvSpPr>
        <p:spPr>
          <a:xfrm>
            <a:off x="193640"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4"/>
            <a:ext cx="1161826" cy="365125"/>
          </a:xfrm>
          <a:prstGeom prst="rect">
            <a:avLst/>
          </a:prstGeom>
        </p:spPr>
        <p:txBody>
          <a:bodyPr vert="horz" lIns="91440" tIns="45720" rIns="91440" bIns="45720" rtlCol="0" anchor="ctr"/>
          <a:lstStyle>
            <a:lvl1pPr algn="ctr">
              <a:defRPr sz="1000">
                <a:solidFill>
                  <a:schemeClr val="tx2"/>
                </a:solidFill>
              </a:defRPr>
            </a:lvl1pPr>
          </a:lstStyle>
          <a:p>
            <a:fld id="{3BB35A84-C6E0-4762-923A-8465EC0865F7}" type="slidenum">
              <a:rPr lang="en-US" smtClean="0"/>
              <a:t>‹#›</a:t>
            </a:fld>
            <a:endParaRPr lang="en-US"/>
          </a:p>
        </p:txBody>
      </p:sp>
      <p:sp>
        <p:nvSpPr>
          <p:cNvPr id="3" name="Text Placeholder 2"/>
          <p:cNvSpPr>
            <a:spLocks noGrp="1"/>
          </p:cNvSpPr>
          <p:nvPr>
            <p:ph type="body" idx="1"/>
          </p:nvPr>
        </p:nvSpPr>
        <p:spPr>
          <a:xfrm>
            <a:off x="872069"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ngimg.com/download/66556"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fontAlgn="base"/>
            <a:r>
              <a:rPr lang="en-US" sz="4000" dirty="0"/>
              <a:t>Final Project</a:t>
            </a:r>
            <a:br>
              <a:rPr lang="en-US" dirty="0"/>
            </a:br>
            <a:r>
              <a:rPr lang="en-US" sz="3600" b="1" i="0" dirty="0">
                <a:solidFill>
                  <a:srgbClr val="FFFFFF"/>
                </a:solidFill>
                <a:effectLst/>
                <a:latin typeface="zeitung"/>
              </a:rPr>
              <a:t>HR Analytics: Job Change of Data Scientists</a:t>
            </a:r>
            <a:br>
              <a:rPr lang="en-US" sz="1100" b="1" i="0" dirty="0">
                <a:solidFill>
                  <a:srgbClr val="FFFFFF"/>
                </a:solidFill>
                <a:effectLst/>
                <a:latin typeface="zeitung"/>
              </a:rPr>
            </a:br>
            <a:br>
              <a:rPr lang="en-US" sz="1100" dirty="0"/>
            </a:br>
            <a:endParaRPr lang="en-US" sz="2800" dirty="0"/>
          </a:p>
        </p:txBody>
      </p:sp>
      <p:sp>
        <p:nvSpPr>
          <p:cNvPr id="3" name="Subtitle 2"/>
          <p:cNvSpPr>
            <a:spLocks noGrp="1"/>
          </p:cNvSpPr>
          <p:nvPr>
            <p:ph type="subTitle" idx="1"/>
          </p:nvPr>
        </p:nvSpPr>
        <p:spPr/>
        <p:txBody>
          <a:bodyPr/>
          <a:lstStyle/>
          <a:p>
            <a:r>
              <a:rPr lang="en-US" dirty="0"/>
              <a:t>Mohammad Ramadhan Akbar</a:t>
            </a:r>
          </a:p>
          <a:p>
            <a:r>
              <a:rPr lang="en-US" dirty="0"/>
              <a:t>(JCDS-0506 BDG)</a:t>
            </a:r>
            <a:endParaRPr lang="en-ID" dirty="0"/>
          </a:p>
        </p:txBody>
      </p:sp>
    </p:spTree>
    <p:extLst>
      <p:ext uri="{BB962C8B-B14F-4D97-AF65-F5344CB8AC3E}">
        <p14:creationId xmlns:p14="http://schemas.microsoft.com/office/powerpoint/2010/main" val="226146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F664722-4ED1-4861-864C-0AB1869A0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553200" cy="4373563"/>
          </a:xfrm>
        </p:spPr>
      </p:pic>
      <p:sp>
        <p:nvSpPr>
          <p:cNvPr id="3" name="Title 2"/>
          <p:cNvSpPr>
            <a:spLocks noGrp="1"/>
          </p:cNvSpPr>
          <p:nvPr>
            <p:ph type="title"/>
          </p:nvPr>
        </p:nvSpPr>
        <p:spPr/>
        <p:txBody>
          <a:bodyPr/>
          <a:lstStyle/>
          <a:p>
            <a:r>
              <a:rPr lang="en-US" dirty="0"/>
              <a:t>Data insights (Cont.)</a:t>
            </a:r>
          </a:p>
        </p:txBody>
      </p:sp>
      <p:sp>
        <p:nvSpPr>
          <p:cNvPr id="9" name="TextBox 8">
            <a:extLst>
              <a:ext uri="{FF2B5EF4-FFF2-40B4-BE49-F238E27FC236}">
                <a16:creationId xmlns:a16="http://schemas.microsoft.com/office/drawing/2014/main" id="{ADA8975F-00AE-486A-BF68-FF86F14B9184}"/>
              </a:ext>
            </a:extLst>
          </p:cNvPr>
          <p:cNvSpPr txBox="1"/>
          <p:nvPr/>
        </p:nvSpPr>
        <p:spPr>
          <a:xfrm>
            <a:off x="9378" y="5826042"/>
            <a:ext cx="9144000" cy="923330"/>
          </a:xfrm>
          <a:prstGeom prst="rect">
            <a:avLst/>
          </a:prstGeom>
          <a:noFill/>
        </p:spPr>
        <p:txBody>
          <a:bodyPr wrap="square">
            <a:spAutoFit/>
          </a:bodyPr>
          <a:lstStyle/>
          <a:p>
            <a:pPr algn="l"/>
            <a:r>
              <a:rPr lang="en-US" sz="1800" b="1" i="0" dirty="0">
                <a:solidFill>
                  <a:srgbClr val="0070C0"/>
                </a:solidFill>
                <a:effectLst/>
                <a:latin typeface="Bahnschrift SemiBold" panose="020B0502040204020203" pitchFamily="34" charset="0"/>
              </a:rPr>
              <a:t>We can see that </a:t>
            </a:r>
            <a:r>
              <a:rPr lang="en-US" sz="1800" b="1" i="0" dirty="0" err="1">
                <a:solidFill>
                  <a:srgbClr val="0070C0"/>
                </a:solidFill>
                <a:effectLst/>
                <a:latin typeface="Bahnschrift SemiBold" panose="020B0502040204020203" pitchFamily="34" charset="0"/>
              </a:rPr>
              <a:t>poeple</a:t>
            </a:r>
            <a:r>
              <a:rPr lang="en-US" sz="1800" b="1" i="0" dirty="0">
                <a:solidFill>
                  <a:srgbClr val="0070C0"/>
                </a:solidFill>
                <a:effectLst/>
                <a:latin typeface="Bahnschrift SemiBold" panose="020B0502040204020203" pitchFamily="34" charset="0"/>
              </a:rPr>
              <a:t> who looking for job change is have less than 1 year experience, this maybe happening because they find it uncomfortable to working on that company, so they try to find another company</a:t>
            </a:r>
          </a:p>
        </p:txBody>
      </p:sp>
    </p:spTree>
    <p:extLst>
      <p:ext uri="{BB962C8B-B14F-4D97-AF65-F5344CB8AC3E}">
        <p14:creationId xmlns:p14="http://schemas.microsoft.com/office/powerpoint/2010/main" val="233700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222BCA-9922-4EC8-863C-EF27AEFC5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797" y="2438400"/>
            <a:ext cx="7436405" cy="3916363"/>
          </a:xfrm>
        </p:spPr>
      </p:pic>
      <p:sp>
        <p:nvSpPr>
          <p:cNvPr id="3" name="Title 2">
            <a:extLst>
              <a:ext uri="{FF2B5EF4-FFF2-40B4-BE49-F238E27FC236}">
                <a16:creationId xmlns:a16="http://schemas.microsoft.com/office/drawing/2014/main" id="{DF7A8250-3C4B-417B-ABD4-B9484144724C}"/>
              </a:ext>
            </a:extLst>
          </p:cNvPr>
          <p:cNvSpPr>
            <a:spLocks noGrp="1"/>
          </p:cNvSpPr>
          <p:nvPr>
            <p:ph type="title"/>
          </p:nvPr>
        </p:nvSpPr>
        <p:spPr/>
        <p:txBody>
          <a:bodyPr>
            <a:normAutofit fontScale="90000"/>
          </a:bodyPr>
          <a:lstStyle/>
          <a:p>
            <a:r>
              <a:rPr lang="en-US" dirty="0"/>
              <a:t>Dashboard</a:t>
            </a:r>
            <a:br>
              <a:rPr lang="en-US" dirty="0"/>
            </a:br>
            <a:r>
              <a:rPr lang="en-US" dirty="0"/>
              <a:t>Homepage</a:t>
            </a:r>
          </a:p>
        </p:txBody>
      </p:sp>
    </p:spTree>
    <p:extLst>
      <p:ext uri="{BB962C8B-B14F-4D97-AF65-F5344CB8AC3E}">
        <p14:creationId xmlns:p14="http://schemas.microsoft.com/office/powerpoint/2010/main" val="174364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7A8250-3C4B-417B-ABD4-B9484144724C}"/>
              </a:ext>
            </a:extLst>
          </p:cNvPr>
          <p:cNvSpPr>
            <a:spLocks noGrp="1"/>
          </p:cNvSpPr>
          <p:nvPr>
            <p:ph type="title"/>
          </p:nvPr>
        </p:nvSpPr>
        <p:spPr/>
        <p:txBody>
          <a:bodyPr>
            <a:normAutofit fontScale="90000"/>
          </a:bodyPr>
          <a:lstStyle/>
          <a:p>
            <a:r>
              <a:rPr lang="en-US" dirty="0"/>
              <a:t>Dashboard</a:t>
            </a:r>
            <a:br>
              <a:rPr lang="en-US" dirty="0"/>
            </a:br>
            <a:r>
              <a:rPr lang="en-US" dirty="0"/>
              <a:t>Visualization</a:t>
            </a:r>
          </a:p>
        </p:txBody>
      </p:sp>
      <p:pic>
        <p:nvPicPr>
          <p:cNvPr id="7" name="Content Placeholder 6">
            <a:extLst>
              <a:ext uri="{FF2B5EF4-FFF2-40B4-BE49-F238E27FC236}">
                <a16:creationId xmlns:a16="http://schemas.microsoft.com/office/drawing/2014/main" id="{ADD75838-D152-41C4-BEE4-D0C1E8307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695" y="2230515"/>
            <a:ext cx="7176610" cy="4297363"/>
          </a:xfrm>
        </p:spPr>
      </p:pic>
    </p:spTree>
    <p:extLst>
      <p:ext uri="{BB962C8B-B14F-4D97-AF65-F5344CB8AC3E}">
        <p14:creationId xmlns:p14="http://schemas.microsoft.com/office/powerpoint/2010/main" val="82592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7A8250-3C4B-417B-ABD4-B9484144724C}"/>
              </a:ext>
            </a:extLst>
          </p:cNvPr>
          <p:cNvSpPr>
            <a:spLocks noGrp="1"/>
          </p:cNvSpPr>
          <p:nvPr>
            <p:ph type="title"/>
          </p:nvPr>
        </p:nvSpPr>
        <p:spPr/>
        <p:txBody>
          <a:bodyPr>
            <a:normAutofit/>
          </a:bodyPr>
          <a:lstStyle/>
          <a:p>
            <a:r>
              <a:rPr lang="en-US" dirty="0"/>
              <a:t>Visualization II</a:t>
            </a:r>
          </a:p>
        </p:txBody>
      </p:sp>
      <p:pic>
        <p:nvPicPr>
          <p:cNvPr id="7" name="Content Placeholder 6">
            <a:extLst>
              <a:ext uri="{FF2B5EF4-FFF2-40B4-BE49-F238E27FC236}">
                <a16:creationId xmlns:a16="http://schemas.microsoft.com/office/drawing/2014/main" id="{C8D2506B-7648-40FB-8B67-2B5840652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045" y="2057400"/>
            <a:ext cx="6777909" cy="3992563"/>
          </a:xfrm>
        </p:spPr>
      </p:pic>
    </p:spTree>
    <p:extLst>
      <p:ext uri="{BB962C8B-B14F-4D97-AF65-F5344CB8AC3E}">
        <p14:creationId xmlns:p14="http://schemas.microsoft.com/office/powerpoint/2010/main" val="326485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7A8250-3C4B-417B-ABD4-B9484144724C}"/>
              </a:ext>
            </a:extLst>
          </p:cNvPr>
          <p:cNvSpPr>
            <a:spLocks noGrp="1"/>
          </p:cNvSpPr>
          <p:nvPr>
            <p:ph type="title"/>
          </p:nvPr>
        </p:nvSpPr>
        <p:spPr/>
        <p:txBody>
          <a:bodyPr>
            <a:normAutofit fontScale="90000"/>
          </a:bodyPr>
          <a:lstStyle/>
          <a:p>
            <a:r>
              <a:rPr lang="en-US" dirty="0"/>
              <a:t>Dashboard</a:t>
            </a:r>
            <a:br>
              <a:rPr lang="en-US" dirty="0"/>
            </a:br>
            <a:r>
              <a:rPr lang="en-US" dirty="0"/>
              <a:t>Data Set</a:t>
            </a:r>
          </a:p>
        </p:txBody>
      </p:sp>
      <p:pic>
        <p:nvPicPr>
          <p:cNvPr id="11" name="Content Placeholder 10">
            <a:extLst>
              <a:ext uri="{FF2B5EF4-FFF2-40B4-BE49-F238E27FC236}">
                <a16:creationId xmlns:a16="http://schemas.microsoft.com/office/drawing/2014/main" id="{78579E74-7545-4F6B-865B-B2AA99C2E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273" y="1752600"/>
            <a:ext cx="6115454" cy="4535107"/>
          </a:xfrm>
        </p:spPr>
      </p:pic>
    </p:spTree>
    <p:extLst>
      <p:ext uri="{BB962C8B-B14F-4D97-AF65-F5344CB8AC3E}">
        <p14:creationId xmlns:p14="http://schemas.microsoft.com/office/powerpoint/2010/main" val="126823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7A8250-3C4B-417B-ABD4-B9484144724C}"/>
              </a:ext>
            </a:extLst>
          </p:cNvPr>
          <p:cNvSpPr>
            <a:spLocks noGrp="1"/>
          </p:cNvSpPr>
          <p:nvPr>
            <p:ph type="title"/>
          </p:nvPr>
        </p:nvSpPr>
        <p:spPr/>
        <p:txBody>
          <a:bodyPr>
            <a:normAutofit/>
          </a:bodyPr>
          <a:lstStyle/>
          <a:p>
            <a:r>
              <a:rPr lang="en-US" dirty="0"/>
              <a:t>Visualization II</a:t>
            </a:r>
          </a:p>
        </p:txBody>
      </p:sp>
      <p:pic>
        <p:nvPicPr>
          <p:cNvPr id="7" name="Content Placeholder 6">
            <a:extLst>
              <a:ext uri="{FF2B5EF4-FFF2-40B4-BE49-F238E27FC236}">
                <a16:creationId xmlns:a16="http://schemas.microsoft.com/office/drawing/2014/main" id="{C8D2506B-7648-40FB-8B67-2B5840652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045" y="2057400"/>
            <a:ext cx="6777909" cy="3992563"/>
          </a:xfrm>
        </p:spPr>
      </p:pic>
    </p:spTree>
    <p:extLst>
      <p:ext uri="{BB962C8B-B14F-4D97-AF65-F5344CB8AC3E}">
        <p14:creationId xmlns:p14="http://schemas.microsoft.com/office/powerpoint/2010/main" val="56532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621128-48B1-48F5-AF99-AD7257C67C2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58277" y="2667000"/>
            <a:ext cx="5427445" cy="3451225"/>
          </a:xfrm>
        </p:spPr>
      </p:pic>
    </p:spTree>
    <p:extLst>
      <p:ext uri="{BB962C8B-B14F-4D97-AF65-F5344CB8AC3E}">
        <p14:creationId xmlns:p14="http://schemas.microsoft.com/office/powerpoint/2010/main" val="206608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b="0" i="0" dirty="0">
                <a:solidFill>
                  <a:srgbClr val="0070C0"/>
                </a:solidFill>
                <a:effectLst/>
                <a:latin typeface="Bahnschrift" panose="020B0502040204020203" pitchFamily="34" charset="0"/>
              </a:rPr>
              <a:t>Human resources (HR) is the division of a business that is charged with finding, screening, recruiting, and training job applicants, as well as administering employee-benefit programs.</a:t>
            </a:r>
          </a:p>
          <a:p>
            <a:pPr algn="just"/>
            <a:endParaRPr lang="en-US" sz="2000" b="0" i="0" dirty="0">
              <a:solidFill>
                <a:srgbClr val="0070C0"/>
              </a:solidFill>
              <a:effectLst/>
              <a:latin typeface="Bahnschrift" panose="020B0502040204020203" pitchFamily="34" charset="0"/>
            </a:endParaRPr>
          </a:p>
          <a:p>
            <a:pPr algn="just"/>
            <a:r>
              <a:rPr lang="en-US" sz="2000" dirty="0">
                <a:solidFill>
                  <a:srgbClr val="0070C0"/>
                </a:solidFill>
                <a:latin typeface="Bahnschrift" panose="020B0502040204020203" pitchFamily="34" charset="0"/>
              </a:rPr>
              <a:t>So in this project I use HR data set from a big company to take insight and design a simple machine learning model, so they can predict who will try to leave their job after completing their course and stay to work at the company.</a:t>
            </a:r>
          </a:p>
          <a:p>
            <a:pPr marL="0" indent="0">
              <a:buNone/>
            </a:pPr>
            <a:endParaRPr lang="en-US" dirty="0"/>
          </a:p>
        </p:txBody>
      </p:sp>
      <p:sp>
        <p:nvSpPr>
          <p:cNvPr id="3" name="Title 2"/>
          <p:cNvSpPr>
            <a:spLocks noGrp="1"/>
          </p:cNvSpPr>
          <p:nvPr>
            <p:ph type="title"/>
          </p:nvPr>
        </p:nvSpPr>
        <p:spPr/>
        <p:txBody>
          <a:bodyPr/>
          <a:lstStyle/>
          <a:p>
            <a:r>
              <a:rPr lang="en-US" dirty="0"/>
              <a:t>Project Brief Description</a:t>
            </a:r>
          </a:p>
        </p:txBody>
      </p:sp>
    </p:spTree>
    <p:extLst>
      <p:ext uri="{BB962C8B-B14F-4D97-AF65-F5344CB8AC3E}">
        <p14:creationId xmlns:p14="http://schemas.microsoft.com/office/powerpoint/2010/main" val="175860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u="sng" dirty="0">
                <a:solidFill>
                  <a:srgbClr val="0070C0"/>
                </a:solidFill>
              </a:rPr>
              <a:t>Project Objectives</a:t>
            </a:r>
          </a:p>
          <a:p>
            <a:pPr algn="just"/>
            <a:r>
              <a:rPr lang="en-US" dirty="0">
                <a:solidFill>
                  <a:srgbClr val="0070C0"/>
                </a:solidFill>
              </a:rPr>
              <a:t>Create and choose one of several machine learning models, to who will move to a new job.</a:t>
            </a:r>
          </a:p>
          <a:p>
            <a:endParaRPr lang="en-US" dirty="0">
              <a:solidFill>
                <a:srgbClr val="0070C0"/>
              </a:solidFill>
            </a:endParaRPr>
          </a:p>
          <a:p>
            <a:r>
              <a:rPr lang="en-US" dirty="0">
                <a:solidFill>
                  <a:srgbClr val="0070C0"/>
                </a:solidFill>
              </a:rPr>
              <a:t>Create a web application using the flask, from a model that was created and selected previously.</a:t>
            </a:r>
          </a:p>
          <a:p>
            <a:endParaRPr lang="en-US" dirty="0"/>
          </a:p>
        </p:txBody>
      </p:sp>
      <p:sp>
        <p:nvSpPr>
          <p:cNvPr id="3" name="Title 2"/>
          <p:cNvSpPr>
            <a:spLocks noGrp="1"/>
          </p:cNvSpPr>
          <p:nvPr>
            <p:ph type="title"/>
          </p:nvPr>
        </p:nvSpPr>
        <p:spPr/>
        <p:txBody>
          <a:bodyPr/>
          <a:lstStyle/>
          <a:p>
            <a:r>
              <a:rPr lang="en-US" dirty="0"/>
              <a:t>Project Brief Description (Cont.)</a:t>
            </a:r>
          </a:p>
        </p:txBody>
      </p:sp>
    </p:spTree>
    <p:extLst>
      <p:ext uri="{BB962C8B-B14F-4D97-AF65-F5344CB8AC3E}">
        <p14:creationId xmlns:p14="http://schemas.microsoft.com/office/powerpoint/2010/main" val="347276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Dataset Source : Kaggle.com</a:t>
            </a:r>
          </a:p>
          <a:p>
            <a:pPr marL="0" indent="0" algn="just">
              <a:buNone/>
            </a:pPr>
            <a:endParaRPr lang="en-US" sz="2000" dirty="0"/>
          </a:p>
          <a:p>
            <a:r>
              <a:rPr lang="en-US" sz="2000" dirty="0"/>
              <a:t>Dataset Info : </a:t>
            </a:r>
          </a:p>
          <a:p>
            <a:r>
              <a:rPr lang="en-US" sz="2000" dirty="0"/>
              <a:t>https://www.kaggle.com/arashnic/hr-analytics-job-change-of-data-scientists</a:t>
            </a:r>
          </a:p>
          <a:p>
            <a:r>
              <a:rPr lang="en-US" sz="2000" dirty="0"/>
              <a:t>Total Rows : ±  </a:t>
            </a:r>
            <a:r>
              <a:rPr lang="en-US" sz="1600" b="0" i="0" dirty="0">
                <a:effectLst/>
                <a:latin typeface="-apple-system"/>
              </a:rPr>
              <a:t>19.158 </a:t>
            </a:r>
            <a:r>
              <a:rPr lang="en-US" sz="2000" dirty="0"/>
              <a:t> rows</a:t>
            </a:r>
          </a:p>
          <a:p>
            <a:pPr marL="0" indent="0">
              <a:buNone/>
            </a:pPr>
            <a:endParaRPr lang="en-US" sz="2000" dirty="0"/>
          </a:p>
          <a:p>
            <a:r>
              <a:rPr lang="en-US" sz="2000" dirty="0"/>
              <a:t>Total Features / Columns : 14 features</a:t>
            </a:r>
          </a:p>
          <a:p>
            <a:pPr marL="0" indent="0">
              <a:buNone/>
            </a:pPr>
            <a:endParaRPr lang="en-US" sz="2000" dirty="0"/>
          </a:p>
          <a:p>
            <a:r>
              <a:rPr lang="en-US" sz="2000" dirty="0"/>
              <a:t>Total Features Used (Model &amp; Web App) : 9 features</a:t>
            </a:r>
          </a:p>
        </p:txBody>
      </p:sp>
      <p:sp>
        <p:nvSpPr>
          <p:cNvPr id="3" name="Title 2"/>
          <p:cNvSpPr>
            <a:spLocks noGrp="1"/>
          </p:cNvSpPr>
          <p:nvPr>
            <p:ph type="title"/>
          </p:nvPr>
        </p:nvSpPr>
        <p:spPr/>
        <p:txBody>
          <a:bodyPr/>
          <a:lstStyle/>
          <a:p>
            <a:r>
              <a:rPr lang="en-US" dirty="0"/>
              <a:t>Dataset Information</a:t>
            </a:r>
          </a:p>
        </p:txBody>
      </p:sp>
    </p:spTree>
    <p:extLst>
      <p:ext uri="{BB962C8B-B14F-4D97-AF65-F5344CB8AC3E}">
        <p14:creationId xmlns:p14="http://schemas.microsoft.com/office/powerpoint/2010/main" val="82315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Features / Columns </a:t>
            </a:r>
            <a:r>
              <a:rPr lang="en-US" dirty="0" err="1"/>
              <a:t>Desc</a:t>
            </a:r>
            <a:r>
              <a:rPr lang="en-US" dirty="0"/>
              <a:t>.</a:t>
            </a:r>
          </a:p>
        </p:txBody>
      </p:sp>
      <p:sp>
        <p:nvSpPr>
          <p:cNvPr id="6" name="TextBox 5">
            <a:extLst>
              <a:ext uri="{FF2B5EF4-FFF2-40B4-BE49-F238E27FC236}">
                <a16:creationId xmlns:a16="http://schemas.microsoft.com/office/drawing/2014/main" id="{5E0F33A7-BF9F-4A44-A2F9-602589F80E6C}"/>
              </a:ext>
            </a:extLst>
          </p:cNvPr>
          <p:cNvSpPr txBox="1"/>
          <p:nvPr/>
        </p:nvSpPr>
        <p:spPr>
          <a:xfrm>
            <a:off x="685800" y="2395466"/>
            <a:ext cx="7772400" cy="4124206"/>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err="1">
                <a:solidFill>
                  <a:srgbClr val="0070C0"/>
                </a:solidFill>
              </a:rPr>
              <a:t>enrollee_id</a:t>
            </a:r>
            <a:r>
              <a:rPr lang="en-US" sz="1600" dirty="0">
                <a:solidFill>
                  <a:srgbClr val="0070C0"/>
                </a:solidFill>
              </a:rPr>
              <a:t>                              : Unique ID for candidate</a:t>
            </a:r>
          </a:p>
          <a:p>
            <a:pPr marL="285750" indent="-285750" algn="just">
              <a:buFont typeface="Arial" panose="020B0604020202020204" pitchFamily="34" charset="0"/>
              <a:buChar char="•"/>
            </a:pPr>
            <a:r>
              <a:rPr lang="en-US" sz="1600" dirty="0">
                <a:solidFill>
                  <a:srgbClr val="0070C0"/>
                </a:solidFill>
              </a:rPr>
              <a:t>city                                             : City code</a:t>
            </a:r>
          </a:p>
          <a:p>
            <a:pPr marL="285750" indent="-285750" algn="just">
              <a:buFont typeface="Arial" panose="020B0604020202020204" pitchFamily="34" charset="0"/>
              <a:buChar char="•"/>
            </a:pPr>
            <a:r>
              <a:rPr lang="en-US" sz="1600" dirty="0">
                <a:solidFill>
                  <a:srgbClr val="0070C0"/>
                </a:solidFill>
              </a:rPr>
              <a:t>city_ development _index : Development index of the city (scaled)</a:t>
            </a:r>
          </a:p>
          <a:p>
            <a:pPr marL="285750" indent="-285750" algn="just">
              <a:buFont typeface="Arial" panose="020B0604020202020204" pitchFamily="34" charset="0"/>
              <a:buChar char="•"/>
            </a:pPr>
            <a:r>
              <a:rPr lang="en-US" sz="1600" dirty="0">
                <a:solidFill>
                  <a:srgbClr val="0070C0"/>
                </a:solidFill>
              </a:rPr>
              <a:t>gender               	                 : Gender of candidate</a:t>
            </a:r>
          </a:p>
          <a:p>
            <a:pPr marL="285750" indent="-285750" algn="just">
              <a:buFont typeface="Arial" panose="020B0604020202020204" pitchFamily="34" charset="0"/>
              <a:buChar char="•"/>
            </a:pPr>
            <a:r>
              <a:rPr lang="en-US" sz="1600" dirty="0" err="1">
                <a:solidFill>
                  <a:srgbClr val="0070C0"/>
                </a:solidFill>
              </a:rPr>
              <a:t>relevent_experience</a:t>
            </a:r>
            <a:r>
              <a:rPr lang="en-US" sz="1600" dirty="0">
                <a:solidFill>
                  <a:srgbClr val="0070C0"/>
                </a:solidFill>
              </a:rPr>
              <a:t>           : Relevant experience of candidate</a:t>
            </a:r>
          </a:p>
          <a:p>
            <a:pPr marL="285750" indent="-285750" algn="just">
              <a:buFont typeface="Arial" panose="020B0604020202020204" pitchFamily="34" charset="0"/>
              <a:buChar char="•"/>
            </a:pPr>
            <a:r>
              <a:rPr lang="en-US" sz="1600" dirty="0" err="1">
                <a:solidFill>
                  <a:srgbClr val="0070C0"/>
                </a:solidFill>
              </a:rPr>
              <a:t>enrolled_university</a:t>
            </a:r>
            <a:r>
              <a:rPr lang="en-US" sz="1600" dirty="0">
                <a:solidFill>
                  <a:srgbClr val="0070C0"/>
                </a:solidFill>
              </a:rPr>
              <a:t>              : Type of University course enrolled if any</a:t>
            </a:r>
          </a:p>
          <a:p>
            <a:pPr marL="285750" indent="-285750" algn="just">
              <a:buFont typeface="Arial" panose="020B0604020202020204" pitchFamily="34" charset="0"/>
              <a:buChar char="•"/>
            </a:pPr>
            <a:r>
              <a:rPr lang="en-US" sz="1600" dirty="0" err="1">
                <a:solidFill>
                  <a:srgbClr val="0070C0"/>
                </a:solidFill>
              </a:rPr>
              <a:t>education_level</a:t>
            </a:r>
            <a:r>
              <a:rPr lang="en-US" sz="1600" dirty="0">
                <a:solidFill>
                  <a:srgbClr val="0070C0"/>
                </a:solidFill>
              </a:rPr>
              <a:t>                     : Education level of candidate</a:t>
            </a:r>
          </a:p>
          <a:p>
            <a:pPr marL="285750" indent="-285750" algn="just">
              <a:buFont typeface="Arial" panose="020B0604020202020204" pitchFamily="34" charset="0"/>
              <a:buChar char="•"/>
            </a:pPr>
            <a:r>
              <a:rPr lang="en-US" sz="1600" dirty="0" err="1">
                <a:solidFill>
                  <a:srgbClr val="0070C0"/>
                </a:solidFill>
              </a:rPr>
              <a:t>major_discipline</a:t>
            </a:r>
            <a:r>
              <a:rPr lang="en-US" sz="1600" dirty="0">
                <a:solidFill>
                  <a:srgbClr val="0070C0"/>
                </a:solidFill>
              </a:rPr>
              <a:t>                   :Education major discipline of candidate</a:t>
            </a:r>
          </a:p>
          <a:p>
            <a:pPr marL="285750" indent="-285750" algn="just">
              <a:buFont typeface="Arial" panose="020B0604020202020204" pitchFamily="34" charset="0"/>
              <a:buChar char="•"/>
            </a:pPr>
            <a:r>
              <a:rPr lang="en-US" sz="1600" dirty="0">
                <a:solidFill>
                  <a:srgbClr val="0070C0"/>
                </a:solidFill>
              </a:rPr>
              <a:t>experience                             : Candidate total experience in years</a:t>
            </a:r>
          </a:p>
          <a:p>
            <a:pPr marL="285750" indent="-285750" algn="just">
              <a:buFont typeface="Arial" panose="020B0604020202020204" pitchFamily="34" charset="0"/>
              <a:buChar char="•"/>
            </a:pPr>
            <a:r>
              <a:rPr lang="en-US" sz="1600" dirty="0" err="1">
                <a:solidFill>
                  <a:srgbClr val="0070C0"/>
                </a:solidFill>
              </a:rPr>
              <a:t>company_size</a:t>
            </a:r>
            <a:r>
              <a:rPr lang="en-US" sz="1600" dirty="0">
                <a:solidFill>
                  <a:srgbClr val="0070C0"/>
                </a:solidFill>
              </a:rPr>
              <a:t>                       : No of employees in current employer's company</a:t>
            </a:r>
          </a:p>
          <a:p>
            <a:pPr marL="285750" indent="-285750" algn="just">
              <a:buFont typeface="Arial" panose="020B0604020202020204" pitchFamily="34" charset="0"/>
              <a:buChar char="•"/>
            </a:pPr>
            <a:r>
              <a:rPr lang="en-US" sz="1600" dirty="0" err="1">
                <a:solidFill>
                  <a:srgbClr val="0070C0"/>
                </a:solidFill>
              </a:rPr>
              <a:t>company_type</a:t>
            </a:r>
            <a:r>
              <a:rPr lang="en-US" sz="1600" dirty="0">
                <a:solidFill>
                  <a:srgbClr val="0070C0"/>
                </a:solidFill>
              </a:rPr>
              <a:t>                     : Type of current employer</a:t>
            </a:r>
          </a:p>
          <a:p>
            <a:pPr marL="285750" indent="-285750" algn="just">
              <a:buFont typeface="Arial" panose="020B0604020202020204" pitchFamily="34" charset="0"/>
              <a:buChar char="•"/>
            </a:pPr>
            <a:r>
              <a:rPr lang="en-US" sz="1600" dirty="0" err="1">
                <a:solidFill>
                  <a:srgbClr val="0070C0"/>
                </a:solidFill>
              </a:rPr>
              <a:t>lastnewjob</a:t>
            </a:r>
            <a:r>
              <a:rPr lang="en-US" sz="1600" dirty="0">
                <a:solidFill>
                  <a:srgbClr val="0070C0"/>
                </a:solidFill>
              </a:rPr>
              <a:t>                             : Difference in years between previous job and				  current  job</a:t>
            </a:r>
          </a:p>
          <a:p>
            <a:pPr marL="285750" indent="-285750" algn="just">
              <a:buFont typeface="Arial" panose="020B0604020202020204" pitchFamily="34" charset="0"/>
              <a:buChar char="•"/>
            </a:pPr>
            <a:r>
              <a:rPr lang="en-US" sz="1600" dirty="0" err="1">
                <a:solidFill>
                  <a:srgbClr val="0070C0"/>
                </a:solidFill>
              </a:rPr>
              <a:t>training_hours</a:t>
            </a:r>
            <a:r>
              <a:rPr lang="en-US" sz="1600" dirty="0">
                <a:solidFill>
                  <a:srgbClr val="0070C0"/>
                </a:solidFill>
              </a:rPr>
              <a:t>                      : training hours completed</a:t>
            </a:r>
          </a:p>
          <a:p>
            <a:pPr marL="285750" indent="-285750" algn="just">
              <a:buFont typeface="Arial" panose="020B0604020202020204" pitchFamily="34" charset="0"/>
              <a:buChar char="•"/>
            </a:pPr>
            <a:r>
              <a:rPr lang="en-US" sz="1600" dirty="0">
                <a:solidFill>
                  <a:srgbClr val="0070C0"/>
                </a:solidFill>
              </a:rPr>
              <a:t>target                                      : 0 – Not looking for job change, </a:t>
            </a:r>
          </a:p>
          <a:p>
            <a:pPr algn="just"/>
            <a:r>
              <a:rPr lang="en-US" sz="1600" dirty="0">
                <a:solidFill>
                  <a:srgbClr val="0070C0"/>
                </a:solidFill>
              </a:rPr>
              <a:t>		                     1 – Looking for a job change</a:t>
            </a:r>
          </a:p>
        </p:txBody>
      </p:sp>
    </p:spTree>
    <p:extLst>
      <p:ext uri="{BB962C8B-B14F-4D97-AF65-F5344CB8AC3E}">
        <p14:creationId xmlns:p14="http://schemas.microsoft.com/office/powerpoint/2010/main" val="419061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insights (Cont.)</a:t>
            </a:r>
          </a:p>
        </p:txBody>
      </p:sp>
      <p:pic>
        <p:nvPicPr>
          <p:cNvPr id="6" name="Content Placeholder 5">
            <a:extLst>
              <a:ext uri="{FF2B5EF4-FFF2-40B4-BE49-F238E27FC236}">
                <a16:creationId xmlns:a16="http://schemas.microsoft.com/office/drawing/2014/main" id="{063C454D-B136-4CA7-9753-70571941B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52600"/>
            <a:ext cx="7010400" cy="4535107"/>
          </a:xfrm>
        </p:spPr>
      </p:pic>
      <p:sp>
        <p:nvSpPr>
          <p:cNvPr id="8" name="TextBox 7">
            <a:extLst>
              <a:ext uri="{FF2B5EF4-FFF2-40B4-BE49-F238E27FC236}">
                <a16:creationId xmlns:a16="http://schemas.microsoft.com/office/drawing/2014/main" id="{E6D420C9-BA83-4653-A94C-824E3E8994E8}"/>
              </a:ext>
            </a:extLst>
          </p:cNvPr>
          <p:cNvSpPr txBox="1"/>
          <p:nvPr/>
        </p:nvSpPr>
        <p:spPr>
          <a:xfrm>
            <a:off x="304800" y="5525921"/>
            <a:ext cx="8093626" cy="923330"/>
          </a:xfrm>
          <a:prstGeom prst="rect">
            <a:avLst/>
          </a:prstGeom>
          <a:noFill/>
        </p:spPr>
        <p:txBody>
          <a:bodyPr wrap="none" rtlCol="0">
            <a:spAutoFit/>
          </a:bodyPr>
          <a:lstStyle/>
          <a:p>
            <a:r>
              <a:rPr lang="en-US" dirty="0">
                <a:solidFill>
                  <a:srgbClr val="0070C0"/>
                </a:solidFill>
              </a:rPr>
              <a:t>We can see that male have more tendency to leave and searching for change job, </a:t>
            </a:r>
          </a:p>
          <a:p>
            <a:r>
              <a:rPr lang="en-US" dirty="0">
                <a:solidFill>
                  <a:srgbClr val="0070C0"/>
                </a:solidFill>
              </a:rPr>
              <a:t>this </a:t>
            </a:r>
            <a:r>
              <a:rPr lang="en-US" dirty="0" err="1">
                <a:solidFill>
                  <a:srgbClr val="0070C0"/>
                </a:solidFill>
              </a:rPr>
              <a:t>happend</a:t>
            </a:r>
            <a:r>
              <a:rPr lang="en-US" dirty="0">
                <a:solidFill>
                  <a:srgbClr val="0070C0"/>
                </a:solidFill>
              </a:rPr>
              <a:t> because the data distribution is biased to male.</a:t>
            </a:r>
          </a:p>
          <a:p>
            <a:r>
              <a:rPr lang="en-US" dirty="0">
                <a:solidFill>
                  <a:srgbClr val="0070C0"/>
                </a:solidFill>
              </a:rPr>
              <a:t>Since male more common in this dataset. </a:t>
            </a:r>
          </a:p>
        </p:txBody>
      </p:sp>
    </p:spTree>
    <p:extLst>
      <p:ext uri="{BB962C8B-B14F-4D97-AF65-F5344CB8AC3E}">
        <p14:creationId xmlns:p14="http://schemas.microsoft.com/office/powerpoint/2010/main" val="280387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insights (Cont.)</a:t>
            </a:r>
          </a:p>
        </p:txBody>
      </p:sp>
      <p:pic>
        <p:nvPicPr>
          <p:cNvPr id="6" name="Content Placeholder 5">
            <a:extLst>
              <a:ext uri="{FF2B5EF4-FFF2-40B4-BE49-F238E27FC236}">
                <a16:creationId xmlns:a16="http://schemas.microsoft.com/office/drawing/2014/main" id="{C3091D4A-BBC1-49D6-9BD3-5574020BB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1"/>
            <a:ext cx="5867400" cy="4572000"/>
          </a:xfrm>
        </p:spPr>
      </p:pic>
      <p:sp>
        <p:nvSpPr>
          <p:cNvPr id="9" name="TextBox 8">
            <a:extLst>
              <a:ext uri="{FF2B5EF4-FFF2-40B4-BE49-F238E27FC236}">
                <a16:creationId xmlns:a16="http://schemas.microsoft.com/office/drawing/2014/main" id="{15C4646D-444B-4B20-B9AE-13FB9ABC8AA9}"/>
              </a:ext>
            </a:extLst>
          </p:cNvPr>
          <p:cNvSpPr txBox="1"/>
          <p:nvPr/>
        </p:nvSpPr>
        <p:spPr>
          <a:xfrm>
            <a:off x="31652" y="5551093"/>
            <a:ext cx="9138138" cy="830997"/>
          </a:xfrm>
          <a:prstGeom prst="rect">
            <a:avLst/>
          </a:prstGeom>
          <a:noFill/>
        </p:spPr>
        <p:txBody>
          <a:bodyPr wrap="square">
            <a:spAutoFit/>
          </a:bodyPr>
          <a:lstStyle/>
          <a:p>
            <a:pPr algn="l"/>
            <a:r>
              <a:rPr lang="en-US" sz="1600" b="1" i="0" dirty="0">
                <a:solidFill>
                  <a:srgbClr val="0070C0"/>
                </a:solidFill>
                <a:effectLst/>
                <a:latin typeface="Bahnschrift SemiBold" panose="020B0502040204020203" pitchFamily="34" charset="0"/>
              </a:rPr>
              <a:t>STEM Major take the majority of the pie chart, this probably happened because STEM is the acronym of Science, technology, engineering, and mathematics and Data Science is evolve around Mathematic and Science</a:t>
            </a:r>
          </a:p>
        </p:txBody>
      </p:sp>
    </p:spTree>
    <p:extLst>
      <p:ext uri="{BB962C8B-B14F-4D97-AF65-F5344CB8AC3E}">
        <p14:creationId xmlns:p14="http://schemas.microsoft.com/office/powerpoint/2010/main" val="280387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0F2C7D-6C23-4FA3-8E75-1AB618DF4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378" y="1487081"/>
            <a:ext cx="7620000" cy="4745240"/>
          </a:xfrm>
        </p:spPr>
      </p:pic>
      <p:sp>
        <p:nvSpPr>
          <p:cNvPr id="3" name="Title 2"/>
          <p:cNvSpPr>
            <a:spLocks noGrp="1"/>
          </p:cNvSpPr>
          <p:nvPr>
            <p:ph type="title"/>
          </p:nvPr>
        </p:nvSpPr>
        <p:spPr/>
        <p:txBody>
          <a:bodyPr/>
          <a:lstStyle/>
          <a:p>
            <a:r>
              <a:rPr lang="en-US" dirty="0"/>
              <a:t>Data insights (Cont.)</a:t>
            </a:r>
          </a:p>
        </p:txBody>
      </p:sp>
      <p:sp>
        <p:nvSpPr>
          <p:cNvPr id="8" name="TextBox 7">
            <a:extLst>
              <a:ext uri="{FF2B5EF4-FFF2-40B4-BE49-F238E27FC236}">
                <a16:creationId xmlns:a16="http://schemas.microsoft.com/office/drawing/2014/main" id="{DC4D3BDE-320C-492F-966D-EB9B275A3735}"/>
              </a:ext>
            </a:extLst>
          </p:cNvPr>
          <p:cNvSpPr txBox="1"/>
          <p:nvPr/>
        </p:nvSpPr>
        <p:spPr>
          <a:xfrm>
            <a:off x="0" y="5916788"/>
            <a:ext cx="9125243" cy="954107"/>
          </a:xfrm>
          <a:prstGeom prst="rect">
            <a:avLst/>
          </a:prstGeom>
          <a:noFill/>
        </p:spPr>
        <p:txBody>
          <a:bodyPr wrap="square" rtlCol="0">
            <a:spAutoFit/>
          </a:bodyPr>
          <a:lstStyle/>
          <a:p>
            <a:pPr algn="l"/>
            <a:r>
              <a:rPr lang="en-US" sz="1400" b="1" i="0" dirty="0">
                <a:solidFill>
                  <a:srgbClr val="0070C0"/>
                </a:solidFill>
                <a:effectLst/>
                <a:latin typeface="Bahnschrift SemiBold" panose="020B0502040204020203" pitchFamily="34" charset="0"/>
              </a:rPr>
              <a:t>based on chart above we can see that based on education level, </a:t>
            </a:r>
          </a:p>
          <a:p>
            <a:pPr algn="l"/>
            <a:r>
              <a:rPr lang="en-US" sz="1400" b="1" i="0" dirty="0">
                <a:solidFill>
                  <a:srgbClr val="0070C0"/>
                </a:solidFill>
                <a:effectLst/>
                <a:latin typeface="Bahnschrift SemiBold" panose="020B0502040204020203" pitchFamily="34" charset="0"/>
              </a:rPr>
              <a:t>the most people who are not taking course are </a:t>
            </a:r>
            <a:r>
              <a:rPr lang="en-US" sz="1400" b="1" i="0" dirty="0" err="1">
                <a:solidFill>
                  <a:srgbClr val="0070C0"/>
                </a:solidFill>
                <a:effectLst/>
                <a:latin typeface="Bahnschrift SemiBold" panose="020B0502040204020203" pitchFamily="34" charset="0"/>
              </a:rPr>
              <a:t>gradute</a:t>
            </a:r>
            <a:r>
              <a:rPr lang="en-US" sz="1400" b="1" i="0" dirty="0">
                <a:solidFill>
                  <a:srgbClr val="0070C0"/>
                </a:solidFill>
                <a:effectLst/>
                <a:latin typeface="Bahnschrift SemiBold" panose="020B0502040204020203" pitchFamily="34" charset="0"/>
              </a:rPr>
              <a:t> and </a:t>
            </a:r>
            <a:r>
              <a:rPr lang="en-US" sz="1400" b="1" i="0" dirty="0" err="1">
                <a:solidFill>
                  <a:srgbClr val="0070C0"/>
                </a:solidFill>
                <a:effectLst/>
                <a:latin typeface="Bahnschrift SemiBold" panose="020B0502040204020203" pitchFamily="34" charset="0"/>
              </a:rPr>
              <a:t>poeple</a:t>
            </a:r>
            <a:r>
              <a:rPr lang="en-US" sz="1400" b="1" i="0" dirty="0">
                <a:solidFill>
                  <a:srgbClr val="0070C0"/>
                </a:solidFill>
                <a:effectLst/>
                <a:latin typeface="Bahnschrift SemiBold" panose="020B0502040204020203" pitchFamily="34" charset="0"/>
              </a:rPr>
              <a:t> who taking full time and part time course are graduate, </a:t>
            </a:r>
          </a:p>
          <a:p>
            <a:pPr algn="l"/>
            <a:r>
              <a:rPr lang="en-US" sz="1400" b="1" i="0" dirty="0">
                <a:solidFill>
                  <a:srgbClr val="0070C0"/>
                </a:solidFill>
                <a:effectLst/>
                <a:latin typeface="Bahnschrift SemiBold" panose="020B0502040204020203" pitchFamily="34" charset="0"/>
              </a:rPr>
              <a:t>this happened because they may try to switch career or try to rise their pay check</a:t>
            </a:r>
          </a:p>
        </p:txBody>
      </p:sp>
    </p:spTree>
    <p:extLst>
      <p:ext uri="{BB962C8B-B14F-4D97-AF65-F5344CB8AC3E}">
        <p14:creationId xmlns:p14="http://schemas.microsoft.com/office/powerpoint/2010/main" val="280387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insights (Cont.)</a:t>
            </a:r>
          </a:p>
        </p:txBody>
      </p:sp>
      <p:pic>
        <p:nvPicPr>
          <p:cNvPr id="6" name="Content Placeholder 5">
            <a:extLst>
              <a:ext uri="{FF2B5EF4-FFF2-40B4-BE49-F238E27FC236}">
                <a16:creationId xmlns:a16="http://schemas.microsoft.com/office/drawing/2014/main" id="{464DB2D3-DCB8-405D-8940-7C3EF9CF5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893" y="1752600"/>
            <a:ext cx="7172214" cy="4373563"/>
          </a:xfrm>
        </p:spPr>
      </p:pic>
      <p:sp>
        <p:nvSpPr>
          <p:cNvPr id="9" name="TextBox 8">
            <a:extLst>
              <a:ext uri="{FF2B5EF4-FFF2-40B4-BE49-F238E27FC236}">
                <a16:creationId xmlns:a16="http://schemas.microsoft.com/office/drawing/2014/main" id="{ADA8975F-00AE-486A-BF68-FF86F14B9184}"/>
              </a:ext>
            </a:extLst>
          </p:cNvPr>
          <p:cNvSpPr txBox="1"/>
          <p:nvPr/>
        </p:nvSpPr>
        <p:spPr>
          <a:xfrm>
            <a:off x="9378" y="5826042"/>
            <a:ext cx="9144000" cy="923330"/>
          </a:xfrm>
          <a:prstGeom prst="rect">
            <a:avLst/>
          </a:prstGeom>
          <a:noFill/>
        </p:spPr>
        <p:txBody>
          <a:bodyPr wrap="square">
            <a:spAutoFit/>
          </a:bodyPr>
          <a:lstStyle/>
          <a:p>
            <a:pPr algn="l"/>
            <a:r>
              <a:rPr lang="en-US" sz="1800" b="1" i="0" dirty="0">
                <a:solidFill>
                  <a:srgbClr val="0070C0"/>
                </a:solidFill>
                <a:effectLst/>
                <a:latin typeface="Bahnschrift SemiBold" panose="020B0502040204020203" pitchFamily="34" charset="0"/>
              </a:rPr>
              <a:t>Out of those who looks for job change, 15.5 % have </a:t>
            </a:r>
            <a:r>
              <a:rPr lang="en-US" sz="1800" b="1" i="0" dirty="0" err="1">
                <a:solidFill>
                  <a:srgbClr val="0070C0"/>
                </a:solidFill>
                <a:effectLst/>
                <a:latin typeface="Bahnschrift SemiBold" panose="020B0502040204020203" pitchFamily="34" charset="0"/>
              </a:rPr>
              <a:t>relevent</a:t>
            </a:r>
            <a:r>
              <a:rPr lang="en-US" sz="1800" b="1" i="0" dirty="0">
                <a:solidFill>
                  <a:srgbClr val="0070C0"/>
                </a:solidFill>
                <a:effectLst/>
                <a:latin typeface="Bahnschrift SemiBold" panose="020B0502040204020203" pitchFamily="34" charset="0"/>
              </a:rPr>
              <a:t> experience. this may </a:t>
            </a:r>
            <a:r>
              <a:rPr lang="en-US" sz="1800" b="1" i="0" dirty="0" err="1">
                <a:solidFill>
                  <a:srgbClr val="0070C0"/>
                </a:solidFill>
                <a:effectLst/>
                <a:latin typeface="Bahnschrift SemiBold" panose="020B0502040204020203" pitchFamily="34" charset="0"/>
              </a:rPr>
              <a:t>happend</a:t>
            </a:r>
            <a:r>
              <a:rPr lang="en-US" sz="1800" b="1" i="0" dirty="0">
                <a:solidFill>
                  <a:srgbClr val="0070C0"/>
                </a:solidFill>
                <a:effectLst/>
                <a:latin typeface="Bahnschrift SemiBold" panose="020B0502040204020203" pitchFamily="34" charset="0"/>
              </a:rPr>
              <a:t> a lot of people are who have experience more confident with their skills to looking for new job</a:t>
            </a:r>
          </a:p>
        </p:txBody>
      </p:sp>
    </p:spTree>
    <p:extLst>
      <p:ext uri="{BB962C8B-B14F-4D97-AF65-F5344CB8AC3E}">
        <p14:creationId xmlns:p14="http://schemas.microsoft.com/office/powerpoint/2010/main" val="2803879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229</TotalTime>
  <Words>575</Words>
  <Application>Microsoft Office PowerPoint</Application>
  <PresentationFormat>On-screen Show (4:3)</PresentationFormat>
  <Paragraphs>57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Bahnschrift</vt:lpstr>
      <vt:lpstr>Bahnschrift SemiBold</vt:lpstr>
      <vt:lpstr>Candara</vt:lpstr>
      <vt:lpstr>Symbol</vt:lpstr>
      <vt:lpstr>zeitung</vt:lpstr>
      <vt:lpstr>Waveform</vt:lpstr>
      <vt:lpstr>Final Project HR Analytics: Job Change of Data Scientists  </vt:lpstr>
      <vt:lpstr>Project Brief Description</vt:lpstr>
      <vt:lpstr>Project Brief Description (Cont.)</vt:lpstr>
      <vt:lpstr>Dataset Information</vt:lpstr>
      <vt:lpstr>Features / Columns Desc.</vt:lpstr>
      <vt:lpstr>Data insights (Cont.)</vt:lpstr>
      <vt:lpstr>Data insights (Cont.)</vt:lpstr>
      <vt:lpstr>Data insights (Cont.)</vt:lpstr>
      <vt:lpstr>Data insights (Cont.)</vt:lpstr>
      <vt:lpstr>Data insights (Cont.)</vt:lpstr>
      <vt:lpstr>Dashboard Homepage</vt:lpstr>
      <vt:lpstr>Dashboard Visualization</vt:lpstr>
      <vt:lpstr>Visualization II</vt:lpstr>
      <vt:lpstr>Dashboard Data Set</vt:lpstr>
      <vt:lpstr>Visualization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Reyhan</dc:creator>
  <cp:lastModifiedBy>user</cp:lastModifiedBy>
  <cp:revision>18</cp:revision>
  <dcterms:created xsi:type="dcterms:W3CDTF">2020-06-01T15:27:53Z</dcterms:created>
  <dcterms:modified xsi:type="dcterms:W3CDTF">2021-03-03T04:52:15Z</dcterms:modified>
</cp:coreProperties>
</file>