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90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91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2" r:id="rId29"/>
    <p:sldId id="282" r:id="rId30"/>
    <p:sldId id="283" r:id="rId31"/>
    <p:sldId id="284" r:id="rId32"/>
    <p:sldId id="285" r:id="rId33"/>
    <p:sldId id="286" r:id="rId34"/>
    <p:sldId id="289" r:id="rId35"/>
    <p:sldId id="287" r:id="rId36"/>
    <p:sldId id="288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3740-3E27-4A4D-85D0-58BC3DF8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3281"/>
            <a:ext cx="8991600" cy="1022281"/>
          </a:xfrm>
        </p:spPr>
        <p:txBody>
          <a:bodyPr>
            <a:normAutofit/>
          </a:bodyPr>
          <a:lstStyle/>
          <a:p>
            <a:r>
              <a:rPr lang="en-US" dirty="0"/>
              <a:t>Introduction to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D2DF-F69A-4DDB-9950-1A1A2DDC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080470"/>
            <a:ext cx="6801612" cy="35119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EC879-1780-4423-AC73-3209315F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93240"/>
            <a:ext cx="8991600" cy="48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0" y="587830"/>
            <a:ext cx="10554789" cy="589134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Setelah proses </a:t>
            </a:r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– </a:t>
            </a:r>
            <a:r>
              <a:rPr lang="en-US" sz="2800" dirty="0" err="1"/>
              <a:t>risiko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pada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,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tindak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 </a:t>
            </a:r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–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 </a:t>
            </a:r>
          </a:p>
          <a:p>
            <a:endParaRPr lang="en-US" sz="2800" dirty="0"/>
          </a:p>
          <a:p>
            <a:r>
              <a:rPr lang="en-US" sz="2800" dirty="0"/>
              <a:t>Al </a:t>
            </a:r>
            <a:r>
              <a:rPr lang="en-US" sz="2800" dirty="0" err="1"/>
              <a:t>Bahar</a:t>
            </a:r>
            <a:r>
              <a:rPr lang="en-US" sz="2800" dirty="0"/>
              <a:t> dan Crandall (1990) </a:t>
            </a:r>
            <a:r>
              <a:rPr lang="en-US" sz="2800" dirty="0" err="1"/>
              <a:t>mengemukakan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,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menentukan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signifikansi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dampak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tersebut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melalui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suatu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analisis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probabilitas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sebelum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 –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tersebut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dibawa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memasuki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tahapan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respon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manajemen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Menurut</a:t>
            </a:r>
            <a:r>
              <a:rPr lang="en-US" sz="2800" dirty="0"/>
              <a:t> Al </a:t>
            </a:r>
            <a:r>
              <a:rPr lang="en-US" sz="2800" dirty="0" err="1"/>
              <a:t>Bahar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Crandall (1990),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sebuah</a:t>
            </a:r>
            <a:r>
              <a:rPr lang="en-US" sz="2800" dirty="0">
                <a:solidFill>
                  <a:srgbClr val="FF0000"/>
                </a:solidFill>
              </a:rPr>
              <a:t> proses yang </a:t>
            </a:r>
            <a:r>
              <a:rPr lang="en-US" sz="2800" dirty="0" err="1">
                <a:solidFill>
                  <a:srgbClr val="FF0000"/>
                </a:solidFill>
              </a:rPr>
              <a:t>menggabungkan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ketidakpastian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bentuk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kuantitatif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menggunakan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teori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probabilitas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untuk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mengevaluasi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dampak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potensial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suatu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778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705394"/>
            <a:ext cx="10280468" cy="5721532"/>
          </a:xfrm>
        </p:spPr>
        <p:txBody>
          <a:bodyPr>
            <a:normAutofit/>
          </a:bodyPr>
          <a:lstStyle/>
          <a:p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pengumpulan</a:t>
            </a:r>
            <a:r>
              <a:rPr lang="en-US" sz="2400" dirty="0">
                <a:solidFill>
                  <a:srgbClr val="FF0000"/>
                </a:solidFill>
              </a:rPr>
              <a:t> data yang </a:t>
            </a:r>
            <a:r>
              <a:rPr lang="en-US" sz="2400" dirty="0" err="1">
                <a:solidFill>
                  <a:srgbClr val="FF0000"/>
                </a:solidFill>
              </a:rPr>
              <a:t>relevan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terhadap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dianalisis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Data– data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err="1">
                <a:solidFill>
                  <a:srgbClr val="FF0000"/>
                </a:solidFill>
              </a:rPr>
              <a:t>historis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perusahaan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masa </a:t>
            </a:r>
            <a:r>
              <a:rPr lang="en-US" sz="2400" dirty="0" err="1"/>
              <a:t>lalu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data </a:t>
            </a:r>
            <a:r>
              <a:rPr lang="en-US" sz="2400" dirty="0" err="1"/>
              <a:t>historis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memadai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teknik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identifikasi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yang lain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lain </a:t>
            </a:r>
            <a:r>
              <a:rPr lang="en-US" sz="2400" dirty="0" err="1"/>
              <a:t>bab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Setelah</a:t>
            </a:r>
            <a:r>
              <a:rPr lang="en-US" sz="2400" dirty="0"/>
              <a:t> data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terkumpul</a:t>
            </a:r>
            <a:r>
              <a:rPr lang="en-US" sz="2400" dirty="0"/>
              <a:t>,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proses </a:t>
            </a:r>
            <a:r>
              <a:rPr lang="en-US" sz="2400" dirty="0" err="1">
                <a:solidFill>
                  <a:srgbClr val="FF0000"/>
                </a:solidFill>
              </a:rPr>
              <a:t>evaluasi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dampak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sebuah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/>
              <a:t>. Proses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mengkombinasikan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probabilitas</a:t>
            </a:r>
            <a:r>
              <a:rPr lang="en-US" sz="2400" dirty="0"/>
              <a:t> (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kuantitatif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ketidakpastian</a:t>
            </a:r>
            <a:r>
              <a:rPr lang="en-US" sz="2400" dirty="0"/>
              <a:t> / uncertainty)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dampak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atau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konsekuensi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terjadinya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66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6" y="770709"/>
            <a:ext cx="7142027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801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7" y="888274"/>
            <a:ext cx="7772400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378823"/>
            <a:ext cx="9940834" cy="7184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85" y="1293223"/>
            <a:ext cx="10430392" cy="542108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Hanafi (2006)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– </a:t>
            </a:r>
            <a:r>
              <a:rPr lang="en-US" sz="2400" dirty="0" err="1"/>
              <a:t>risiko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dianalisis</a:t>
            </a:r>
            <a:r>
              <a:rPr lang="en-US" sz="2400" dirty="0"/>
              <a:t>,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memformulasikan</a:t>
            </a:r>
            <a:r>
              <a:rPr lang="en-US" sz="2400" dirty="0">
                <a:solidFill>
                  <a:srgbClr val="FF0000"/>
                </a:solidFill>
              </a:rPr>
              <a:t> strategi </a:t>
            </a:r>
            <a:r>
              <a:rPr lang="en-US" sz="2400" dirty="0" err="1">
                <a:solidFill>
                  <a:srgbClr val="FF0000"/>
                </a:solidFill>
              </a:rPr>
              <a:t>penanganan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tepat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Strategi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dan </a:t>
            </a:r>
            <a:r>
              <a:rPr lang="en-US" sz="2400" dirty="0" err="1"/>
              <a:t>dampak</a:t>
            </a:r>
            <a:r>
              <a:rPr lang="en-US" sz="2400" dirty="0"/>
              <a:t> </a:t>
            </a:r>
            <a:r>
              <a:rPr lang="en-US" sz="2400" dirty="0" err="1"/>
              <a:t>potensial</a:t>
            </a:r>
            <a:r>
              <a:rPr lang="en-US" sz="2400" dirty="0"/>
              <a:t> /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Adapun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strategi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untuk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memindahkan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dampak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potensial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sebanyak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mungkin</a:t>
            </a:r>
            <a:r>
              <a:rPr lang="en-US" sz="2400" dirty="0">
                <a:solidFill>
                  <a:srgbClr val="FF0000"/>
                </a:solidFill>
              </a:rPr>
              <a:t> dan </a:t>
            </a:r>
            <a:r>
              <a:rPr lang="en-US" sz="2400" dirty="0" err="1">
                <a:solidFill>
                  <a:srgbClr val="FF0000"/>
                </a:solidFill>
              </a:rPr>
              <a:t>meningkatkan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kontrol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terhadap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Ada lima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	a.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b.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c. </a:t>
            </a:r>
            <a:r>
              <a:rPr lang="en-US" sz="2400" dirty="0" err="1"/>
              <a:t>Meretensi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d. </a:t>
            </a:r>
            <a:r>
              <a:rPr lang="en-US" sz="2400" dirty="0" err="1"/>
              <a:t>Mentransfer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e. </a:t>
            </a:r>
            <a:r>
              <a:rPr lang="en-US" sz="2400" dirty="0" err="1"/>
              <a:t>Asuransi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27979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31" y="483326"/>
            <a:ext cx="10410738" cy="842135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30" y="1669410"/>
            <a:ext cx="10553351" cy="4966522"/>
          </a:xfrm>
        </p:spPr>
        <p:txBody>
          <a:bodyPr>
            <a:noAutofit/>
          </a:bodyPr>
          <a:lstStyle/>
          <a:p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. Salah </a:t>
            </a:r>
            <a:r>
              <a:rPr lang="en-US" sz="2000" dirty="0" err="1"/>
              <a:t>satunya</a:t>
            </a:r>
            <a:r>
              <a:rPr lang="en-US" sz="2000" dirty="0"/>
              <a:t>,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proses </a:t>
            </a:r>
            <a:r>
              <a:rPr lang="en-US" sz="2000" dirty="0" err="1">
                <a:solidFill>
                  <a:srgbClr val="FF0000"/>
                </a:solidFill>
              </a:rPr>
              <a:t>perencanaan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pengelolaan</a:t>
            </a:r>
            <a:r>
              <a:rPr lang="en-US" sz="2000" dirty="0">
                <a:solidFill>
                  <a:srgbClr val="FF0000"/>
                </a:solidFill>
              </a:rPr>
              <a:t>, dan </a:t>
            </a:r>
            <a:r>
              <a:rPr lang="en-US" sz="2000" dirty="0" err="1">
                <a:solidFill>
                  <a:srgbClr val="FF0000"/>
                </a:solidFill>
              </a:rPr>
              <a:t>pengawasan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sumber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daya</a:t>
            </a:r>
            <a:r>
              <a:rPr lang="en-US" sz="2000" dirty="0">
                <a:solidFill>
                  <a:srgbClr val="FF0000"/>
                </a:solidFill>
              </a:rPr>
              <a:t> dan </a:t>
            </a:r>
            <a:r>
              <a:rPr lang="en-US" sz="2000" dirty="0" err="1">
                <a:solidFill>
                  <a:srgbClr val="FF0000"/>
                </a:solidFill>
              </a:rPr>
              <a:t>aktifitas</a:t>
            </a:r>
            <a:r>
              <a:rPr lang="en-US" sz="2000" dirty="0">
                <a:solidFill>
                  <a:srgbClr val="FF0000"/>
                </a:solidFill>
              </a:rPr>
              <a:t> lain </a:t>
            </a:r>
            <a:r>
              <a:rPr lang="en-US" sz="2000" dirty="0" err="1">
                <a:solidFill>
                  <a:srgbClr val="FF0000"/>
                </a:solidFill>
              </a:rPr>
              <a:t>dalam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sebuah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organisasi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dengan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tujuan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untuk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meminimalkan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konsekuensi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kerugian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dengan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beaya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masih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dalam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tingkat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kelayakan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proyek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(S.J. </a:t>
            </a:r>
            <a:r>
              <a:rPr lang="en-US" sz="2000" dirty="0" err="1"/>
              <a:t>Lowder</a:t>
            </a:r>
            <a:r>
              <a:rPr lang="en-US" sz="2000" dirty="0"/>
              <a:t>, 1982: 48-51).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properti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r>
              <a:rPr lang="en-US" sz="2000" dirty="0"/>
              <a:t>1) </a:t>
            </a:r>
            <a:r>
              <a:rPr lang="en-US" sz="2000" dirty="0" err="1"/>
              <a:t>kesuksesan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</a:t>
            </a:r>
          </a:p>
          <a:p>
            <a:r>
              <a:rPr lang="en-US" sz="2000" dirty="0"/>
              <a:t>2) </a:t>
            </a:r>
            <a:r>
              <a:rPr lang="en-US" sz="2000" dirty="0" err="1"/>
              <a:t>menurunkan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menaikkan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,</a:t>
            </a:r>
          </a:p>
          <a:p>
            <a:r>
              <a:rPr lang="en-US" sz="2000" dirty="0"/>
              <a:t>3) </a:t>
            </a:r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stabilitas</a:t>
            </a:r>
            <a:r>
              <a:rPr lang="en-US" sz="2000" dirty="0"/>
              <a:t> </a:t>
            </a:r>
            <a:r>
              <a:rPr lang="en-US" sz="2000" dirty="0" err="1"/>
              <a:t>pemasukan</a:t>
            </a:r>
            <a:r>
              <a:rPr lang="en-US" sz="2000" dirty="0"/>
              <a:t>,</a:t>
            </a:r>
          </a:p>
          <a:p>
            <a:r>
              <a:rPr lang="en-US" sz="2000" dirty="0"/>
              <a:t>4)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kemandekan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yang </a:t>
            </a:r>
            <a:r>
              <a:rPr lang="en-US" sz="2000" dirty="0" err="1"/>
              <a:t>berpengaruh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pembeayaan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,</a:t>
            </a:r>
          </a:p>
          <a:p>
            <a:r>
              <a:rPr lang="en-US" sz="2000" dirty="0"/>
              <a:t>5)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8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" y="574767"/>
            <a:ext cx="10750731" cy="6035040"/>
          </a:xfrm>
        </p:spPr>
        <p:txBody>
          <a:bodyPr>
            <a:noAutofit/>
          </a:bodyPr>
          <a:lstStyle/>
          <a:p>
            <a:r>
              <a:rPr lang="en-US" sz="2800" dirty="0" err="1"/>
              <a:t>Kontribusi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diformulasikan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 </a:t>
            </a:r>
            <a:r>
              <a:rPr lang="en-US" sz="2800" dirty="0" err="1"/>
              <a:t>pemanfaatannya</a:t>
            </a:r>
            <a:r>
              <a:rPr lang="en-US" sz="2800" dirty="0"/>
              <a:t> (</a:t>
            </a:r>
            <a:r>
              <a:rPr lang="en-US" sz="2800" dirty="0" err="1"/>
              <a:t>Pyhr</a:t>
            </a:r>
            <a:r>
              <a:rPr lang="en-US" sz="2800" dirty="0"/>
              <a:t> Cooper, et al. 1986: 264) 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1)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membedakan</a:t>
            </a:r>
            <a:r>
              <a:rPr lang="en-US" sz="2800" dirty="0"/>
              <a:t> </a:t>
            </a:r>
            <a:r>
              <a:rPr lang="en-US" sz="2800" dirty="0" err="1"/>
              <a:t>kesuksesan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investasi</a:t>
            </a:r>
            <a:r>
              <a:rPr lang="en-US" sz="2800" dirty="0"/>
              <a:t>, yang </a:t>
            </a:r>
            <a:r>
              <a:rPr lang="en-US" sz="2800" dirty="0" err="1"/>
              <a:t>membuat</a:t>
            </a:r>
            <a:r>
              <a:rPr lang="en-US" sz="2800" dirty="0"/>
              <a:t> investor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perhatian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proses </a:t>
            </a:r>
            <a:r>
              <a:rPr lang="en-US" sz="2800" dirty="0" err="1"/>
              <a:t>manajemen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laba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dinaikkan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mengurangi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pengeluaran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daripada</a:t>
            </a:r>
            <a:r>
              <a:rPr lang="en-US" sz="2800" dirty="0"/>
              <a:t> </a:t>
            </a:r>
            <a:r>
              <a:rPr lang="en-US" sz="2800" dirty="0" err="1"/>
              <a:t>menaikkan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,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pengurangan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komponen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pembeayaan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pembaruan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yang </a:t>
            </a:r>
            <a:r>
              <a:rPr lang="en-US" sz="2800" dirty="0" err="1"/>
              <a:t>berakibat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meningkatnya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bunga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542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89" y="966652"/>
            <a:ext cx="10907485" cy="53427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3)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mempertahankan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fluktuasi</a:t>
            </a:r>
            <a:r>
              <a:rPr lang="en-US" sz="2800" dirty="0"/>
              <a:t> pada </a:t>
            </a:r>
            <a:r>
              <a:rPr lang="en-US" sz="2800" dirty="0" err="1"/>
              <a:t>laba</a:t>
            </a:r>
            <a:r>
              <a:rPr lang="en-US" sz="2800" dirty="0"/>
              <a:t> dan </a:t>
            </a:r>
            <a:r>
              <a:rPr lang="en-US" sz="2800" dirty="0" err="1"/>
              <a:t>arus</a:t>
            </a:r>
            <a:r>
              <a:rPr lang="en-US" sz="2800" dirty="0"/>
              <a:t> kas.</a:t>
            </a:r>
          </a:p>
          <a:p>
            <a:endParaRPr lang="en-US" sz="2800" dirty="0"/>
          </a:p>
          <a:p>
            <a:r>
              <a:rPr lang="en-US" sz="2800" dirty="0"/>
              <a:t>4)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yang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canggih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dan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kosong</a:t>
            </a:r>
            <a:r>
              <a:rPr lang="en-US" sz="2800" dirty="0"/>
              <a:t> </a:t>
            </a:r>
            <a:r>
              <a:rPr lang="en-US" sz="2800" dirty="0" err="1"/>
              <a:t>huni</a:t>
            </a:r>
            <a:r>
              <a:rPr lang="en-US" sz="2800" dirty="0"/>
              <a:t> (</a:t>
            </a:r>
            <a:r>
              <a:rPr lang="en-US" sz="2800" i="1" dirty="0">
                <a:solidFill>
                  <a:srgbClr val="FF0000"/>
                </a:solidFill>
              </a:rPr>
              <a:t>vacancy rate</a:t>
            </a:r>
            <a:r>
              <a:rPr lang="en-US" sz="2800" dirty="0"/>
              <a:t>),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kontinyuitas</a:t>
            </a:r>
            <a:r>
              <a:rPr lang="en-US" sz="2800" dirty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terjamin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5)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mempertahankan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kesadaran</a:t>
            </a:r>
            <a:r>
              <a:rPr lang="en-US" sz="2800" dirty="0"/>
              <a:t> investor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spekulatif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investasinya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6) </a:t>
            </a:r>
            <a:r>
              <a:rPr lang="en-US" sz="2800" dirty="0" err="1"/>
              <a:t>Sukses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investasi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menyehatkan</a:t>
            </a:r>
            <a:r>
              <a:rPr lang="en-US" sz="2800" dirty="0"/>
              <a:t> proses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5013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6FB74-3367-41CF-BCCC-A2EEFB53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20" y="820024"/>
            <a:ext cx="8363824" cy="5217952"/>
          </a:xfrm>
        </p:spPr>
      </p:pic>
    </p:spTree>
    <p:extLst>
      <p:ext uri="{BB962C8B-B14F-4D97-AF65-F5344CB8AC3E}">
        <p14:creationId xmlns:p14="http://schemas.microsoft.com/office/powerpoint/2010/main" val="37077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3553-B2FF-44D4-9971-F65928AA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13" y="335560"/>
            <a:ext cx="9940954" cy="782413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3482-0A8F-49AA-8B09-8EDB5C97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3" y="1610686"/>
            <a:ext cx="9798341" cy="48152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enam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menentukan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 err="1">
                <a:solidFill>
                  <a:srgbClr val="FF0000"/>
                </a:solidFill>
              </a:rPr>
              <a:t>tujuan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mengidentifikasi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menentukan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ukuran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menyeleksi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teknik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analisis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implementasi</a:t>
            </a:r>
            <a:r>
              <a:rPr lang="en-US" sz="2800" dirty="0">
                <a:solidFill>
                  <a:srgbClr val="FF0000"/>
                </a:solidFill>
              </a:rPr>
              <a:t>, dan </a:t>
            </a:r>
            <a:r>
              <a:rPr lang="en-US" sz="2800" dirty="0" err="1">
                <a:solidFill>
                  <a:srgbClr val="FF0000"/>
                </a:solidFill>
              </a:rPr>
              <a:t>evaluasi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 err="1"/>
              <a:t>Tujuannya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untuk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menentukan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secara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akurat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manfaat</a:t>
            </a:r>
            <a:r>
              <a:rPr lang="en-US" sz="2800" dirty="0">
                <a:solidFill>
                  <a:srgbClr val="FF0000"/>
                </a:solidFill>
              </a:rPr>
              <a:t> program </a:t>
            </a:r>
            <a:r>
              <a:rPr lang="en-US" sz="2800" dirty="0" err="1">
                <a:solidFill>
                  <a:srgbClr val="FF0000"/>
                </a:solidFill>
              </a:rPr>
              <a:t>manajemen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risiko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bagi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perusahaan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mencapainya</a:t>
            </a:r>
            <a:r>
              <a:rPr lang="en-US" sz="2800" dirty="0"/>
              <a:t> 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proses </a:t>
            </a:r>
            <a:r>
              <a:rPr lang="en-US" sz="2800" dirty="0" err="1"/>
              <a:t>perencanaan</a:t>
            </a:r>
            <a:r>
              <a:rPr lang="en-US" sz="2800" dirty="0"/>
              <a:t> yang </a:t>
            </a:r>
            <a:r>
              <a:rPr lang="en-US" sz="2800" dirty="0" err="1"/>
              <a:t>komprehensip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orang yang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182162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FC84-2556-4B6C-A74C-DCB6C4FB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31" y="562062"/>
            <a:ext cx="10469460" cy="5897461"/>
          </a:xfrm>
        </p:spPr>
        <p:txBody>
          <a:bodyPr/>
          <a:lstStyle/>
          <a:p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Kamus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Bahasa Indonesia (KBBI)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menyenangkan</a:t>
            </a:r>
            <a:r>
              <a:rPr lang="en-US" sz="2400" dirty="0"/>
              <a:t> (</a:t>
            </a:r>
            <a:r>
              <a:rPr lang="en-US" sz="2400" dirty="0" err="1"/>
              <a:t>merugikan</a:t>
            </a:r>
            <a:r>
              <a:rPr lang="en-US" sz="2400" dirty="0"/>
              <a:t>, </a:t>
            </a:r>
            <a:r>
              <a:rPr lang="en-US" sz="2400" dirty="0" err="1"/>
              <a:t>membahayakan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perbuatan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Menurut</a:t>
            </a:r>
            <a:r>
              <a:rPr lang="en-US" sz="2400" dirty="0"/>
              <a:t> Arthur J. Keown (2000),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adalah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prospek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hasil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disukai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operasional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sebagai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deviasi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standar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endParaRPr lang="en-US" sz="2400" dirty="0"/>
          </a:p>
          <a:p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Hanafi (2006)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besarnya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penyimpangan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antara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tingkat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pengembalian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diharapkan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i="1" dirty="0">
                <a:solidFill>
                  <a:srgbClr val="FF0000"/>
                </a:solidFill>
              </a:rPr>
              <a:t>expected return </a:t>
            </a:r>
            <a:r>
              <a:rPr lang="en-US" sz="2400" dirty="0">
                <a:solidFill>
                  <a:srgbClr val="FF0000"/>
                </a:solidFill>
              </a:rPr>
              <a:t>–ER)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tingkat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pengembalian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aktual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i="1" dirty="0">
                <a:solidFill>
                  <a:srgbClr val="FF0000"/>
                </a:solidFill>
              </a:rPr>
              <a:t>actual return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12373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542-088C-46BF-9725-9F7DE230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729842"/>
            <a:ext cx="9731229" cy="5704514"/>
          </a:xfrm>
        </p:spPr>
        <p:txBody>
          <a:bodyPr>
            <a:normAutofit/>
          </a:bodyPr>
          <a:lstStyle/>
          <a:p>
            <a:r>
              <a:rPr lang="en-US" sz="2400" dirty="0"/>
              <a:t>Langkah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mengidentifikasi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potensial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terdapat</a:t>
            </a:r>
            <a:r>
              <a:rPr lang="en-US" sz="2400" dirty="0">
                <a:solidFill>
                  <a:srgbClr val="FF0000"/>
                </a:solidFill>
              </a:rPr>
              <a:t> pada </a:t>
            </a:r>
            <a:r>
              <a:rPr lang="en-US" sz="2400" dirty="0" err="1">
                <a:solidFill>
                  <a:srgbClr val="FF0000"/>
                </a:solidFill>
              </a:rPr>
              <a:t>proyek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properti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akan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dikerjakan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potensial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diasosiasikan</a:t>
            </a:r>
            <a:r>
              <a:rPr lang="en-US" sz="2400" dirty="0"/>
              <a:t> pada </a:t>
            </a:r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potensial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1)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2)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3)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363889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2545-6315-41D9-8071-F7F94E4C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57" y="369116"/>
            <a:ext cx="10259736" cy="973123"/>
          </a:xfrm>
        </p:spPr>
        <p:txBody>
          <a:bodyPr/>
          <a:lstStyle/>
          <a:p>
            <a:r>
              <a:rPr lang="en-US" dirty="0" err="1"/>
              <a:t>Bentuk-Bentuk</a:t>
            </a:r>
            <a:r>
              <a:rPr lang="en-US" dirty="0"/>
              <a:t> Teknik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6CC0-ED54-484A-AAE5-6359C79D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1837190"/>
            <a:ext cx="10175846" cy="4588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Pendekatan</a:t>
            </a:r>
            <a:r>
              <a:rPr lang="en-US" sz="2800" b="1" dirty="0"/>
              <a:t> </a:t>
            </a:r>
            <a:r>
              <a:rPr lang="en-US" sz="2800" b="1" dirty="0" err="1"/>
              <a:t>Konservatif</a:t>
            </a:r>
            <a:endParaRPr lang="en-US" sz="2800" b="1" dirty="0"/>
          </a:p>
          <a:p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estimasi</a:t>
            </a:r>
            <a:r>
              <a:rPr lang="en-US" sz="2800" dirty="0"/>
              <a:t> yang </a:t>
            </a:r>
            <a:r>
              <a:rPr lang="en-US" sz="2800" dirty="0" err="1"/>
              <a:t>tinggi</a:t>
            </a:r>
            <a:r>
              <a:rPr lang="en-US" sz="2800" dirty="0"/>
              <a:t> pada </a:t>
            </a:r>
            <a:r>
              <a:rPr lang="en-US" sz="2800" dirty="0" err="1"/>
              <a:t>beaya</a:t>
            </a:r>
            <a:r>
              <a:rPr lang="en-US" sz="2800" dirty="0"/>
              <a:t> (</a:t>
            </a:r>
            <a:r>
              <a:rPr lang="en-US" sz="2800" i="1" dirty="0">
                <a:solidFill>
                  <a:srgbClr val="FF0000"/>
                </a:solidFill>
              </a:rPr>
              <a:t>cash outflows</a:t>
            </a:r>
            <a:r>
              <a:rPr lang="en-US" sz="2800" dirty="0"/>
              <a:t>) dan </a:t>
            </a:r>
            <a:r>
              <a:rPr lang="en-US" sz="2800" dirty="0" err="1"/>
              <a:t>mengevaluasinya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discount rate </a:t>
            </a:r>
            <a:r>
              <a:rPr lang="en-US" sz="2800" dirty="0"/>
              <a:t>yang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.  </a:t>
            </a:r>
          </a:p>
          <a:p>
            <a:endParaRPr lang="en-US" sz="2800" dirty="0"/>
          </a:p>
          <a:p>
            <a:r>
              <a:rPr lang="en-US" sz="2800" dirty="0" err="1"/>
              <a:t>Walaupun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dan </a:t>
            </a:r>
            <a:r>
              <a:rPr lang="en-US" sz="2800" dirty="0" err="1"/>
              <a:t>menempatkan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lingkup</a:t>
            </a:r>
            <a:r>
              <a:rPr lang="en-US" sz="2800" dirty="0"/>
              <a:t> yang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sebenarnya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terlalu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banyak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penyimpangan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dapat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terjadi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650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5841-1E8F-47D1-87DC-0FC22CA1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662730"/>
            <a:ext cx="9295002" cy="565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Risk-Adjusted Discount Rate</a:t>
            </a:r>
          </a:p>
          <a:p>
            <a:r>
              <a:rPr lang="en-US" sz="2800" dirty="0"/>
              <a:t>Cara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risk-adjusted net present value </a:t>
            </a:r>
            <a:r>
              <a:rPr lang="en-US" sz="2800" dirty="0"/>
              <a:t>(NPV)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investasi</a:t>
            </a:r>
            <a:r>
              <a:rPr lang="en-US" sz="2800" dirty="0"/>
              <a:t> </a:t>
            </a:r>
            <a:r>
              <a:rPr lang="en-US" sz="2800" dirty="0" err="1"/>
              <a:t>properti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risk-adjusted discount rate </a:t>
            </a:r>
            <a:r>
              <a:rPr lang="en-US" sz="2800" dirty="0"/>
              <a:t>(RADR). </a:t>
            </a:r>
          </a:p>
          <a:p>
            <a:endParaRPr lang="en-US" sz="2800" dirty="0"/>
          </a:p>
          <a:p>
            <a:r>
              <a:rPr lang="en-US" sz="2800" dirty="0"/>
              <a:t>Risk-adjusted NPV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menggandakan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adjusted discount rate </a:t>
            </a:r>
            <a:r>
              <a:rPr lang="en-US" sz="2800" dirty="0"/>
              <a:t>dan </a:t>
            </a:r>
            <a:r>
              <a:rPr lang="en-US" sz="2800" dirty="0" err="1">
                <a:solidFill>
                  <a:srgbClr val="FF0000"/>
                </a:solidFill>
              </a:rPr>
              <a:t>besarnya</a:t>
            </a:r>
            <a:r>
              <a:rPr lang="en-US" sz="2800" dirty="0">
                <a:solidFill>
                  <a:srgbClr val="FF0000"/>
                </a:solidFill>
              </a:rPr>
              <a:t> modal (</a:t>
            </a:r>
            <a:r>
              <a:rPr lang="en-US" sz="2800" dirty="0" err="1">
                <a:solidFill>
                  <a:srgbClr val="FF0000"/>
                </a:solidFill>
              </a:rPr>
              <a:t>beaya</a:t>
            </a:r>
            <a:r>
              <a:rPr lang="en-US" sz="2800" dirty="0">
                <a:solidFill>
                  <a:srgbClr val="FF0000"/>
                </a:solidFill>
              </a:rPr>
              <a:t>) yang </a:t>
            </a:r>
            <a:r>
              <a:rPr lang="en-US" sz="2800" dirty="0" err="1">
                <a:solidFill>
                  <a:srgbClr val="FF0000"/>
                </a:solidFill>
              </a:rPr>
              <a:t>dibutuhkan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untuk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mewujudkan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proyek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itu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dirty="0"/>
              <a:t>(</a:t>
            </a:r>
            <a:r>
              <a:rPr lang="en-US" sz="2800" dirty="0" err="1"/>
              <a:t>Haimlevy</a:t>
            </a:r>
            <a:r>
              <a:rPr lang="en-US" sz="2800" dirty="0"/>
              <a:t> and Marshal S. 1989: 245-246).</a:t>
            </a:r>
          </a:p>
        </p:txBody>
      </p:sp>
    </p:spTree>
    <p:extLst>
      <p:ext uri="{BB962C8B-B14F-4D97-AF65-F5344CB8AC3E}">
        <p14:creationId xmlns:p14="http://schemas.microsoft.com/office/powerpoint/2010/main" val="320275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4CCF-78D0-423F-900E-5BFCDD76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1" y="671119"/>
            <a:ext cx="9857064" cy="5612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Kepastian</a:t>
            </a:r>
            <a:r>
              <a:rPr lang="en-US" sz="2800" dirty="0"/>
              <a:t> </a:t>
            </a:r>
            <a:r>
              <a:rPr lang="en-US" sz="2800" dirty="0" err="1"/>
              <a:t>Ekivalen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0000"/>
                </a:solidFill>
              </a:rPr>
              <a:t>Risk Free Discount Rate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Metode</a:t>
            </a:r>
            <a:r>
              <a:rPr lang="en-US" sz="2800" dirty="0"/>
              <a:t> Risk-Free Discount Rate (RFDR)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, di </a:t>
            </a:r>
            <a:r>
              <a:rPr lang="en-US" sz="2800" dirty="0" err="1"/>
              <a:t>samping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RADR,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merefleksikan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dan </a:t>
            </a:r>
            <a:r>
              <a:rPr lang="en-US" sz="2800" dirty="0" err="1"/>
              <a:t>arus</a:t>
            </a:r>
            <a:r>
              <a:rPr lang="en-US" sz="2800" dirty="0"/>
              <a:t> kas.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mengkonversikan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arus</a:t>
            </a:r>
            <a:r>
              <a:rPr lang="en-US" sz="2800" dirty="0">
                <a:solidFill>
                  <a:srgbClr val="FF0000"/>
                </a:solidFill>
              </a:rPr>
              <a:t> kas yang </a:t>
            </a:r>
            <a:r>
              <a:rPr lang="en-US" sz="2800" dirty="0" err="1">
                <a:solidFill>
                  <a:srgbClr val="FF0000"/>
                </a:solidFill>
              </a:rPr>
              <a:t>tidak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pasti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arus</a:t>
            </a:r>
            <a:r>
              <a:rPr lang="en-US" sz="2800" dirty="0">
                <a:solidFill>
                  <a:srgbClr val="FF0000"/>
                </a:solidFill>
              </a:rPr>
              <a:t> kas </a:t>
            </a:r>
            <a:r>
              <a:rPr lang="en-US" sz="2800" dirty="0" err="1">
                <a:solidFill>
                  <a:srgbClr val="FF0000"/>
                </a:solidFill>
              </a:rPr>
              <a:t>ekivalen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lebih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pasti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proyek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dianalisis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menggunakan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koefisien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kepastian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ekuivalen</a:t>
            </a:r>
            <a:r>
              <a:rPr lang="en-US" sz="2800" dirty="0"/>
              <a:t>. (Harrold E. Marshal: 1987).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berkisar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0,00 </a:t>
            </a:r>
            <a:r>
              <a:rPr lang="en-US" sz="2800" dirty="0" err="1"/>
              <a:t>hingga</a:t>
            </a:r>
            <a:r>
              <a:rPr lang="en-US" sz="2800" dirty="0"/>
              <a:t> 1,00  </a:t>
            </a:r>
            <a:r>
              <a:rPr lang="en-US" sz="2800" dirty="0" err="1"/>
              <a:t>tergantung</a:t>
            </a:r>
            <a:r>
              <a:rPr lang="en-US" sz="2800" dirty="0"/>
              <a:t> pada </a:t>
            </a:r>
            <a:r>
              <a:rPr lang="en-US" sz="2800" dirty="0" err="1"/>
              <a:t>derajat</a:t>
            </a:r>
            <a:r>
              <a:rPr lang="en-US" sz="2800" dirty="0"/>
              <a:t> </a:t>
            </a:r>
            <a:r>
              <a:rPr lang="en-US" sz="2800" dirty="0" err="1"/>
              <a:t>kepastian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terkait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pendapatan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6967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0CE1-1430-4C22-9DDF-D9B06857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27" y="906012"/>
            <a:ext cx="9429225" cy="534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Decision Trees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Teknik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memungkinkan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pengambil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keputusan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membawa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seluruh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kemungkinan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hasil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sebuah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proyek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lingkungan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tidak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pasti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endParaRPr lang="en-US" sz="2800" dirty="0"/>
          </a:p>
          <a:p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“</a:t>
            </a:r>
            <a:r>
              <a:rPr lang="en-US" sz="2800" dirty="0" err="1"/>
              <a:t>melanjutkan</a:t>
            </a:r>
            <a:r>
              <a:rPr lang="en-US" sz="2800" dirty="0"/>
              <a:t>” </a:t>
            </a:r>
            <a:r>
              <a:rPr lang="en-US" sz="2800" dirty="0" err="1"/>
              <a:t>atau</a:t>
            </a:r>
            <a:r>
              <a:rPr lang="en-US" sz="2800" dirty="0"/>
              <a:t> “</a:t>
            </a:r>
            <a:r>
              <a:rPr lang="en-US" sz="2800" dirty="0" err="1"/>
              <a:t>menolak</a:t>
            </a:r>
            <a:r>
              <a:rPr lang="en-US" sz="2800" dirty="0"/>
              <a:t>”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investasi</a:t>
            </a:r>
            <a:r>
              <a:rPr lang="en-US" sz="2800" dirty="0"/>
              <a:t>. Investor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pertimbangan</a:t>
            </a:r>
            <a:r>
              <a:rPr lang="en-US" sz="2800" dirty="0">
                <a:solidFill>
                  <a:srgbClr val="FF0000"/>
                </a:solidFill>
              </a:rPr>
              <a:t> yang </a:t>
            </a:r>
            <a:r>
              <a:rPr lang="en-US" sz="2800" dirty="0" err="1">
                <a:solidFill>
                  <a:srgbClr val="FF0000"/>
                </a:solidFill>
              </a:rPr>
              <a:t>lebih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bersifat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subyektif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skema</a:t>
            </a:r>
            <a:r>
              <a:rPr lang="en-US" sz="2800" dirty="0">
                <a:solidFill>
                  <a:srgbClr val="FF0000"/>
                </a:solidFill>
              </a:rPr>
              <a:t> decision trees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17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CB9D-8FBE-4F3B-BD32-45252D9C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260059"/>
            <a:ext cx="10293292" cy="6216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Kepekaan</a:t>
            </a:r>
            <a:endParaRPr lang="en-US" sz="2200" dirty="0"/>
          </a:p>
          <a:p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didefinisikan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proses </a:t>
            </a:r>
            <a:r>
              <a:rPr lang="en-US" sz="2200" dirty="0" err="1"/>
              <a:t>evaluasi</a:t>
            </a:r>
            <a:r>
              <a:rPr lang="en-US" sz="2200" dirty="0"/>
              <a:t> </a:t>
            </a:r>
            <a:r>
              <a:rPr lang="en-US" sz="2200" dirty="0" err="1"/>
              <a:t>sejumlah</a:t>
            </a:r>
            <a:r>
              <a:rPr lang="en-US" sz="2200" dirty="0"/>
              <a:t> parameter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menguji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mengidentifikasi</a:t>
            </a:r>
            <a:r>
              <a:rPr lang="en-US" sz="2200" dirty="0"/>
              <a:t> </a:t>
            </a:r>
            <a:r>
              <a:rPr lang="en-US" sz="2200" dirty="0" err="1"/>
              <a:t>pengaruh-pengaruh</a:t>
            </a:r>
            <a:r>
              <a:rPr lang="en-US" sz="2200" dirty="0"/>
              <a:t> yang </a:t>
            </a:r>
            <a:r>
              <a:rPr lang="en-US" sz="2200" dirty="0" err="1"/>
              <a:t>ditimbulkan</a:t>
            </a:r>
            <a:r>
              <a:rPr lang="en-US" sz="2200" dirty="0"/>
              <a:t> oleh </a:t>
            </a:r>
            <a:r>
              <a:rPr lang="en-US" sz="2200" dirty="0" err="1">
                <a:solidFill>
                  <a:srgbClr val="FF0000"/>
                </a:solidFill>
              </a:rPr>
              <a:t>adanya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perubahan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nilai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masukan</a:t>
            </a:r>
            <a:r>
              <a:rPr lang="en-US" sz="2200" dirty="0">
                <a:solidFill>
                  <a:srgbClr val="FF0000"/>
                </a:solidFill>
              </a:rPr>
              <a:t> (</a:t>
            </a:r>
            <a:r>
              <a:rPr lang="en-US" sz="2200" dirty="0" err="1">
                <a:solidFill>
                  <a:srgbClr val="FF0000"/>
                </a:solidFill>
              </a:rPr>
              <a:t>nilai</a:t>
            </a:r>
            <a:r>
              <a:rPr lang="en-US" sz="2200" dirty="0">
                <a:solidFill>
                  <a:srgbClr val="FF0000"/>
                </a:solidFill>
              </a:rPr>
              <a:t> NPV </a:t>
            </a:r>
            <a:r>
              <a:rPr lang="en-US" sz="2200" dirty="0" err="1">
                <a:solidFill>
                  <a:srgbClr val="FF0000"/>
                </a:solidFill>
              </a:rPr>
              <a:t>proyek</a:t>
            </a:r>
            <a:r>
              <a:rPr lang="en-US" sz="2200" dirty="0">
                <a:solidFill>
                  <a:srgbClr val="FF0000"/>
                </a:solidFill>
              </a:rPr>
              <a:t>) </a:t>
            </a:r>
            <a:r>
              <a:rPr lang="en-US" sz="2200" dirty="0" err="1">
                <a:solidFill>
                  <a:srgbClr val="FF0000"/>
                </a:solidFill>
              </a:rPr>
              <a:t>dalam</a:t>
            </a:r>
            <a:r>
              <a:rPr lang="en-US" sz="2200" dirty="0">
                <a:solidFill>
                  <a:srgbClr val="FF0000"/>
                </a:solidFill>
              </a:rPr>
              <a:t> proses </a:t>
            </a:r>
            <a:r>
              <a:rPr lang="en-US" sz="2200" dirty="0" err="1">
                <a:solidFill>
                  <a:srgbClr val="FF0000"/>
                </a:solidFill>
              </a:rPr>
              <a:t>evaluasi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sejumlah</a:t>
            </a:r>
            <a:r>
              <a:rPr lang="en-US" sz="2200" dirty="0">
                <a:solidFill>
                  <a:srgbClr val="FF0000"/>
                </a:solidFill>
              </a:rPr>
              <a:t> parameter </a:t>
            </a:r>
            <a:r>
              <a:rPr lang="en-US" sz="2200" dirty="0" err="1">
                <a:solidFill>
                  <a:srgbClr val="FF0000"/>
                </a:solidFill>
              </a:rPr>
              <a:t>tadi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sistematis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perubahan-perubahan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kepekaan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F0000"/>
                </a:solidFill>
              </a:rPr>
              <a:t>sensitivity analysis</a:t>
            </a:r>
            <a:r>
              <a:rPr lang="en-US" sz="2200" dirty="0"/>
              <a:t>). (Jeff Madura and E.T </a:t>
            </a:r>
            <a:r>
              <a:rPr lang="en-US" sz="2200" dirty="0" err="1"/>
              <a:t>Veit</a:t>
            </a:r>
            <a:r>
              <a:rPr lang="en-US" sz="2200" dirty="0"/>
              <a:t> 1988: 58).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mengevaluasi</a:t>
            </a:r>
            <a:r>
              <a:rPr lang="en-US" sz="2200" dirty="0"/>
              <a:t> </a:t>
            </a:r>
            <a:r>
              <a:rPr lang="en-US" sz="2200" dirty="0" err="1"/>
              <a:t>derajat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NPV dan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/>
              <a:t>pengambil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mengidentifikasi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sejumlah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alternatif</a:t>
            </a:r>
            <a:r>
              <a:rPr lang="en-US" sz="2200" dirty="0">
                <a:solidFill>
                  <a:srgbClr val="FF0000"/>
                </a:solidFill>
              </a:rPr>
              <a:t> NPV </a:t>
            </a:r>
            <a:r>
              <a:rPr lang="en-US" sz="2200" dirty="0"/>
              <a:t>dan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faktor</a:t>
            </a:r>
            <a:r>
              <a:rPr lang="en-US" sz="2200" dirty="0"/>
              <a:t> yang </a:t>
            </a:r>
            <a:r>
              <a:rPr lang="en-US" sz="2200" dirty="0" err="1"/>
              <a:t>memberikan</a:t>
            </a:r>
            <a:r>
              <a:rPr lang="en-US" sz="2200" dirty="0"/>
              <a:t>  </a:t>
            </a:r>
            <a:r>
              <a:rPr lang="en-US" sz="2200" dirty="0" err="1"/>
              <a:t>pengaruh</a:t>
            </a:r>
            <a:r>
              <a:rPr lang="en-US" sz="2200" dirty="0"/>
              <a:t> </a:t>
            </a:r>
            <a:r>
              <a:rPr lang="en-US" sz="2200" dirty="0" err="1"/>
              <a:t>terbesar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memperkecil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yang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, </a:t>
            </a:r>
            <a:r>
              <a:rPr lang="en-US" sz="2200" dirty="0" err="1"/>
              <a:t>estimasi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digolongkan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 </a:t>
            </a:r>
            <a:r>
              <a:rPr lang="en-US" sz="2200" dirty="0" err="1"/>
              <a:t>utama</a:t>
            </a:r>
            <a:r>
              <a:rPr lang="en-US" sz="2200" dirty="0"/>
              <a:t>, </a:t>
            </a:r>
            <a:r>
              <a:rPr lang="en-US" sz="2200" dirty="0" err="1"/>
              <a:t>yaitu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skenario</a:t>
            </a:r>
            <a:r>
              <a:rPr lang="en-US" sz="2200" dirty="0">
                <a:solidFill>
                  <a:srgbClr val="FF0000"/>
                </a:solidFill>
              </a:rPr>
              <a:t> yang </a:t>
            </a:r>
            <a:r>
              <a:rPr lang="en-US" sz="2200" dirty="0" err="1">
                <a:solidFill>
                  <a:srgbClr val="FF0000"/>
                </a:solidFill>
              </a:rPr>
              <a:t>optimistik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realistik</a:t>
            </a:r>
            <a:r>
              <a:rPr lang="en-US" sz="2200" dirty="0">
                <a:solidFill>
                  <a:srgbClr val="FF0000"/>
                </a:solidFill>
              </a:rPr>
              <a:t>, dan </a:t>
            </a:r>
            <a:r>
              <a:rPr lang="en-US" sz="2200" dirty="0" err="1">
                <a:solidFill>
                  <a:srgbClr val="FF0000"/>
                </a:solidFill>
              </a:rPr>
              <a:t>pesimistik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458246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C688-A6F0-4FA6-A465-CEAB8B14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536894"/>
            <a:ext cx="10377182" cy="5931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analisis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probabilitas</a:t>
            </a:r>
            <a:r>
              <a:rPr lang="en-US" sz="2400" dirty="0">
                <a:solidFill>
                  <a:srgbClr val="FF0000"/>
                </a:solidFill>
              </a:rPr>
              <a:t> (probability analysis)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rumit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 dan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kepekaan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seluruh</a:t>
            </a:r>
            <a:r>
              <a:rPr lang="en-US" sz="2400" dirty="0">
                <a:solidFill>
                  <a:srgbClr val="FF0000"/>
                </a:solidFill>
              </a:rPr>
              <a:t> proses yang </a:t>
            </a:r>
            <a:r>
              <a:rPr lang="en-US" sz="2400" dirty="0" err="1">
                <a:solidFill>
                  <a:srgbClr val="FF0000"/>
                </a:solidFill>
              </a:rPr>
              <a:t>dapat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terjadi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selama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periode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investasi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proyek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properti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data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untuk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membuat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sebuah</a:t>
            </a:r>
            <a:r>
              <a:rPr lang="en-US" sz="2400" dirty="0">
                <a:solidFill>
                  <a:srgbClr val="FF0000"/>
                </a:solidFill>
              </a:rPr>
              <a:t> model </a:t>
            </a:r>
            <a:r>
              <a:rPr lang="en-US" sz="2400" dirty="0" err="1">
                <a:solidFill>
                  <a:srgbClr val="FF0000"/>
                </a:solidFill>
              </a:rPr>
              <a:t>probabilistik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Komputerisasi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distribusi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probabilitas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kumulatif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18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64C9-5375-4812-889C-F58324B6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7" y="553673"/>
            <a:ext cx="10779853" cy="5989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Simulasi</a:t>
            </a:r>
            <a:r>
              <a:rPr lang="en-US" sz="2000" dirty="0"/>
              <a:t> Monte Carlo</a:t>
            </a:r>
          </a:p>
          <a:p>
            <a:r>
              <a:rPr lang="en-US" sz="2000" dirty="0"/>
              <a:t>Teknik </a:t>
            </a:r>
            <a:r>
              <a:rPr lang="en-US" sz="2000" dirty="0" err="1"/>
              <a:t>simulasi</a:t>
            </a:r>
            <a:r>
              <a:rPr lang="en-US" sz="2000" dirty="0"/>
              <a:t> Monte Carlo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simulasi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angka</a:t>
            </a:r>
            <a:r>
              <a:rPr lang="en-US" sz="2000" dirty="0">
                <a:solidFill>
                  <a:srgbClr val="FF0000"/>
                </a:solidFill>
              </a:rPr>
              <a:t> random dan data </a:t>
            </a:r>
            <a:r>
              <a:rPr lang="en-US" sz="2000" dirty="0" err="1">
                <a:solidFill>
                  <a:srgbClr val="FF0000"/>
                </a:solidFill>
              </a:rPr>
              <a:t>probabilistik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distribusi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probabilitas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untuk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menghitung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arus</a:t>
            </a:r>
            <a:r>
              <a:rPr lang="en-US" sz="2000" dirty="0">
                <a:solidFill>
                  <a:srgbClr val="FF0000"/>
                </a:solidFill>
              </a:rPr>
              <a:t> kas dan NPV </a:t>
            </a:r>
            <a:r>
              <a:rPr lang="en-US" sz="2000" dirty="0" err="1">
                <a:solidFill>
                  <a:srgbClr val="FF0000"/>
                </a:solidFill>
              </a:rPr>
              <a:t>suatu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proyek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Proses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model </a:t>
            </a:r>
            <a:r>
              <a:rPr lang="en-US" sz="2000" dirty="0" err="1"/>
              <a:t>investasi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dan </a:t>
            </a:r>
            <a:r>
              <a:rPr lang="en-US" sz="2000" dirty="0" err="1"/>
              <a:t>diuji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seperangkat</a:t>
            </a:r>
            <a:r>
              <a:rPr lang="en-US" sz="2000" dirty="0"/>
              <a:t> data </a:t>
            </a:r>
            <a:r>
              <a:rPr lang="en-US" sz="2000" dirty="0" err="1"/>
              <a:t>historis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untuk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meyakinkan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bahwa</a:t>
            </a:r>
            <a:r>
              <a:rPr lang="en-US" sz="2000" dirty="0">
                <a:solidFill>
                  <a:srgbClr val="FF0000"/>
                </a:solidFill>
              </a:rPr>
              <a:t> model </a:t>
            </a:r>
            <a:r>
              <a:rPr lang="en-US" sz="2000" dirty="0" err="1">
                <a:solidFill>
                  <a:srgbClr val="FF0000"/>
                </a:solidFill>
              </a:rPr>
              <a:t>itu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merefleksikan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sesuatu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aktual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en-US" sz="2000" dirty="0"/>
              <a:t>(V.L. </a:t>
            </a:r>
            <a:r>
              <a:rPr lang="en-US" sz="2000" dirty="0" err="1"/>
              <a:t>Gole</a:t>
            </a:r>
            <a:r>
              <a:rPr lang="en-US" sz="2000" dirty="0"/>
              <a:t>, 1981: 204).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Pengoperasian</a:t>
            </a:r>
            <a:r>
              <a:rPr lang="en-US" sz="2000" dirty="0"/>
              <a:t> program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data </a:t>
            </a:r>
            <a:r>
              <a:rPr lang="en-US" sz="2000" dirty="0" err="1">
                <a:solidFill>
                  <a:srgbClr val="FF0000"/>
                </a:solidFill>
              </a:rPr>
              <a:t>numerik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diseleksi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secara</a:t>
            </a:r>
            <a:r>
              <a:rPr lang="en-US" sz="2000" dirty="0">
                <a:solidFill>
                  <a:srgbClr val="FF0000"/>
                </a:solidFill>
              </a:rPr>
              <a:t> random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berbagai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sumber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distribusi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sebagai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variabel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masukan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untuk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mendapatkan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hasil</a:t>
            </a:r>
            <a:r>
              <a:rPr lang="en-US" sz="2000" dirty="0">
                <a:solidFill>
                  <a:srgbClr val="FF0000"/>
                </a:solidFill>
              </a:rPr>
              <a:t> yang </a:t>
            </a:r>
            <a:r>
              <a:rPr lang="en-US" sz="2000" dirty="0" err="1">
                <a:solidFill>
                  <a:srgbClr val="FF0000"/>
                </a:solidFill>
              </a:rPr>
              <a:t>berpotensi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terjadi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setiap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kombinasi</a:t>
            </a:r>
            <a:r>
              <a:rPr lang="en-US" sz="2000" dirty="0">
                <a:solidFill>
                  <a:srgbClr val="FF0000"/>
                </a:solidFill>
              </a:rPr>
              <a:t> data,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i="1" dirty="0"/>
              <a:t>equity investment ratio, square-root dimension of the property,</a:t>
            </a:r>
            <a:r>
              <a:rPr lang="en-US" sz="2000" dirty="0"/>
              <a:t> dan </a:t>
            </a:r>
            <a:r>
              <a:rPr lang="en-US" sz="2000" i="1" dirty="0" err="1"/>
              <a:t>metode</a:t>
            </a:r>
            <a:r>
              <a:rPr lang="en-US" sz="2000" i="1" dirty="0"/>
              <a:t> </a:t>
            </a:r>
            <a:r>
              <a:rPr lang="en-US" sz="2000" i="1" dirty="0" err="1"/>
              <a:t>depresiasi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. </a:t>
            </a:r>
            <a:r>
              <a:rPr lang="en-US" sz="2000" dirty="0" err="1"/>
              <a:t>Simulasi</a:t>
            </a:r>
            <a:r>
              <a:rPr lang="en-US" sz="2000" dirty="0"/>
              <a:t> </a:t>
            </a:r>
            <a:r>
              <a:rPr lang="en-US" sz="2000" dirty="0" err="1"/>
              <a:t>modelnya</a:t>
            </a:r>
            <a:r>
              <a:rPr lang="en-US" sz="2000" dirty="0"/>
              <a:t> </a:t>
            </a:r>
            <a:r>
              <a:rPr lang="en-US" sz="2000" dirty="0" err="1"/>
              <a:t>bergantung</a:t>
            </a:r>
            <a:r>
              <a:rPr lang="en-US" sz="2000" dirty="0"/>
              <a:t> pada </a:t>
            </a:r>
            <a:r>
              <a:rPr lang="en-US" sz="2000" dirty="0" err="1"/>
              <a:t>berulangnya</a:t>
            </a:r>
            <a:r>
              <a:rPr lang="en-US" sz="2000" dirty="0"/>
              <a:t> proses random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4308F-9879-46ED-81E3-77CCF48F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7" y="780177"/>
            <a:ext cx="8791662" cy="5478010"/>
          </a:xfrm>
        </p:spPr>
      </p:pic>
    </p:spTree>
    <p:extLst>
      <p:ext uri="{BB962C8B-B14F-4D97-AF65-F5344CB8AC3E}">
        <p14:creationId xmlns:p14="http://schemas.microsoft.com/office/powerpoint/2010/main" val="210607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5D9C-0377-4597-BDB3-D254E105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436227"/>
            <a:ext cx="11258026" cy="880845"/>
          </a:xfrm>
        </p:spPr>
        <p:txBody>
          <a:bodyPr>
            <a:normAutofit/>
          </a:bodyPr>
          <a:lstStyle/>
          <a:p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Teknik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1064-598F-4D73-8478-CD37BB83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1" y="1585519"/>
            <a:ext cx="11325136" cy="4836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Prasyarat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Terdapat</a:t>
            </a:r>
            <a:r>
              <a:rPr lang="en-US" sz="2400" dirty="0"/>
              <a:t> lima </a:t>
            </a:r>
            <a:r>
              <a:rPr lang="en-US" sz="2400" dirty="0" err="1"/>
              <a:t>prasyarat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 </a:t>
            </a:r>
            <a:r>
              <a:rPr lang="en-US" sz="2400" dirty="0" err="1"/>
              <a:t>Kelima</a:t>
            </a:r>
            <a:r>
              <a:rPr lang="en-US" sz="2400" dirty="0"/>
              <a:t> </a:t>
            </a:r>
            <a:r>
              <a:rPr lang="en-US" sz="2400" dirty="0" err="1"/>
              <a:t>prasyarat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accountability, economic viability assessment, contractual purpose, reliability, </a:t>
            </a:r>
            <a:r>
              <a:rPr lang="en-US" sz="2400" dirty="0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comprehensive analysis</a:t>
            </a:r>
            <a:r>
              <a:rPr lang="en-US" sz="2400" dirty="0"/>
              <a:t>.</a:t>
            </a:r>
          </a:p>
          <a:p>
            <a:r>
              <a:rPr lang="en-US" sz="2400" dirty="0"/>
              <a:t>a. </a:t>
            </a:r>
            <a:r>
              <a:rPr lang="en-US" sz="2400" dirty="0">
                <a:solidFill>
                  <a:srgbClr val="FF0000"/>
                </a:solidFill>
              </a:rPr>
              <a:t>Accountability</a:t>
            </a:r>
            <a:r>
              <a:rPr lang="en-US" sz="2400" dirty="0"/>
              <a:t>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analis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analisisnya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dipertanggungjawabkan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, accountability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konservatif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“</a:t>
            </a:r>
            <a:r>
              <a:rPr lang="en-US" sz="2400" dirty="0" err="1"/>
              <a:t>jelek</a:t>
            </a:r>
            <a:r>
              <a:rPr lang="en-US" sz="2400" dirty="0"/>
              <a:t>”,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analis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discount rate </a:t>
            </a:r>
            <a:r>
              <a:rPr lang="en-US" sz="2400" dirty="0"/>
              <a:t>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evaluasinya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346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63C1-9AD1-47CE-811D-C0B2740E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88" y="713063"/>
            <a:ext cx="10343625" cy="5821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Emmaett</a:t>
            </a:r>
            <a:r>
              <a:rPr lang="en-US" sz="2400" dirty="0"/>
              <a:t> J.  Vaughan dan Curtis M. Elliott (1978),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:</a:t>
            </a:r>
          </a:p>
          <a:p>
            <a:r>
              <a:rPr lang="en-US" sz="2400" dirty="0"/>
              <a:t>a. </a:t>
            </a:r>
            <a:r>
              <a:rPr lang="en-US" sz="2400" dirty="0" err="1"/>
              <a:t>Kans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the chance of loss.</a:t>
            </a:r>
          </a:p>
          <a:p>
            <a:r>
              <a:rPr lang="en-US" sz="2400" dirty="0"/>
              <a:t>b.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the possibility of loss.</a:t>
            </a:r>
          </a:p>
          <a:p>
            <a:r>
              <a:rPr lang="en-US" sz="2400" dirty="0"/>
              <a:t>c. </a:t>
            </a:r>
            <a:r>
              <a:rPr lang="en-US" sz="2400" dirty="0" err="1"/>
              <a:t>Ketidakpastian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uncertainty.</a:t>
            </a:r>
          </a:p>
          <a:p>
            <a:r>
              <a:rPr lang="en-US" sz="2400" dirty="0"/>
              <a:t>d. </a:t>
            </a:r>
            <a:r>
              <a:rPr lang="en-US" sz="2400" dirty="0" err="1"/>
              <a:t>Penyimpangan</a:t>
            </a:r>
            <a:r>
              <a:rPr lang="en-US" sz="2400" dirty="0"/>
              <a:t> </a:t>
            </a:r>
            <a:r>
              <a:rPr lang="en-US" sz="2400" dirty="0" err="1"/>
              <a:t>kenyataan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the dispersion of actual from the expected result.</a:t>
            </a:r>
          </a:p>
          <a:p>
            <a:r>
              <a:rPr lang="en-US" sz="2400" dirty="0"/>
              <a:t>e.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FF0000"/>
                </a:solidFill>
              </a:rPr>
              <a:t>the probability of any outcome different from the one expected.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ketidakpastian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menguntungkan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73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47FD-5FA8-4CD4-B6F8-0A45A6E5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679507"/>
            <a:ext cx="10721130" cy="5847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b. </a:t>
            </a:r>
            <a:r>
              <a:rPr lang="en-US" sz="2800" dirty="0">
                <a:solidFill>
                  <a:srgbClr val="FF0000"/>
                </a:solidFill>
              </a:rPr>
              <a:t>Economic Viability Assessment</a:t>
            </a:r>
            <a:r>
              <a:rPr lang="en-US" sz="2800" dirty="0"/>
              <a:t> (EVA),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 EVA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pada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kepekaan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yang </a:t>
            </a:r>
            <a:r>
              <a:rPr lang="en-US" sz="2800" dirty="0" err="1"/>
              <a:t>pertama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probabilitas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stochastic.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c. </a:t>
            </a:r>
            <a:r>
              <a:rPr lang="en-US" sz="2800" dirty="0">
                <a:solidFill>
                  <a:srgbClr val="FF0000"/>
                </a:solidFill>
              </a:rPr>
              <a:t>Contractual Purpose</a:t>
            </a:r>
            <a:r>
              <a:rPr lang="en-US" sz="2800" dirty="0"/>
              <a:t>, </a:t>
            </a:r>
            <a:r>
              <a:rPr lang="en-US" sz="2800" dirty="0" err="1"/>
              <a:t>pengalokasian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kontrak</a:t>
            </a:r>
            <a:r>
              <a:rPr lang="en-US" sz="2800" dirty="0"/>
              <a:t> dan </a:t>
            </a:r>
            <a:r>
              <a:rPr lang="en-US" sz="2800" dirty="0" err="1"/>
              <a:t>kerangka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yang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dievaluasi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pengalokasian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pada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asuransi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d. </a:t>
            </a:r>
            <a:r>
              <a:rPr lang="en-US" sz="2800" dirty="0" err="1">
                <a:solidFill>
                  <a:srgbClr val="FF0000"/>
                </a:solidFill>
              </a:rPr>
              <a:t>Reability</a:t>
            </a:r>
            <a:r>
              <a:rPr lang="en-US" sz="2800" dirty="0"/>
              <a:t>, </a:t>
            </a:r>
            <a:r>
              <a:rPr lang="en-US" sz="2800" dirty="0" err="1"/>
              <a:t>derajat</a:t>
            </a:r>
            <a:r>
              <a:rPr lang="en-US" sz="2800" dirty="0"/>
              <a:t> </a:t>
            </a:r>
            <a:r>
              <a:rPr lang="en-US" sz="2800" dirty="0" err="1"/>
              <a:t>reliabilitas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pada </a:t>
            </a:r>
            <a:r>
              <a:rPr lang="en-US" sz="2800" dirty="0" err="1"/>
              <a:t>pertimbangan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dan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kesimpulannya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 </a:t>
            </a:r>
            <a:r>
              <a:rPr lang="en-US" sz="2800" dirty="0">
                <a:solidFill>
                  <a:srgbClr val="FF0000"/>
                </a:solidFill>
              </a:rPr>
              <a:t>Comprehensive Analysis</a:t>
            </a:r>
            <a:r>
              <a:rPr lang="en-US" sz="2800" dirty="0"/>
              <a:t>, </a:t>
            </a:r>
            <a:r>
              <a:rPr lang="en-US" sz="2800" dirty="0" err="1"/>
              <a:t>diukur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ketersediaan</a:t>
            </a:r>
            <a:r>
              <a:rPr lang="en-US" sz="2800" dirty="0"/>
              <a:t> (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7505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2E1C4-032E-40F4-A901-1F0818DBC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65" y="847725"/>
            <a:ext cx="8087271" cy="4892675"/>
          </a:xfrm>
        </p:spPr>
      </p:pic>
    </p:spTree>
    <p:extLst>
      <p:ext uri="{BB962C8B-B14F-4D97-AF65-F5344CB8AC3E}">
        <p14:creationId xmlns:p14="http://schemas.microsoft.com/office/powerpoint/2010/main" val="3333782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6F3-04D7-4117-9578-FDA513A9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335560"/>
            <a:ext cx="9655728" cy="973123"/>
          </a:xfrm>
        </p:spPr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Teknik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E4969-89E9-4CE2-9AC3-C597F551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44" y="1627464"/>
            <a:ext cx="9655727" cy="4798503"/>
          </a:xfrm>
        </p:spPr>
      </p:pic>
    </p:spTree>
    <p:extLst>
      <p:ext uri="{BB962C8B-B14F-4D97-AF65-F5344CB8AC3E}">
        <p14:creationId xmlns:p14="http://schemas.microsoft.com/office/powerpoint/2010/main" val="405767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27EE-6480-407D-BCCC-7F6EBD01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419450"/>
            <a:ext cx="11224470" cy="6040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Tabel</a:t>
            </a:r>
            <a:r>
              <a:rPr lang="en-US" sz="2400" dirty="0"/>
              <a:t> 2.5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Teknik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data </a:t>
            </a:r>
            <a:r>
              <a:rPr lang="en-US" sz="2400" dirty="0" err="1"/>
              <a:t>probabilistik</a:t>
            </a:r>
            <a:r>
              <a:rPr lang="en-US" sz="2400" dirty="0"/>
              <a:t> dan </a:t>
            </a:r>
            <a:r>
              <a:rPr lang="en-US" sz="2400" dirty="0" err="1"/>
              <a:t>statistik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pemakaian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ketiga</a:t>
            </a:r>
            <a:r>
              <a:rPr lang="en-US" sz="2400" dirty="0"/>
              <a:t>,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kompleksitasnya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keempat</a:t>
            </a:r>
            <a:r>
              <a:rPr lang="en-US" sz="2400" dirty="0"/>
              <a:t>,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kelakuan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 </a:t>
            </a:r>
            <a:r>
              <a:rPr lang="en-US" sz="2400" dirty="0" err="1"/>
              <a:t>Implisit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bersangkutan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25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1F12-9235-4FCE-8C44-BF1F6679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91" y="738231"/>
            <a:ext cx="9882231" cy="5704514"/>
          </a:xfrm>
        </p:spPr>
        <p:txBody>
          <a:bodyPr>
            <a:normAutofit/>
          </a:bodyPr>
          <a:lstStyle/>
          <a:p>
            <a:r>
              <a:rPr lang="en-US" sz="2400" dirty="0"/>
              <a:t>Keputusan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attitude </a:t>
            </a:r>
            <a:r>
              <a:rPr lang="en-US" sz="2400" dirty="0" err="1"/>
              <a:t>pengambil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.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eksplisit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tekniknya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terstandarisasi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kelima</a:t>
            </a:r>
            <a:r>
              <a:rPr lang="en-US" sz="2400" dirty="0"/>
              <a:t>,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, </a:t>
            </a:r>
            <a:r>
              <a:rPr lang="en-US" sz="2400" dirty="0" err="1"/>
              <a:t>eksplisit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tekniknya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/>
              <a:t> (</a:t>
            </a:r>
            <a:r>
              <a:rPr lang="en-US" sz="2400" dirty="0" err="1"/>
              <a:t>kuantitatif</a:t>
            </a:r>
            <a:r>
              <a:rPr lang="en-US" sz="2400" dirty="0"/>
              <a:t>)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.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implisit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tekniknya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keenam</a:t>
            </a:r>
            <a:r>
              <a:rPr lang="en-US" sz="2400" dirty="0"/>
              <a:t>,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masuknya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subyektivitas</a:t>
            </a:r>
            <a:r>
              <a:rPr lang="en-US" sz="2400" dirty="0"/>
              <a:t> </a:t>
            </a:r>
            <a:r>
              <a:rPr lang="en-US" sz="2400" dirty="0" err="1"/>
              <a:t>pengambil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Kolom </a:t>
            </a:r>
            <a:r>
              <a:rPr lang="en-US" sz="2400" dirty="0" err="1"/>
              <a:t>ketujuh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pemanfaatan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bersangkutan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10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D2AE-5D20-4806-BE84-6B8C8B5C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3" y="738231"/>
            <a:ext cx="10293292" cy="5001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Keuntungan</a:t>
            </a:r>
            <a:r>
              <a:rPr lang="en-US" sz="2400" b="1" dirty="0"/>
              <a:t> dan </a:t>
            </a:r>
            <a:r>
              <a:rPr lang="en-US" sz="2400" b="1" dirty="0" err="1"/>
              <a:t>Kerugian</a:t>
            </a:r>
            <a:r>
              <a:rPr lang="en-US" sz="2400" b="1" dirty="0"/>
              <a:t> </a:t>
            </a:r>
            <a:r>
              <a:rPr lang="en-US" sz="2400" b="1" dirty="0" err="1"/>
              <a:t>Berbagai</a:t>
            </a:r>
            <a:r>
              <a:rPr lang="en-US" sz="2400" b="1" dirty="0"/>
              <a:t> Teknik </a:t>
            </a:r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Risiko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Keuntungan</a:t>
            </a:r>
            <a:r>
              <a:rPr lang="en-US" sz="2400" dirty="0"/>
              <a:t> dan </a:t>
            </a:r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analsis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dicantumkan</a:t>
            </a:r>
            <a:r>
              <a:rPr lang="en-US" sz="2400" dirty="0"/>
              <a:t> pada </a:t>
            </a:r>
            <a:r>
              <a:rPr lang="en-US" sz="2400" dirty="0" err="1"/>
              <a:t>Tabel</a:t>
            </a:r>
            <a:r>
              <a:rPr lang="en-US" sz="2400" dirty="0"/>
              <a:t> 2.6.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Teknik </a:t>
            </a:r>
            <a:r>
              <a:rPr lang="en-US" sz="2400" dirty="0" err="1"/>
              <a:t>koservatif</a:t>
            </a:r>
            <a:r>
              <a:rPr lang="en-US" sz="2400" dirty="0"/>
              <a:t>, RADR, dan </a:t>
            </a:r>
            <a:r>
              <a:rPr lang="en-US" sz="2400" dirty="0" err="1"/>
              <a:t>kepastian</a:t>
            </a:r>
            <a:r>
              <a:rPr lang="en-US" sz="2400" dirty="0"/>
              <a:t> </a:t>
            </a:r>
            <a:r>
              <a:rPr lang="en-US" sz="2400" dirty="0" err="1"/>
              <a:t>ekivalen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estimasi</a:t>
            </a:r>
            <a:r>
              <a:rPr lang="en-US" sz="2400" dirty="0"/>
              <a:t> NPV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deterministik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investor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lain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NPV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stokastik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30649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3721D-3571-48D6-B104-76076BB5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84" y="520116"/>
            <a:ext cx="8070210" cy="6048463"/>
          </a:xfrm>
        </p:spPr>
      </p:pic>
    </p:spTree>
    <p:extLst>
      <p:ext uri="{BB962C8B-B14F-4D97-AF65-F5344CB8AC3E}">
        <p14:creationId xmlns:p14="http://schemas.microsoft.com/office/powerpoint/2010/main" val="35779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CF5F2-4251-4F29-AF87-6A878D89E2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520" y="612396"/>
            <a:ext cx="8690994" cy="5788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FF8A19-007A-4CB0-B18D-D45E7A41BB36}"/>
              </a:ext>
            </a:extLst>
          </p:cNvPr>
          <p:cNvSpPr/>
          <p:nvPr/>
        </p:nvSpPr>
        <p:spPr>
          <a:xfrm>
            <a:off x="6283354" y="2967335"/>
            <a:ext cx="31123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Terima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4263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3FAC-EAC9-49DB-B247-49966680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3" y="381700"/>
            <a:ext cx="10150679" cy="926983"/>
          </a:xfrm>
        </p:spPr>
        <p:txBody>
          <a:bodyPr>
            <a:norm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dan Analisa </a:t>
            </a:r>
            <a:r>
              <a:rPr lang="en-US" dirty="0" err="1"/>
              <a:t>Resiko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ED78-AF6A-4661-973F-7E184D87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753299"/>
            <a:ext cx="10259735" cy="4723001"/>
          </a:xfrm>
        </p:spPr>
        <p:txBody>
          <a:bodyPr>
            <a:noAutofit/>
          </a:bodyPr>
          <a:lstStyle/>
          <a:p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Darmawi</a:t>
            </a:r>
            <a:r>
              <a:rPr lang="en-US" sz="2400" dirty="0"/>
              <a:t> (2008) </a:t>
            </a:r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identifikasi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yang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r>
              <a:rPr lang="en-US" sz="2400" dirty="0"/>
              <a:t> dan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menerus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kemungkinan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timbulnya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atau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kerugian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terhadap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kekayaan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hutang</a:t>
            </a:r>
            <a:r>
              <a:rPr lang="en-US" sz="2400" dirty="0">
                <a:solidFill>
                  <a:srgbClr val="FF0000"/>
                </a:solidFill>
              </a:rPr>
              <a:t>, dan </a:t>
            </a:r>
            <a:r>
              <a:rPr lang="en-US" sz="2400" dirty="0" err="1">
                <a:solidFill>
                  <a:srgbClr val="FF0000"/>
                </a:solidFill>
              </a:rPr>
              <a:t>personil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perusahaan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Proses </a:t>
            </a: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proses yang </a:t>
            </a:r>
            <a:r>
              <a:rPr lang="en-US" sz="2400" dirty="0" err="1">
                <a:solidFill>
                  <a:srgbClr val="FF0000"/>
                </a:solidFill>
              </a:rPr>
              <a:t>terpenting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karena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proses </a:t>
            </a:r>
            <a:r>
              <a:rPr lang="en-US" sz="2400" dirty="0" err="1">
                <a:solidFill>
                  <a:srgbClr val="FF0000"/>
                </a:solidFill>
              </a:rPr>
              <a:t>inilah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semua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atau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mungkin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terjadi</a:t>
            </a:r>
            <a:r>
              <a:rPr lang="en-US" sz="2400" dirty="0">
                <a:solidFill>
                  <a:srgbClr val="FF0000"/>
                </a:solidFill>
              </a:rPr>
              <a:t> pada </a:t>
            </a:r>
            <a:r>
              <a:rPr lang="en-US" sz="2400" dirty="0" err="1">
                <a:solidFill>
                  <a:srgbClr val="FF0000"/>
                </a:solidFill>
              </a:rPr>
              <a:t>suatu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proyek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harus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diidentifikasi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112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593" y="535577"/>
            <a:ext cx="10437223" cy="598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Masih </a:t>
            </a:r>
            <a:r>
              <a:rPr lang="en-US" sz="2200" dirty="0" err="1"/>
              <a:t>menurut</a:t>
            </a:r>
            <a:r>
              <a:rPr lang="en-US" sz="2200" dirty="0"/>
              <a:t> </a:t>
            </a:r>
            <a:r>
              <a:rPr lang="en-US" sz="2200" dirty="0" err="1"/>
              <a:t>Darmawi</a:t>
            </a:r>
            <a:r>
              <a:rPr lang="en-US" sz="2200" dirty="0"/>
              <a:t> (2008) proses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cermat</a:t>
            </a:r>
            <a:r>
              <a:rPr lang="en-US" sz="2200" dirty="0"/>
              <a:t> dan </a:t>
            </a:r>
            <a:r>
              <a:rPr lang="en-US" sz="2200" dirty="0" err="1"/>
              <a:t>komprehensif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tidak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ada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risiko</a:t>
            </a:r>
            <a:r>
              <a:rPr lang="en-US" sz="2200" dirty="0">
                <a:solidFill>
                  <a:srgbClr val="FF0000"/>
                </a:solidFill>
              </a:rPr>
              <a:t> yang </a:t>
            </a:r>
            <a:r>
              <a:rPr lang="en-US" sz="2200" dirty="0" err="1">
                <a:solidFill>
                  <a:srgbClr val="FF0000"/>
                </a:solidFill>
              </a:rPr>
              <a:t>terlewatkan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teridentifikasi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pelaksanaannya</a:t>
            </a:r>
            <a:r>
              <a:rPr lang="en-US" sz="2200" dirty="0"/>
              <a:t>,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risiko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, </a:t>
            </a:r>
            <a:r>
              <a:rPr lang="en-US" sz="2200" dirty="0" err="1"/>
              <a:t>antara</a:t>
            </a:r>
            <a:r>
              <a:rPr lang="en-US" sz="2200" dirty="0"/>
              <a:t> lain:</a:t>
            </a:r>
          </a:p>
          <a:p>
            <a:r>
              <a:rPr lang="en-US" sz="2200" dirty="0"/>
              <a:t>a. Brainstorming</a:t>
            </a:r>
          </a:p>
          <a:p>
            <a:r>
              <a:rPr lang="en-US" sz="2200" dirty="0"/>
              <a:t>b. Questionnaire</a:t>
            </a:r>
          </a:p>
          <a:p>
            <a:r>
              <a:rPr lang="en-US" sz="2200" dirty="0"/>
              <a:t>c. Industry benchmarking</a:t>
            </a:r>
          </a:p>
          <a:p>
            <a:r>
              <a:rPr lang="en-US" sz="2200" dirty="0"/>
              <a:t>d. Scenario analysis</a:t>
            </a:r>
          </a:p>
          <a:p>
            <a:r>
              <a:rPr lang="en-US" sz="2200" dirty="0"/>
              <a:t>e. Risk assessment workshop</a:t>
            </a:r>
          </a:p>
          <a:p>
            <a:r>
              <a:rPr lang="en-US" sz="2200" dirty="0"/>
              <a:t>f. Incident investigation</a:t>
            </a:r>
          </a:p>
          <a:p>
            <a:r>
              <a:rPr lang="en-US" sz="2200" dirty="0"/>
              <a:t>g. Auditing</a:t>
            </a:r>
          </a:p>
          <a:p>
            <a:r>
              <a:rPr lang="en-US" sz="2200" dirty="0"/>
              <a:t>h. Inspection</a:t>
            </a:r>
          </a:p>
          <a:p>
            <a:r>
              <a:rPr lang="en-US" sz="2200" dirty="0" err="1"/>
              <a:t>i</a:t>
            </a:r>
            <a:r>
              <a:rPr lang="en-US" sz="2200" dirty="0"/>
              <a:t>. Checklist</a:t>
            </a:r>
          </a:p>
          <a:p>
            <a:r>
              <a:rPr lang="en-US" sz="2200" dirty="0"/>
              <a:t>j. HAZOP (Hazard and Operability Studies)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439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404949"/>
            <a:ext cx="11573692" cy="613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Adapun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–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pelaksanaan</a:t>
            </a:r>
            <a:r>
              <a:rPr lang="en-US" sz="2200" dirty="0"/>
              <a:t> </a:t>
            </a:r>
            <a:r>
              <a:rPr lang="en-US" sz="2200" dirty="0" err="1"/>
              <a:t>identifikasi</a:t>
            </a:r>
            <a:r>
              <a:rPr lang="en-US" sz="2200" dirty="0"/>
              <a:t> </a:t>
            </a:r>
            <a:r>
              <a:rPr lang="en-US" sz="2200" dirty="0" err="1"/>
              <a:t>risiko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nyata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:</a:t>
            </a:r>
          </a:p>
          <a:p>
            <a:r>
              <a:rPr lang="en-US" sz="2200" dirty="0"/>
              <a:t>a.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daftar</a:t>
            </a:r>
            <a:r>
              <a:rPr lang="en-US" sz="2200" dirty="0"/>
              <a:t> </a:t>
            </a:r>
            <a:r>
              <a:rPr lang="en-US" sz="2200" dirty="0" err="1"/>
              <a:t>bisnis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menimbulkan</a:t>
            </a:r>
            <a:r>
              <a:rPr lang="en-US" sz="2200" dirty="0"/>
              <a:t> </a:t>
            </a:r>
            <a:r>
              <a:rPr lang="en-US" sz="2200" dirty="0" err="1"/>
              <a:t>kerugian</a:t>
            </a:r>
            <a:r>
              <a:rPr lang="en-US" sz="2200" dirty="0"/>
              <a:t>.</a:t>
            </a:r>
          </a:p>
          <a:p>
            <a:r>
              <a:rPr lang="en-US" sz="2200" dirty="0"/>
              <a:t>b.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daftar</a:t>
            </a:r>
            <a:r>
              <a:rPr lang="en-US" sz="2200" dirty="0"/>
              <a:t> </a:t>
            </a:r>
            <a:r>
              <a:rPr lang="en-US" sz="2200" dirty="0" err="1"/>
              <a:t>kerugian</a:t>
            </a:r>
            <a:r>
              <a:rPr lang="en-US" sz="2200" dirty="0"/>
              <a:t> </a:t>
            </a:r>
            <a:r>
              <a:rPr lang="en-US" sz="2200" dirty="0" err="1"/>
              <a:t>potensial</a:t>
            </a:r>
            <a:r>
              <a:rPr lang="en-US" sz="2200" dirty="0"/>
              <a:t>. </a:t>
            </a:r>
            <a:r>
              <a:rPr lang="en-US" sz="2200" dirty="0" err="1"/>
              <a:t>Dalam</a:t>
            </a:r>
            <a:r>
              <a:rPr lang="en-US" sz="2200" dirty="0"/>
              <a:t> checklist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daftar</a:t>
            </a:r>
            <a:r>
              <a:rPr lang="en-US" sz="2200" dirty="0"/>
              <a:t> </a:t>
            </a:r>
            <a:r>
              <a:rPr lang="en-US" sz="2200" dirty="0" err="1"/>
              <a:t>kerugian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peringkat</a:t>
            </a:r>
            <a:r>
              <a:rPr lang="en-US" sz="2200" dirty="0"/>
              <a:t> </a:t>
            </a:r>
            <a:r>
              <a:rPr lang="en-US" sz="2200" dirty="0" err="1"/>
              <a:t>kerugian</a:t>
            </a:r>
            <a:r>
              <a:rPr lang="en-US" sz="2200" dirty="0"/>
              <a:t> yang </a:t>
            </a:r>
            <a:r>
              <a:rPr lang="en-US" sz="2200" dirty="0" err="1"/>
              <a:t>terjadi</a:t>
            </a:r>
            <a:r>
              <a:rPr lang="en-US" sz="2200" dirty="0"/>
              <a:t>.</a:t>
            </a:r>
          </a:p>
          <a:p>
            <a:r>
              <a:rPr lang="en-US" sz="2200" dirty="0"/>
              <a:t>c.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klasifikasi</a:t>
            </a:r>
            <a:r>
              <a:rPr lang="en-US" sz="2200" dirty="0"/>
              <a:t> </a:t>
            </a:r>
            <a:r>
              <a:rPr lang="en-US" sz="2200" dirty="0" err="1"/>
              <a:t>kerugian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      1) </a:t>
            </a:r>
            <a:r>
              <a:rPr lang="en-US" sz="2200" dirty="0" err="1"/>
              <a:t>Kerugian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kekayaan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F0000"/>
                </a:solidFill>
              </a:rPr>
              <a:t>property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dirty="0"/>
              <a:t>	a) </a:t>
            </a:r>
            <a:r>
              <a:rPr lang="en-US" sz="2200" dirty="0" err="1"/>
              <a:t>Kekayaan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 yang </a:t>
            </a:r>
            <a:r>
              <a:rPr lang="en-US" sz="2200" dirty="0" err="1"/>
              <a:t>dihubungkan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mengganti</a:t>
            </a:r>
            <a:r>
              <a:rPr lang="en-US" sz="2200" dirty="0"/>
              <a:t> </a:t>
            </a:r>
            <a:r>
              <a:rPr lang="en-US" sz="2200" dirty="0" err="1"/>
              <a:t>kekayaan</a:t>
            </a:r>
            <a:r>
              <a:rPr lang="en-US" sz="2200" dirty="0"/>
              <a:t> yang </a:t>
            </a:r>
            <a:r>
              <a:rPr lang="en-US" sz="2200" dirty="0" err="1"/>
              <a:t>hilang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rusak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	b) </a:t>
            </a:r>
            <a:r>
              <a:rPr lang="en-US" sz="2200" dirty="0" err="1"/>
              <a:t>Kekayaan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0000"/>
                </a:solidFill>
              </a:rPr>
              <a:t>penurunan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permintaan</a:t>
            </a:r>
            <a:r>
              <a:rPr lang="en-US" sz="2200" dirty="0">
                <a:solidFill>
                  <a:srgbClr val="FF0000"/>
                </a:solidFill>
              </a:rPr>
              <a:t>, image </a:t>
            </a:r>
            <a:r>
              <a:rPr lang="en-US" sz="2200" dirty="0" err="1">
                <a:solidFill>
                  <a:srgbClr val="FF0000"/>
                </a:solidFill>
              </a:rPr>
              <a:t>perusahaan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sebagainya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      2) </a:t>
            </a:r>
            <a:r>
              <a:rPr lang="en-US" sz="2200" dirty="0" err="1">
                <a:solidFill>
                  <a:srgbClr val="FF0000"/>
                </a:solidFill>
              </a:rPr>
              <a:t>Kerugian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atas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hutang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piutang</a:t>
            </a:r>
            <a:r>
              <a:rPr lang="en-US" sz="2200" dirty="0"/>
              <a:t>,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kerusakan</a:t>
            </a:r>
            <a:r>
              <a:rPr lang="en-US" sz="2200" dirty="0"/>
              <a:t> </a:t>
            </a:r>
            <a:r>
              <a:rPr lang="en-US" sz="2200" dirty="0" err="1"/>
              <a:t>kekayaan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cideranya</a:t>
            </a:r>
            <a:r>
              <a:rPr lang="en-US" sz="2200" dirty="0"/>
              <a:t> </a:t>
            </a:r>
            <a:r>
              <a:rPr lang="en-US" sz="2200" dirty="0" err="1"/>
              <a:t>pribadi</a:t>
            </a:r>
            <a:r>
              <a:rPr lang="en-US" sz="2200" dirty="0"/>
              <a:t> orang lain.</a:t>
            </a:r>
          </a:p>
          <a:p>
            <a:pPr marL="0" indent="0">
              <a:buNone/>
            </a:pPr>
            <a:r>
              <a:rPr lang="en-US" sz="2200" dirty="0"/>
              <a:t>      3) </a:t>
            </a:r>
            <a:r>
              <a:rPr lang="en-US" sz="2200" dirty="0" err="1">
                <a:solidFill>
                  <a:srgbClr val="FF0000"/>
                </a:solidFill>
              </a:rPr>
              <a:t>Kerugian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atas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personil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perusahaan</a:t>
            </a:r>
            <a:r>
              <a:rPr lang="en-US" sz="2200" dirty="0"/>
              <a:t>.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akibat</a:t>
            </a:r>
            <a:r>
              <a:rPr lang="en-US" sz="2200" dirty="0"/>
              <a:t> </a:t>
            </a:r>
            <a:r>
              <a:rPr lang="en-US" sz="2200" dirty="0" err="1"/>
              <a:t>kematian</a:t>
            </a:r>
            <a:r>
              <a:rPr lang="en-US" sz="2200" dirty="0"/>
              <a:t>, </a:t>
            </a:r>
            <a:r>
              <a:rPr lang="en-US" sz="2200" dirty="0" err="1"/>
              <a:t>ketidakmampuan</a:t>
            </a:r>
            <a:r>
              <a:rPr lang="en-US" sz="2200" dirty="0"/>
              <a:t>, </a:t>
            </a:r>
            <a:r>
              <a:rPr lang="en-US" sz="2200" dirty="0" err="1"/>
              <a:t>usia</a:t>
            </a:r>
            <a:r>
              <a:rPr lang="en-US" sz="2200" dirty="0"/>
              <a:t> </a:t>
            </a:r>
            <a:r>
              <a:rPr lang="en-US" sz="2200" dirty="0" err="1"/>
              <a:t>tua</a:t>
            </a:r>
            <a:r>
              <a:rPr lang="en-US" sz="2200" dirty="0"/>
              <a:t>, </a:t>
            </a:r>
            <a:r>
              <a:rPr lang="en-US" sz="2200" dirty="0" err="1"/>
              <a:t>pengangguran</a:t>
            </a:r>
            <a:r>
              <a:rPr lang="en-US" sz="2200" dirty="0"/>
              <a:t>, </a:t>
            </a:r>
            <a:r>
              <a:rPr lang="en-US" sz="2200" dirty="0" err="1"/>
              <a:t>sakit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sebagainya</a:t>
            </a:r>
            <a:r>
              <a:rPr lang="en-US" sz="2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32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862" y="302004"/>
            <a:ext cx="5721291" cy="61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84571-C237-4DB3-AF05-D2610A7A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019" y="931178"/>
            <a:ext cx="8489658" cy="5276675"/>
          </a:xfrm>
        </p:spPr>
      </p:pic>
    </p:spTree>
    <p:extLst>
      <p:ext uri="{BB962C8B-B14F-4D97-AF65-F5344CB8AC3E}">
        <p14:creationId xmlns:p14="http://schemas.microsoft.com/office/powerpoint/2010/main" val="3589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064" y="522514"/>
            <a:ext cx="10965130" cy="5956663"/>
          </a:xfrm>
        </p:spPr>
        <p:txBody>
          <a:bodyPr>
            <a:norm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kategori</a:t>
            </a:r>
            <a:r>
              <a:rPr lang="en-US" sz="2400" dirty="0"/>
              <a:t> –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yang </a:t>
            </a:r>
            <a:r>
              <a:rPr lang="en-US" sz="2400" dirty="0" err="1"/>
              <a:t>dikemukakan</a:t>
            </a:r>
            <a:r>
              <a:rPr lang="en-US" sz="2400" dirty="0"/>
              <a:t> oleh Al </a:t>
            </a:r>
            <a:r>
              <a:rPr lang="en-US" sz="2400" dirty="0" err="1"/>
              <a:t>Bahar</a:t>
            </a:r>
            <a:r>
              <a:rPr lang="en-US" sz="2400" dirty="0"/>
              <a:t> dan Crandall (1990), </a:t>
            </a:r>
            <a:r>
              <a:rPr lang="en-US" sz="2400" dirty="0" err="1"/>
              <a:t>dimodifikasi</a:t>
            </a:r>
            <a:r>
              <a:rPr lang="en-US" sz="2400" dirty="0"/>
              <a:t>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risiko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diperhitungkan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sudut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pandang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perusahaan</a:t>
            </a:r>
            <a:r>
              <a:rPr lang="en-US" sz="2400" dirty="0">
                <a:solidFill>
                  <a:srgbClr val="FF0000"/>
                </a:solidFill>
              </a:rPr>
              <a:t> developer </a:t>
            </a:r>
            <a:r>
              <a:rPr lang="en-US" sz="2400" dirty="0" err="1">
                <a:solidFill>
                  <a:srgbClr val="FF0000"/>
                </a:solidFill>
              </a:rPr>
              <a:t>properti</a:t>
            </a:r>
            <a:r>
              <a:rPr lang="en-US" sz="2400" dirty="0">
                <a:solidFill>
                  <a:srgbClr val="FF0000"/>
                </a:solidFill>
              </a:rPr>
              <a:t>.  </a:t>
            </a:r>
            <a:r>
              <a:rPr lang="en-US" sz="2400" dirty="0"/>
              <a:t>Adapun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dimodifikasi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r>
              <a:rPr lang="en-US" sz="2400" dirty="0"/>
              <a:t>a. </a:t>
            </a:r>
            <a:r>
              <a:rPr lang="en-US" sz="2400" dirty="0" err="1">
                <a:solidFill>
                  <a:srgbClr val="FF0000"/>
                </a:solidFill>
              </a:rPr>
              <a:t>Finansial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Ekonomi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 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fluktuasi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inflasi</a:t>
            </a:r>
            <a:r>
              <a:rPr lang="en-US" sz="2400" dirty="0"/>
              <a:t> dan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, </a:t>
            </a:r>
            <a:r>
              <a:rPr lang="en-US" sz="2400" dirty="0" err="1"/>
              <a:t>kenaikan</a:t>
            </a:r>
            <a:r>
              <a:rPr lang="en-US" sz="2400" dirty="0"/>
              <a:t> </a:t>
            </a:r>
            <a:r>
              <a:rPr lang="en-US" sz="2400" dirty="0" err="1"/>
              <a:t>upah</a:t>
            </a:r>
            <a:r>
              <a:rPr lang="en-US" sz="2400" dirty="0"/>
              <a:t> </a:t>
            </a:r>
            <a:r>
              <a:rPr lang="en-US" sz="2400" dirty="0" err="1"/>
              <a:t>pekerja</a:t>
            </a:r>
            <a:r>
              <a:rPr lang="en-US" sz="2400" dirty="0"/>
              <a:t>, dan lain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  <a:p>
            <a:r>
              <a:rPr lang="en-US" sz="2400" dirty="0"/>
              <a:t>b. </a:t>
            </a:r>
            <a:r>
              <a:rPr lang="en-US" sz="2400" dirty="0" err="1">
                <a:solidFill>
                  <a:srgbClr val="FF0000"/>
                </a:solidFill>
              </a:rPr>
              <a:t>Politik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Lingkungan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/>
              <a:t>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politik</a:t>
            </a:r>
            <a:r>
              <a:rPr lang="en-US" sz="2400" dirty="0"/>
              <a:t>, </a:t>
            </a:r>
            <a:r>
              <a:rPr lang="en-US" sz="2400" dirty="0" err="1"/>
              <a:t>perang</a:t>
            </a:r>
            <a:r>
              <a:rPr lang="en-US" sz="2400" dirty="0"/>
              <a:t>, embargo,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lain </a:t>
            </a:r>
            <a:r>
              <a:rPr lang="en-US" sz="2400" dirty="0" err="1"/>
              <a:t>sebagainya</a:t>
            </a:r>
            <a:r>
              <a:rPr lang="en-US" sz="2400" dirty="0"/>
              <a:t>.</a:t>
            </a:r>
          </a:p>
          <a:p>
            <a:r>
              <a:rPr lang="en-US" sz="2400" dirty="0"/>
              <a:t>c. </a:t>
            </a:r>
            <a:r>
              <a:rPr lang="en-US" sz="2400" dirty="0" err="1">
                <a:solidFill>
                  <a:srgbClr val="FF0000"/>
                </a:solidFill>
              </a:rPr>
              <a:t>Konstruksi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Yang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misalnya</a:t>
            </a:r>
            <a:r>
              <a:rPr lang="en-US" sz="2400" dirty="0"/>
              <a:t> </a:t>
            </a:r>
            <a:r>
              <a:rPr lang="en-US" sz="2400" dirty="0" err="1"/>
              <a:t>kecelakaan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,  </a:t>
            </a:r>
            <a:r>
              <a:rPr lang="en-US" sz="2400" dirty="0" err="1"/>
              <a:t>pencurian</a:t>
            </a:r>
            <a:r>
              <a:rPr lang="en-US" sz="2400" dirty="0"/>
              <a:t>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0527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425</TotalTime>
  <Words>2311</Words>
  <Application>Microsoft Office PowerPoint</Application>
  <PresentationFormat>Widescreen</PresentationFormat>
  <Paragraphs>189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Gill Sans MT</vt:lpstr>
      <vt:lpstr>Parcel</vt:lpstr>
      <vt:lpstr>Introduction to risk analysis</vt:lpstr>
      <vt:lpstr>PowerPoint Presentation</vt:lpstr>
      <vt:lpstr>PowerPoint Presentation</vt:lpstr>
      <vt:lpstr>Identifikasi dan Analisa Resiko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 manajemen</vt:lpstr>
      <vt:lpstr>Manajemen risiko</vt:lpstr>
      <vt:lpstr>PowerPoint Presentation</vt:lpstr>
      <vt:lpstr>PowerPoint Presentation</vt:lpstr>
      <vt:lpstr>PowerPoint Presentation</vt:lpstr>
      <vt:lpstr>Proses manajemen risiko</vt:lpstr>
      <vt:lpstr>PowerPoint Presentation</vt:lpstr>
      <vt:lpstr>Bentuk-Bentuk Teknik Analisis Risiko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Studi Perbandingan Berbagai Teknik Analisis Risiko</vt:lpstr>
      <vt:lpstr>PowerPoint Presentation</vt:lpstr>
      <vt:lpstr>PowerPoint Presentation</vt:lpstr>
      <vt:lpstr>Karakteristik Teknik Analisis Risiko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risk analysis</dc:title>
  <dc:creator>Kristien</dc:creator>
  <cp:lastModifiedBy>ADI SETIAWAN</cp:lastModifiedBy>
  <cp:revision>109</cp:revision>
  <dcterms:created xsi:type="dcterms:W3CDTF">2021-02-02T23:42:56Z</dcterms:created>
  <dcterms:modified xsi:type="dcterms:W3CDTF">2024-08-28T08:49:28Z</dcterms:modified>
</cp:coreProperties>
</file>