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"/>
      <p:regular r:id="rId12"/>
      <p:bold r:id="rId13"/>
      <p:italic r:id="rId14"/>
      <p:boldItalic r:id="rId15"/>
    </p:embeddedFont>
    <p:embeddedFont>
      <p:font typeface="Ex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-bold.fntdata"/><Relationship Id="rId12" Type="http://schemas.openxmlformats.org/officeDocument/2006/relationships/font" Target="fonts/PTSans-regular.fntdata"/><Relationship Id="rId15" Type="http://schemas.openxmlformats.org/officeDocument/2006/relationships/font" Target="fonts/PTSans-boldItalic.fntdata"/><Relationship Id="rId14" Type="http://schemas.openxmlformats.org/officeDocument/2006/relationships/font" Target="fonts/PTSans-italic.fntdata"/><Relationship Id="rId17" Type="http://schemas.openxmlformats.org/officeDocument/2006/relationships/font" Target="fonts/Exo-bold.fntdata"/><Relationship Id="rId16" Type="http://schemas.openxmlformats.org/officeDocument/2006/relationships/font" Target="fonts/Exo-regular.fntdata"/><Relationship Id="rId19" Type="http://schemas.openxmlformats.org/officeDocument/2006/relationships/font" Target="fonts/Exo-boldItalic.fntdata"/><Relationship Id="rId18" Type="http://schemas.openxmlformats.org/officeDocument/2006/relationships/font" Target="fonts/Ex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29f02a1e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29f02a1e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29f02a1e78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29f02a1e7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29f02a1e78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29f02a1e78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29f02a1e78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2" name="Google Shape;2932;g29f02a1e78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g29f02a1e78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4" name="Google Shape;3004;g29f02a1e78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29f02a1e78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6" name="Google Shape;3076;g29f02a1e78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Fattachul Aziz / 3122600018</a:t>
            </a:r>
            <a:endParaRPr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981750" y="1241813"/>
            <a:ext cx="71805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2"/>
                </a:solidFill>
              </a:rPr>
              <a:t>EVOLUSI STANDAR</a:t>
            </a:r>
            <a:endParaRPr sz="5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 </a:t>
            </a:r>
            <a:r>
              <a:rPr lang="en" sz="4400"/>
              <a:t>WIFI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 txBox="1"/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802.11a</a:t>
            </a:r>
            <a:endParaRPr sz="3500"/>
          </a:p>
        </p:txBody>
      </p:sp>
      <p:sp>
        <p:nvSpPr>
          <p:cNvPr id="2719" name="Google Shape;2719;p31"/>
          <p:cNvSpPr txBox="1"/>
          <p:nvPr>
            <p:ph idx="1" type="subTitle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Standar ini diperkenalkan pada tahun 1999 dan beroperasi pada frekuensi 5 GHz. Meskipun memiliki kecepatan transfer data yang lebih tinggi daripada standar sebelumnya (802.11b), jangkauan sinyalnya lebih terbatas karena frekuensi yang lebih tinggi.</a:t>
            </a:r>
            <a:endParaRPr sz="1600"/>
          </a:p>
        </p:txBody>
      </p:sp>
      <p:grpSp>
        <p:nvGrpSpPr>
          <p:cNvPr id="2720" name="Google Shape;2720;p31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2" name="Google Shape;2732;p3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3" name="Google Shape;2743;p31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2744" name="Google Shape;2744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0" name="Google Shape;2750;p31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2751" name="Google Shape;2751;p3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6" name="Google Shape;2756;p31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2757" name="Google Shape;2757;p3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58" name="Google Shape;2758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8" name="Google Shape;2768;p3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69" name="Google Shape;2769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79" name="Google Shape;2779;p31"/>
          <p:cNvGrpSpPr/>
          <p:nvPr/>
        </p:nvGrpSpPr>
        <p:grpSpPr>
          <a:xfrm flipH="1" rot="5400000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2780" name="Google Shape;2780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32"/>
          <p:cNvSpPr txBox="1"/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802.11b</a:t>
            </a:r>
            <a:endParaRPr sz="3500"/>
          </a:p>
        </p:txBody>
      </p:sp>
      <p:sp>
        <p:nvSpPr>
          <p:cNvPr id="2791" name="Google Shape;2791;p32"/>
          <p:cNvSpPr txBox="1"/>
          <p:nvPr>
            <p:ph idx="1" type="subTitle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Juga diperkenalkan pada tahun 1999, standar ini beroperasi pada frekuensi 2,4 GHz. Meskipun memiliki jangkauan yang lebih baik daripada 802.11a, kecepatan transfer datanya lebih rendah.</a:t>
            </a:r>
            <a:endParaRPr sz="1600"/>
          </a:p>
        </p:txBody>
      </p:sp>
      <p:grpSp>
        <p:nvGrpSpPr>
          <p:cNvPr id="2792" name="Google Shape;2792;p32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2793" name="Google Shape;2793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4" name="Google Shape;2794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4" name="Google Shape;2804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05" name="Google Shape;2805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15" name="Google Shape;2815;p32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2816" name="Google Shape;2816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2" name="Google Shape;2822;p32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2823" name="Google Shape;2823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8" name="Google Shape;2828;p32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2829" name="Google Shape;2829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0" name="Google Shape;2830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0" name="Google Shape;2840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1" name="Google Shape;2841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51" name="Google Shape;2851;p32"/>
          <p:cNvGrpSpPr/>
          <p:nvPr/>
        </p:nvGrpSpPr>
        <p:grpSpPr>
          <a:xfrm flipH="1" rot="5400000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2852" name="Google Shape;2852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33"/>
          <p:cNvSpPr txBox="1"/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802.11g</a:t>
            </a:r>
            <a:endParaRPr sz="3500"/>
          </a:p>
        </p:txBody>
      </p:sp>
      <p:sp>
        <p:nvSpPr>
          <p:cNvPr id="2863" name="Google Shape;2863;p33"/>
          <p:cNvSpPr txBox="1"/>
          <p:nvPr>
            <p:ph idx="1" type="subTitle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Diperkenalkan pada tahun 2003, standar ini beroperasi pada frekuensi 2,4 GHz dan merupakan peningkatan dari 802.11b. 802.11g mendukung kecepatan transfer data yang lebih tinggi.</a:t>
            </a:r>
            <a:endParaRPr sz="1600"/>
          </a:p>
        </p:txBody>
      </p:sp>
      <p:grpSp>
        <p:nvGrpSpPr>
          <p:cNvPr id="2864" name="Google Shape;2864;p33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2865" name="Google Shape;2865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66" name="Google Shape;2866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6" name="Google Shape;2876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77" name="Google Shape;2877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87" name="Google Shape;2887;p33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2888" name="Google Shape;2888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4" name="Google Shape;2894;p33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2895" name="Google Shape;2895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0" name="Google Shape;2900;p33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2901" name="Google Shape;2901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02" name="Google Shape;2902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2" name="Google Shape;2912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13" name="Google Shape;291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3" name="Google Shape;2923;p33"/>
          <p:cNvGrpSpPr/>
          <p:nvPr/>
        </p:nvGrpSpPr>
        <p:grpSpPr>
          <a:xfrm flipH="1" rot="5400000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2924" name="Google Shape;2924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34"/>
          <p:cNvSpPr txBox="1"/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802.11n</a:t>
            </a:r>
            <a:endParaRPr sz="3500"/>
          </a:p>
        </p:txBody>
      </p:sp>
      <p:sp>
        <p:nvSpPr>
          <p:cNvPr id="2935" name="Google Shape;2935;p34"/>
          <p:cNvSpPr txBox="1"/>
          <p:nvPr>
            <p:ph idx="1" type="subTitle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Diperkenalkan pada tahun 2009, standar ini mendukung frekuensi 2,4 GHz dan 5 GHz. 802.11n memiliki kecepatan transfer data yang lebih tinggi dan meningkatkan kinerja melalui teknologi seperti MIMO (Multiple Input, Multiple Output).</a:t>
            </a:r>
            <a:endParaRPr sz="1600"/>
          </a:p>
        </p:txBody>
      </p:sp>
      <p:grpSp>
        <p:nvGrpSpPr>
          <p:cNvPr id="2936" name="Google Shape;2936;p34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2937" name="Google Shape;2937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38" name="Google Shape;2938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8" name="Google Shape;2948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49" name="Google Shape;2949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9" name="Google Shape;2959;p34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2960" name="Google Shape;2960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6" name="Google Shape;2966;p34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2967" name="Google Shape;2967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2" name="Google Shape;2972;p34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2973" name="Google Shape;2973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74" name="Google Shape;2974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4" name="Google Shape;2984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85" name="Google Shape;2985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95" name="Google Shape;2995;p34"/>
          <p:cNvGrpSpPr/>
          <p:nvPr/>
        </p:nvGrpSpPr>
        <p:grpSpPr>
          <a:xfrm flipH="1" rot="5400000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2996" name="Google Shape;2996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p35"/>
          <p:cNvSpPr txBox="1"/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802.11ac</a:t>
            </a:r>
            <a:endParaRPr sz="3500"/>
          </a:p>
        </p:txBody>
      </p:sp>
      <p:sp>
        <p:nvSpPr>
          <p:cNvPr id="3007" name="Google Shape;3007;p35"/>
          <p:cNvSpPr txBox="1"/>
          <p:nvPr>
            <p:ph idx="1" type="subTitle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Standar ini diperkenalkan pada tahun 2013 dan beroperasi pada frekuensi 5 GHz. 802.11ac menawarkan kecepatan transfer data yang lebih tinggi daripada 802.11n dan mendukung teknologi MIMO yang lebih canggih.</a:t>
            </a:r>
            <a:endParaRPr sz="1600"/>
          </a:p>
        </p:txBody>
      </p:sp>
      <p:grpSp>
        <p:nvGrpSpPr>
          <p:cNvPr id="3008" name="Google Shape;3008;p35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3009" name="Google Shape;3009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10" name="Google Shape;3010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0" name="Google Shape;3020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21" name="Google Shape;3021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31" name="Google Shape;3031;p35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3032" name="Google Shape;3032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8" name="Google Shape;3038;p35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3039" name="Google Shape;3039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4" name="Google Shape;3044;p35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3045" name="Google Shape;3045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46" name="Google Shape;3046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6" name="Google Shape;3056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57" name="Google Shape;3057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67" name="Google Shape;3067;p35"/>
          <p:cNvGrpSpPr/>
          <p:nvPr/>
        </p:nvGrpSpPr>
        <p:grpSpPr>
          <a:xfrm flipH="1" rot="5400000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3068" name="Google Shape;3068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7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p36"/>
          <p:cNvSpPr txBox="1"/>
          <p:nvPr>
            <p:ph type="title"/>
          </p:nvPr>
        </p:nvSpPr>
        <p:spPr>
          <a:xfrm>
            <a:off x="713100" y="1136225"/>
            <a:ext cx="77178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802.11ax (Wi-Fi 6)</a:t>
            </a:r>
            <a:endParaRPr sz="3500"/>
          </a:p>
        </p:txBody>
      </p:sp>
      <p:sp>
        <p:nvSpPr>
          <p:cNvPr id="3079" name="Google Shape;3079;p36"/>
          <p:cNvSpPr txBox="1"/>
          <p:nvPr>
            <p:ph idx="1" type="subTitle"/>
          </p:nvPr>
        </p:nvSpPr>
        <p:spPr>
          <a:xfrm>
            <a:off x="1030275" y="1947475"/>
            <a:ext cx="72501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Standar ini diperkenalkan pada tahun 2019 dan mendukung frekuensi 2,4 GHz dan 5 GHz. Wi-Fi 6 memiliki kecepatan transfer data yang lebih tinggi, meningkatkan efisiensi spektrum frekuensi, dan mendukung lebih banyak perangkat terhubung secara bersamaan.</a:t>
            </a:r>
            <a:endParaRPr sz="1600"/>
          </a:p>
        </p:txBody>
      </p:sp>
      <p:grpSp>
        <p:nvGrpSpPr>
          <p:cNvPr id="3080" name="Google Shape;3080;p36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3081" name="Google Shape;3081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82" name="Google Shape;3082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2" name="Google Shape;3092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93" name="Google Shape;3093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3" name="Google Shape;3103;p36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3104" name="Google Shape;3104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0" name="Google Shape;3110;p36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3111" name="Google Shape;3111;p3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6" name="Google Shape;3116;p36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3117" name="Google Shape;3117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18" name="Google Shape;3118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8" name="Google Shape;3128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29" name="Google Shape;312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39" name="Google Shape;3139;p36"/>
          <p:cNvGrpSpPr/>
          <p:nvPr/>
        </p:nvGrpSpPr>
        <p:grpSpPr>
          <a:xfrm flipH="1" rot="5400000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3140" name="Google Shape;3140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