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721425" y="2838934"/>
            <a:ext cx="5216700" cy="1159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5938246" y="2533162"/>
            <a:ext cx="7218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2533162"/>
            <a:ext cx="7218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2533162"/>
            <a:ext cx="7218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2533162"/>
            <a:ext cx="52167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lor background">
    <p:bg>
      <p:bgPr>
        <a:solidFill>
          <a:srgbClr val="2185C5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Shape 18"/>
          <p:cNvSpPr/>
          <p:nvPr/>
        </p:nvSpPr>
        <p:spPr>
          <a:xfrm>
            <a:off x="3047703" y="3992850"/>
            <a:ext cx="3047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3992850"/>
            <a:ext cx="3047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 i="1"/>
            </a:lvl1pPr>
            <a:lvl2pPr lvl="1" rtl="0" algn="ctr">
              <a:spcBef>
                <a:spcPts val="0"/>
              </a:spcBef>
              <a:defRPr i="1"/>
            </a:lvl2pPr>
            <a:lvl3pPr lvl="2" rtl="0" algn="ctr">
              <a:spcBef>
                <a:spcPts val="0"/>
              </a:spcBef>
              <a:defRPr i="1"/>
            </a:lvl3pPr>
            <a:lvl4pPr lvl="3" rtl="0" algn="ctr">
              <a:spcBef>
                <a:spcPts val="0"/>
              </a:spcBef>
              <a:defRPr i="1"/>
            </a:lvl4pPr>
            <a:lvl5pPr lvl="4" rtl="0" algn="ctr">
              <a:spcBef>
                <a:spcPts val="0"/>
              </a:spcBef>
              <a:defRPr i="1"/>
            </a:lvl5pPr>
            <a:lvl6pPr lvl="5" rtl="0" algn="ctr">
              <a:spcBef>
                <a:spcPts val="0"/>
              </a:spcBef>
              <a:defRPr i="1"/>
            </a:lvl6pPr>
            <a:lvl7pPr lvl="6" rtl="0" algn="ctr">
              <a:spcBef>
                <a:spcPts val="0"/>
              </a:spcBef>
              <a:defRPr i="1"/>
            </a:lvl7pPr>
            <a:lvl8pPr lvl="7" rtl="0" algn="ctr">
              <a:spcBef>
                <a:spcPts val="0"/>
              </a:spcBef>
              <a:defRPr i="1"/>
            </a:lvl8pPr>
            <a:lvl9pPr lvl="8" algn="ctr">
              <a:spcBef>
                <a:spcPts val="0"/>
              </a:spcBef>
              <a:defRPr i="1"/>
            </a:lvl9pPr>
          </a:lstStyle>
          <a:p/>
        </p:txBody>
      </p:sp>
      <p:sp>
        <p:nvSpPr>
          <p:cNvPr id="23" name="Shape 23"/>
          <p:cNvSpPr txBox="1"/>
          <p:nvPr/>
        </p:nvSpPr>
        <p:spPr>
          <a:xfrm>
            <a:off x="3593400" y="1181418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9600">
                <a:solidFill>
                  <a:srgbClr val="97ABBC"/>
                </a:solidFill>
              </a:rPr>
              <a:t>“</a:t>
            </a:r>
          </a:p>
        </p:txBody>
      </p:sp>
      <p:sp>
        <p:nvSpPr>
          <p:cNvPr id="24" name="Shape 2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34176" y="1599675"/>
            <a:ext cx="17103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710424" y="1599675"/>
            <a:ext cx="17103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219455" y="1200150"/>
            <a:ext cx="31368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3386403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893700" y="4649962"/>
            <a:ext cx="6462600" cy="35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Clr>
                <a:srgbClr val="2185C5"/>
              </a:buClr>
              <a:buSzPct val="100000"/>
              <a:buNone/>
              <a:defRPr sz="1400">
                <a:solidFill>
                  <a:srgbClr val="2185C5"/>
                </a:solidFill>
              </a:defRPr>
            </a:lvl1pPr>
          </a:lstStyle>
          <a:p/>
        </p:txBody>
      </p:sp>
      <p:sp>
        <p:nvSpPr>
          <p:cNvPr id="60" name="Shape 6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8250311" y="5066325"/>
            <a:ext cx="893700" cy="771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893709" y="5066325"/>
            <a:ext cx="6462600" cy="771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4404355" y="2715275"/>
            <a:ext cx="3020400" cy="90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Tornado</a:t>
            </a:r>
          </a:p>
        </p:txBody>
      </p:sp>
      <p:pic>
        <p:nvPicPr>
          <p:cNvPr descr="tornado_400x400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225" y="2501287"/>
            <a:ext cx="1328875" cy="13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Tornado Structure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893700" y="1373600"/>
            <a:ext cx="76032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845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100"/>
              <a:t>Application object</a:t>
            </a:r>
          </a:p>
          <a:p>
            <a:pPr indent="-298450" lvl="1" marL="914400" rtl="0">
              <a:spcBef>
                <a:spcPts val="0"/>
              </a:spcBef>
              <a:buSzPct val="100000"/>
              <a:buChar char="-"/>
            </a:pPr>
            <a:r>
              <a:rPr lang="en" sz="1100"/>
              <a:t>The application object is responsible for global configuration, including the routing table and maps request to handlers 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Tornado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893700" y="1373600"/>
            <a:ext cx="74091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	Tornado is a python web framework / web server and asynchronous networking library,and can handle ten thousand open connection.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started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893700" y="1373600"/>
            <a:ext cx="70221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Installation : </a:t>
            </a:r>
            <a:r>
              <a:rPr lang="en">
                <a:solidFill>
                  <a:srgbClr val="F6B26B"/>
                </a:solidFill>
              </a:rPr>
              <a:t>pip install tornado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Core framework </a:t>
            </a:r>
          </a:p>
          <a:p>
            <a:pPr indent="-228600" lvl="1" marL="914400" rtl="0">
              <a:spcBef>
                <a:spcPts val="480"/>
              </a:spcBef>
              <a:buChar char="-"/>
            </a:pPr>
            <a:r>
              <a:rPr lang="en" sz="2400"/>
              <a:t>tornado.ioloop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tornado.web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tornado.httpserver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Helloworld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893700" y="1373600"/>
            <a:ext cx="74922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>
              <a:spcBef>
                <a:spcPts val="0"/>
              </a:spcBef>
              <a:buSzPct val="100000"/>
            </a:pPr>
            <a:r>
              <a:rPr lang="en" sz="1400"/>
              <a:t>https://github.com/tornadoweb/tornado/blob/master/demos/helloworld/helloworld.py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RESTful </a:t>
            </a:r>
            <a:r>
              <a:rPr lang="en"/>
              <a:t>API / Web service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893700" y="1373600"/>
            <a:ext cx="76680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100"/>
              <a:t>REST (Representational State Transfer)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100"/>
              <a:t>Web service that communication through HTTP Protocol in JSON or XML format.</a:t>
            </a:r>
          </a:p>
          <a:p>
            <a:pPr indent="-2984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100"/>
              <a:t>HTTP Method (GET, POST , PUT , DELETE)</a:t>
            </a:r>
          </a:p>
          <a:p>
            <a:pPr indent="-298450" lvl="0" marL="914400" rtl="0">
              <a:lnSpc>
                <a:spcPct val="115909"/>
              </a:lnSpc>
              <a:spcBef>
                <a:spcPts val="0"/>
              </a:spcBef>
              <a:buSzPct val="110000"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</a:rPr>
              <a:t>GET</a:t>
            </a:r>
          </a:p>
          <a:p>
            <a:pPr indent="457200" lvl="0" marL="457200" rtl="0">
              <a:lnSpc>
                <a:spcPct val="122727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Read a specific resource (by an identifier) or a collection of resources.</a:t>
            </a:r>
          </a:p>
          <a:p>
            <a:pPr indent="-298450" lvl="0" marL="914400" rtl="0">
              <a:lnSpc>
                <a:spcPct val="115909"/>
              </a:lnSpc>
              <a:spcBef>
                <a:spcPts val="0"/>
              </a:spcBef>
              <a:buSzPct val="110000"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</a:rPr>
              <a:t>PUT</a:t>
            </a:r>
          </a:p>
          <a:p>
            <a:pPr indent="0" lvl="0" marL="914400" rtl="0">
              <a:lnSpc>
                <a:spcPct val="122727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Update a specific resource (by an identifier) or a collection of resources.</a:t>
            </a:r>
          </a:p>
          <a:p>
            <a:pPr indent="-298450" lvl="0" marL="914400" rtl="0">
              <a:lnSpc>
                <a:spcPct val="115909"/>
              </a:lnSpc>
              <a:spcBef>
                <a:spcPts val="0"/>
              </a:spcBef>
              <a:buSzPct val="110000"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</a:rPr>
              <a:t>DELETE</a:t>
            </a:r>
          </a:p>
          <a:p>
            <a:pPr indent="457200" lvl="0" marL="457200" rtl="0">
              <a:lnSpc>
                <a:spcPct val="122727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Remove/delete a specific resource by an identifier.</a:t>
            </a:r>
          </a:p>
          <a:p>
            <a:pPr indent="-298450" lvl="0" marL="914400" rtl="0">
              <a:lnSpc>
                <a:spcPct val="115909"/>
              </a:lnSpc>
              <a:spcBef>
                <a:spcPts val="0"/>
              </a:spcBef>
              <a:buSzPct val="110000"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</a:rPr>
              <a:t>POST</a:t>
            </a:r>
          </a:p>
          <a:p>
            <a:pPr indent="457200" lvl="0" marL="457200" rtl="0">
              <a:lnSpc>
                <a:spcPct val="122727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Create a new resource. Also a catch-all verb for operations that don't fit into the other categories.</a:t>
            </a:r>
          </a:p>
          <a:p>
            <a:pPr indent="-29845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100"/>
              <a:t>More info : http://www.restapitutorial.com/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Argument handler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893700" y="1373600"/>
            <a:ext cx="77070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GET Method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0" lvl="0" marL="457200">
              <a:spcBef>
                <a:spcPts val="0"/>
              </a:spcBef>
              <a:buNone/>
            </a:pPr>
            <a:r>
              <a:rPr lang="en" sz="1200"/>
              <a:t>d</a:t>
            </a:r>
            <a:r>
              <a:rPr lang="en" sz="1200"/>
              <a:t>ef my_get_function(self , *args, **kwargs)</a:t>
            </a:r>
          </a:p>
          <a:p>
            <a:pPr indent="-304800" lvl="0" marL="914400" rtl="0">
              <a:spcBef>
                <a:spcPts val="0"/>
              </a:spcBef>
              <a:buSzPct val="100000"/>
            </a:pPr>
            <a:r>
              <a:rPr lang="en" sz="1200"/>
              <a:t>a</a:t>
            </a:r>
            <a:r>
              <a:rPr lang="en" sz="1200"/>
              <a:t>rgs = argument</a:t>
            </a:r>
          </a:p>
          <a:p>
            <a:pPr indent="-304800" lvl="0" marL="914400" rtl="0">
              <a:spcBef>
                <a:spcPts val="0"/>
              </a:spcBef>
              <a:buSzPct val="100000"/>
            </a:pPr>
            <a:r>
              <a:rPr lang="en" sz="1200"/>
              <a:t>k</a:t>
            </a:r>
            <a:r>
              <a:rPr lang="en" sz="1200"/>
              <a:t>wargs  = keyword argument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" sz="1200"/>
              <a:t>POST Method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Import json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</a:t>
            </a:r>
            <a:r>
              <a:rPr lang="en" sz="1200"/>
              <a:t>d</a:t>
            </a:r>
            <a:r>
              <a:rPr lang="en" sz="1200"/>
              <a:t>ef my_post_function(self):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		my_var = self.json.loads(self.request.body)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893700" y="205987"/>
            <a:ext cx="6462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Exercise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API Calculator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GET /sum/3/1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POST /sum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{ “numbers” : [5,2] }</a:t>
            </a:r>
          </a:p>
          <a:p>
            <a:pPr indent="-228600" lvl="2" marL="1371600" rtl="0">
              <a:spcBef>
                <a:spcPts val="0"/>
              </a:spcBef>
              <a:buChar char="-"/>
            </a:pPr>
            <a:r>
              <a:rPr lang="en"/>
              <a:t>{ “numbers” : [5,1,6,3] }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API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893700" y="206000"/>
            <a:ext cx="74364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API (Application Programming Interface)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893700" y="1373587"/>
            <a:ext cx="6462600" cy="355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