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85" r:id="rId5"/>
    <p:sldId id="261" r:id="rId6"/>
    <p:sldId id="293" r:id="rId7"/>
    <p:sldId id="277" r:id="rId8"/>
    <p:sldId id="297" r:id="rId9"/>
    <p:sldId id="298" r:id="rId10"/>
    <p:sldId id="299" r:id="rId11"/>
    <p:sldId id="300" r:id="rId12"/>
    <p:sldId id="305" r:id="rId13"/>
    <p:sldId id="301" r:id="rId14"/>
    <p:sldId id="308" r:id="rId15"/>
    <p:sldId id="307" r:id="rId16"/>
    <p:sldId id="309" r:id="rId17"/>
    <p:sldId id="310" r:id="rId18"/>
    <p:sldId id="311" r:id="rId19"/>
    <p:sldId id="320" r:id="rId20"/>
    <p:sldId id="321" r:id="rId21"/>
    <p:sldId id="312" r:id="rId22"/>
    <p:sldId id="322" r:id="rId23"/>
    <p:sldId id="324" r:id="rId24"/>
    <p:sldId id="323" r:id="rId25"/>
    <p:sldId id="325" r:id="rId26"/>
    <p:sldId id="326" r:id="rId27"/>
    <p:sldId id="314" r:id="rId28"/>
    <p:sldId id="315" r:id="rId29"/>
    <p:sldId id="316" r:id="rId30"/>
    <p:sldId id="317" r:id="rId31"/>
    <p:sldId id="303" r:id="rId32"/>
    <p:sldId id="302" r:id="rId33"/>
    <p:sldId id="304" r:id="rId3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70" autoAdjust="0"/>
  </p:normalViewPr>
  <p:slideViewPr>
    <p:cSldViewPr snapToGrid="0">
      <p:cViewPr varScale="1">
        <p:scale>
          <a:sx n="66" d="100"/>
          <a:sy n="66" d="100"/>
        </p:scale>
        <p:origin x="768" y="48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B08324-D0EF-4B6E-A5F2-A393EF55E751}" type="datetime1">
              <a:rPr lang="fr-FR" smtClean="0"/>
              <a:t>31/05/2023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6001A-C8F2-45B4-9631-C2BA75966D4D}" type="datetime1">
              <a:rPr lang="fr-FR" smtClean="0"/>
              <a:pPr/>
              <a:t>31/05/2023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4F1A11-BB96-443E-B274-982C61AA7E0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diapo pour valider compétences titre CDA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41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Github</a:t>
            </a:r>
            <a:r>
              <a:rPr lang="fr-FR" dirty="0">
                <a:sym typeface="Wingdings" panose="05000000000000000000" pitchFamily="2" charset="2"/>
              </a:rPr>
              <a:t>, Trello, Slack</a:t>
            </a:r>
          </a:p>
          <a:p>
            <a:r>
              <a:rPr lang="fr-FR" dirty="0">
                <a:sym typeface="Wingdings" panose="05000000000000000000" pitchFamily="2" charset="2"/>
              </a:rPr>
              <a:t>2  </a:t>
            </a:r>
            <a:r>
              <a:rPr lang="fr-FR" dirty="0" err="1">
                <a:sym typeface="Wingdings" panose="05000000000000000000" pitchFamily="2" charset="2"/>
              </a:rPr>
              <a:t>Figma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3  Notion charte graphique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75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gtithub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IAPM desktop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 branches  sous-branches 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dev_client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dev_commande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dev_interface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dev_produit</a:t>
            </a:r>
            <a:endParaRPr lang="fr-FR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Main  branche principale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 j’aurais pu utiliser  Trello  outil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gest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proj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créer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etapes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prok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colab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facil</a:t>
            </a:r>
            <a:endParaRPr lang="fr-FR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 ou Slack 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msgrie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tmps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réel,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partge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fichier,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integrer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à Trello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4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gest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temps, repart tâches 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diag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gantt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gest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temps, effectif) +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diag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08087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StryBrds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mquette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 sur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(parler de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Près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strybrds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DESKTOP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  Près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strybrds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MOBILE 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 page accueil,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interfaces,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btn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appbar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bdd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Drte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affich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cli, cmds, stats, prod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Gche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cli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 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Mqutge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app DESKTOP 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mqute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Menu &amp;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Gest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Cli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861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coulre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princip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backgrnd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tte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l’app)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 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coulre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princip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btn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tte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l’app)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 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coulre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princip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txt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4  variante 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btn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&amp; txt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8736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Specificité</a:t>
            </a:r>
            <a:r>
              <a:rPr lang="fr-FR" dirty="0">
                <a:sym typeface="Wingdings" panose="05000000000000000000" pitchFamily="2" charset="2"/>
              </a:rPr>
              <a:t> app  ce que l’user peut faire</a:t>
            </a:r>
          </a:p>
          <a:p>
            <a:r>
              <a:rPr lang="fr-FR" dirty="0">
                <a:sym typeface="Wingdings" panose="05000000000000000000" pitchFamily="2" charset="2"/>
              </a:rPr>
              <a:t>       Diag  UML, Diag de classes, dict données, MCD, MLD, BDD</a:t>
            </a:r>
          </a:p>
          <a:p>
            <a:r>
              <a:rPr lang="fr-FR" dirty="0">
                <a:sym typeface="Wingdings" panose="05000000000000000000" pitchFamily="2" charset="2"/>
              </a:rPr>
              <a:t>       </a:t>
            </a:r>
            <a:r>
              <a:rPr lang="fr-FR" dirty="0" err="1">
                <a:sym typeface="Wingdings" panose="05000000000000000000" pitchFamily="2" charset="2"/>
              </a:rPr>
              <a:t>Conventio</a:t>
            </a:r>
            <a:r>
              <a:rPr lang="fr-FR" dirty="0">
                <a:sym typeface="Wingdings" panose="05000000000000000000" pitchFamily="2" charset="2"/>
              </a:rPr>
              <a:t> de </a:t>
            </a:r>
            <a:r>
              <a:rPr lang="fr-FR" dirty="0" err="1">
                <a:sym typeface="Wingdings" panose="05000000000000000000" pitchFamily="2" charset="2"/>
              </a:rPr>
              <a:t>nmge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2  Contraintes tech</a:t>
            </a:r>
          </a:p>
          <a:p>
            <a:r>
              <a:rPr lang="fr-FR" dirty="0">
                <a:sym typeface="Wingdings" panose="05000000000000000000" pitchFamily="2" charset="2"/>
              </a:rPr>
              <a:t>       Composants d’accès aux données</a:t>
            </a:r>
          </a:p>
          <a:p>
            <a:r>
              <a:rPr lang="fr-FR" dirty="0">
                <a:sym typeface="Wingdings" panose="05000000000000000000" pitchFamily="2" charset="2"/>
              </a:rPr>
              <a:t>       MVC</a:t>
            </a:r>
          </a:p>
          <a:p>
            <a:r>
              <a:rPr lang="fr-FR" dirty="0">
                <a:sym typeface="Wingdings" panose="05000000000000000000" pitchFamily="2" charset="2"/>
              </a:rPr>
              <a:t>       Bootstrap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302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IAPM DESK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Administrateur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Ajout,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modif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supr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 cli, prod, cmds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Utiliser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btn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nav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Rech cli/prod via barre de Rech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3012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StoreSwap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Client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nav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sur site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créer/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supr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compte, se connecter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gest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panier, ajout/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supr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articles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donner feedback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8666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IAPM Mobile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Administrateur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Ajout,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modif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supr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 cli, prod, cmds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Rech cli/prod/cmds via barre de Rech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Consult stats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bdd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en temps réel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3003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cas UML </a:t>
            </a:r>
            <a:r>
              <a:rPr lang="fr-FR" dirty="0">
                <a:sym typeface="Wingdings" panose="05000000000000000000" pitchFamily="2" charset="2"/>
              </a:rPr>
              <a:t> IAPM Desktop</a:t>
            </a:r>
            <a:endParaRPr lang="fr-FR" dirty="0"/>
          </a:p>
          <a:p>
            <a:r>
              <a:rPr lang="fr-FR" dirty="0"/>
              <a:t>Présenter le diagramme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20483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cas UML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StoreSwap</a:t>
            </a:r>
            <a:r>
              <a:rPr lang="fr-FR" dirty="0">
                <a:sym typeface="Wingdings" panose="05000000000000000000" pitchFamily="2" charset="2"/>
              </a:rPr>
              <a:t> WEB</a:t>
            </a:r>
            <a:endParaRPr lang="fr-FR" dirty="0"/>
          </a:p>
          <a:p>
            <a:r>
              <a:rPr lang="fr-FR" dirty="0"/>
              <a:t>Présenter le diagramme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774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Sommaire </a:t>
            </a:r>
            <a:r>
              <a:rPr lang="fr-FR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Présentation personnelle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Référentiel des compétences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Résumé des projets (en anglais)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Cahier des charges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 projet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Spécification fonctionnelles / techniques</a:t>
            </a:r>
            <a:endParaRPr lang="fr-FR" sz="1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Réalisations du candidat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Veille Technologique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Situation nécessitant un travail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31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Dictionnaire de données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StoreSwap</a:t>
            </a:r>
            <a:r>
              <a:rPr lang="fr-FR" dirty="0">
                <a:sym typeface="Wingdings" panose="05000000000000000000" pitchFamily="2" charset="2"/>
              </a:rPr>
              <a:t> WEB</a:t>
            </a:r>
            <a:endParaRPr lang="fr-FR" dirty="0"/>
          </a:p>
          <a:p>
            <a:r>
              <a:rPr lang="fr-FR" dirty="0"/>
              <a:t>Présenter le dictionnaire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0393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Modèle Conceptuel de Données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StoreSwap</a:t>
            </a:r>
            <a:r>
              <a:rPr lang="fr-FR" dirty="0">
                <a:sym typeface="Wingdings" panose="05000000000000000000" pitchFamily="2" charset="2"/>
              </a:rPr>
              <a:t> WEB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Présenter MCD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Présenter MLD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0081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Classes </a:t>
            </a:r>
            <a:r>
              <a:rPr lang="fr-FR" dirty="0">
                <a:sym typeface="Wingdings" panose="05000000000000000000" pitchFamily="2" charset="2"/>
              </a:rPr>
              <a:t> IAPM Desktop</a:t>
            </a:r>
          </a:p>
          <a:p>
            <a:r>
              <a:rPr lang="fr-FR" dirty="0">
                <a:sym typeface="Wingdings" panose="05000000000000000000" pitchFamily="2" charset="2"/>
              </a:rPr>
              <a:t> Présenter diagramme des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259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BDD web, desktop &amp; mobile</a:t>
            </a:r>
          </a:p>
          <a:p>
            <a:r>
              <a:rPr lang="fr-FR" dirty="0">
                <a:sym typeface="Wingdings" panose="05000000000000000000" pitchFamily="2" charset="2"/>
              </a:rPr>
              <a:t> Tables  Tables Produit</a:t>
            </a:r>
          </a:p>
          <a:p>
            <a:r>
              <a:rPr lang="fr-FR" dirty="0">
                <a:sym typeface="Wingdings" panose="05000000000000000000" pitchFamily="2" charset="2"/>
              </a:rPr>
              <a:t> Procédure stockées  requêtes exécutée coté </a:t>
            </a:r>
            <a:r>
              <a:rPr lang="fr-FR" dirty="0" err="1">
                <a:sym typeface="Wingdings" panose="05000000000000000000" pitchFamily="2" charset="2"/>
              </a:rPr>
              <a:t>bdd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Déclencheurs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Evènement exécuté un moment déterminé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0504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Elaboration contraintes techniques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Outils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utilisé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 code, WAMP,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LoopingMCD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diagrams.net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 7.4.26, HTML 5, CSS 3 (framework Bootstrap 5)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Serveur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WAMP localhost, langage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Sécurité (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StoreSwap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Hashage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inscription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utilisateur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intuitive, facilité navigation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901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793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83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 STMG option SIG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2020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STMG = Science Technologiques du Management et de la Gestion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SIG = Système d’Information et de Gestion</a:t>
            </a:r>
            <a:endParaRPr lang="fr-FR" sz="1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BTS SIO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2022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SIO = Service Informatique aux Organisations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BACHELOR CDA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Concepteur Développeur d’Applications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Alternance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Optim.Solutions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Ce que j’ai appris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2927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Designer Application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projects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(Argumenter + introduire langages):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IAPM Desktop, Visual Basic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StoreSwap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Web, PHP, HTML/CSS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IAPM Mobile, Dart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They use same database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Fake company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Layweb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Argumenter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12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tweaks customers, product and orders by add, modify or delete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WAMP server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need to be connected with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to access the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things like Workflows, Schedule Management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453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create accounts, access to the basket, manage it …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WAMP server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a hashed password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8311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tweaks customers, product and orders by add, modify or delete them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 server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need to be connected with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to access the app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things like Workflows, Schedule Management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1152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cahier des charges regroupera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des demandes du client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Layweb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Les besoins de l’entreprise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Utilisateurs de l’application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Tests et validation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59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Vendre bonbons, étendre (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importance sécurité, site web,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stock desk &amp; mobil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800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permetre</a:t>
            </a: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nav</a:t>
            </a: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cli, interface progicielle </a:t>
            </a:r>
            <a:r>
              <a:rPr lang="fr-FR" sz="1800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manipul</a:t>
            </a: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données, contrôle </a:t>
            </a:r>
            <a:r>
              <a:rPr lang="fr-FR" sz="1800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ttle</a:t>
            </a: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prod, cli, cmds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 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Web Client  Acheter, Consult site, Nav librement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Desk/mobil Admin  Consult data, </a:t>
            </a:r>
            <a:r>
              <a:rPr lang="fr-FR" sz="1800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edit</a:t>
            </a: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fr-FR" sz="1800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dashboard</a:t>
            </a: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(nb cli, prod, cmds en temps réel)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4  </a:t>
            </a:r>
            <a:r>
              <a:rPr lang="fr-FR" sz="1800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redac</a:t>
            </a: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1800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raport</a:t>
            </a: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tech du prestataire + </a:t>
            </a:r>
            <a:r>
              <a:rPr lang="fr-FR" sz="1800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raport</a:t>
            </a: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projet </a:t>
            </a:r>
            <a:r>
              <a:rPr lang="fr-FR" sz="1800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valid</a:t>
            </a:r>
            <a:r>
              <a:rPr lang="fr-FR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par cli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7381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 dirty="0"/>
              <a:t>S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rtlCol="0" anchor="ctr"/>
          <a:lstStyle>
            <a:lvl1pPr algn="l">
              <a:defRPr sz="6000" cap="all" baseline="0"/>
            </a:lvl1pPr>
          </a:lstStyle>
          <a:p>
            <a:pPr rtl="0"/>
            <a:r>
              <a:rPr lang="fr-FR" noProof="0"/>
              <a:t>Cliquez pour modifier le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rtlCol="0"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MODIFIER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l’imag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3" name="Espace réservé du texte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34" name="Espace réservé du texte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35" name="Espace réservé du texte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36" name="Espace réservé du texte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39" name="Espace réservé du texte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0" name="Espace réservé du texte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1" name="Espace réservé du texte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2" name="Espace réservé du texte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3" name="Espace réservé du texte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e la date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7/01/20XX</a:t>
            </a:r>
          </a:p>
        </p:txBody>
      </p:sp>
      <p:sp>
        <p:nvSpPr>
          <p:cNvPr id="16" name="Espace réservé du pied de page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3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1" y="2413000"/>
            <a:ext cx="4114795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3" y="2413000"/>
            <a:ext cx="4114797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pied de page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ch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1" name="Espace réservé du texte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4" name="Espace réservé du texte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cxnSp>
        <p:nvCxnSpPr>
          <p:cNvPr id="7" name="Connecteur droit avec flèche 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4142" y="2046288"/>
            <a:ext cx="554445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4142" y="3162300"/>
            <a:ext cx="5544458" cy="302736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40588" y="2046288"/>
            <a:ext cx="41148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240588" y="3162300"/>
            <a:ext cx="4114800" cy="302736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142" y="1850572"/>
            <a:ext cx="10134601" cy="409302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0" name="Espace réservé du texte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1" name="Espace réservé du texte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2" name="Espace réservé du texte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3" name="Espace réservé du texte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Espace réservé d’image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3" name="Espace réservé d’image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0" name="Espace réservé d’image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5" name="Espace réservé d’image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2" name="Espace réservé d’image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9" name="Espace réservé d’image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6" name="Espace réservé d’image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3" name="Espace réservé d’image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7" name="Espace réservé du texte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8" name="Espace réservé du texte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9" name="Espace réservé du texte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0" name="Espace réservé du texte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1" name="Espace réservé du texte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2" name="Espace réservé du texte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3" name="Espace réservé du texte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4" name="Espace réservé du texte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5" name="Espace réservé du texte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6" name="Espace réservé du texte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7" name="Espace réservé du texte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8" name="Espace réservé du texte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9" name="Espace réservé du texte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80" name="Espace réservé du texte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Contenu 4 avec icô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la photo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60771" y="4136571"/>
            <a:ext cx="3907972" cy="1883230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 rtlCol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07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 : Form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ce réservé d’image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1" name="Espace réservé du texte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7" name="Espace réservé du texte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85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la photo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4" name="Espace réservé du texte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419184"/>
            <a:ext cx="2362200" cy="1110286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titre principal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1" name="Espace réservé du texte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4" name="Espace réservé du texte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1633" y="690928"/>
            <a:ext cx="4501910" cy="732282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titre principal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1" name="Espace réservé du texte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4" name="Espace réservé du texte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l’image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9" y="2318657"/>
            <a:ext cx="4203247" cy="1440996"/>
          </a:xfrm>
        </p:spPr>
        <p:txBody>
          <a:bodyPr lIns="0" rtlCol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43799" y="4147457"/>
            <a:ext cx="4203247" cy="153216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5" name="Espace réservé du texte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</a:t>
            </a:r>
          </a:p>
        </p:txBody>
      </p:sp>
      <p:sp>
        <p:nvSpPr>
          <p:cNvPr id="34" name="Espace réservé du texte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 dirty="0"/>
              <a:t>S</a:t>
            </a:r>
          </a:p>
        </p:txBody>
      </p:sp>
      <p:sp>
        <p:nvSpPr>
          <p:cNvPr id="33" name="Espace réservé du texte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6143" y="5201920"/>
            <a:ext cx="5747657" cy="992505"/>
          </a:xfrm>
        </p:spPr>
        <p:txBody>
          <a:bodyPr rtlCol="0" anchor="ctr">
            <a:normAutofit/>
          </a:bodyPr>
          <a:lstStyle>
            <a:lvl1pPr>
              <a:defRPr sz="4800" cap="all" baseline="0"/>
            </a:lvl1pPr>
          </a:lstStyle>
          <a:p>
            <a:pPr rtl="0"/>
            <a:r>
              <a:rPr lang="fr-FR" noProof="0"/>
              <a:t>Cliquez ici pour modifier</a:t>
            </a:r>
          </a:p>
        </p:txBody>
      </p:sp>
      <p:sp>
        <p:nvSpPr>
          <p:cNvPr id="3" name="Graphique 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que 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4" name="Graphique 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 avec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Titre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Titre 2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Titre 3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8" name="Espace réservé de la date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20" name="Espace réservé du numéro de diapositive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1/7/20XX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9FF96520-E4CE-4EAD-8ABF-1D2297D6B3A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4BDEE1A5-50CD-F1E3-AD59-C14BB770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0"/>
            <a:ext cx="1222057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0DA47D4-A1F1-AA81-4EF0-80AC227AAA2B}"/>
              </a:ext>
            </a:extLst>
          </p:cNvPr>
          <p:cNvSpPr txBox="1"/>
          <p:nvPr/>
        </p:nvSpPr>
        <p:spPr>
          <a:xfrm>
            <a:off x="6232751" y="-4082981"/>
            <a:ext cx="7498897" cy="15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7000">
                      <a:schemeClr val="accent1">
                        <a:lumMod val="0"/>
                        <a:lumOff val="100000"/>
                      </a:schemeClr>
                    </a:gs>
                    <a:gs pos="59000">
                      <a:schemeClr val="accent1">
                        <a:lumMod val="100000"/>
                      </a:schemeClr>
                    </a:gs>
                  </a:gsLst>
                  <a:lin ang="13500000" scaled="1"/>
                  <a:tileRect/>
                </a:gradFill>
                <a:latin typeface="Franklin Gothic Demi" panose="020B0703020102020204" pitchFamily="34" charset="0"/>
              </a:rPr>
              <a:t>D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fr-FR" dirty="0"/>
              <a:t>Outils collaboratifs</a:t>
            </a:r>
          </a:p>
          <a:p>
            <a:pPr rtl="0"/>
            <a:r>
              <a:rPr lang="fr-FR" dirty="0"/>
              <a:t>Maquettes</a:t>
            </a:r>
          </a:p>
          <a:p>
            <a:pPr rtl="0"/>
            <a:r>
              <a:rPr lang="fr-FR" dirty="0"/>
              <a:t>Charte graphique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73CABDF-C205-4E5E-92F8-7C586336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06/06/2023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>
                <a:solidFill>
                  <a:schemeClr val="bg1"/>
                </a:solidFill>
              </a:rPr>
              <a:pPr rtl="0"/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5CA8DC-C6BA-C12F-8E6C-FF0D8C5C0E65}"/>
              </a:ext>
            </a:extLst>
          </p:cNvPr>
          <p:cNvSpPr txBox="1"/>
          <p:nvPr/>
        </p:nvSpPr>
        <p:spPr>
          <a:xfrm>
            <a:off x="9147284" y="6227250"/>
            <a:ext cx="13337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7000">
                      <a:schemeClr val="accent1">
                        <a:lumMod val="0"/>
                        <a:lumOff val="100000"/>
                      </a:schemeClr>
                    </a:gs>
                    <a:gs pos="59000">
                      <a:schemeClr val="accent1">
                        <a:lumMod val="100000"/>
                      </a:schemeClr>
                    </a:gs>
                  </a:gsLst>
                  <a:lin ang="13500000" scaled="1"/>
                  <a:tileRect/>
                </a:gradFill>
                <a:latin typeface="Franklin Gothic Demi" panose="020B0703020102020204" pitchFamily="34" charset="0"/>
              </a:rPr>
              <a:t>éveloppeur</a:t>
            </a:r>
            <a:endParaRPr lang="fr-FR" dirty="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7000">
                    <a:schemeClr val="accent1">
                      <a:lumMod val="0"/>
                      <a:lumOff val="100000"/>
                    </a:schemeClr>
                  </a:gs>
                  <a:gs pos="59000">
                    <a:schemeClr val="accent1">
                      <a:lumMod val="100000"/>
                    </a:schemeClr>
                  </a:gs>
                </a:gsLst>
                <a:lin ang="13500000" scaled="1"/>
                <a:tileRect/>
              </a:gradFill>
              <a:latin typeface="Franklin Gothic Demi" panose="020B0703020102020204" pitchFamily="34" charset="0"/>
            </a:endParaRP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164AF10C-8297-4090-FCDF-6AE8FF78A03E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5ADF97C-D497-708A-6BBF-ECB5DC4877AA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Flèche : droite 90">
              <a:extLst>
                <a:ext uri="{FF2B5EF4-FFF2-40B4-BE49-F238E27FC236}">
                  <a16:creationId xmlns:a16="http://schemas.microsoft.com/office/drawing/2014/main" id="{88A4AB1B-98ED-5406-09CA-6E00C89DC5BB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E3DE17B0-A4D7-FE3F-87BD-74F83C4975AA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93" name="Rectangle : coins arrondis 92">
              <a:extLst>
                <a:ext uri="{FF2B5EF4-FFF2-40B4-BE49-F238E27FC236}">
                  <a16:creationId xmlns:a16="http://schemas.microsoft.com/office/drawing/2014/main" id="{F04290CE-B549-8A57-4B6E-91F2E3C35925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94" name="Rectangle : coins arrondis 93">
              <a:extLst>
                <a:ext uri="{FF2B5EF4-FFF2-40B4-BE49-F238E27FC236}">
                  <a16:creationId xmlns:a16="http://schemas.microsoft.com/office/drawing/2014/main" id="{20A8CC70-467B-4089-3C8C-043C79049320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95" name="Rectangle : coins arrondis 94">
              <a:extLst>
                <a:ext uri="{FF2B5EF4-FFF2-40B4-BE49-F238E27FC236}">
                  <a16:creationId xmlns:a16="http://schemas.microsoft.com/office/drawing/2014/main" id="{A6B82389-C828-4ED5-C1D4-26B3A5EA7437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1284311D-D582-E927-04E2-E8668477F828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97" name="Rectangle : coins arrondis 96">
              <a:extLst>
                <a:ext uri="{FF2B5EF4-FFF2-40B4-BE49-F238E27FC236}">
                  <a16:creationId xmlns:a16="http://schemas.microsoft.com/office/drawing/2014/main" id="{650ED504-1661-183E-1CB6-3BC508B0FFDB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98" name="Rectangle : coins arrondis 97">
              <a:extLst>
                <a:ext uri="{FF2B5EF4-FFF2-40B4-BE49-F238E27FC236}">
                  <a16:creationId xmlns:a16="http://schemas.microsoft.com/office/drawing/2014/main" id="{ADC94884-F90B-FBBD-C46D-C21180D21956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5FCB4819-E1A0-9D90-80FB-48055D6D893E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118D45F0-C618-B485-DA43-196858E1C49A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431CF169-ACCB-29A5-08BE-240DD430C13E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F631C6E-3123-F8F3-0B78-30C64EB0815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lèche : droite 103">
                <a:extLst>
                  <a:ext uri="{FF2B5EF4-FFF2-40B4-BE49-F238E27FC236}">
                    <a16:creationId xmlns:a16="http://schemas.microsoft.com/office/drawing/2014/main" id="{7D568BB9-9755-574E-CFB7-6C8FB633CEC6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51A3BA2E-2E14-0E47-3AEA-6C6017869BF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A1B96556-7924-247E-A682-F510A9524641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07" name="Rectangle : coins arrondis 106">
                <a:extLst>
                  <a:ext uri="{FF2B5EF4-FFF2-40B4-BE49-F238E27FC236}">
                    <a16:creationId xmlns:a16="http://schemas.microsoft.com/office/drawing/2014/main" id="{57FB4126-C64A-5A7B-506A-F39768A5D094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8EC09FFB-A20D-5331-53B3-8A35C8E74A1D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52FD2098-5B19-053A-C3C3-505912FB0520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9DE3C0E-030F-ACEC-2707-7987542EB2AC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3B3104EB-6E97-EDDC-C8F2-88F49604439F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DB5E86D7-4603-93C7-E976-34DE10D680F5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8053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0" y="468946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Outils collaboratifs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A01C24-2ABB-AD77-3BF0-0376FEF4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53896"/>
            <a:ext cx="2341384" cy="2482897"/>
          </a:xfrm>
          <a:prstGeom prst="rect">
            <a:avLst/>
          </a:prstGeom>
        </p:spPr>
      </p:pic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6" y="477910"/>
            <a:ext cx="3850986" cy="1110286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IAPM Desktop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B78AE-A615-6CBD-E0EE-83D6A7FF0275}"/>
              </a:ext>
            </a:extLst>
          </p:cNvPr>
          <p:cNvSpPr txBox="1">
            <a:spLocks/>
          </p:cNvSpPr>
          <p:nvPr/>
        </p:nvSpPr>
        <p:spPr>
          <a:xfrm>
            <a:off x="174811" y="2133304"/>
            <a:ext cx="3212568" cy="74985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/>
              <a:t>Github</a:t>
            </a:r>
            <a:endParaRPr lang="fr-FR" sz="1800" dirty="0"/>
          </a:p>
          <a:p>
            <a:pPr lvl="1"/>
            <a:r>
              <a:rPr lang="fr-FR" sz="1400" dirty="0"/>
              <a:t>Branches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104494FF-3FCA-687F-D132-407A33121AC8}"/>
              </a:ext>
            </a:extLst>
          </p:cNvPr>
          <p:cNvSpPr txBox="1">
            <a:spLocks/>
          </p:cNvSpPr>
          <p:nvPr/>
        </p:nvSpPr>
        <p:spPr>
          <a:xfrm>
            <a:off x="174811" y="3062303"/>
            <a:ext cx="3212568" cy="74985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Trello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66E2126-6350-B465-BF95-CBEEEFEF8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87"/>
          <a:stretch/>
        </p:blipFill>
        <p:spPr>
          <a:xfrm>
            <a:off x="7416351" y="1949365"/>
            <a:ext cx="1474097" cy="14796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8043340-546F-2ECC-169C-62C23436A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086" y="2315679"/>
            <a:ext cx="2616048" cy="747005"/>
          </a:xfrm>
          <a:prstGeom prst="rect">
            <a:avLst/>
          </a:prstGeom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4A547754-FA24-7C22-371F-CE5AD9E1FB0C}"/>
              </a:ext>
            </a:extLst>
          </p:cNvPr>
          <p:cNvSpPr txBox="1">
            <a:spLocks/>
          </p:cNvSpPr>
          <p:nvPr/>
        </p:nvSpPr>
        <p:spPr>
          <a:xfrm>
            <a:off x="174811" y="3849482"/>
            <a:ext cx="3212568" cy="74985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Slack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7E02AC0-5ED8-2B8B-6841-AD9E59B8F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6307" y="3369799"/>
            <a:ext cx="2964021" cy="2964021"/>
          </a:xfrm>
          <a:prstGeom prst="rect">
            <a:avLst/>
          </a:prstGeom>
        </p:spPr>
      </p:pic>
      <p:sp>
        <p:nvSpPr>
          <p:cNvPr id="24" name="Sous-titre 2">
            <a:extLst>
              <a:ext uri="{FF2B5EF4-FFF2-40B4-BE49-F238E27FC236}">
                <a16:creationId xmlns:a16="http://schemas.microsoft.com/office/drawing/2014/main" id="{0CE7F7B5-6B5A-96B8-558E-A4DEE81F0CC3}"/>
              </a:ext>
            </a:extLst>
          </p:cNvPr>
          <p:cNvSpPr txBox="1">
            <a:spLocks/>
          </p:cNvSpPr>
          <p:nvPr/>
        </p:nvSpPr>
        <p:spPr>
          <a:xfrm>
            <a:off x="174810" y="4599337"/>
            <a:ext cx="4114800" cy="113043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Gestion du temps / Répartitions tâches</a:t>
            </a:r>
          </a:p>
          <a:p>
            <a:pPr lvl="1"/>
            <a:r>
              <a:rPr lang="fr-FR" sz="1200" dirty="0"/>
              <a:t>Diagramme de Gantt</a:t>
            </a:r>
          </a:p>
          <a:p>
            <a:pPr lvl="1"/>
            <a:r>
              <a:rPr lang="fr-FR" sz="1200" dirty="0"/>
              <a:t>Diagramme de PERT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4B951FB-01CB-0FB1-385E-297B3B04D6FB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1550EE-197B-E17C-A1B5-5428E03923A6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lèche : droite 27">
              <a:extLst>
                <a:ext uri="{FF2B5EF4-FFF2-40B4-BE49-F238E27FC236}">
                  <a16:creationId xmlns:a16="http://schemas.microsoft.com/office/drawing/2014/main" id="{3438ED95-587A-F859-D40D-4FC6AEECC538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D5C8E6EE-EF46-134A-72E4-C3A96A7AB0EE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6491E15-96DA-F0D6-7E20-8B96BF190876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2EFCD7C2-DE87-BED0-BEE2-68C0FCB793EC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8FBFD0B4-54FC-2B18-0895-68C7A1FFE859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81374C3D-0A8C-A2FF-BA4A-81E560759693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95F9F671-08ED-5C2C-D908-CCE115AE583A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6615C90E-5A62-F6EB-507E-5FCC075FBB83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739E10D-3FFB-8C1B-1D6D-3C06503452A0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C85B8BE-D042-5CF6-E1D7-F94C0C64E41C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DF7E6174-7CDD-3E8D-BE57-03303B5CAF02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C54BC39-9A46-F877-EEAE-890A87DFC14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Flèche : droite 41">
                <a:extLst>
                  <a:ext uri="{FF2B5EF4-FFF2-40B4-BE49-F238E27FC236}">
                    <a16:creationId xmlns:a16="http://schemas.microsoft.com/office/drawing/2014/main" id="{2F4254D6-1D84-561F-2BBD-347F21DCF772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637CFED7-C3C3-7AC9-3869-02A0C02961CE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25633733-5D28-3045-52AF-791A2911350D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E3BCC736-CDFE-7A94-DDA9-D8D2054227FF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664E137B-C046-7D59-13D0-25DCB88C1C9B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809C88-2837-3137-7DE5-6B6EBEC3459E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E61F586D-AEBF-30A4-24F3-2D0BAE817627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A6C39A2-7AA0-612A-9656-96BBFDAD994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F911315C-4DBD-72D7-03FF-D75FE220E7F3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67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0" y="468946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Maquettes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8CF9C35-A190-097B-1C4E-F3FE03F7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81121"/>
            <a:ext cx="6924328" cy="4788000"/>
          </a:xfrm>
          <a:prstGeom prst="rect">
            <a:avLst/>
          </a:prstGeom>
        </p:spPr>
      </p:pic>
      <p:sp>
        <p:nvSpPr>
          <p:cNvPr id="55" name="Sous-titre 2">
            <a:extLst>
              <a:ext uri="{FF2B5EF4-FFF2-40B4-BE49-F238E27FC236}">
                <a16:creationId xmlns:a16="http://schemas.microsoft.com/office/drawing/2014/main" id="{CF417C84-D544-DF0E-92C8-3FF5DF1C2878}"/>
              </a:ext>
            </a:extLst>
          </p:cNvPr>
          <p:cNvSpPr txBox="1">
            <a:spLocks/>
          </p:cNvSpPr>
          <p:nvPr/>
        </p:nvSpPr>
        <p:spPr>
          <a:xfrm>
            <a:off x="174811" y="2133304"/>
            <a:ext cx="3212568" cy="36512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Storyboards</a:t>
            </a:r>
          </a:p>
        </p:txBody>
      </p:sp>
      <p:sp>
        <p:nvSpPr>
          <p:cNvPr id="56" name="Sous-titre 2">
            <a:extLst>
              <a:ext uri="{FF2B5EF4-FFF2-40B4-BE49-F238E27FC236}">
                <a16:creationId xmlns:a16="http://schemas.microsoft.com/office/drawing/2014/main" id="{3146A8AE-9BDA-AC47-87DF-A5CF3321FAE2}"/>
              </a:ext>
            </a:extLst>
          </p:cNvPr>
          <p:cNvSpPr txBox="1">
            <a:spLocks/>
          </p:cNvSpPr>
          <p:nvPr/>
        </p:nvSpPr>
        <p:spPr>
          <a:xfrm>
            <a:off x="174811" y="3548828"/>
            <a:ext cx="3212568" cy="36512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Maquettes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8D84B221-A39C-D9BA-3A54-B0AFCA1C1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053" y="1793891"/>
            <a:ext cx="6094445" cy="4596180"/>
          </a:xfrm>
          <a:prstGeom prst="rect">
            <a:avLst/>
          </a:prstGeom>
        </p:spPr>
      </p:pic>
      <p:sp>
        <p:nvSpPr>
          <p:cNvPr id="63" name="Titre 18">
            <a:extLst>
              <a:ext uri="{FF2B5EF4-FFF2-40B4-BE49-F238E27FC236}">
                <a16:creationId xmlns:a16="http://schemas.microsoft.com/office/drawing/2014/main" id="{C7E1D661-4F1D-C4D2-2492-5A9CBCEE59C5}"/>
              </a:ext>
            </a:extLst>
          </p:cNvPr>
          <p:cNvSpPr txBox="1">
            <a:spLocks/>
          </p:cNvSpPr>
          <p:nvPr/>
        </p:nvSpPr>
        <p:spPr>
          <a:xfrm>
            <a:off x="3984166" y="477910"/>
            <a:ext cx="3850986" cy="1110286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IAPM Desktop</a:t>
            </a:r>
          </a:p>
        </p:txBody>
      </p:sp>
      <p:sp>
        <p:nvSpPr>
          <p:cNvPr id="64" name="Titre 18">
            <a:extLst>
              <a:ext uri="{FF2B5EF4-FFF2-40B4-BE49-F238E27FC236}">
                <a16:creationId xmlns:a16="http://schemas.microsoft.com/office/drawing/2014/main" id="{1903639C-E070-0AC6-4EC6-A191F0ECA582}"/>
              </a:ext>
            </a:extLst>
          </p:cNvPr>
          <p:cNvSpPr txBox="1">
            <a:spLocks/>
          </p:cNvSpPr>
          <p:nvPr/>
        </p:nvSpPr>
        <p:spPr>
          <a:xfrm>
            <a:off x="3982945" y="467929"/>
            <a:ext cx="3850986" cy="1110286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IAPM Mobile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73BBE5DE-D05B-363A-77C2-9DD55FD2F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353" y="3999345"/>
            <a:ext cx="4014478" cy="2390726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6E767166-5221-D1BE-3F8F-22F6E593E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576" y="1814139"/>
            <a:ext cx="4011753" cy="2390725"/>
          </a:xfrm>
          <a:prstGeom prst="rect">
            <a:avLst/>
          </a:prstGeom>
        </p:spPr>
      </p:pic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B00BD893-FEFC-1AE1-71A2-F8BAF9CD9489}"/>
              </a:ext>
            </a:extLst>
          </p:cNvPr>
          <p:cNvSpPr/>
          <p:nvPr/>
        </p:nvSpPr>
        <p:spPr>
          <a:xfrm>
            <a:off x="8938430" y="2388637"/>
            <a:ext cx="2875275" cy="89120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4766DA8-6640-B46B-170E-D9EA3C5B11AB}"/>
              </a:ext>
            </a:extLst>
          </p:cNvPr>
          <p:cNvSpPr/>
          <p:nvPr/>
        </p:nvSpPr>
        <p:spPr>
          <a:xfrm>
            <a:off x="4485814" y="5056740"/>
            <a:ext cx="2875275" cy="89120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Formulaire gestion clients</a:t>
            </a:r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855BDAD-7FCE-9851-AEEB-1FCD012D76B0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688494E-EEC2-F8CB-0B0C-560FD6A2C82F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lèche : droite 68">
              <a:extLst>
                <a:ext uri="{FF2B5EF4-FFF2-40B4-BE49-F238E27FC236}">
                  <a16:creationId xmlns:a16="http://schemas.microsoft.com/office/drawing/2014/main" id="{53EB332B-EAEA-268C-CEEC-D940AA04CB46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 : coins arrondis 69">
              <a:extLst>
                <a:ext uri="{FF2B5EF4-FFF2-40B4-BE49-F238E27FC236}">
                  <a16:creationId xmlns:a16="http://schemas.microsoft.com/office/drawing/2014/main" id="{FA6AF404-6D47-8DC1-6C1E-5DFC94A7E3E7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71" name="Rectangle : coins arrondis 70">
              <a:extLst>
                <a:ext uri="{FF2B5EF4-FFF2-40B4-BE49-F238E27FC236}">
                  <a16:creationId xmlns:a16="http://schemas.microsoft.com/office/drawing/2014/main" id="{CF29C506-7B8F-EC42-C4F7-9FA0546606E7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72" name="Rectangle : coins arrondis 71">
              <a:extLst>
                <a:ext uri="{FF2B5EF4-FFF2-40B4-BE49-F238E27FC236}">
                  <a16:creationId xmlns:a16="http://schemas.microsoft.com/office/drawing/2014/main" id="{832B2CB0-AFC1-4603-7365-99D3DEDDEF69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D00F4440-B116-2048-D0EF-7DBF57214A41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74" name="Rectangle : coins arrondis 73">
              <a:extLst>
                <a:ext uri="{FF2B5EF4-FFF2-40B4-BE49-F238E27FC236}">
                  <a16:creationId xmlns:a16="http://schemas.microsoft.com/office/drawing/2014/main" id="{BA672076-7699-EA2E-2334-D73DAC4A783D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F4608968-CE28-ED70-729F-149D9B677544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998127F0-540C-3D5A-44AA-AC33D5F6E97A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4AABE84-F179-F204-E328-FF6140E1D17C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49BACB52-78C6-6064-5BF7-2DC2249C2361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88F23F5B-B354-8BA0-3EAF-A54C4213A9BD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FE6A69F-B60C-C8B8-C58F-D11EF307350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Flèche : droite 81">
                <a:extLst>
                  <a:ext uri="{FF2B5EF4-FFF2-40B4-BE49-F238E27FC236}">
                    <a16:creationId xmlns:a16="http://schemas.microsoft.com/office/drawing/2014/main" id="{39D28ED2-B510-CCC0-D5C0-BA10D2E06E65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 : coins arrondis 82">
                <a:extLst>
                  <a:ext uri="{FF2B5EF4-FFF2-40B4-BE49-F238E27FC236}">
                    <a16:creationId xmlns:a16="http://schemas.microsoft.com/office/drawing/2014/main" id="{F78E5672-60BC-FC6E-F2FE-1AFA79544FDF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84" name="Rectangle : coins arrondis 83">
                <a:extLst>
                  <a:ext uri="{FF2B5EF4-FFF2-40B4-BE49-F238E27FC236}">
                    <a16:creationId xmlns:a16="http://schemas.microsoft.com/office/drawing/2014/main" id="{01CABE69-894B-EBBE-E6AB-00FA556978DD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85" name="Rectangle : coins arrondis 84">
                <a:extLst>
                  <a:ext uri="{FF2B5EF4-FFF2-40B4-BE49-F238E27FC236}">
                    <a16:creationId xmlns:a16="http://schemas.microsoft.com/office/drawing/2014/main" id="{68551718-5999-ED23-F573-065847E849A3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90BD86EC-41D5-5B2E-07F2-2E1BFE32E55B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4CF16F25-1428-E519-A730-E0FF4EDC1CC5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EB26C894-EB98-E963-688B-0B2CE51D8A11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DC07125D-EB8C-8BDC-2065-848016711985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56A22058-30AA-4B32-950D-9B9C168AF9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65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uiExpand="1" build="p"/>
      <p:bldP spid="63" grpId="0"/>
      <p:bldP spid="63" grpId="1"/>
      <p:bldP spid="63" grpId="2"/>
      <p:bldP spid="64" grpId="0"/>
      <p:bldP spid="64" grpId="1"/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11CC2C15-0CF3-06BC-3F66-F0A70D625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23" r="32614"/>
          <a:stretch/>
        </p:blipFill>
        <p:spPr>
          <a:xfrm>
            <a:off x="4359332" y="4264089"/>
            <a:ext cx="2465386" cy="676469"/>
          </a:xfrm>
          <a:prstGeom prst="rect">
            <a:avLst/>
          </a:prstGeom>
        </p:spPr>
      </p:pic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0" y="468946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Charte graphique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13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6" y="1091682"/>
            <a:ext cx="239581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IAPM Desktop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B78AE-A615-6CBD-E0EE-83D6A7FF0275}"/>
              </a:ext>
            </a:extLst>
          </p:cNvPr>
          <p:cNvSpPr txBox="1">
            <a:spLocks/>
          </p:cNvSpPr>
          <p:nvPr/>
        </p:nvSpPr>
        <p:spPr>
          <a:xfrm>
            <a:off x="174811" y="2193972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Background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EC2D6C-B705-0FF3-03A2-118A65F92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23" r="32614" b="47573"/>
          <a:stretch/>
        </p:blipFill>
        <p:spPr>
          <a:xfrm>
            <a:off x="4359332" y="2752531"/>
            <a:ext cx="2465386" cy="74985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563C981-44D6-02D6-A449-2AE7BA66B8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32614" b="22377"/>
          <a:stretch/>
        </p:blipFill>
        <p:spPr>
          <a:xfrm>
            <a:off x="4359332" y="3428999"/>
            <a:ext cx="2465386" cy="83509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9CE2820-B72B-48A1-475D-0A36D3DA6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36" t="27623"/>
          <a:stretch/>
        </p:blipFill>
        <p:spPr>
          <a:xfrm>
            <a:off x="6746032" y="2752531"/>
            <a:ext cx="1271867" cy="2188028"/>
          </a:xfrm>
          <a:prstGeom prst="rect">
            <a:avLst/>
          </a:prstGeom>
        </p:spPr>
      </p:pic>
      <p:sp>
        <p:nvSpPr>
          <p:cNvPr id="25" name="Sous-titre 2">
            <a:extLst>
              <a:ext uri="{FF2B5EF4-FFF2-40B4-BE49-F238E27FC236}">
                <a16:creationId xmlns:a16="http://schemas.microsoft.com/office/drawing/2014/main" id="{4B390CDB-14B7-A647-8795-F153A15F9636}"/>
              </a:ext>
            </a:extLst>
          </p:cNvPr>
          <p:cNvSpPr txBox="1">
            <a:spLocks/>
          </p:cNvSpPr>
          <p:nvPr/>
        </p:nvSpPr>
        <p:spPr>
          <a:xfrm>
            <a:off x="174811" y="2877591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Boutons</a:t>
            </a:r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09A9521E-847C-1AD0-AD74-DCA81A46E37F}"/>
              </a:ext>
            </a:extLst>
          </p:cNvPr>
          <p:cNvSpPr txBox="1">
            <a:spLocks/>
          </p:cNvSpPr>
          <p:nvPr/>
        </p:nvSpPr>
        <p:spPr>
          <a:xfrm>
            <a:off x="174811" y="3561209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/>
              <a:t>Text</a:t>
            </a:r>
            <a:endParaRPr lang="fr-FR" sz="1800" dirty="0"/>
          </a:p>
        </p:txBody>
      </p:sp>
      <p:sp>
        <p:nvSpPr>
          <p:cNvPr id="28" name="Sous-titre 2">
            <a:extLst>
              <a:ext uri="{FF2B5EF4-FFF2-40B4-BE49-F238E27FC236}">
                <a16:creationId xmlns:a16="http://schemas.microsoft.com/office/drawing/2014/main" id="{B045F3BD-FF23-D488-1855-16900FCB0486}"/>
              </a:ext>
            </a:extLst>
          </p:cNvPr>
          <p:cNvSpPr txBox="1">
            <a:spLocks/>
          </p:cNvSpPr>
          <p:nvPr/>
        </p:nvSpPr>
        <p:spPr>
          <a:xfrm>
            <a:off x="174811" y="4244828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Variantes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8DDA099-9A6E-C459-EFDC-A63453E56110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6811F1-088D-C08A-C948-B711CBD99E4F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lèche : droite 30">
              <a:extLst>
                <a:ext uri="{FF2B5EF4-FFF2-40B4-BE49-F238E27FC236}">
                  <a16:creationId xmlns:a16="http://schemas.microsoft.com/office/drawing/2014/main" id="{06BE2195-B0ED-32CE-AAA4-35E78BF5E2A3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13BA8481-2DDD-3786-BA6C-9EB6919628AA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2AE79900-4966-7AD7-C27D-7AEEC4C775C5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74BC71E7-B33E-ED8B-2776-237C692AE646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5673279E-3044-7454-5162-E8538E1E9A29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80994472-207F-35F5-1A62-8E290AEF8CDE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6CF952AB-24DC-16E7-2B87-F92CD3BB94C3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79F86C53-83D4-F639-FBA2-FC7E7623656B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BA7262D1-F4D7-0CF5-3FA4-93C579EB79BE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E74CD25-8705-5B9A-1B1E-A41CB65C76BE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DB48EBB3-61B7-8ACF-E394-900FB3203709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7498527-5836-9A0B-B19B-7740E55C925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lèche : droite 46">
                <a:extLst>
                  <a:ext uri="{FF2B5EF4-FFF2-40B4-BE49-F238E27FC236}">
                    <a16:creationId xmlns:a16="http://schemas.microsoft.com/office/drawing/2014/main" id="{765E21AB-ECBC-239F-1E55-CEC4031EBF05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4F6E9458-CA3A-DDF6-0311-BE1DEA3FC37B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49BBD2BF-B53D-44DD-6FB8-F5C939B0A5A2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E17010B7-CB47-336E-B8C6-87E8640091A1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25D213CA-DA57-280C-508B-54FF6EE7438A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F3012D62-E582-39DE-B39D-45453F7A0B26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FA5511D7-7DFD-C4A7-851F-58B594328F7D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999539A6-E6F4-30A4-6325-58CCF0E5E0D7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63B92851-4B23-454F-309B-DB5C35345463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4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5" y="3257550"/>
            <a:ext cx="5243471" cy="743744"/>
          </a:xfrm>
        </p:spPr>
        <p:txBody>
          <a:bodyPr rtlCol="0"/>
          <a:lstStyle/>
          <a:p>
            <a:pPr rtl="0"/>
            <a:r>
              <a:rPr lang="fr-FR" dirty="0"/>
              <a:t>Spécification fonctionnelles &amp; techniques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5385320" cy="2058601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fr-FR" dirty="0"/>
              <a:t>Spécifications Fonctionnelles</a:t>
            </a:r>
          </a:p>
          <a:p>
            <a:pPr rtl="0"/>
            <a:r>
              <a:rPr lang="fr-FR" dirty="0"/>
              <a:t>          Spécificités des applications, Diagrammes, Conventions de nommages</a:t>
            </a:r>
          </a:p>
          <a:p>
            <a:pPr rtl="0"/>
            <a:r>
              <a:rPr lang="fr-FR" dirty="0"/>
              <a:t>Spécifications Techniques</a:t>
            </a:r>
          </a:p>
          <a:p>
            <a:pPr rtl="0"/>
            <a:r>
              <a:rPr lang="fr-FR" dirty="0"/>
              <a:t>          Contraintes techniques, accès données, MVC, Bootstrap</a:t>
            </a:r>
          </a:p>
          <a:p>
            <a:pPr rtl="0"/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73CABDF-C205-4E5E-92F8-7C586336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06/06/2023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pPr rtl="0"/>
              <a:t>14</a:t>
            </a:fld>
            <a:endParaRPr lang="fr-FR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6A6E135-4F70-6DAE-EE78-F450DD7910C9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A68EFB-01F1-B699-2FDE-603EAD9E9F1A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lèche : droite 20">
              <a:extLst>
                <a:ext uri="{FF2B5EF4-FFF2-40B4-BE49-F238E27FC236}">
                  <a16:creationId xmlns:a16="http://schemas.microsoft.com/office/drawing/2014/main" id="{CBE0D761-5012-D39B-1E68-88EB9D14DF35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2BE295A9-2116-F718-8AAF-84544C0E1E70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4D1928E-9B3C-4B6F-0A78-358D1A9EDC36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E529032F-63E2-8FB3-480C-A136D090F6FE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885CA155-F827-7E7D-E473-D16063C6EDE5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12D7F924-4FD0-083B-4EFC-A4239AC3E341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68BA8B2-AE0D-F145-F495-63465FE67AB0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4EFB9313-9841-C71E-FB32-D4B42944D349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A4AD3F6-574D-4BEA-8A47-CF45E07B1C8C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C1BE732-2895-1D8D-1B5B-7E374747C95D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D7F0E9A-9D9B-A53A-B6F8-830B5D66FD2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874D15F-15EA-BBE0-3D8F-0392027A590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369828B9-D471-79E5-96F3-F27EA5168AA3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D5734A77-0BEE-28CF-5F1B-DC4600A6CE5F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1ECA88E4-BB6A-E2BF-41A6-860944899A64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FFCC4F85-29A9-BAF3-5D7C-4AEA57FC536A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9EE7C06C-E26E-DD57-CCCC-13577B387852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8E0D4BD8-6DD6-445E-8734-4759C1A31571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22609AA-5EC6-E86F-18CF-64B4FE9B6BAD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AC4B5318-2D8E-8B17-1BB8-16823B8BC486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1A4CF865-A1D7-7C20-F629-AC8936A86718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986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15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Spécifications de l’applications : IAPM Desktop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B78AE-A615-6CBD-E0EE-83D6A7FF0275}"/>
              </a:ext>
            </a:extLst>
          </p:cNvPr>
          <p:cNvSpPr txBox="1">
            <a:spLocks/>
          </p:cNvSpPr>
          <p:nvPr/>
        </p:nvSpPr>
        <p:spPr>
          <a:xfrm>
            <a:off x="174811" y="2193972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Administrateur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  <p:sp>
        <p:nvSpPr>
          <p:cNvPr id="43" name="Espace réservé du texte 20">
            <a:extLst>
              <a:ext uri="{FF2B5EF4-FFF2-40B4-BE49-F238E27FC236}">
                <a16:creationId xmlns:a16="http://schemas.microsoft.com/office/drawing/2014/main" id="{4597F44B-3FCF-1857-8041-735D42CB0F2F}"/>
              </a:ext>
            </a:extLst>
          </p:cNvPr>
          <p:cNvSpPr txBox="1">
            <a:spLocks/>
          </p:cNvSpPr>
          <p:nvPr/>
        </p:nvSpPr>
        <p:spPr>
          <a:xfrm>
            <a:off x="4393227" y="2193972"/>
            <a:ext cx="6446711" cy="167762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Ajouter | Modifier | Supprimer </a:t>
            </a:r>
            <a:r>
              <a:rPr lang="fr-FR" sz="1800" dirty="0">
                <a:sym typeface="Wingdings" panose="05000000000000000000" pitchFamily="2" charset="2"/>
              </a:rPr>
              <a:t> Clients | Produits | Commandes</a:t>
            </a:r>
          </a:p>
          <a:p>
            <a:r>
              <a:rPr lang="fr-FR" sz="1800" dirty="0">
                <a:sym typeface="Wingdings" panose="05000000000000000000" pitchFamily="2" charset="2"/>
              </a:rPr>
              <a:t>Naviguer sur l’application</a:t>
            </a:r>
          </a:p>
          <a:p>
            <a:r>
              <a:rPr lang="fr-FR" sz="1800" dirty="0">
                <a:sym typeface="Wingdings" panose="05000000000000000000" pitchFamily="2" charset="2"/>
              </a:rPr>
              <a:t>Rechercher clients, produits</a:t>
            </a:r>
          </a:p>
          <a:p>
            <a:endParaRPr lang="fr-FR" sz="18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7EBBEC2B-C3FD-378A-B1A8-8C23AA897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43" y="4267835"/>
            <a:ext cx="2095500" cy="18288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1E2C96AA-72EC-A117-8D28-05577EFF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988" y="4166235"/>
            <a:ext cx="2095500" cy="203200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1F8763B8-FEF0-9329-8E5A-E2AE5A973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8641" y="4297801"/>
            <a:ext cx="1922503" cy="17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5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16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Spécifications de l’applications : </a:t>
            </a:r>
            <a:r>
              <a:rPr lang="fr-FR" dirty="0" err="1"/>
              <a:t>StoreSwap</a:t>
            </a:r>
            <a:r>
              <a:rPr lang="fr-FR" dirty="0"/>
              <a:t> Web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B78AE-A615-6CBD-E0EE-83D6A7FF0275}"/>
              </a:ext>
            </a:extLst>
          </p:cNvPr>
          <p:cNvSpPr txBox="1">
            <a:spLocks/>
          </p:cNvSpPr>
          <p:nvPr/>
        </p:nvSpPr>
        <p:spPr>
          <a:xfrm>
            <a:off x="174811" y="2193972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Client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  <p:sp>
        <p:nvSpPr>
          <p:cNvPr id="43" name="Espace réservé du texte 20">
            <a:extLst>
              <a:ext uri="{FF2B5EF4-FFF2-40B4-BE49-F238E27FC236}">
                <a16:creationId xmlns:a16="http://schemas.microsoft.com/office/drawing/2014/main" id="{4597F44B-3FCF-1857-8041-735D42CB0F2F}"/>
              </a:ext>
            </a:extLst>
          </p:cNvPr>
          <p:cNvSpPr txBox="1">
            <a:spLocks/>
          </p:cNvSpPr>
          <p:nvPr/>
        </p:nvSpPr>
        <p:spPr>
          <a:xfrm>
            <a:off x="4393227" y="2193972"/>
            <a:ext cx="6446711" cy="222562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ym typeface="Wingdings" panose="05000000000000000000" pitchFamily="2" charset="2"/>
              </a:rPr>
              <a:t>Naviguer sur le site</a:t>
            </a:r>
          </a:p>
          <a:p>
            <a:r>
              <a:rPr lang="fr-FR" sz="1800" dirty="0">
                <a:sym typeface="Wingdings" panose="05000000000000000000" pitchFamily="2" charset="2"/>
              </a:rPr>
              <a:t>Créer et supprimer son compte, se connecter</a:t>
            </a:r>
          </a:p>
          <a:p>
            <a:r>
              <a:rPr lang="fr-FR" sz="1800" dirty="0">
                <a:sym typeface="Wingdings" panose="05000000000000000000" pitchFamily="2" charset="2"/>
              </a:rPr>
              <a:t>Panier</a:t>
            </a:r>
          </a:p>
          <a:p>
            <a:r>
              <a:rPr lang="fr-FR" sz="1800" dirty="0">
                <a:sym typeface="Wingdings" panose="05000000000000000000" pitchFamily="2" charset="2"/>
              </a:rPr>
              <a:t>Feedback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90333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17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Spécifications de l’applications : IAPM Mobile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B78AE-A615-6CBD-E0EE-83D6A7FF0275}"/>
              </a:ext>
            </a:extLst>
          </p:cNvPr>
          <p:cNvSpPr txBox="1">
            <a:spLocks/>
          </p:cNvSpPr>
          <p:nvPr/>
        </p:nvSpPr>
        <p:spPr>
          <a:xfrm>
            <a:off x="174811" y="2193972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Administrateur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  <p:sp>
        <p:nvSpPr>
          <p:cNvPr id="43" name="Espace réservé du texte 20">
            <a:extLst>
              <a:ext uri="{FF2B5EF4-FFF2-40B4-BE49-F238E27FC236}">
                <a16:creationId xmlns:a16="http://schemas.microsoft.com/office/drawing/2014/main" id="{4597F44B-3FCF-1857-8041-735D42CB0F2F}"/>
              </a:ext>
            </a:extLst>
          </p:cNvPr>
          <p:cNvSpPr txBox="1">
            <a:spLocks/>
          </p:cNvSpPr>
          <p:nvPr/>
        </p:nvSpPr>
        <p:spPr>
          <a:xfrm>
            <a:off x="4393227" y="2193972"/>
            <a:ext cx="6446711" cy="31501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Ajouter | Modifier | Supprimer </a:t>
            </a:r>
            <a:r>
              <a:rPr lang="fr-FR" sz="1800" dirty="0">
                <a:sym typeface="Wingdings" panose="05000000000000000000" pitchFamily="2" charset="2"/>
              </a:rPr>
              <a:t> Clients | Produits | Commandes</a:t>
            </a:r>
          </a:p>
          <a:p>
            <a:r>
              <a:rPr lang="fr-FR" sz="1800" dirty="0">
                <a:sym typeface="Wingdings" panose="05000000000000000000" pitchFamily="2" charset="2"/>
              </a:rPr>
              <a:t>Naviguer sur l’application</a:t>
            </a:r>
          </a:p>
          <a:p>
            <a:r>
              <a:rPr lang="fr-FR" sz="1800" dirty="0">
                <a:sym typeface="Wingdings" panose="05000000000000000000" pitchFamily="2" charset="2"/>
              </a:rPr>
              <a:t>Rechercher clients, produits</a:t>
            </a:r>
          </a:p>
          <a:p>
            <a:r>
              <a:rPr lang="fr-FR" sz="1800" dirty="0">
                <a:sym typeface="Wingdings" panose="05000000000000000000" pitchFamily="2" charset="2"/>
              </a:rPr>
              <a:t>Consulter statistiques</a:t>
            </a:r>
          </a:p>
        </p:txBody>
      </p:sp>
    </p:spTree>
    <p:extLst>
      <p:ext uri="{BB962C8B-B14F-4D97-AF65-F5344CB8AC3E}">
        <p14:creationId xmlns:p14="http://schemas.microsoft.com/office/powerpoint/2010/main" val="349050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18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Diagramme de cas UML : IAPM Desktop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AADE8C84-CD4D-A87F-77D7-6F6EDD65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165" y="2165204"/>
            <a:ext cx="7995293" cy="39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11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19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Diagramme de cas UML : </a:t>
            </a:r>
            <a:r>
              <a:rPr lang="fr-FR" dirty="0" err="1"/>
              <a:t>Storeswap</a:t>
            </a:r>
            <a:r>
              <a:rPr lang="fr-FR" dirty="0"/>
              <a:t> web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980CBDFB-A2A9-CBE7-5C4C-31B86230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11" y="1729964"/>
            <a:ext cx="4147069" cy="4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5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A76006D6-C3D2-E294-3D9F-AB3CF325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0"/>
            <a:ext cx="5181600" cy="6861499"/>
          </a:xfrm>
          <a:prstGeom prst="rect">
            <a:avLst/>
          </a:prstGeom>
        </p:spPr>
      </p:pic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C0C037BD-E309-B9C6-4F4A-28AA084C2AAD}"/>
              </a:ext>
            </a:extLst>
          </p:cNvPr>
          <p:cNvSpPr/>
          <p:nvPr/>
        </p:nvSpPr>
        <p:spPr>
          <a:xfrm>
            <a:off x="3532094" y="-3500"/>
            <a:ext cx="6956613" cy="6954715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6788" y="2148329"/>
            <a:ext cx="3404892" cy="345475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fr-FR" dirty="0"/>
              <a:t>Présentation personnelle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47D840D-AC6E-4F0E-B562-819386D3E3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46788" y="3250500"/>
            <a:ext cx="3104198" cy="320381"/>
          </a:xfrm>
        </p:spPr>
        <p:txBody>
          <a:bodyPr rtlCol="0"/>
          <a:lstStyle/>
          <a:p>
            <a:pPr rtl="0"/>
            <a:r>
              <a:rPr lang="fr-FR" dirty="0"/>
              <a:t>Cahier des charges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99E78277-79B9-419C-A0B5-130D356F5B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26805" y="4735532"/>
            <a:ext cx="3404892" cy="320381"/>
          </a:xfrm>
        </p:spPr>
        <p:txBody>
          <a:bodyPr rtlCol="0"/>
          <a:lstStyle/>
          <a:p>
            <a:pPr rtl="0"/>
            <a:r>
              <a:rPr lang="fr-FR" dirty="0"/>
              <a:t>Réalisations du candidat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2" y="896302"/>
            <a:ext cx="1726987" cy="92480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82D29919-4912-4253-A7DE-F4EFF799094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dirty="0"/>
              <a:t>6/06/2023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9C42777-54AD-453F-B4EF-F59AF9213DD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dirty="0"/>
              <a:t>Diaporama Oral Titre Concepteur Développeur d’Application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smtClean="0">
                <a:solidFill>
                  <a:schemeClr val="tx1"/>
                </a:solidFill>
              </a:rPr>
              <a:pPr rtl="0"/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D129D378-C210-160C-4AFB-90A322805A8A}"/>
              </a:ext>
            </a:extLst>
          </p:cNvPr>
          <p:cNvSpPr txBox="1">
            <a:spLocks/>
          </p:cNvSpPr>
          <p:nvPr/>
        </p:nvSpPr>
        <p:spPr>
          <a:xfrm>
            <a:off x="1426805" y="5239406"/>
            <a:ext cx="3104198" cy="34547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Veille technologique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896C354-B9A4-1DC8-A47E-6736C7BFCD4F}"/>
              </a:ext>
            </a:extLst>
          </p:cNvPr>
          <p:cNvSpPr txBox="1">
            <a:spLocks/>
          </p:cNvSpPr>
          <p:nvPr/>
        </p:nvSpPr>
        <p:spPr>
          <a:xfrm>
            <a:off x="1426805" y="5772045"/>
            <a:ext cx="5449127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Situation nécessitant un travail de recherches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36DD13A-4A91-5C0C-98D1-C5C010D83C15}"/>
              </a:ext>
            </a:extLst>
          </p:cNvPr>
          <p:cNvSpPr txBox="1">
            <a:spLocks/>
          </p:cNvSpPr>
          <p:nvPr/>
        </p:nvSpPr>
        <p:spPr>
          <a:xfrm>
            <a:off x="1446788" y="2701179"/>
            <a:ext cx="3653196" cy="34547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Résumé des projets (en anglais)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D905137D-2C4C-0108-DBA5-CC38C0820732}"/>
              </a:ext>
            </a:extLst>
          </p:cNvPr>
          <p:cNvSpPr txBox="1">
            <a:spLocks/>
          </p:cNvSpPr>
          <p:nvPr/>
        </p:nvSpPr>
        <p:spPr>
          <a:xfrm>
            <a:off x="1446788" y="3761297"/>
            <a:ext cx="3104198" cy="3203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Gestion de projet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39ECB6E5-1A0E-1596-D40C-46368CCC277D}"/>
              </a:ext>
            </a:extLst>
          </p:cNvPr>
          <p:cNvSpPr txBox="1">
            <a:spLocks/>
          </p:cNvSpPr>
          <p:nvPr/>
        </p:nvSpPr>
        <p:spPr>
          <a:xfrm>
            <a:off x="1430503" y="4231666"/>
            <a:ext cx="5305577" cy="38149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Spécifications fonctionnelles / Techniques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build="p"/>
      <p:bldP spid="16" grpId="0"/>
      <p:bldP spid="17" grpId="0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20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Dictionnaire de données : </a:t>
            </a:r>
            <a:r>
              <a:rPr lang="fr-FR" dirty="0" err="1"/>
              <a:t>Storeswap</a:t>
            </a:r>
            <a:r>
              <a:rPr lang="fr-FR" dirty="0"/>
              <a:t> web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8F23BC13-B745-6727-9F78-EC6EE85A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837" y="1779039"/>
            <a:ext cx="5166417" cy="46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35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21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Modèle conceptuel de données : </a:t>
            </a:r>
            <a:r>
              <a:rPr lang="fr-FR" dirty="0" err="1"/>
              <a:t>Storeswap</a:t>
            </a:r>
            <a:r>
              <a:rPr lang="fr-FR" dirty="0"/>
              <a:t> web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12BB45BF-9E6C-2F0D-46A4-EA576C72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286" y="1790362"/>
            <a:ext cx="3728424" cy="338051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3CD6ED8-67E4-755A-4513-B5B103DCE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286" y="5324072"/>
            <a:ext cx="8224577" cy="9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22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diagramme de classes : IAPM DESKTOP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9A8A2FB7-80C5-7177-9899-09AE85A92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47" y="1779039"/>
            <a:ext cx="6185397" cy="46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9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23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Base de données : Web, desktop &amp; mobile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14E4EF7D-DB11-5F00-C274-C14C7584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123" y="1852810"/>
            <a:ext cx="3183455" cy="4606745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3C70AA95-F5EC-0DBE-1F8E-32FCAADCCD00}"/>
              </a:ext>
            </a:extLst>
          </p:cNvPr>
          <p:cNvSpPr txBox="1">
            <a:spLocks/>
          </p:cNvSpPr>
          <p:nvPr/>
        </p:nvSpPr>
        <p:spPr>
          <a:xfrm>
            <a:off x="174811" y="2193972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/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95484AFA-EAFE-E34C-C0AC-ADA3438B537E}"/>
              </a:ext>
            </a:extLst>
          </p:cNvPr>
          <p:cNvSpPr txBox="1">
            <a:spLocks/>
          </p:cNvSpPr>
          <p:nvPr/>
        </p:nvSpPr>
        <p:spPr>
          <a:xfrm>
            <a:off x="174811" y="2877591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Tables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54B756CA-9AB0-04E0-D8A3-E0E8F9A002F9}"/>
              </a:ext>
            </a:extLst>
          </p:cNvPr>
          <p:cNvSpPr txBox="1">
            <a:spLocks/>
          </p:cNvSpPr>
          <p:nvPr/>
        </p:nvSpPr>
        <p:spPr>
          <a:xfrm>
            <a:off x="174811" y="3532955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Procédures stockées</a:t>
            </a:r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BCB37AAB-4942-FCE6-7BEC-46111E2C6B69}"/>
              </a:ext>
            </a:extLst>
          </p:cNvPr>
          <p:cNvSpPr txBox="1">
            <a:spLocks/>
          </p:cNvSpPr>
          <p:nvPr/>
        </p:nvSpPr>
        <p:spPr>
          <a:xfrm>
            <a:off x="174811" y="4185405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Déclencheurs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62CC3BC-9D76-318B-E2CA-9FB9A7516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124" y="1852810"/>
            <a:ext cx="4241708" cy="138990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7F0A34C-C219-701B-3B44-5F188B383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124" y="3316488"/>
            <a:ext cx="4241708" cy="120279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CDE631D-479E-3671-7E81-62F1B0631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124" y="4593052"/>
            <a:ext cx="4241708" cy="18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63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24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Contraintes techniques : </a:t>
            </a:r>
            <a:r>
              <a:rPr lang="fr-FR" dirty="0" err="1"/>
              <a:t>Storeswap</a:t>
            </a:r>
            <a:r>
              <a:rPr lang="fr-FR" dirty="0"/>
              <a:t> web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B78AE-A615-6CBD-E0EE-83D6A7FF0275}"/>
              </a:ext>
            </a:extLst>
          </p:cNvPr>
          <p:cNvSpPr txBox="1">
            <a:spLocks/>
          </p:cNvSpPr>
          <p:nvPr/>
        </p:nvSpPr>
        <p:spPr>
          <a:xfrm>
            <a:off x="174811" y="2193972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Outils utilisé</a:t>
            </a:r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4B390CDB-14B7-A647-8795-F153A15F9636}"/>
              </a:ext>
            </a:extLst>
          </p:cNvPr>
          <p:cNvSpPr txBox="1">
            <a:spLocks/>
          </p:cNvSpPr>
          <p:nvPr/>
        </p:nvSpPr>
        <p:spPr>
          <a:xfrm>
            <a:off x="174811" y="2877591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Plateforme</a:t>
            </a:r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09A9521E-847C-1AD0-AD74-DCA81A46E37F}"/>
              </a:ext>
            </a:extLst>
          </p:cNvPr>
          <p:cNvSpPr txBox="1">
            <a:spLocks/>
          </p:cNvSpPr>
          <p:nvPr/>
        </p:nvSpPr>
        <p:spPr>
          <a:xfrm>
            <a:off x="174811" y="3561209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Serveur</a:t>
            </a:r>
          </a:p>
        </p:txBody>
      </p:sp>
      <p:sp>
        <p:nvSpPr>
          <p:cNvPr id="28" name="Sous-titre 2">
            <a:extLst>
              <a:ext uri="{FF2B5EF4-FFF2-40B4-BE49-F238E27FC236}">
                <a16:creationId xmlns:a16="http://schemas.microsoft.com/office/drawing/2014/main" id="{B045F3BD-FF23-D488-1855-16900FCB0486}"/>
              </a:ext>
            </a:extLst>
          </p:cNvPr>
          <p:cNvSpPr txBox="1">
            <a:spLocks/>
          </p:cNvSpPr>
          <p:nvPr/>
        </p:nvSpPr>
        <p:spPr>
          <a:xfrm>
            <a:off x="174811" y="4244828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Sécurité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  <p:sp>
        <p:nvSpPr>
          <p:cNvPr id="18" name="Sous-titre 2">
            <a:extLst>
              <a:ext uri="{FF2B5EF4-FFF2-40B4-BE49-F238E27FC236}">
                <a16:creationId xmlns:a16="http://schemas.microsoft.com/office/drawing/2014/main" id="{8032D151-5488-92F6-EEC7-7FAF3B09E9B0}"/>
              </a:ext>
            </a:extLst>
          </p:cNvPr>
          <p:cNvSpPr txBox="1">
            <a:spLocks/>
          </p:cNvSpPr>
          <p:nvPr/>
        </p:nvSpPr>
        <p:spPr>
          <a:xfrm>
            <a:off x="174811" y="4896399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Interface Utilisateur</a:t>
            </a:r>
          </a:p>
        </p:txBody>
      </p:sp>
      <p:sp>
        <p:nvSpPr>
          <p:cNvPr id="20" name="Espace réservé du texte 20">
            <a:extLst>
              <a:ext uri="{FF2B5EF4-FFF2-40B4-BE49-F238E27FC236}">
                <a16:creationId xmlns:a16="http://schemas.microsoft.com/office/drawing/2014/main" id="{CC177FC4-16F6-8471-56DB-1B9833B5C87D}"/>
              </a:ext>
            </a:extLst>
          </p:cNvPr>
          <p:cNvSpPr txBox="1">
            <a:spLocks/>
          </p:cNvSpPr>
          <p:nvPr/>
        </p:nvSpPr>
        <p:spPr>
          <a:xfrm>
            <a:off x="4356651" y="2092461"/>
            <a:ext cx="6446711" cy="31501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ym typeface="Wingdings" panose="05000000000000000000" pitchFamily="2" charset="2"/>
              </a:rPr>
              <a:t>Visual Studio Code | WAMP | </a:t>
            </a:r>
            <a:r>
              <a:rPr lang="fr-FR" sz="1800" dirty="0" err="1">
                <a:sym typeface="Wingdings" panose="05000000000000000000" pitchFamily="2" charset="2"/>
              </a:rPr>
              <a:t>LoopingMCD</a:t>
            </a:r>
            <a:r>
              <a:rPr lang="fr-FR" sz="1800" dirty="0">
                <a:sym typeface="Wingdings" panose="05000000000000000000" pitchFamily="2" charset="2"/>
              </a:rPr>
              <a:t> | diagrams.net</a:t>
            </a:r>
          </a:p>
          <a:p>
            <a:r>
              <a:rPr lang="fr-FR" sz="1800" dirty="0">
                <a:sym typeface="Wingdings" panose="05000000000000000000" pitchFamily="2" charset="2"/>
              </a:rPr>
              <a:t>PHP 7.4.26 | HTML 5 | CSS 3 (</a:t>
            </a:r>
            <a:r>
              <a:rPr lang="fr-FR" sz="1800" dirty="0" err="1">
                <a:sym typeface="Wingdings" panose="05000000000000000000" pitchFamily="2" charset="2"/>
              </a:rPr>
              <a:t>framework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bootstrap</a:t>
            </a:r>
            <a:r>
              <a:rPr lang="fr-FR" sz="1800" dirty="0">
                <a:sym typeface="Wingdings" panose="05000000000000000000" pitchFamily="2" charset="2"/>
              </a:rPr>
              <a:t> 5)</a:t>
            </a:r>
          </a:p>
          <a:p>
            <a:r>
              <a:rPr lang="fr-FR" sz="1800" dirty="0">
                <a:sym typeface="Wingdings" panose="05000000000000000000" pitchFamily="2" charset="2"/>
              </a:rPr>
              <a:t>Localhost WAMP | </a:t>
            </a:r>
            <a:r>
              <a:rPr lang="fr-FR" sz="1800" dirty="0" err="1">
                <a:sym typeface="Wingdings" panose="05000000000000000000" pitchFamily="2" charset="2"/>
              </a:rPr>
              <a:t>MySql</a:t>
            </a:r>
            <a:endParaRPr lang="fr-FR" sz="1800" dirty="0">
              <a:sym typeface="Wingdings" panose="05000000000000000000" pitchFamily="2" charset="2"/>
            </a:endParaRPr>
          </a:p>
          <a:p>
            <a:r>
              <a:rPr lang="fr-FR" sz="1800" dirty="0" err="1">
                <a:sym typeface="Wingdings" panose="05000000000000000000" pitchFamily="2" charset="2"/>
              </a:rPr>
              <a:t>Hashage</a:t>
            </a:r>
            <a:r>
              <a:rPr lang="fr-FR" sz="1800" dirty="0">
                <a:sym typeface="Wingdings" panose="05000000000000000000" pitchFamily="2" charset="2"/>
              </a:rPr>
              <a:t> mot de passe</a:t>
            </a:r>
          </a:p>
          <a:p>
            <a:r>
              <a:rPr lang="fr-FR" sz="1800" dirty="0">
                <a:sym typeface="Wingdings" panose="05000000000000000000" pitchFamily="2" charset="2"/>
              </a:rPr>
              <a:t>Intuitive | facilité</a:t>
            </a:r>
          </a:p>
        </p:txBody>
      </p:sp>
    </p:spTree>
    <p:extLst>
      <p:ext uri="{BB962C8B-B14F-4D97-AF65-F5344CB8AC3E}">
        <p14:creationId xmlns:p14="http://schemas.microsoft.com/office/powerpoint/2010/main" val="395117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25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Composants d’accès aux données : IAPM Desktop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B78AE-A615-6CBD-E0EE-83D6A7FF0275}"/>
              </a:ext>
            </a:extLst>
          </p:cNvPr>
          <p:cNvSpPr txBox="1">
            <a:spLocks/>
          </p:cNvSpPr>
          <p:nvPr/>
        </p:nvSpPr>
        <p:spPr>
          <a:xfrm>
            <a:off x="174811" y="2193972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Background</a:t>
            </a:r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4B390CDB-14B7-A647-8795-F153A15F9636}"/>
              </a:ext>
            </a:extLst>
          </p:cNvPr>
          <p:cNvSpPr txBox="1">
            <a:spLocks/>
          </p:cNvSpPr>
          <p:nvPr/>
        </p:nvSpPr>
        <p:spPr>
          <a:xfrm>
            <a:off x="174811" y="2877591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Boutons</a:t>
            </a:r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09A9521E-847C-1AD0-AD74-DCA81A46E37F}"/>
              </a:ext>
            </a:extLst>
          </p:cNvPr>
          <p:cNvSpPr txBox="1">
            <a:spLocks/>
          </p:cNvSpPr>
          <p:nvPr/>
        </p:nvSpPr>
        <p:spPr>
          <a:xfrm>
            <a:off x="174811" y="3561209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/>
              <a:t>Text</a:t>
            </a:r>
            <a:endParaRPr lang="fr-FR" sz="1800" dirty="0"/>
          </a:p>
        </p:txBody>
      </p:sp>
      <p:sp>
        <p:nvSpPr>
          <p:cNvPr id="28" name="Sous-titre 2">
            <a:extLst>
              <a:ext uri="{FF2B5EF4-FFF2-40B4-BE49-F238E27FC236}">
                <a16:creationId xmlns:a16="http://schemas.microsoft.com/office/drawing/2014/main" id="{B045F3BD-FF23-D488-1855-16900FCB0486}"/>
              </a:ext>
            </a:extLst>
          </p:cNvPr>
          <p:cNvSpPr txBox="1">
            <a:spLocks/>
          </p:cNvSpPr>
          <p:nvPr/>
        </p:nvSpPr>
        <p:spPr>
          <a:xfrm>
            <a:off x="174811" y="4244828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Variantes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5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26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Modèle vue contrôleur : IAPM Desktop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B78AE-A615-6CBD-E0EE-83D6A7FF0275}"/>
              </a:ext>
            </a:extLst>
          </p:cNvPr>
          <p:cNvSpPr txBox="1">
            <a:spLocks/>
          </p:cNvSpPr>
          <p:nvPr/>
        </p:nvSpPr>
        <p:spPr>
          <a:xfrm>
            <a:off x="174811" y="2193972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Background</a:t>
            </a:r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4B390CDB-14B7-A647-8795-F153A15F9636}"/>
              </a:ext>
            </a:extLst>
          </p:cNvPr>
          <p:cNvSpPr txBox="1">
            <a:spLocks/>
          </p:cNvSpPr>
          <p:nvPr/>
        </p:nvSpPr>
        <p:spPr>
          <a:xfrm>
            <a:off x="174811" y="2877591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Boutons</a:t>
            </a:r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09A9521E-847C-1AD0-AD74-DCA81A46E37F}"/>
              </a:ext>
            </a:extLst>
          </p:cNvPr>
          <p:cNvSpPr txBox="1">
            <a:spLocks/>
          </p:cNvSpPr>
          <p:nvPr/>
        </p:nvSpPr>
        <p:spPr>
          <a:xfrm>
            <a:off x="174811" y="3561209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/>
              <a:t>Text</a:t>
            </a:r>
            <a:endParaRPr lang="fr-FR" sz="1800" dirty="0"/>
          </a:p>
        </p:txBody>
      </p:sp>
      <p:sp>
        <p:nvSpPr>
          <p:cNvPr id="28" name="Sous-titre 2">
            <a:extLst>
              <a:ext uri="{FF2B5EF4-FFF2-40B4-BE49-F238E27FC236}">
                <a16:creationId xmlns:a16="http://schemas.microsoft.com/office/drawing/2014/main" id="{B045F3BD-FF23-D488-1855-16900FCB0486}"/>
              </a:ext>
            </a:extLst>
          </p:cNvPr>
          <p:cNvSpPr txBox="1">
            <a:spLocks/>
          </p:cNvSpPr>
          <p:nvPr/>
        </p:nvSpPr>
        <p:spPr>
          <a:xfrm>
            <a:off x="174811" y="4244828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Variantes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741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7" y="668753"/>
            <a:ext cx="3850986" cy="1110286"/>
          </a:xfrm>
        </p:spPr>
        <p:txBody>
          <a:bodyPr>
            <a:normAutofit/>
          </a:bodyPr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27</a:t>
            </a:fld>
            <a:endParaRPr lang="fr-FR" noProof="0"/>
          </a:p>
        </p:txBody>
      </p:sp>
      <p:sp>
        <p:nvSpPr>
          <p:cNvPr id="4" name="Titre 18">
            <a:extLst>
              <a:ext uri="{FF2B5EF4-FFF2-40B4-BE49-F238E27FC236}">
                <a16:creationId xmlns:a16="http://schemas.microsoft.com/office/drawing/2014/main" id="{E3671FD7-507A-07A3-CB07-49AE99084D15}"/>
              </a:ext>
            </a:extLst>
          </p:cNvPr>
          <p:cNvSpPr txBox="1">
            <a:spLocks/>
          </p:cNvSpPr>
          <p:nvPr/>
        </p:nvSpPr>
        <p:spPr>
          <a:xfrm>
            <a:off x="3984165" y="1091682"/>
            <a:ext cx="8115698" cy="49651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Bootstrap : </a:t>
            </a:r>
            <a:r>
              <a:rPr lang="fr-FR" dirty="0" err="1"/>
              <a:t>Storeswap</a:t>
            </a:r>
            <a:r>
              <a:rPr lang="fr-FR" dirty="0"/>
              <a:t> web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B78AE-A615-6CBD-E0EE-83D6A7FF0275}"/>
              </a:ext>
            </a:extLst>
          </p:cNvPr>
          <p:cNvSpPr txBox="1">
            <a:spLocks/>
          </p:cNvSpPr>
          <p:nvPr/>
        </p:nvSpPr>
        <p:spPr>
          <a:xfrm>
            <a:off x="174811" y="2193972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Background</a:t>
            </a:r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4B390CDB-14B7-A647-8795-F153A15F9636}"/>
              </a:ext>
            </a:extLst>
          </p:cNvPr>
          <p:cNvSpPr txBox="1">
            <a:spLocks/>
          </p:cNvSpPr>
          <p:nvPr/>
        </p:nvSpPr>
        <p:spPr>
          <a:xfrm>
            <a:off x="174811" y="2877591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Boutons</a:t>
            </a:r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09A9521E-847C-1AD0-AD74-DCA81A46E37F}"/>
              </a:ext>
            </a:extLst>
          </p:cNvPr>
          <p:cNvSpPr txBox="1">
            <a:spLocks/>
          </p:cNvSpPr>
          <p:nvPr/>
        </p:nvSpPr>
        <p:spPr>
          <a:xfrm>
            <a:off x="174811" y="3561209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/>
              <a:t>Text</a:t>
            </a:r>
            <a:endParaRPr lang="fr-FR" sz="1800" dirty="0"/>
          </a:p>
        </p:txBody>
      </p:sp>
      <p:sp>
        <p:nvSpPr>
          <p:cNvPr id="28" name="Sous-titre 2">
            <a:extLst>
              <a:ext uri="{FF2B5EF4-FFF2-40B4-BE49-F238E27FC236}">
                <a16:creationId xmlns:a16="http://schemas.microsoft.com/office/drawing/2014/main" id="{B045F3BD-FF23-D488-1855-16900FCB0486}"/>
              </a:ext>
            </a:extLst>
          </p:cNvPr>
          <p:cNvSpPr txBox="1">
            <a:spLocks/>
          </p:cNvSpPr>
          <p:nvPr/>
        </p:nvSpPr>
        <p:spPr>
          <a:xfrm>
            <a:off x="174811" y="4244828"/>
            <a:ext cx="3212568" cy="3651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Variantes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5169E79-509B-D2BA-137C-8A0644D54A3B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F7869BD-59E6-400D-5A79-A6696800D2D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597398-8AC0-9EFD-03FA-82E050C628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 : droite 10">
                <a:extLst>
                  <a:ext uri="{FF2B5EF4-FFF2-40B4-BE49-F238E27FC236}">
                    <a16:creationId xmlns:a16="http://schemas.microsoft.com/office/drawing/2014/main" id="{1FC3DED5-6EDD-7A13-37AD-FC40C58976B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067CFFD0-4B1C-6C5F-5733-5FC57F91C3A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3E7AA601-C8D2-6E29-5C64-0955E3719CEC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E8546BA5-6075-7DBA-AE12-A892943C5658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7BE2D77-0EB0-402C-35AD-53BA7AE11A4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15A3E04A-740C-AB6F-D01B-A6CE68B3138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C79291-4EB7-97F6-4119-5B2AD79377AF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F8751E55-A3F1-3CB0-B2C9-C7E87A6DF3B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D3362A7-055B-E3BF-9485-17BB4C0294E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50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0338E69-BE0C-A777-98A0-567A5F4E7432}"/>
              </a:ext>
            </a:extLst>
          </p:cNvPr>
          <p:cNvSpPr txBox="1"/>
          <p:nvPr/>
        </p:nvSpPr>
        <p:spPr>
          <a:xfrm>
            <a:off x="6232751" y="-3955660"/>
            <a:ext cx="7498897" cy="15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7000">
                      <a:schemeClr val="accent1">
                        <a:lumMod val="0"/>
                        <a:lumOff val="100000"/>
                      </a:schemeClr>
                    </a:gs>
                    <a:gs pos="59000">
                      <a:schemeClr val="accent1">
                        <a:lumMod val="100000"/>
                      </a:schemeClr>
                    </a:gs>
                  </a:gsLst>
                  <a:lin ang="13500000" scaled="1"/>
                  <a:tileRect/>
                </a:gradFill>
                <a:latin typeface="Franklin Gothic Demi" panose="020B0703020102020204" pitchFamily="34" charset="0"/>
              </a:rPr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366624" cy="743744"/>
          </a:xfrm>
        </p:spPr>
        <p:txBody>
          <a:bodyPr rtlCol="0"/>
          <a:lstStyle/>
          <a:p>
            <a:pPr rtl="0"/>
            <a:r>
              <a:rPr lang="fr-FR" dirty="0"/>
              <a:t>Réalisation du candidat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73CABDF-C205-4E5E-92F8-7C586336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06/06/2023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pPr rtl="0"/>
              <a:t>28</a:t>
            </a:fld>
            <a:endParaRPr lang="fr-FR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9238C57-3809-ECD9-208A-1E550B074320}"/>
              </a:ext>
            </a:extLst>
          </p:cNvPr>
          <p:cNvSpPr txBox="1"/>
          <p:nvPr/>
        </p:nvSpPr>
        <p:spPr>
          <a:xfrm>
            <a:off x="9377437" y="4732612"/>
            <a:ext cx="13337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7000">
                      <a:schemeClr val="accent1">
                        <a:lumMod val="0"/>
                        <a:lumOff val="100000"/>
                      </a:schemeClr>
                    </a:gs>
                    <a:gs pos="59000">
                      <a:schemeClr val="accent1">
                        <a:lumMod val="100000"/>
                      </a:schemeClr>
                    </a:gs>
                  </a:gsLst>
                  <a:lin ang="13500000" scaled="1"/>
                  <a:tileRect/>
                </a:gradFill>
                <a:latin typeface="Franklin Gothic Demi" panose="020B0703020102020204" pitchFamily="34" charset="0"/>
              </a:rPr>
              <a:t>pplication</a:t>
            </a:r>
            <a:endParaRPr lang="fr-FR" dirty="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7000">
                    <a:schemeClr val="accent1">
                      <a:lumMod val="0"/>
                      <a:lumOff val="100000"/>
                    </a:schemeClr>
                  </a:gs>
                  <a:gs pos="59000">
                    <a:schemeClr val="accent1">
                      <a:lumMod val="100000"/>
                    </a:schemeClr>
                  </a:gs>
                </a:gsLst>
                <a:lin ang="13500000" scaled="1"/>
                <a:tileRect/>
              </a:gradFill>
              <a:latin typeface="Franklin Gothic Demi" panose="020B0703020102020204" pitchFamily="34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6A6E135-4F70-6DAE-EE78-F450DD7910C9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A68EFB-01F1-B699-2FDE-603EAD9E9F1A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lèche : droite 20">
              <a:extLst>
                <a:ext uri="{FF2B5EF4-FFF2-40B4-BE49-F238E27FC236}">
                  <a16:creationId xmlns:a16="http://schemas.microsoft.com/office/drawing/2014/main" id="{CBE0D761-5012-D39B-1E68-88EB9D14DF35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2BE295A9-2116-F718-8AAF-84544C0E1E70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4D1928E-9B3C-4B6F-0A78-358D1A9EDC36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E529032F-63E2-8FB3-480C-A136D090F6FE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885CA155-F827-7E7D-E473-D16063C6EDE5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12D7F924-4FD0-083B-4EFC-A4239AC3E341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68BA8B2-AE0D-F145-F495-63465FE67AB0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4EFB9313-9841-C71E-FB32-D4B42944D349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A4AD3F6-574D-4BEA-8A47-CF45E07B1C8C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C1BE732-2895-1D8D-1B5B-7E374747C95D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D7F0E9A-9D9B-A53A-B6F8-830B5D66FD2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874D15F-15EA-BBE0-3D8F-0392027A590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369828B9-D471-79E5-96F3-F27EA5168AA3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D5734A77-0BEE-28CF-5F1B-DC4600A6CE5F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1ECA88E4-BB6A-E2BF-41A6-860944899A64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FFCC4F85-29A9-BAF3-5D7C-4AEA57FC536A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9EE7C06C-E26E-DD57-CCCC-13577B387852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8E0D4BD8-6DD6-445E-8734-4759C1A31571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22609AA-5EC6-E86F-18CF-64B4FE9B6BAD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AC4B5318-2D8E-8B17-1BB8-16823B8BC486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1A4CF865-A1D7-7C20-F629-AC8936A86718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9085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Veille technologique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73CABDF-C205-4E5E-92F8-7C586336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06/06/2023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>
                <a:solidFill>
                  <a:schemeClr val="bg1"/>
                </a:solidFill>
              </a:rPr>
              <a:pPr rtl="0"/>
              <a:t>29</a:t>
            </a:fld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42DF9A9-53A6-FCB7-6712-DA78ACFE4B9C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DFC6E9-96BB-0727-2672-169199A3FBDE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7493523E-90BB-E645-70FB-542615DD4AA0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1CB53BD8-0078-BD20-6CFA-157DC85F1E1C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C009EE4F-C620-9BBC-C684-73576C217E32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72F4F7ED-5BD8-D0EF-F5C4-79C3D2987A51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9A15A68-1879-1A12-C7AC-B6BD3C953B0A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6AB5E419-F5C4-83E4-2842-B3883A114F4D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515BFFEC-9464-6465-721A-5C620B4822E9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5D6F7E6F-EBA3-F6A4-7D69-E7BA6E4372D3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09B07A8-443A-FC8D-D559-A8FC3CE73642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EFDFB47-AFAA-7D9E-55AE-834F6A65DA03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6B578DF7-2872-5D86-1482-FDEA1558DB6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E96E04E-97C3-9111-C79C-940071F1D6A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lèche : droite 31">
                <a:extLst>
                  <a:ext uri="{FF2B5EF4-FFF2-40B4-BE49-F238E27FC236}">
                    <a16:creationId xmlns:a16="http://schemas.microsoft.com/office/drawing/2014/main" id="{4CE8CA42-4EE4-9C45-ADB6-B49A28A7427C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27F0BB34-0BB3-52C8-303A-32298757B084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564B9C63-47D8-F283-2770-FC41841D9340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15F6DBE4-E87B-FC5B-81EB-D4246EC76532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9CE75E81-BBDA-6E3A-BF4B-E31853451A08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49D26FAD-BC34-67FD-9A45-EB83AB5AD28E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F146944A-C1D9-AF2A-DCFF-7D364D192AF6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A9228F10-16D0-566C-BC4A-C28071C05E7F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BCAECD7-7A9F-5471-9732-3AB7629329F6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0839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14642D-C189-AD8C-6138-3CD77103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06/06/2023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560FC5-16A6-38CA-5945-D673989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dirty="0"/>
              <a:t>Diaporama Oral Titre Concepteur Développeur d’Application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3DCFB-5BD7-B60C-9568-2B9D0F57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E18AF8B-C72E-00E8-DA1F-E5FA657E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62" y="1195263"/>
            <a:ext cx="10134601" cy="924808"/>
          </a:xfrm>
        </p:spPr>
        <p:txBody>
          <a:bodyPr/>
          <a:lstStyle/>
          <a:p>
            <a:r>
              <a:rPr lang="fr-FR" dirty="0"/>
              <a:t>Présentation personnelle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3DCF255-663F-C870-F07F-BB0A9C05B6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0965" y="2320242"/>
            <a:ext cx="1799279" cy="320381"/>
          </a:xfrm>
        </p:spPr>
        <p:txBody>
          <a:bodyPr/>
          <a:lstStyle/>
          <a:p>
            <a:r>
              <a:rPr lang="fr-FR" dirty="0"/>
              <a:t>Baccalauréat STMG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216FF83-A4C3-E63E-3609-5DB420E2E1E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374" y="2581048"/>
            <a:ext cx="1798870" cy="361598"/>
          </a:xfrm>
        </p:spPr>
        <p:txBody>
          <a:bodyPr/>
          <a:lstStyle/>
          <a:p>
            <a:r>
              <a:rPr lang="fr-FR" dirty="0"/>
              <a:t>2019/2020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FEA00D3-0FE3-8603-5979-18DA7EACEB4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55961" y="4511944"/>
            <a:ext cx="605807" cy="320381"/>
          </a:xfrm>
        </p:spPr>
        <p:txBody>
          <a:bodyPr/>
          <a:lstStyle/>
          <a:p>
            <a:r>
              <a:rPr lang="fr-FR" dirty="0"/>
              <a:t>BTS SIO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7017F2AF-4E79-97D5-2E69-95EFB5561E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90457" y="4768286"/>
            <a:ext cx="1336813" cy="361598"/>
          </a:xfrm>
        </p:spPr>
        <p:txBody>
          <a:bodyPr/>
          <a:lstStyle/>
          <a:p>
            <a:r>
              <a:rPr lang="fr-FR" dirty="0"/>
              <a:t>2020/2022</a:t>
            </a:r>
          </a:p>
        </p:txBody>
      </p:sp>
      <p:sp>
        <p:nvSpPr>
          <p:cNvPr id="65" name="Espace réservé du texte 8">
            <a:extLst>
              <a:ext uri="{FF2B5EF4-FFF2-40B4-BE49-F238E27FC236}">
                <a16:creationId xmlns:a16="http://schemas.microsoft.com/office/drawing/2014/main" id="{14E45EB4-EA0F-9AE9-5E08-F3483E3C53E1}"/>
              </a:ext>
            </a:extLst>
          </p:cNvPr>
          <p:cNvSpPr txBox="1">
            <a:spLocks/>
          </p:cNvSpPr>
          <p:nvPr/>
        </p:nvSpPr>
        <p:spPr>
          <a:xfrm>
            <a:off x="9728020" y="2320242"/>
            <a:ext cx="1799279" cy="3203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Bachelor</a:t>
            </a:r>
            <a:r>
              <a:rPr lang="fr-FR" dirty="0"/>
              <a:t> CDA</a:t>
            </a:r>
          </a:p>
        </p:txBody>
      </p:sp>
      <p:sp>
        <p:nvSpPr>
          <p:cNvPr id="66" name="Espace réservé du texte 9">
            <a:extLst>
              <a:ext uri="{FF2B5EF4-FFF2-40B4-BE49-F238E27FC236}">
                <a16:creationId xmlns:a16="http://schemas.microsoft.com/office/drawing/2014/main" id="{EC4FE0CF-A689-C911-9958-F8A832020B28}"/>
              </a:ext>
            </a:extLst>
          </p:cNvPr>
          <p:cNvSpPr txBox="1">
            <a:spLocks/>
          </p:cNvSpPr>
          <p:nvPr/>
        </p:nvSpPr>
        <p:spPr>
          <a:xfrm>
            <a:off x="9728429" y="2581048"/>
            <a:ext cx="1798870" cy="36159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2022/2023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438341-1850-92BB-3D57-928A3BB39102}"/>
              </a:ext>
            </a:extLst>
          </p:cNvPr>
          <p:cNvSpPr/>
          <p:nvPr/>
        </p:nvSpPr>
        <p:spPr>
          <a:xfrm>
            <a:off x="0" y="2998959"/>
            <a:ext cx="12192000" cy="13803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Organigramme : Données 67">
            <a:extLst>
              <a:ext uri="{FF2B5EF4-FFF2-40B4-BE49-F238E27FC236}">
                <a16:creationId xmlns:a16="http://schemas.microsoft.com/office/drawing/2014/main" id="{E654969C-C3F8-2219-957F-EDD53B2BFF02}"/>
              </a:ext>
            </a:extLst>
          </p:cNvPr>
          <p:cNvSpPr/>
          <p:nvPr/>
        </p:nvSpPr>
        <p:spPr>
          <a:xfrm>
            <a:off x="3405084" y="2998959"/>
            <a:ext cx="352631" cy="138032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2656 w 10000"/>
              <a:gd name="connsiteY3" fmla="*/ 10000 h 10000"/>
              <a:gd name="connsiteX4" fmla="*/ 0 w 10000"/>
              <a:gd name="connsiteY4" fmla="*/ 10000 h 10000"/>
              <a:gd name="connsiteX0" fmla="*/ 0 w 5278"/>
              <a:gd name="connsiteY0" fmla="*/ 10000 h 10000"/>
              <a:gd name="connsiteX1" fmla="*/ 2000 w 5278"/>
              <a:gd name="connsiteY1" fmla="*/ 0 h 10000"/>
              <a:gd name="connsiteX2" fmla="*/ 5278 w 5278"/>
              <a:gd name="connsiteY2" fmla="*/ 195 h 10000"/>
              <a:gd name="connsiteX3" fmla="*/ 2656 w 5278"/>
              <a:gd name="connsiteY3" fmla="*/ 10000 h 10000"/>
              <a:gd name="connsiteX4" fmla="*/ 0 w 5278"/>
              <a:gd name="connsiteY4" fmla="*/ 10000 h 10000"/>
              <a:gd name="connsiteX0" fmla="*/ 0 w 8466"/>
              <a:gd name="connsiteY0" fmla="*/ 10000 h 10000"/>
              <a:gd name="connsiteX1" fmla="*/ 3789 w 8466"/>
              <a:gd name="connsiteY1" fmla="*/ 0 h 10000"/>
              <a:gd name="connsiteX2" fmla="*/ 8466 w 8466"/>
              <a:gd name="connsiteY2" fmla="*/ 158 h 10000"/>
              <a:gd name="connsiteX3" fmla="*/ 5032 w 8466"/>
              <a:gd name="connsiteY3" fmla="*/ 10000 h 10000"/>
              <a:gd name="connsiteX4" fmla="*/ 0 w 8466"/>
              <a:gd name="connsiteY4" fmla="*/ 10000 h 10000"/>
              <a:gd name="connsiteX0" fmla="*/ 0 w 11121"/>
              <a:gd name="connsiteY0" fmla="*/ 10000 h 10000"/>
              <a:gd name="connsiteX1" fmla="*/ 4476 w 11121"/>
              <a:gd name="connsiteY1" fmla="*/ 0 h 10000"/>
              <a:gd name="connsiteX2" fmla="*/ 11121 w 11121"/>
              <a:gd name="connsiteY2" fmla="*/ 17 h 10000"/>
              <a:gd name="connsiteX3" fmla="*/ 5944 w 11121"/>
              <a:gd name="connsiteY3" fmla="*/ 10000 h 10000"/>
              <a:gd name="connsiteX4" fmla="*/ 0 w 11121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1" h="10000">
                <a:moveTo>
                  <a:pt x="0" y="10000"/>
                </a:moveTo>
                <a:lnTo>
                  <a:pt x="4476" y="0"/>
                </a:lnTo>
                <a:lnTo>
                  <a:pt x="11121" y="17"/>
                </a:lnTo>
                <a:lnTo>
                  <a:pt x="5944" y="10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Données 67">
            <a:extLst>
              <a:ext uri="{FF2B5EF4-FFF2-40B4-BE49-F238E27FC236}">
                <a16:creationId xmlns:a16="http://schemas.microsoft.com/office/drawing/2014/main" id="{B0BFDDCD-C8A7-1D7D-B7B1-D4B5B5DBBF49}"/>
              </a:ext>
            </a:extLst>
          </p:cNvPr>
          <p:cNvSpPr/>
          <p:nvPr/>
        </p:nvSpPr>
        <p:spPr>
          <a:xfrm>
            <a:off x="8434287" y="2998959"/>
            <a:ext cx="352631" cy="138032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2656 w 10000"/>
              <a:gd name="connsiteY3" fmla="*/ 10000 h 10000"/>
              <a:gd name="connsiteX4" fmla="*/ 0 w 10000"/>
              <a:gd name="connsiteY4" fmla="*/ 10000 h 10000"/>
              <a:gd name="connsiteX0" fmla="*/ 0 w 5278"/>
              <a:gd name="connsiteY0" fmla="*/ 10000 h 10000"/>
              <a:gd name="connsiteX1" fmla="*/ 2000 w 5278"/>
              <a:gd name="connsiteY1" fmla="*/ 0 h 10000"/>
              <a:gd name="connsiteX2" fmla="*/ 5278 w 5278"/>
              <a:gd name="connsiteY2" fmla="*/ 195 h 10000"/>
              <a:gd name="connsiteX3" fmla="*/ 2656 w 5278"/>
              <a:gd name="connsiteY3" fmla="*/ 10000 h 10000"/>
              <a:gd name="connsiteX4" fmla="*/ 0 w 5278"/>
              <a:gd name="connsiteY4" fmla="*/ 10000 h 10000"/>
              <a:gd name="connsiteX0" fmla="*/ 0 w 8466"/>
              <a:gd name="connsiteY0" fmla="*/ 10000 h 10000"/>
              <a:gd name="connsiteX1" fmla="*/ 3789 w 8466"/>
              <a:gd name="connsiteY1" fmla="*/ 0 h 10000"/>
              <a:gd name="connsiteX2" fmla="*/ 8466 w 8466"/>
              <a:gd name="connsiteY2" fmla="*/ 158 h 10000"/>
              <a:gd name="connsiteX3" fmla="*/ 5032 w 8466"/>
              <a:gd name="connsiteY3" fmla="*/ 10000 h 10000"/>
              <a:gd name="connsiteX4" fmla="*/ 0 w 8466"/>
              <a:gd name="connsiteY4" fmla="*/ 10000 h 10000"/>
              <a:gd name="connsiteX0" fmla="*/ 0 w 11121"/>
              <a:gd name="connsiteY0" fmla="*/ 10000 h 10000"/>
              <a:gd name="connsiteX1" fmla="*/ 4476 w 11121"/>
              <a:gd name="connsiteY1" fmla="*/ 0 h 10000"/>
              <a:gd name="connsiteX2" fmla="*/ 11121 w 11121"/>
              <a:gd name="connsiteY2" fmla="*/ 17 h 10000"/>
              <a:gd name="connsiteX3" fmla="*/ 5944 w 11121"/>
              <a:gd name="connsiteY3" fmla="*/ 10000 h 10000"/>
              <a:gd name="connsiteX4" fmla="*/ 0 w 11121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1" h="10000">
                <a:moveTo>
                  <a:pt x="0" y="10000"/>
                </a:moveTo>
                <a:lnTo>
                  <a:pt x="4476" y="0"/>
                </a:lnTo>
                <a:lnTo>
                  <a:pt x="11121" y="17"/>
                </a:lnTo>
                <a:lnTo>
                  <a:pt x="5944" y="10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Organigramme : Données 67">
            <a:extLst>
              <a:ext uri="{FF2B5EF4-FFF2-40B4-BE49-F238E27FC236}">
                <a16:creationId xmlns:a16="http://schemas.microsoft.com/office/drawing/2014/main" id="{FB287D87-A06F-9047-96B2-9E1F693E81C4}"/>
              </a:ext>
            </a:extLst>
          </p:cNvPr>
          <p:cNvSpPr/>
          <p:nvPr/>
        </p:nvSpPr>
        <p:spPr>
          <a:xfrm>
            <a:off x="5985724" y="2998959"/>
            <a:ext cx="220554" cy="138432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2656 w 10000"/>
              <a:gd name="connsiteY3" fmla="*/ 10000 h 10000"/>
              <a:gd name="connsiteX4" fmla="*/ 0 w 10000"/>
              <a:gd name="connsiteY4" fmla="*/ 10000 h 10000"/>
              <a:gd name="connsiteX0" fmla="*/ 0 w 5278"/>
              <a:gd name="connsiteY0" fmla="*/ 10000 h 10000"/>
              <a:gd name="connsiteX1" fmla="*/ 2000 w 5278"/>
              <a:gd name="connsiteY1" fmla="*/ 0 h 10000"/>
              <a:gd name="connsiteX2" fmla="*/ 5278 w 5278"/>
              <a:gd name="connsiteY2" fmla="*/ 195 h 10000"/>
              <a:gd name="connsiteX3" fmla="*/ 2656 w 5278"/>
              <a:gd name="connsiteY3" fmla="*/ 10000 h 10000"/>
              <a:gd name="connsiteX4" fmla="*/ 0 w 5278"/>
              <a:gd name="connsiteY4" fmla="*/ 10000 h 10000"/>
              <a:gd name="connsiteX0" fmla="*/ 0 w 8466"/>
              <a:gd name="connsiteY0" fmla="*/ 10000 h 10000"/>
              <a:gd name="connsiteX1" fmla="*/ 3789 w 8466"/>
              <a:gd name="connsiteY1" fmla="*/ 0 h 10000"/>
              <a:gd name="connsiteX2" fmla="*/ 8466 w 8466"/>
              <a:gd name="connsiteY2" fmla="*/ 158 h 10000"/>
              <a:gd name="connsiteX3" fmla="*/ 5032 w 8466"/>
              <a:gd name="connsiteY3" fmla="*/ 10000 h 10000"/>
              <a:gd name="connsiteX4" fmla="*/ 0 w 8466"/>
              <a:gd name="connsiteY4" fmla="*/ 10000 h 10000"/>
              <a:gd name="connsiteX0" fmla="*/ 0 w 11121"/>
              <a:gd name="connsiteY0" fmla="*/ 10000 h 10000"/>
              <a:gd name="connsiteX1" fmla="*/ 4476 w 11121"/>
              <a:gd name="connsiteY1" fmla="*/ 0 h 10000"/>
              <a:gd name="connsiteX2" fmla="*/ 11121 w 11121"/>
              <a:gd name="connsiteY2" fmla="*/ 17 h 10000"/>
              <a:gd name="connsiteX3" fmla="*/ 5944 w 11121"/>
              <a:gd name="connsiteY3" fmla="*/ 10000 h 10000"/>
              <a:gd name="connsiteX4" fmla="*/ 0 w 11121"/>
              <a:gd name="connsiteY4" fmla="*/ 10000 h 10000"/>
              <a:gd name="connsiteX0" fmla="*/ 0 w 11121"/>
              <a:gd name="connsiteY0" fmla="*/ 10000 h 10000"/>
              <a:gd name="connsiteX1" fmla="*/ 4476 w 11121"/>
              <a:gd name="connsiteY1" fmla="*/ 0 h 10000"/>
              <a:gd name="connsiteX2" fmla="*/ 11121 w 11121"/>
              <a:gd name="connsiteY2" fmla="*/ 17 h 10000"/>
              <a:gd name="connsiteX3" fmla="*/ 5944 w 11121"/>
              <a:gd name="connsiteY3" fmla="*/ 10000 h 10000"/>
              <a:gd name="connsiteX4" fmla="*/ 0 w 11121"/>
              <a:gd name="connsiteY4" fmla="*/ 10000 h 10000"/>
              <a:gd name="connsiteX0" fmla="*/ 0 w 7196"/>
              <a:gd name="connsiteY0" fmla="*/ 10000 h 10000"/>
              <a:gd name="connsiteX1" fmla="*/ 4476 w 7196"/>
              <a:gd name="connsiteY1" fmla="*/ 0 h 10000"/>
              <a:gd name="connsiteX2" fmla="*/ 7196 w 7196"/>
              <a:gd name="connsiteY2" fmla="*/ 35 h 10000"/>
              <a:gd name="connsiteX3" fmla="*/ 5944 w 7196"/>
              <a:gd name="connsiteY3" fmla="*/ 10000 h 10000"/>
              <a:gd name="connsiteX4" fmla="*/ 0 w 7196"/>
              <a:gd name="connsiteY4" fmla="*/ 10000 h 10000"/>
              <a:gd name="connsiteX0" fmla="*/ 0 w 10000"/>
              <a:gd name="connsiteY0" fmla="*/ 10000 h 10000"/>
              <a:gd name="connsiteX1" fmla="*/ 6220 w 10000"/>
              <a:gd name="connsiteY1" fmla="*/ 0 h 10000"/>
              <a:gd name="connsiteX2" fmla="*/ 10000 w 10000"/>
              <a:gd name="connsiteY2" fmla="*/ 35 h 10000"/>
              <a:gd name="connsiteX3" fmla="*/ 3919 w 10000"/>
              <a:gd name="connsiteY3" fmla="*/ 9982 h 10000"/>
              <a:gd name="connsiteX4" fmla="*/ 0 w 10000"/>
              <a:gd name="connsiteY4" fmla="*/ 10000 h 10000"/>
              <a:gd name="connsiteX0" fmla="*/ 0 w 9666"/>
              <a:gd name="connsiteY0" fmla="*/ 10002 h 10002"/>
              <a:gd name="connsiteX1" fmla="*/ 6220 w 9666"/>
              <a:gd name="connsiteY1" fmla="*/ 2 h 10002"/>
              <a:gd name="connsiteX2" fmla="*/ 9666 w 9666"/>
              <a:gd name="connsiteY2" fmla="*/ 0 h 10002"/>
              <a:gd name="connsiteX3" fmla="*/ 3919 w 9666"/>
              <a:gd name="connsiteY3" fmla="*/ 9984 h 10002"/>
              <a:gd name="connsiteX4" fmla="*/ 0 w 9666"/>
              <a:gd name="connsiteY4" fmla="*/ 10002 h 10002"/>
              <a:gd name="connsiteX0" fmla="*/ 0 w 10000"/>
              <a:gd name="connsiteY0" fmla="*/ 10000 h 10037"/>
              <a:gd name="connsiteX1" fmla="*/ 6435 w 10000"/>
              <a:gd name="connsiteY1" fmla="*/ 2 h 10037"/>
              <a:gd name="connsiteX2" fmla="*/ 10000 w 10000"/>
              <a:gd name="connsiteY2" fmla="*/ 0 h 10037"/>
              <a:gd name="connsiteX3" fmla="*/ 3939 w 10000"/>
              <a:gd name="connsiteY3" fmla="*/ 10037 h 10037"/>
              <a:gd name="connsiteX4" fmla="*/ 0 w 10000"/>
              <a:gd name="connsiteY4" fmla="*/ 10000 h 10037"/>
              <a:gd name="connsiteX0" fmla="*/ 0 w 10000"/>
              <a:gd name="connsiteY0" fmla="*/ 10000 h 10055"/>
              <a:gd name="connsiteX1" fmla="*/ 6435 w 10000"/>
              <a:gd name="connsiteY1" fmla="*/ 2 h 10055"/>
              <a:gd name="connsiteX2" fmla="*/ 10000 w 10000"/>
              <a:gd name="connsiteY2" fmla="*/ 0 h 10055"/>
              <a:gd name="connsiteX3" fmla="*/ 3248 w 10000"/>
              <a:gd name="connsiteY3" fmla="*/ 10055 h 10055"/>
              <a:gd name="connsiteX4" fmla="*/ 0 w 10000"/>
              <a:gd name="connsiteY4" fmla="*/ 10000 h 10055"/>
              <a:gd name="connsiteX0" fmla="*/ 0 w 10000"/>
              <a:gd name="connsiteY0" fmla="*/ 10000 h 10000"/>
              <a:gd name="connsiteX1" fmla="*/ 6435 w 10000"/>
              <a:gd name="connsiteY1" fmla="*/ 2 h 10000"/>
              <a:gd name="connsiteX2" fmla="*/ 10000 w 10000"/>
              <a:gd name="connsiteY2" fmla="*/ 0 h 10000"/>
              <a:gd name="connsiteX3" fmla="*/ 3162 w 10000"/>
              <a:gd name="connsiteY3" fmla="*/ 9986 h 10000"/>
              <a:gd name="connsiteX4" fmla="*/ 0 w 10000"/>
              <a:gd name="connsiteY4" fmla="*/ 10000 h 10000"/>
              <a:gd name="connsiteX0" fmla="*/ 0 w 10000"/>
              <a:gd name="connsiteY0" fmla="*/ 10000 h 10041"/>
              <a:gd name="connsiteX1" fmla="*/ 6435 w 10000"/>
              <a:gd name="connsiteY1" fmla="*/ 2 h 10041"/>
              <a:gd name="connsiteX2" fmla="*/ 10000 w 10000"/>
              <a:gd name="connsiteY2" fmla="*/ 0 h 10041"/>
              <a:gd name="connsiteX3" fmla="*/ 3162 w 10000"/>
              <a:gd name="connsiteY3" fmla="*/ 10041 h 10041"/>
              <a:gd name="connsiteX4" fmla="*/ 0 w 10000"/>
              <a:gd name="connsiteY4" fmla="*/ 10000 h 10041"/>
              <a:gd name="connsiteX0" fmla="*/ 0 w 10000"/>
              <a:gd name="connsiteY0" fmla="*/ 10000 h 10000"/>
              <a:gd name="connsiteX1" fmla="*/ 6435 w 10000"/>
              <a:gd name="connsiteY1" fmla="*/ 2 h 10000"/>
              <a:gd name="connsiteX2" fmla="*/ 10000 w 10000"/>
              <a:gd name="connsiteY2" fmla="*/ 0 h 10000"/>
              <a:gd name="connsiteX3" fmla="*/ 3162 w 10000"/>
              <a:gd name="connsiteY3" fmla="*/ 9986 h 10000"/>
              <a:gd name="connsiteX4" fmla="*/ 0 w 10000"/>
              <a:gd name="connsiteY4" fmla="*/ 10000 h 10000"/>
              <a:gd name="connsiteX0" fmla="*/ 0 w 10000"/>
              <a:gd name="connsiteY0" fmla="*/ 10000 h 10027"/>
              <a:gd name="connsiteX1" fmla="*/ 6435 w 10000"/>
              <a:gd name="connsiteY1" fmla="*/ 2 h 10027"/>
              <a:gd name="connsiteX2" fmla="*/ 10000 w 10000"/>
              <a:gd name="connsiteY2" fmla="*/ 0 h 10027"/>
              <a:gd name="connsiteX3" fmla="*/ 3076 w 10000"/>
              <a:gd name="connsiteY3" fmla="*/ 10027 h 10027"/>
              <a:gd name="connsiteX4" fmla="*/ 0 w 10000"/>
              <a:gd name="connsiteY4" fmla="*/ 10000 h 1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7">
                <a:moveTo>
                  <a:pt x="0" y="10000"/>
                </a:moveTo>
                <a:lnTo>
                  <a:pt x="6435" y="2"/>
                </a:lnTo>
                <a:lnTo>
                  <a:pt x="10000" y="0"/>
                </a:lnTo>
                <a:lnTo>
                  <a:pt x="3076" y="10027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8A8842E-ADEF-92B8-6602-259D6CA833AA}"/>
              </a:ext>
            </a:extLst>
          </p:cNvPr>
          <p:cNvSpPr txBox="1"/>
          <p:nvPr/>
        </p:nvSpPr>
        <p:spPr>
          <a:xfrm>
            <a:off x="245950" y="3437170"/>
            <a:ext cx="301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Lycée Polyvalent Marc Bloch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A6823BD-0DB1-032F-005E-899D6335A057}"/>
              </a:ext>
            </a:extLst>
          </p:cNvPr>
          <p:cNvSpPr txBox="1"/>
          <p:nvPr/>
        </p:nvSpPr>
        <p:spPr>
          <a:xfrm>
            <a:off x="245950" y="3739826"/>
            <a:ext cx="301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Sérignan</a:t>
            </a:r>
          </a:p>
        </p:txBody>
      </p:sp>
      <p:sp>
        <p:nvSpPr>
          <p:cNvPr id="75" name="Espace réservé du texte 24">
            <a:extLst>
              <a:ext uri="{FF2B5EF4-FFF2-40B4-BE49-F238E27FC236}">
                <a16:creationId xmlns:a16="http://schemas.microsoft.com/office/drawing/2014/main" id="{240ED731-ECC8-065E-97F8-220B3A2C77FE}"/>
              </a:ext>
            </a:extLst>
          </p:cNvPr>
          <p:cNvSpPr txBox="1">
            <a:spLocks/>
          </p:cNvSpPr>
          <p:nvPr/>
        </p:nvSpPr>
        <p:spPr>
          <a:xfrm>
            <a:off x="4584301" y="4522431"/>
            <a:ext cx="605807" cy="3203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Stage</a:t>
            </a:r>
          </a:p>
        </p:txBody>
      </p:sp>
      <p:sp>
        <p:nvSpPr>
          <p:cNvPr id="76" name="Espace réservé du texte 24">
            <a:extLst>
              <a:ext uri="{FF2B5EF4-FFF2-40B4-BE49-F238E27FC236}">
                <a16:creationId xmlns:a16="http://schemas.microsoft.com/office/drawing/2014/main" id="{5AC082AA-3993-B29C-C4C3-3BB9C50E8F37}"/>
              </a:ext>
            </a:extLst>
          </p:cNvPr>
          <p:cNvSpPr txBox="1">
            <a:spLocks/>
          </p:cNvSpPr>
          <p:nvPr/>
        </p:nvSpPr>
        <p:spPr>
          <a:xfrm>
            <a:off x="7049687" y="4504563"/>
            <a:ext cx="605807" cy="3203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Stage</a:t>
            </a:r>
          </a:p>
        </p:txBody>
      </p:sp>
      <p:sp>
        <p:nvSpPr>
          <p:cNvPr id="77" name="Espace réservé du texte 25">
            <a:extLst>
              <a:ext uri="{FF2B5EF4-FFF2-40B4-BE49-F238E27FC236}">
                <a16:creationId xmlns:a16="http://schemas.microsoft.com/office/drawing/2014/main" id="{34CBE91C-0354-E7E7-EF0B-217290228D29}"/>
              </a:ext>
            </a:extLst>
          </p:cNvPr>
          <p:cNvSpPr txBox="1">
            <a:spLocks/>
          </p:cNvSpPr>
          <p:nvPr/>
        </p:nvSpPr>
        <p:spPr>
          <a:xfrm>
            <a:off x="4608339" y="4768286"/>
            <a:ext cx="605806" cy="52055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05/2021 06/2021</a:t>
            </a:r>
          </a:p>
        </p:txBody>
      </p:sp>
      <p:sp>
        <p:nvSpPr>
          <p:cNvPr id="78" name="Espace réservé du texte 25">
            <a:extLst>
              <a:ext uri="{FF2B5EF4-FFF2-40B4-BE49-F238E27FC236}">
                <a16:creationId xmlns:a16="http://schemas.microsoft.com/office/drawing/2014/main" id="{DD98FEF6-6A8A-B7C9-696E-04DCFC631465}"/>
              </a:ext>
            </a:extLst>
          </p:cNvPr>
          <p:cNvSpPr txBox="1">
            <a:spLocks/>
          </p:cNvSpPr>
          <p:nvPr/>
        </p:nvSpPr>
        <p:spPr>
          <a:xfrm>
            <a:off x="7049688" y="4768286"/>
            <a:ext cx="605806" cy="52055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01/2022 02/2022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A3C93E6-1A70-B7F0-A4F0-3D199218536F}"/>
              </a:ext>
            </a:extLst>
          </p:cNvPr>
          <p:cNvSpPr txBox="1"/>
          <p:nvPr/>
        </p:nvSpPr>
        <p:spPr>
          <a:xfrm>
            <a:off x="4175282" y="3438328"/>
            <a:ext cx="301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ADSL Informatique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1A02062-3D02-94C4-0832-B6C21B27E928}"/>
              </a:ext>
            </a:extLst>
          </p:cNvPr>
          <p:cNvSpPr txBox="1"/>
          <p:nvPr/>
        </p:nvSpPr>
        <p:spPr>
          <a:xfrm>
            <a:off x="6639947" y="3444366"/>
            <a:ext cx="301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ADSL Informatique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FEBDD498-818D-5F20-FAE6-6C51EE336A81}"/>
              </a:ext>
            </a:extLst>
          </p:cNvPr>
          <p:cNvSpPr txBox="1"/>
          <p:nvPr/>
        </p:nvSpPr>
        <p:spPr>
          <a:xfrm>
            <a:off x="4175282" y="3741103"/>
            <a:ext cx="301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Sérignan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524E9935-8A2B-5205-65C3-849B1579530C}"/>
              </a:ext>
            </a:extLst>
          </p:cNvPr>
          <p:cNvSpPr txBox="1"/>
          <p:nvPr/>
        </p:nvSpPr>
        <p:spPr>
          <a:xfrm>
            <a:off x="6643599" y="3741493"/>
            <a:ext cx="301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Sérignan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1CC1135-A7D2-7B1F-61C1-352AB4DE4A5A}"/>
              </a:ext>
            </a:extLst>
          </p:cNvPr>
          <p:cNvSpPr txBox="1"/>
          <p:nvPr/>
        </p:nvSpPr>
        <p:spPr>
          <a:xfrm>
            <a:off x="8927635" y="3448347"/>
            <a:ext cx="301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EPSI Ecole d’Ingénierie Informatique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152421D-E52C-A4C4-DC26-9B6A072643E9}"/>
              </a:ext>
            </a:extLst>
          </p:cNvPr>
          <p:cNvSpPr txBox="1"/>
          <p:nvPr/>
        </p:nvSpPr>
        <p:spPr>
          <a:xfrm>
            <a:off x="8926358" y="3739826"/>
            <a:ext cx="301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Montpellier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A462466-4A7C-684D-D8FC-AC83B2B6925A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620855-5A2E-70DB-B7EF-6A7B2EC16E13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34F3892A-6C9C-3E9E-8680-15CBC0CBA33E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194E6E70-A01D-B6B0-B92F-0C35480D0039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E7254349-5EF7-E1BF-8C35-D7D892701D76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C0081D93-DFCE-7DD5-6D00-F915843AE04A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03CBBE31-D3A1-AC5E-8653-3155511B7251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49ECE50B-58B4-693F-7B9E-2CC5B0FD2C8C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6B01639-9D00-0427-F5B0-1245CA724520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58116CA6-3289-7D8E-FF3D-61ED644F5EA1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0DC3F58-F55D-912C-710D-1536CAB7E5C3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820BEBE-2F8D-CE67-25F0-91A1366F33F5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3C8398AE-FC36-994D-6955-2A16934A6DC0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ABE8A39-3782-AEBF-7DD3-955C3B365C8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lèche : droite 31">
                <a:extLst>
                  <a:ext uri="{FF2B5EF4-FFF2-40B4-BE49-F238E27FC236}">
                    <a16:creationId xmlns:a16="http://schemas.microsoft.com/office/drawing/2014/main" id="{11BEC7C6-6990-C97B-BF92-217F34CE1C93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5E129C69-601E-D556-12D3-B6919CA2785F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76AE84F3-971A-9BE6-964C-6957663A94B7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204AA3B7-B1AD-70CA-87F0-11C7C52F46BD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2ABDDDE4-B985-0D4C-AEBF-0C346DFA0882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F30F0363-5587-2E1F-54A3-85B48F81F05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950F95E1-EBF4-7613-0FFC-3A8C0904F441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5B8586A1-5338-F3D2-B60B-4300DB742016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AF187F55-E9D6-4E11-A150-2D90A7133F18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984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5" grpId="0" build="p"/>
      <p:bldP spid="26" grpId="0" build="p"/>
      <p:bldP spid="65" grpId="0"/>
      <p:bldP spid="66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8135984" cy="743744"/>
          </a:xfrm>
        </p:spPr>
        <p:txBody>
          <a:bodyPr rtlCol="0"/>
          <a:lstStyle/>
          <a:p>
            <a:pPr rtl="0"/>
            <a:r>
              <a:rPr lang="fr-FR" dirty="0"/>
              <a:t>Situation nécessitant un travail de recherche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73CABDF-C205-4E5E-92F8-7C586336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06/06/2023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pPr rtl="0"/>
              <a:t>30</a:t>
            </a:fld>
            <a:endParaRPr lang="fr-FR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804CEAA-BC8E-6D1D-FD99-F86EA16BAD88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C44966-002F-8ABF-F00F-08E3F13B3D52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43FD7FD8-A9B6-FF96-9BEA-F84EF09E0CEF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3EB80B35-81A2-E03F-6BF0-8D5246CC5EF7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0CF080B8-E121-8E0A-5F4F-6DFA1A420AE5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D211309-655D-C826-AA6D-8812A7BDDA22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B2F666EA-8CBC-8211-F3D8-1B6DB4D3AEE0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0F09A2DB-832F-32B9-CB0A-CDC0234E85B7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CA8824AD-B912-D265-60CD-77E52E2E6625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B08D282D-8D94-8719-2470-B766B4A27464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79D8D27-F717-FB73-4E36-20C044356168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7A4D37A-74A9-2EA2-6D8F-24A1B42437EE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4D46F2A-C485-CF7F-2477-0D4980B32D28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4279F2-B8A7-8E5E-34AE-1DC35F8FA70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lèche : droite 31">
                <a:extLst>
                  <a:ext uri="{FF2B5EF4-FFF2-40B4-BE49-F238E27FC236}">
                    <a16:creationId xmlns:a16="http://schemas.microsoft.com/office/drawing/2014/main" id="{5382A612-6FE3-130F-2951-ADD900877AF2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A30D95B8-05D0-4A39-196F-51FAB506F99A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40221329-C6E1-4B26-F54B-640A57E64649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D9F4F988-6C59-2CBD-763C-484A6F2D4FD1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BB672441-0A98-7960-B72C-9A4FFD698E62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6C69738E-7B84-B7BC-CA17-A10CE79BEC9F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DCE368D4-1FAB-04FB-DA72-46B499C329D9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E2F33281-E9C0-B8F9-9297-7FBF0E70B804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D9C7A7AC-0ECD-7000-70AF-EF9444E9597D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072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35FC1ECF-8386-E61F-C82E-75289BA5BFE8}"/>
              </a:ext>
            </a:extLst>
          </p:cNvPr>
          <p:cNvSpPr txBox="1"/>
          <p:nvPr/>
        </p:nvSpPr>
        <p:spPr>
          <a:xfrm>
            <a:off x="6232751" y="-4082981"/>
            <a:ext cx="7498897" cy="15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7000">
                      <a:schemeClr val="accent1">
                        <a:lumMod val="0"/>
                        <a:lumOff val="100000"/>
                      </a:schemeClr>
                    </a:gs>
                    <a:gs pos="59000">
                      <a:schemeClr val="accent1">
                        <a:lumMod val="100000"/>
                      </a:schemeClr>
                    </a:gs>
                  </a:gsLst>
                  <a:lin ang="13500000" scaled="1"/>
                  <a:tileRect/>
                </a:gradFill>
                <a:latin typeface="Franklin Gothic Demi" panose="020B0703020102020204" pitchFamily="34" charset="0"/>
              </a:rPr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des projets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fr-FR" dirty="0"/>
              <a:t> 3 </a:t>
            </a:r>
            <a:r>
              <a:rPr lang="fr-FR" dirty="0" err="1"/>
              <a:t>projects</a:t>
            </a:r>
            <a:r>
              <a:rPr lang="fr-FR" dirty="0"/>
              <a:t> :</a:t>
            </a:r>
          </a:p>
          <a:p>
            <a:pPr marL="857250" lvl="1" indent="-171450">
              <a:buFontTx/>
              <a:buChar char="-"/>
            </a:pPr>
            <a:r>
              <a:rPr lang="fr-FR" sz="1100" dirty="0"/>
              <a:t>IAPM Desktop, Visual Basic</a:t>
            </a:r>
          </a:p>
          <a:p>
            <a:pPr marL="857250" lvl="1" indent="-171450">
              <a:buFontTx/>
              <a:buChar char="-"/>
            </a:pPr>
            <a:r>
              <a:rPr lang="fr-FR" sz="1100" dirty="0" err="1"/>
              <a:t>StoreSwap</a:t>
            </a:r>
            <a:r>
              <a:rPr lang="fr-FR" sz="1100" dirty="0"/>
              <a:t> Web, PHP, HTML/CSS</a:t>
            </a:r>
          </a:p>
          <a:p>
            <a:pPr marL="857250" lvl="1" indent="-171450">
              <a:buFontTx/>
              <a:buChar char="-"/>
            </a:pPr>
            <a:r>
              <a:rPr lang="fr-FR" sz="1100" dirty="0"/>
              <a:t>IAPM Mobile, Dart</a:t>
            </a:r>
          </a:p>
          <a:p>
            <a:pPr marL="857250" lvl="1" indent="-171450">
              <a:buFontTx/>
              <a:buChar char="-"/>
            </a:pPr>
            <a:r>
              <a:rPr lang="fr-FR" sz="1100" dirty="0" err="1"/>
              <a:t>Same</a:t>
            </a:r>
            <a:r>
              <a:rPr lang="fr-FR" sz="1100" dirty="0"/>
              <a:t> </a:t>
            </a:r>
            <a:r>
              <a:rPr lang="fr-FR" sz="1100" dirty="0" err="1"/>
              <a:t>database</a:t>
            </a:r>
            <a:endParaRPr lang="fr-FR" sz="1100" dirty="0"/>
          </a:p>
          <a:p>
            <a:pPr rtl="0"/>
            <a:r>
              <a:rPr lang="fr-FR" dirty="0"/>
              <a:t>Fake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Layweb</a:t>
            </a:r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73CABDF-C205-4E5E-92F8-7C586336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06/06/2023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Diaporama Oral Titre Concepteur Développeur d’Application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pPr rtl="0"/>
              <a:t>4</a:t>
            </a:fld>
            <a:endParaRPr lang="fr-FR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933F51F-E359-D3C1-A617-15C8D53E3C47}"/>
              </a:ext>
            </a:extLst>
          </p:cNvPr>
          <p:cNvSpPr txBox="1"/>
          <p:nvPr/>
        </p:nvSpPr>
        <p:spPr>
          <a:xfrm>
            <a:off x="9814151" y="6227250"/>
            <a:ext cx="13337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7000">
                      <a:schemeClr val="accent1">
                        <a:lumMod val="0"/>
                        <a:lumOff val="100000"/>
                      </a:schemeClr>
                    </a:gs>
                    <a:gs pos="59000">
                      <a:schemeClr val="accent1">
                        <a:lumMod val="100000"/>
                      </a:schemeClr>
                    </a:gs>
                  </a:gsLst>
                  <a:lin ang="13500000" scaled="1"/>
                  <a:tileRect/>
                </a:gradFill>
                <a:latin typeface="Franklin Gothic Demi" panose="020B0703020102020204" pitchFamily="34" charset="0"/>
              </a:rPr>
              <a:t>oncepteur</a:t>
            </a:r>
            <a:endParaRPr lang="fr-FR" dirty="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7000">
                    <a:schemeClr val="accent1">
                      <a:lumMod val="0"/>
                      <a:lumOff val="100000"/>
                    </a:schemeClr>
                  </a:gs>
                  <a:gs pos="59000">
                    <a:schemeClr val="accent1">
                      <a:lumMod val="100000"/>
                    </a:schemeClr>
                  </a:gs>
                </a:gsLst>
                <a:lin ang="13500000" scaled="1"/>
                <a:tileRect/>
              </a:gradFill>
              <a:latin typeface="Franklin Gothic Demi" panose="020B0703020102020204" pitchFamily="34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DBA060C-E4A9-45EF-806C-846C0DFBA1C0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A50A54-C3E0-EC52-B236-4A243C856A65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lèche : droite 20">
              <a:extLst>
                <a:ext uri="{FF2B5EF4-FFF2-40B4-BE49-F238E27FC236}">
                  <a16:creationId xmlns:a16="http://schemas.microsoft.com/office/drawing/2014/main" id="{CB22FFB6-DE46-401A-A6C1-35A591F17C5F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311C09E1-ADFC-AD7C-BFA9-A4A559F15FCD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484BE91A-7C17-BFDE-E9AF-D07E98DEB6B1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439D2102-FC58-5348-DFD6-BE3D700CA82D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E497D9A4-4D1C-BB9F-5B09-9CA4B32AB27E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2A7A365-1240-561D-9266-4C80F3689FE9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E1CE754-4895-3B11-733F-3E9826FB4083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15901E59-8C21-D11D-B290-7EC2604AF29C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DEEE99E-C533-19BF-AAFC-779655BAAFD1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000B435-3438-FAA7-D0E1-AB196F253E15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1D7BD99-AEAF-7EB0-3439-6222F6EBC4D0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352C0D3-D80B-9691-A363-5B18BC28295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AB6B6A70-1E8E-B5C9-5962-1529FA6C4E80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34FCAF2E-BCF9-EA0B-8A8F-4C89C5FECAF7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14A20D30-5A6B-B699-775C-0B7627E0AAE5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A9DFC604-7327-441D-522C-DD4987DB5BF4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FC742CFF-04C9-1716-74EE-F05C73D77E90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9EC1C6C3-25C0-08E6-462C-23AC0BE6886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6C169075-4699-183D-9A4C-C4D9CCB93D60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5411819E-31FD-BE04-7256-90850A64A262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3CA2F9ED-4879-F7D6-6041-175FB2299C61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space réservé pour une image  50">
            <a:extLst>
              <a:ext uri="{FF2B5EF4-FFF2-40B4-BE49-F238E27FC236}">
                <a16:creationId xmlns:a16="http://schemas.microsoft.com/office/drawing/2014/main" id="{D787C429-2034-4A04-583F-8C309871F1A7}"/>
              </a:ext>
            </a:extLst>
          </p:cNvPr>
          <p:cNvPicPr preferRelativeResize="0">
            <a:picLocks noGrp="1"/>
          </p:cNvPicPr>
          <p:nvPr>
            <p:ph type="pic" sz="quarter" idx="27"/>
          </p:nvPr>
        </p:nvPicPr>
        <p:blipFill>
          <a:blip r:embed="rId3"/>
          <a:srcRect l="20676" r="20676"/>
          <a:stretch>
            <a:fillRect/>
          </a:stretch>
        </p:blipFill>
        <p:spPr>
          <a:xfrm>
            <a:off x="-2111" y="0"/>
            <a:ext cx="6694955" cy="6858000"/>
          </a:xfrm>
        </p:spPr>
      </p:pic>
      <p:sp>
        <p:nvSpPr>
          <p:cNvPr id="42" name="Espace réservé du texte 41">
            <a:extLst>
              <a:ext uri="{FF2B5EF4-FFF2-40B4-BE49-F238E27FC236}">
                <a16:creationId xmlns:a16="http://schemas.microsoft.com/office/drawing/2014/main" id="{EFEDF709-E008-F05C-1F51-A1433D573F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305178"/>
            <a:ext cx="5041422" cy="540104"/>
          </a:xfrm>
        </p:spPr>
        <p:txBody>
          <a:bodyPr/>
          <a:lstStyle/>
          <a:p>
            <a:r>
              <a:rPr lang="fr-FR" dirty="0" err="1"/>
              <a:t>Administrate</a:t>
            </a:r>
            <a:r>
              <a:rPr lang="fr-FR" dirty="0"/>
              <a:t> desktop app items</a:t>
            </a:r>
          </a:p>
        </p:txBody>
      </p:sp>
      <p:sp>
        <p:nvSpPr>
          <p:cNvPr id="40" name="Titre 39">
            <a:extLst>
              <a:ext uri="{FF2B5EF4-FFF2-40B4-BE49-F238E27FC236}">
                <a16:creationId xmlns:a16="http://schemas.microsoft.com/office/drawing/2014/main" id="{62CDD7DA-D3FB-A6BE-D749-7BDCC707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00"/>
            <a:ext cx="4501910" cy="732310"/>
          </a:xfrm>
        </p:spPr>
        <p:txBody>
          <a:bodyPr>
            <a:normAutofit/>
          </a:bodyPr>
          <a:lstStyle/>
          <a:p>
            <a:r>
              <a:rPr lang="fr-FR" dirty="0"/>
              <a:t>IAPM Desktop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55BFB7-D28C-841B-B0E1-C8AAB723A7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dirty="0"/>
              <a:t>Diaporama Oral Titre Concepteur Développeur d’Application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24698-5E43-E79A-6E58-51EA12DE4C0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8A80CCB9-F19E-2AB0-44AE-8CC9976BDD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76608" y="3210434"/>
            <a:ext cx="5041422" cy="540104"/>
          </a:xfrm>
        </p:spPr>
        <p:txBody>
          <a:bodyPr/>
          <a:lstStyle/>
          <a:p>
            <a:r>
              <a:rPr lang="fr-FR" dirty="0"/>
              <a:t>Work on local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E79B983C-7189-546F-5A39-8255B8AD81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37587" y="4115690"/>
            <a:ext cx="5041422" cy="540104"/>
          </a:xfrm>
        </p:spPr>
        <p:txBody>
          <a:bodyPr/>
          <a:lstStyle/>
          <a:p>
            <a:r>
              <a:rPr lang="fr-FR" dirty="0"/>
              <a:t>Security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MySql</a:t>
            </a:r>
            <a:r>
              <a:rPr lang="fr-FR" dirty="0"/>
              <a:t> authentification</a:t>
            </a:r>
          </a:p>
        </p:txBody>
      </p:sp>
      <p:sp>
        <p:nvSpPr>
          <p:cNvPr id="73" name="Espace réservé de la date 4">
            <a:extLst>
              <a:ext uri="{FF2B5EF4-FFF2-40B4-BE49-F238E27FC236}">
                <a16:creationId xmlns:a16="http://schemas.microsoft.com/office/drawing/2014/main" id="{6E8E35C6-8964-089B-F4A2-51CF7D53649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987732" y="6366186"/>
            <a:ext cx="2743200" cy="365125"/>
          </a:xfrm>
        </p:spPr>
        <p:txBody>
          <a:bodyPr/>
          <a:lstStyle/>
          <a:p>
            <a:pPr rtl="0"/>
            <a:r>
              <a:rPr lang="fr-FR" noProof="0" dirty="0">
                <a:solidFill>
                  <a:schemeClr val="tx1">
                    <a:lumMod val="65000"/>
                  </a:schemeClr>
                </a:solidFill>
              </a:rPr>
              <a:t>06/06/2023</a:t>
            </a:r>
          </a:p>
        </p:txBody>
      </p:sp>
      <p:sp>
        <p:nvSpPr>
          <p:cNvPr id="74" name="Espace réservé du texte 45">
            <a:extLst>
              <a:ext uri="{FF2B5EF4-FFF2-40B4-BE49-F238E27FC236}">
                <a16:creationId xmlns:a16="http://schemas.microsoft.com/office/drawing/2014/main" id="{8F0250DD-CD7F-56B1-47BD-61ABDF56FABF}"/>
              </a:ext>
            </a:extLst>
          </p:cNvPr>
          <p:cNvSpPr txBox="1">
            <a:spLocks/>
          </p:cNvSpPr>
          <p:nvPr/>
        </p:nvSpPr>
        <p:spPr>
          <a:xfrm>
            <a:off x="4483737" y="5020946"/>
            <a:ext cx="5041422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Professionnal</a:t>
            </a:r>
            <a:r>
              <a:rPr lang="fr-FR" dirty="0"/>
              <a:t> scope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1686AEF-5560-3C37-11A0-D2CE0F265ECE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9EB198-DA96-FC88-570E-564316162AA9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967E0968-0C5A-42E4-879B-BF21AE6ABC78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F6785DF-BFD3-8C41-4F17-96CB881E3E65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75131EF-15FF-C64C-C714-C08C4E80BC41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C64E0037-D66A-92C3-9362-A8A2FABE6D6A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319B0BB-2664-5E5D-ACCC-E5F046ABF394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A220542F-A38F-4EC0-0323-48D9AB5ED3F9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B995675-7BE1-BC87-A1C1-17997F5E7C5D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A197E8E-3B09-1DB3-FAF9-5F8AB9C2D769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FA61C9C-5F95-7A15-ECFA-D18214EBDBC6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705BC64-E585-C352-FCB9-D1AD71423ED9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1FB5D4D-1FE1-612F-B31B-7108D3370BA5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65959-A5F2-641C-4931-DF74BD90891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lèche : droite 18">
                <a:extLst>
                  <a:ext uri="{FF2B5EF4-FFF2-40B4-BE49-F238E27FC236}">
                    <a16:creationId xmlns:a16="http://schemas.microsoft.com/office/drawing/2014/main" id="{F0C89183-16CC-0664-F9EB-3AA3260AC250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986B061E-9348-CF23-43E2-38A2E9AB98E2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0E95D17E-7C25-F7C9-7317-9FB9D4C393A4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77BA60A5-AD77-4A8A-C0B2-978A2A6B59BE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650FD89F-731F-0CD9-05CF-33E3AF7E101C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2FABD16F-7BCA-B027-A7E4-3BB5D0A78463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9EC263F5-DFFD-941D-3179-7BD1FD1B6840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A2E3AA5A-A079-A976-8C85-27E2D70DC3E9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D4853BD2-9DDE-5A85-9D73-0F1D8E890ADE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82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4" grpId="0" build="p"/>
      <p:bldP spid="46" grpId="0" build="p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A4CA4C41-61B6-B9A2-FE12-8E03B3655F3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/>
          <a:srcRect l="24071" r="24071"/>
          <a:stretch>
            <a:fillRect/>
          </a:stretch>
        </p:blipFill>
        <p:spPr/>
      </p:pic>
      <p:sp>
        <p:nvSpPr>
          <p:cNvPr id="40" name="Titre 39">
            <a:extLst>
              <a:ext uri="{FF2B5EF4-FFF2-40B4-BE49-F238E27FC236}">
                <a16:creationId xmlns:a16="http://schemas.microsoft.com/office/drawing/2014/main" id="{62CDD7DA-D3FB-A6BE-D749-7BDCC707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00"/>
            <a:ext cx="4501910" cy="732310"/>
          </a:xfrm>
        </p:spPr>
        <p:txBody>
          <a:bodyPr>
            <a:normAutofit/>
          </a:bodyPr>
          <a:lstStyle/>
          <a:p>
            <a:r>
              <a:rPr lang="fr-FR" dirty="0" err="1"/>
              <a:t>StoreSwap</a:t>
            </a:r>
            <a:r>
              <a:rPr lang="fr-FR" dirty="0"/>
              <a:t> WEB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4D169A-DD63-F736-15FF-C7DC7E77432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987732" y="6366186"/>
            <a:ext cx="2743200" cy="365125"/>
          </a:xfrm>
        </p:spPr>
        <p:txBody>
          <a:bodyPr/>
          <a:lstStyle/>
          <a:p>
            <a:pPr rtl="0"/>
            <a:r>
              <a:rPr lang="fr-FR" noProof="0" dirty="0">
                <a:solidFill>
                  <a:schemeClr val="tx1">
                    <a:lumMod val="65000"/>
                  </a:schemeClr>
                </a:solidFill>
              </a:rPr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55BFB7-D28C-841B-B0E1-C8AAB723A7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dirty="0"/>
              <a:t>Diaporama Oral Titre Concepteur Développeur d’Application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24698-5E43-E79A-6E58-51EA12DE4C0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14" name="Espace réservé du texte 41">
            <a:extLst>
              <a:ext uri="{FF2B5EF4-FFF2-40B4-BE49-F238E27FC236}">
                <a16:creationId xmlns:a16="http://schemas.microsoft.com/office/drawing/2014/main" id="{F7E7AC5C-22B8-75D2-E999-1AB16BF05623}"/>
              </a:ext>
            </a:extLst>
          </p:cNvPr>
          <p:cNvSpPr txBox="1">
            <a:spLocks/>
          </p:cNvSpPr>
          <p:nvPr/>
        </p:nvSpPr>
        <p:spPr>
          <a:xfrm>
            <a:off x="6096000" y="2305178"/>
            <a:ext cx="5041422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E-commerce web app</a:t>
            </a:r>
          </a:p>
        </p:txBody>
      </p:sp>
      <p:sp>
        <p:nvSpPr>
          <p:cNvPr id="15" name="Espace réservé du texte 43">
            <a:extLst>
              <a:ext uri="{FF2B5EF4-FFF2-40B4-BE49-F238E27FC236}">
                <a16:creationId xmlns:a16="http://schemas.microsoft.com/office/drawing/2014/main" id="{5CD5CBEA-1B2E-619A-9CD8-2912C4ACAFC5}"/>
              </a:ext>
            </a:extLst>
          </p:cNvPr>
          <p:cNvSpPr txBox="1">
            <a:spLocks/>
          </p:cNvSpPr>
          <p:nvPr/>
        </p:nvSpPr>
        <p:spPr>
          <a:xfrm>
            <a:off x="5576608" y="3210434"/>
            <a:ext cx="5041422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Work on local database</a:t>
            </a:r>
            <a:endParaRPr lang="fr-FR" dirty="0"/>
          </a:p>
        </p:txBody>
      </p:sp>
      <p:sp>
        <p:nvSpPr>
          <p:cNvPr id="16" name="Espace réservé du texte 45">
            <a:extLst>
              <a:ext uri="{FF2B5EF4-FFF2-40B4-BE49-F238E27FC236}">
                <a16:creationId xmlns:a16="http://schemas.microsoft.com/office/drawing/2014/main" id="{1E78326A-0FCC-3784-83AC-21E5EFD4FCF1}"/>
              </a:ext>
            </a:extLst>
          </p:cNvPr>
          <p:cNvSpPr txBox="1">
            <a:spLocks/>
          </p:cNvSpPr>
          <p:nvPr/>
        </p:nvSpPr>
        <p:spPr>
          <a:xfrm>
            <a:off x="5037587" y="4115690"/>
            <a:ext cx="5041422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Security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account</a:t>
            </a:r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B9205FA-A76E-E9A9-5A60-66447F019A62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227140-1F98-E9E7-C5A9-AF9F00B1BA9D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B19A8CB9-7E4D-8730-8237-9814537D0A88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28D9877-6C26-6990-91C3-04E6212C6808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423954A2-F1A0-EFB1-91BF-60DED14BB744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2D03C99-4017-B92A-5967-183D5B5D37A2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061245FE-5580-B677-B8BC-8A30E49C1889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6CFF4D72-A13A-1CD0-728A-0546BD2881BD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168C8CD4-7FB8-DB86-DC2C-CED1872AE550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6D610313-D22A-15F1-3AA5-CB7B7F015F05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46156B6-68C6-5C62-160F-569745B744F0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F2C40CD-0301-1567-D365-92F338530794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E248EFA-8733-896D-3EE4-CB92CE5A8101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8608422-B509-6F61-7B27-35DF95D44F6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Flèche : droite 24">
                <a:extLst>
                  <a:ext uri="{FF2B5EF4-FFF2-40B4-BE49-F238E27FC236}">
                    <a16:creationId xmlns:a16="http://schemas.microsoft.com/office/drawing/2014/main" id="{31DAE384-3E5E-C0F4-97AB-DD69BA325174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77C472D8-205A-CEA7-E73A-14422DC72B03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9266FCF9-E18E-792D-0003-7365DFAA0769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CD719CA7-AB1A-FE2F-43B9-DB424055BFEB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75D705B5-F7D2-1A33-0522-8EEBE6C4F998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8ABDB777-5D14-83D1-9F48-87F352805C72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B3EAFD4B-AF10-A1DD-E415-668D2A7B755A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35B1B903-A75B-E522-40E0-6E2DE97550CA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A728EBEE-2259-993F-AD15-12B83038AEC1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21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D422C156-2248-0272-C48B-4549E5AD7C7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/>
          <a:srcRect t="24506" b="24506"/>
          <a:stretch>
            <a:fillRect/>
          </a:stretch>
        </p:blipFill>
        <p:spPr/>
      </p:pic>
      <p:sp>
        <p:nvSpPr>
          <p:cNvPr id="40" name="Titre 39">
            <a:extLst>
              <a:ext uri="{FF2B5EF4-FFF2-40B4-BE49-F238E27FC236}">
                <a16:creationId xmlns:a16="http://schemas.microsoft.com/office/drawing/2014/main" id="{62CDD7DA-D3FB-A6BE-D749-7BDCC707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00"/>
            <a:ext cx="4501910" cy="732310"/>
          </a:xfrm>
        </p:spPr>
        <p:txBody>
          <a:bodyPr>
            <a:normAutofit/>
          </a:bodyPr>
          <a:lstStyle/>
          <a:p>
            <a:r>
              <a:rPr lang="fr-FR" dirty="0"/>
              <a:t>IAPM MOBILE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4D169A-DD63-F736-15FF-C7DC7E77432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987732" y="6366186"/>
            <a:ext cx="2743200" cy="365125"/>
          </a:xfrm>
        </p:spPr>
        <p:txBody>
          <a:bodyPr/>
          <a:lstStyle/>
          <a:p>
            <a:pPr rtl="0"/>
            <a:r>
              <a:rPr lang="fr-FR" noProof="0" dirty="0">
                <a:solidFill>
                  <a:schemeClr val="tx1">
                    <a:lumMod val="65000"/>
                  </a:schemeClr>
                </a:solidFill>
              </a:rPr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55BFB7-D28C-841B-B0E1-C8AAB723A7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dirty="0"/>
              <a:t>Diaporama Oral Titre Concepteur Développeur d’Application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24698-5E43-E79A-6E58-51EA12DE4C0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14" name="Espace réservé du texte 41">
            <a:extLst>
              <a:ext uri="{FF2B5EF4-FFF2-40B4-BE49-F238E27FC236}">
                <a16:creationId xmlns:a16="http://schemas.microsoft.com/office/drawing/2014/main" id="{EA0FDBCC-8093-C38A-FBC2-9473E1F2504E}"/>
              </a:ext>
            </a:extLst>
          </p:cNvPr>
          <p:cNvSpPr txBox="1">
            <a:spLocks/>
          </p:cNvSpPr>
          <p:nvPr/>
        </p:nvSpPr>
        <p:spPr>
          <a:xfrm>
            <a:off x="6096000" y="2305178"/>
            <a:ext cx="5041422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Administrate</a:t>
            </a:r>
            <a:r>
              <a:rPr lang="fr-FR" dirty="0"/>
              <a:t> mobile app items</a:t>
            </a:r>
          </a:p>
        </p:txBody>
      </p:sp>
      <p:sp>
        <p:nvSpPr>
          <p:cNvPr id="15" name="Espace réservé du texte 43">
            <a:extLst>
              <a:ext uri="{FF2B5EF4-FFF2-40B4-BE49-F238E27FC236}">
                <a16:creationId xmlns:a16="http://schemas.microsoft.com/office/drawing/2014/main" id="{21505DA7-EEA9-3293-03AB-37DF98AFF47D}"/>
              </a:ext>
            </a:extLst>
          </p:cNvPr>
          <p:cNvSpPr txBox="1">
            <a:spLocks/>
          </p:cNvSpPr>
          <p:nvPr/>
        </p:nvSpPr>
        <p:spPr>
          <a:xfrm>
            <a:off x="5576608" y="3210434"/>
            <a:ext cx="5041422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Work on local database</a:t>
            </a:r>
            <a:endParaRPr lang="fr-FR" dirty="0"/>
          </a:p>
        </p:txBody>
      </p:sp>
      <p:sp>
        <p:nvSpPr>
          <p:cNvPr id="16" name="Espace réservé du texte 45">
            <a:extLst>
              <a:ext uri="{FF2B5EF4-FFF2-40B4-BE49-F238E27FC236}">
                <a16:creationId xmlns:a16="http://schemas.microsoft.com/office/drawing/2014/main" id="{439029AE-F4A4-93F6-4468-72E8FA6ACDA8}"/>
              </a:ext>
            </a:extLst>
          </p:cNvPr>
          <p:cNvSpPr txBox="1">
            <a:spLocks/>
          </p:cNvSpPr>
          <p:nvPr/>
        </p:nvSpPr>
        <p:spPr>
          <a:xfrm>
            <a:off x="5037587" y="4115690"/>
            <a:ext cx="5041422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Security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MySql</a:t>
            </a:r>
            <a:r>
              <a:rPr lang="fr-FR" dirty="0"/>
              <a:t> authentification</a:t>
            </a:r>
          </a:p>
        </p:txBody>
      </p:sp>
      <p:sp>
        <p:nvSpPr>
          <p:cNvPr id="17" name="Espace réservé du texte 45">
            <a:extLst>
              <a:ext uri="{FF2B5EF4-FFF2-40B4-BE49-F238E27FC236}">
                <a16:creationId xmlns:a16="http://schemas.microsoft.com/office/drawing/2014/main" id="{0280A2AC-6BFB-F5AC-129D-82DFE6E5DEAB}"/>
              </a:ext>
            </a:extLst>
          </p:cNvPr>
          <p:cNvSpPr txBox="1">
            <a:spLocks/>
          </p:cNvSpPr>
          <p:nvPr/>
        </p:nvSpPr>
        <p:spPr>
          <a:xfrm>
            <a:off x="4483737" y="5020946"/>
            <a:ext cx="5041422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Professionnal</a:t>
            </a:r>
            <a:r>
              <a:rPr lang="fr-FR" dirty="0"/>
              <a:t> scope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55A117-F164-FCFB-FB7A-B56543609ACA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B7399A-71B0-55FD-EF57-2C08F188098A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3D93FCE7-7D94-0824-C9F7-8320349D18FD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9B38E89-7E46-0870-B104-3AB938656A25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1739F1A-23B3-DE24-9667-80FF024DBFE6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0DE1B12-6309-3CCE-5063-671641D1ABCF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C76222DF-3038-7EDC-4DAB-520A6EB565CA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80985CC-EC3E-4205-CBA9-534AC2725788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41F3EBB-BD4D-E6E5-2AF8-128A433D06AE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CE4A1273-8720-EFB8-0894-B54005F6AD6D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E99E56A-5536-E88F-733B-646CE1EF5460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E00DFAD-FCE6-6FF4-1477-AA15131B0C5E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B75FFE08-CCA6-7159-9858-B8F64F3EF64D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585DCAE-4B06-D354-35EF-6402A8BEE41A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Flèche : droite 24">
                <a:extLst>
                  <a:ext uri="{FF2B5EF4-FFF2-40B4-BE49-F238E27FC236}">
                    <a16:creationId xmlns:a16="http://schemas.microsoft.com/office/drawing/2014/main" id="{F02179BF-BDEA-5CF5-AC9A-442D2CD7A9BF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F3AC9808-9913-C78F-3580-6CBB4580B16C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8AC98CCF-9DB9-6F48-A7A9-626CCA675B33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F9EEA6BE-3CD9-A0F4-CE02-1F29E40EC20E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D70ABE58-F4EC-1EAA-F254-8CD8EEE5826A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77C16E4F-116B-E5E6-221D-CD776BB80B6C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B8603EC6-BCC7-832B-D832-21C6C4567B74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769A18E5-5DF7-166A-995B-74F1DDCAB7A6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30974C15-C9FC-920E-D66F-0B451D6E1C72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42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6" grpId="0" build="p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Cahier des charges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fr-FR" dirty="0"/>
              <a:t>Analyse des demandes du client</a:t>
            </a:r>
          </a:p>
          <a:p>
            <a:pPr rtl="0"/>
            <a:r>
              <a:rPr lang="fr-FR" dirty="0"/>
              <a:t>Besoins de l’entreprise</a:t>
            </a:r>
          </a:p>
          <a:p>
            <a:pPr rtl="0"/>
            <a:r>
              <a:rPr lang="fr-FR" dirty="0"/>
              <a:t>Utilisateurs des applications</a:t>
            </a:r>
          </a:p>
          <a:p>
            <a:pPr rtl="0"/>
            <a:r>
              <a:rPr lang="fr-FR" dirty="0"/>
              <a:t>Tests et validations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73CABDF-C205-4E5E-92F8-7C586336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06/06/2023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pPr rtl="0"/>
              <a:t>8</a:t>
            </a:fld>
            <a:endParaRPr lang="fr-FR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D7B1FE8-4C63-C47B-EC38-91E94F50E605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3D4F1A-522D-9818-DED4-9C936578EBD1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F50AC5B5-BB61-E598-45F5-C222970B6005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EEF5E087-EE8E-2DAF-CE1C-8EA0345B423B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41B1AD8A-B260-4DBB-D97F-FBB63349C472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96DC9700-A3CB-2170-E6BF-170AB1FE6656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0625AC28-4767-2FAB-3C10-2184022D7CEA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5AA01A47-5533-C9F1-9408-FD28E3FAAEC5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E5C0443C-AA00-C39D-5B86-9C34AB4603A7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9E4CDDFE-84FA-9044-D8C3-5F36D6F229BB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EE1ED74-FE43-839C-4D91-99A64325FAC6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452E441-1723-8078-BC55-9D8D6992ABDC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BAE493CE-A6B9-68CF-ED74-1BABA8448D64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98CDB83-3C1C-1FA9-B038-D2B7A6A9DA3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lèche : droite 31">
                <a:extLst>
                  <a:ext uri="{FF2B5EF4-FFF2-40B4-BE49-F238E27FC236}">
                    <a16:creationId xmlns:a16="http://schemas.microsoft.com/office/drawing/2014/main" id="{E680B1D7-907E-8ECC-692F-047381652C1F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CCAF10C4-6A79-EB05-6B72-34E48B1CBAA2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B873651F-0632-BE2E-861C-C152469D8702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B51E040D-E63B-0C52-19B9-C2A9FA4A1506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31367E36-DA2D-E981-917E-C01F5275344C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F49544AC-A2D6-BAAE-CDB5-ECC6CFE39CBF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0B1079FD-AE19-2FB3-1656-8F0399AB7380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7BDE24F8-990C-E9F1-A3E8-30D0AD22F385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0A6058C-F3C0-7EF3-CFD3-23A6381319F2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525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9F05435-091E-810C-01D6-38FE4DAE3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Analyse des demandes du client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381BE97E-34C3-D23E-EDC8-D04F95DB3D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0921" y="2539894"/>
            <a:ext cx="537639" cy="540104"/>
          </a:xfrm>
        </p:spPr>
        <p:txBody>
          <a:bodyPr/>
          <a:lstStyle/>
          <a:p>
            <a:r>
              <a:rPr lang="fr-FR" dirty="0"/>
              <a:t>Vente</a:t>
            </a:r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0530C6EC-AF6A-63B0-5C0C-5ED5C85D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0" y="468946"/>
            <a:ext cx="3542485" cy="1110286"/>
          </a:xfrm>
        </p:spPr>
        <p:txBody>
          <a:bodyPr>
            <a:normAutofit/>
          </a:bodyPr>
          <a:lstStyle/>
          <a:p>
            <a:r>
              <a:rPr lang="fr-FR" dirty="0"/>
              <a:t>Cahier des charges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2DB8C-A8F2-031B-C6A0-53E0BC3BAFC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noProof="0" dirty="0"/>
              <a:t>06/06/2023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4CD6A-FB6D-AE23-9BA9-6EC1FDB4908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Diaporama Oral Titre Concepteur Développeur d’Application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36FE-C0A0-61C2-BB36-5D94C32331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9FF96520-E4CE-4EAD-8ABF-1D2297D6B3AA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126EF11-8516-B4D3-1668-F5B03248A9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/>
              <a:t>Besoins de l’entreprise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F08BC669-68A6-46C6-FF69-0412E1DB54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/>
              <a:t>Tests et validations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59B0470A-8BA4-A5B8-87CA-7E8533CB95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fr-FR" dirty="0"/>
              <a:t>Validé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CA0EB93E-2C89-188A-39F6-F69F4A872D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fr-FR" dirty="0"/>
              <a:t>Utilisateurs des applications</a:t>
            </a:r>
          </a:p>
        </p:txBody>
      </p:sp>
      <p:sp>
        <p:nvSpPr>
          <p:cNvPr id="39" name="Espace réservé du texte 20">
            <a:extLst>
              <a:ext uri="{FF2B5EF4-FFF2-40B4-BE49-F238E27FC236}">
                <a16:creationId xmlns:a16="http://schemas.microsoft.com/office/drawing/2014/main" id="{EF15EA2D-A378-FC23-7207-50DCD9E00206}"/>
              </a:ext>
            </a:extLst>
          </p:cNvPr>
          <p:cNvSpPr txBox="1">
            <a:spLocks/>
          </p:cNvSpPr>
          <p:nvPr/>
        </p:nvSpPr>
        <p:spPr>
          <a:xfrm>
            <a:off x="4848179" y="2545936"/>
            <a:ext cx="798839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| S’étendre</a:t>
            </a:r>
          </a:p>
        </p:txBody>
      </p:sp>
      <p:sp>
        <p:nvSpPr>
          <p:cNvPr id="40" name="Espace réservé du texte 20">
            <a:extLst>
              <a:ext uri="{FF2B5EF4-FFF2-40B4-BE49-F238E27FC236}">
                <a16:creationId xmlns:a16="http://schemas.microsoft.com/office/drawing/2014/main" id="{8A6028E5-C14E-BB4C-BD2A-CCAD847DB2AC}"/>
              </a:ext>
            </a:extLst>
          </p:cNvPr>
          <p:cNvSpPr txBox="1">
            <a:spLocks/>
          </p:cNvSpPr>
          <p:nvPr/>
        </p:nvSpPr>
        <p:spPr>
          <a:xfrm>
            <a:off x="5576623" y="2539662"/>
            <a:ext cx="798839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| Sécurité</a:t>
            </a:r>
          </a:p>
        </p:txBody>
      </p:sp>
      <p:sp>
        <p:nvSpPr>
          <p:cNvPr id="41" name="Espace réservé du texte 20">
            <a:extLst>
              <a:ext uri="{FF2B5EF4-FFF2-40B4-BE49-F238E27FC236}">
                <a16:creationId xmlns:a16="http://schemas.microsoft.com/office/drawing/2014/main" id="{096123AA-2B0D-7EBF-5968-00CE7CA5431E}"/>
              </a:ext>
            </a:extLst>
          </p:cNvPr>
          <p:cNvSpPr txBox="1">
            <a:spLocks/>
          </p:cNvSpPr>
          <p:nvPr/>
        </p:nvSpPr>
        <p:spPr>
          <a:xfrm>
            <a:off x="6216031" y="2551746"/>
            <a:ext cx="900658" cy="540104"/>
          </a:xfrm>
          <a:prstGeom prst="rect">
            <a:avLst/>
          </a:prstGeom>
        </p:spPr>
        <p:txBody>
          <a:bodyPr vert="horz" lIns="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| E-commerce</a:t>
            </a:r>
          </a:p>
        </p:txBody>
      </p:sp>
      <p:sp>
        <p:nvSpPr>
          <p:cNvPr id="42" name="Espace réservé du texte 20">
            <a:extLst>
              <a:ext uri="{FF2B5EF4-FFF2-40B4-BE49-F238E27FC236}">
                <a16:creationId xmlns:a16="http://schemas.microsoft.com/office/drawing/2014/main" id="{A2F36189-7AB8-A073-3A1E-AF5796AED479}"/>
              </a:ext>
            </a:extLst>
          </p:cNvPr>
          <p:cNvSpPr txBox="1">
            <a:spLocks/>
          </p:cNvSpPr>
          <p:nvPr/>
        </p:nvSpPr>
        <p:spPr>
          <a:xfrm>
            <a:off x="7064975" y="2543667"/>
            <a:ext cx="798839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| Stock</a:t>
            </a:r>
          </a:p>
        </p:txBody>
      </p:sp>
      <p:sp>
        <p:nvSpPr>
          <p:cNvPr id="45" name="Espace réservé du texte 20">
            <a:extLst>
              <a:ext uri="{FF2B5EF4-FFF2-40B4-BE49-F238E27FC236}">
                <a16:creationId xmlns:a16="http://schemas.microsoft.com/office/drawing/2014/main" id="{6FA21D1C-A3D6-1B17-970D-6461F9064459}"/>
              </a:ext>
            </a:extLst>
          </p:cNvPr>
          <p:cNvSpPr txBox="1">
            <a:spLocks/>
          </p:cNvSpPr>
          <p:nvPr/>
        </p:nvSpPr>
        <p:spPr>
          <a:xfrm>
            <a:off x="4450921" y="3585213"/>
            <a:ext cx="798839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Navigation</a:t>
            </a:r>
          </a:p>
        </p:txBody>
      </p:sp>
      <p:sp>
        <p:nvSpPr>
          <p:cNvPr id="46" name="Espace réservé du texte 20">
            <a:extLst>
              <a:ext uri="{FF2B5EF4-FFF2-40B4-BE49-F238E27FC236}">
                <a16:creationId xmlns:a16="http://schemas.microsoft.com/office/drawing/2014/main" id="{F3C49A55-D742-B7DB-7F4B-759851A03C9E}"/>
              </a:ext>
            </a:extLst>
          </p:cNvPr>
          <p:cNvSpPr txBox="1">
            <a:spLocks/>
          </p:cNvSpPr>
          <p:nvPr/>
        </p:nvSpPr>
        <p:spPr>
          <a:xfrm>
            <a:off x="5177203" y="3585213"/>
            <a:ext cx="798839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| Interface</a:t>
            </a:r>
          </a:p>
        </p:txBody>
      </p:sp>
      <p:sp>
        <p:nvSpPr>
          <p:cNvPr id="47" name="Espace réservé du texte 20">
            <a:extLst>
              <a:ext uri="{FF2B5EF4-FFF2-40B4-BE49-F238E27FC236}">
                <a16:creationId xmlns:a16="http://schemas.microsoft.com/office/drawing/2014/main" id="{036E9041-6675-1B29-C731-282B0CEFC8AB}"/>
              </a:ext>
            </a:extLst>
          </p:cNvPr>
          <p:cNvSpPr txBox="1">
            <a:spLocks/>
          </p:cNvSpPr>
          <p:nvPr/>
        </p:nvSpPr>
        <p:spPr>
          <a:xfrm>
            <a:off x="5855961" y="3585213"/>
            <a:ext cx="798839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| Contrôle</a:t>
            </a:r>
          </a:p>
        </p:txBody>
      </p:sp>
      <p:sp>
        <p:nvSpPr>
          <p:cNvPr id="50" name="Espace réservé du texte 20">
            <a:extLst>
              <a:ext uri="{FF2B5EF4-FFF2-40B4-BE49-F238E27FC236}">
                <a16:creationId xmlns:a16="http://schemas.microsoft.com/office/drawing/2014/main" id="{DADF0B2E-962C-9748-79AA-FB494452006B}"/>
              </a:ext>
            </a:extLst>
          </p:cNvPr>
          <p:cNvSpPr txBox="1">
            <a:spLocks/>
          </p:cNvSpPr>
          <p:nvPr/>
        </p:nvSpPr>
        <p:spPr>
          <a:xfrm>
            <a:off x="4450921" y="4653331"/>
            <a:ext cx="1435529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/>
              <a:t>Partie web </a:t>
            </a:r>
            <a:r>
              <a:rPr lang="fr-FR" dirty="0"/>
              <a:t>: Clients</a:t>
            </a:r>
          </a:p>
        </p:txBody>
      </p:sp>
      <p:sp>
        <p:nvSpPr>
          <p:cNvPr id="51" name="Espace réservé du texte 20">
            <a:extLst>
              <a:ext uri="{FF2B5EF4-FFF2-40B4-BE49-F238E27FC236}">
                <a16:creationId xmlns:a16="http://schemas.microsoft.com/office/drawing/2014/main" id="{841709C4-64D3-03B7-75B2-5A59C5664C7C}"/>
              </a:ext>
            </a:extLst>
          </p:cNvPr>
          <p:cNvSpPr txBox="1">
            <a:spLocks/>
          </p:cNvSpPr>
          <p:nvPr/>
        </p:nvSpPr>
        <p:spPr>
          <a:xfrm>
            <a:off x="5773664" y="4653331"/>
            <a:ext cx="2785110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/ </a:t>
            </a:r>
            <a:r>
              <a:rPr lang="fr-FR" i="1" dirty="0"/>
              <a:t>Partie Desktop/Mobile </a:t>
            </a:r>
            <a:r>
              <a:rPr lang="fr-FR" dirty="0"/>
              <a:t>: Administrateurs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6C321E9-057C-F20A-8E9E-6ECA21B23217}"/>
              </a:ext>
            </a:extLst>
          </p:cNvPr>
          <p:cNvGrpSpPr/>
          <p:nvPr/>
        </p:nvGrpSpPr>
        <p:grpSpPr>
          <a:xfrm>
            <a:off x="0" y="0"/>
            <a:ext cx="12192000" cy="961618"/>
            <a:chOff x="0" y="0"/>
            <a:chExt cx="12192000" cy="9616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FE0F54-16D5-1561-3800-ECC0C605B28F}"/>
                </a:ext>
              </a:extLst>
            </p:cNvPr>
            <p:cNvSpPr/>
            <p:nvPr/>
          </p:nvSpPr>
          <p:spPr>
            <a:xfrm>
              <a:off x="0" y="0"/>
              <a:ext cx="12192000" cy="961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1E1F1394-F70B-B0A5-65B4-4745D198980D}"/>
                </a:ext>
              </a:extLst>
            </p:cNvPr>
            <p:cNvSpPr/>
            <p:nvPr/>
          </p:nvSpPr>
          <p:spPr>
            <a:xfrm>
              <a:off x="0" y="292485"/>
              <a:ext cx="12164323" cy="37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02FA398-5112-56E1-D6BB-E15FF73B555F}"/>
                </a:ext>
              </a:extLst>
            </p:cNvPr>
            <p:cNvSpPr/>
            <p:nvPr/>
          </p:nvSpPr>
          <p:spPr>
            <a:xfrm>
              <a:off x="282303" y="263745"/>
              <a:ext cx="1055746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Présentation personnelle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67F4680-8AEF-49EA-B2FB-CA5AE6CFC2A5}"/>
                </a:ext>
              </a:extLst>
            </p:cNvPr>
            <p:cNvSpPr/>
            <p:nvPr/>
          </p:nvSpPr>
          <p:spPr>
            <a:xfrm>
              <a:off x="1652845" y="269044"/>
              <a:ext cx="1056433" cy="444915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Résumé des projets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6780265-1CB4-AFA3-DDA8-2B74258DDA6D}"/>
                </a:ext>
              </a:extLst>
            </p:cNvPr>
            <p:cNvSpPr/>
            <p:nvPr/>
          </p:nvSpPr>
          <p:spPr>
            <a:xfrm>
              <a:off x="3074237" y="279998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Cahier des charges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E3D2326-97A4-7004-1AEC-C24CB8640984}"/>
                </a:ext>
              </a:extLst>
            </p:cNvPr>
            <p:cNvSpPr/>
            <p:nvPr/>
          </p:nvSpPr>
          <p:spPr>
            <a:xfrm>
              <a:off x="4515929" y="279998"/>
              <a:ext cx="1056433" cy="4339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Gestion de projet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3DCE329-7169-66B2-0BC4-334F48EB05FC}"/>
                </a:ext>
              </a:extLst>
            </p:cNvPr>
            <p:cNvSpPr/>
            <p:nvPr/>
          </p:nvSpPr>
          <p:spPr>
            <a:xfrm>
              <a:off x="7379013" y="279999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Réalisation du candidat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3F33D7ED-3AC5-A867-534B-E4D2C33FE942}"/>
                </a:ext>
              </a:extLst>
            </p:cNvPr>
            <p:cNvSpPr/>
            <p:nvPr/>
          </p:nvSpPr>
          <p:spPr>
            <a:xfrm>
              <a:off x="8836590" y="279998"/>
              <a:ext cx="1056433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Veille technologique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5A477334-628F-F1C4-3B3D-06188156E386}"/>
                </a:ext>
              </a:extLst>
            </p:cNvPr>
            <p:cNvSpPr/>
            <p:nvPr/>
          </p:nvSpPr>
          <p:spPr>
            <a:xfrm>
              <a:off x="10294854" y="271959"/>
              <a:ext cx="1520267" cy="4420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Situation nécessitant un travail de recherche</a:t>
              </a:r>
            </a:p>
          </p:txBody>
        </p:sp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25C4E80-6068-E07E-386D-CD90DB7EB223}"/>
              </a:ext>
            </a:extLst>
          </p:cNvPr>
          <p:cNvSpPr/>
          <p:nvPr/>
        </p:nvSpPr>
        <p:spPr>
          <a:xfrm>
            <a:off x="5942231" y="279999"/>
            <a:ext cx="1055746" cy="4339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Spécifications fonctionnelles &amp; techniques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27926BF-E83B-5EC5-C695-33EE383F7710}"/>
              </a:ext>
            </a:extLst>
          </p:cNvPr>
          <p:cNvGrpSpPr/>
          <p:nvPr/>
        </p:nvGrpSpPr>
        <p:grpSpPr>
          <a:xfrm>
            <a:off x="10160" y="-11704"/>
            <a:ext cx="12192000" cy="961618"/>
            <a:chOff x="10160" y="-11704"/>
            <a:chExt cx="12192000" cy="961618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04440348-0306-E448-5809-CBE8708871FD}"/>
                </a:ext>
              </a:extLst>
            </p:cNvPr>
            <p:cNvGrpSpPr/>
            <p:nvPr/>
          </p:nvGrpSpPr>
          <p:grpSpPr>
            <a:xfrm>
              <a:off x="10160" y="-11704"/>
              <a:ext cx="12192000" cy="961618"/>
              <a:chOff x="0" y="0"/>
              <a:chExt cx="12192000" cy="96161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EBB674-E6FC-84D1-B5F5-07C49C62C30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96161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Flèche : droite 26">
                <a:extLst>
                  <a:ext uri="{FF2B5EF4-FFF2-40B4-BE49-F238E27FC236}">
                    <a16:creationId xmlns:a16="http://schemas.microsoft.com/office/drawing/2014/main" id="{50A36D67-BA8A-A000-8529-3F84C8D1723D}"/>
                  </a:ext>
                </a:extLst>
              </p:cNvPr>
              <p:cNvSpPr/>
              <p:nvPr/>
            </p:nvSpPr>
            <p:spPr>
              <a:xfrm>
                <a:off x="0" y="292485"/>
                <a:ext cx="12164323" cy="376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DD7FFCD2-6493-26E9-2D9F-2E05F13B0B8F}"/>
                  </a:ext>
                </a:extLst>
              </p:cNvPr>
              <p:cNvSpPr/>
              <p:nvPr/>
            </p:nvSpPr>
            <p:spPr>
              <a:xfrm>
                <a:off x="282303" y="263745"/>
                <a:ext cx="1055746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Présentation personnelle</a:t>
                </a:r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7F7AD65D-6A78-9089-ADF4-1C03655D47B7}"/>
                  </a:ext>
                </a:extLst>
              </p:cNvPr>
              <p:cNvSpPr/>
              <p:nvPr/>
            </p:nvSpPr>
            <p:spPr>
              <a:xfrm>
                <a:off x="1652845" y="269044"/>
                <a:ext cx="1056433" cy="44491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Résumé des projets</a:t>
                </a:r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11288103-55A9-DE94-6FB3-A00D2F251A60}"/>
                  </a:ext>
                </a:extLst>
              </p:cNvPr>
              <p:cNvSpPr/>
              <p:nvPr/>
            </p:nvSpPr>
            <p:spPr>
              <a:xfrm>
                <a:off x="3074237" y="279998"/>
                <a:ext cx="1055746" cy="433961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Cahier des charges</a:t>
                </a:r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5FAC8903-E664-8350-A854-E71F90DE5C61}"/>
                  </a:ext>
                </a:extLst>
              </p:cNvPr>
              <p:cNvSpPr/>
              <p:nvPr/>
            </p:nvSpPr>
            <p:spPr>
              <a:xfrm>
                <a:off x="4515929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Gestion de projet</a:t>
                </a:r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71B1B244-7D6F-716E-FC9E-87B7AB052DA8}"/>
                  </a:ext>
                </a:extLst>
              </p:cNvPr>
              <p:cNvSpPr/>
              <p:nvPr/>
            </p:nvSpPr>
            <p:spPr>
              <a:xfrm>
                <a:off x="7379013" y="279999"/>
                <a:ext cx="1055746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Réalisation du candidat</a:t>
                </a:r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86D32F82-951D-B5CD-6EE9-A7E80E9BF448}"/>
                  </a:ext>
                </a:extLst>
              </p:cNvPr>
              <p:cNvSpPr/>
              <p:nvPr/>
            </p:nvSpPr>
            <p:spPr>
              <a:xfrm>
                <a:off x="8836590" y="279998"/>
                <a:ext cx="1056433" cy="433961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Veille technologique</a:t>
                </a:r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5EC30F9A-D07E-BC6B-C0FE-3CEB074AFB63}"/>
                  </a:ext>
                </a:extLst>
              </p:cNvPr>
              <p:cNvSpPr/>
              <p:nvPr/>
            </p:nvSpPr>
            <p:spPr>
              <a:xfrm>
                <a:off x="10294854" y="271959"/>
                <a:ext cx="1520267" cy="4420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bg1"/>
                    </a:solidFill>
                  </a:rPr>
                  <a:t>Situation nécessitant un travail de recherche</a:t>
                </a:r>
              </a:p>
            </p:txBody>
          </p:sp>
        </p:grp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967E981E-C1EE-3536-62EE-0FCCE375F4C1}"/>
                </a:ext>
              </a:extLst>
            </p:cNvPr>
            <p:cNvSpPr/>
            <p:nvPr/>
          </p:nvSpPr>
          <p:spPr>
            <a:xfrm>
              <a:off x="5952391" y="268295"/>
              <a:ext cx="1055746" cy="43396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</a:rPr>
                <a:t>Spécifications fonctionnelles &amp; 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43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Personnalisé 3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2E75B5"/>
      </a:accent1>
      <a:accent2>
        <a:srgbClr val="9CC3E5"/>
      </a:accent2>
      <a:accent3>
        <a:srgbClr val="45BEAD"/>
      </a:accent3>
      <a:accent4>
        <a:srgbClr val="B001FF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8847068_TF12041065_Win32" id="{2CBAFE40-A78F-47ED-97DE-373E20ED48EA}" vid="{95C29818-88B0-406C-B261-8F73FB11CD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2746</Words>
  <Application>Microsoft Office PowerPoint</Application>
  <PresentationFormat>Grand écran</PresentationFormat>
  <Paragraphs>742</Paragraphs>
  <Slides>30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Franklin Gothic Demi</vt:lpstr>
      <vt:lpstr>Source Sans Pro</vt:lpstr>
      <vt:lpstr>Wingdings</vt:lpstr>
      <vt:lpstr>Thème Office</vt:lpstr>
      <vt:lpstr>Présentation PowerPoint</vt:lpstr>
      <vt:lpstr>sommaire</vt:lpstr>
      <vt:lpstr>Présentation personnelle</vt:lpstr>
      <vt:lpstr>Résumé des projets</vt:lpstr>
      <vt:lpstr>IAPM Desktop</vt:lpstr>
      <vt:lpstr>StoreSwap WEB</vt:lpstr>
      <vt:lpstr>IAPM MOBILE</vt:lpstr>
      <vt:lpstr>Cahier des charges</vt:lpstr>
      <vt:lpstr>Cahier des charges</vt:lpstr>
      <vt:lpstr>Gestion de projet</vt:lpstr>
      <vt:lpstr>Outils collaboratifs</vt:lpstr>
      <vt:lpstr>Maquettes</vt:lpstr>
      <vt:lpstr>Charte graphique</vt:lpstr>
      <vt:lpstr>Spécification fonctionnelles &amp; techniques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techniques</vt:lpstr>
      <vt:lpstr>Spécifications techniques</vt:lpstr>
      <vt:lpstr>Spécifications techniques</vt:lpstr>
      <vt:lpstr>Spécifications techniques</vt:lpstr>
      <vt:lpstr>Réalisation du candidat</vt:lpstr>
      <vt:lpstr>Veille technologique</vt:lpstr>
      <vt:lpstr>Situation nécessitant un travail de recherche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professionnel</dc:title>
  <dc:creator>LAYRAC Lilian</dc:creator>
  <cp:lastModifiedBy>LAYRAC Lilian</cp:lastModifiedBy>
  <cp:revision>38</cp:revision>
  <dcterms:created xsi:type="dcterms:W3CDTF">2023-05-25T16:09:05Z</dcterms:created>
  <dcterms:modified xsi:type="dcterms:W3CDTF">2023-05-31T23:34:54Z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