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486" r:id="rId2"/>
    <p:sldId id="750" r:id="rId3"/>
    <p:sldId id="751" r:id="rId4"/>
    <p:sldId id="760" r:id="rId5"/>
    <p:sldId id="764" r:id="rId6"/>
    <p:sldId id="765" r:id="rId7"/>
    <p:sldId id="766" r:id="rId8"/>
    <p:sldId id="768" r:id="rId9"/>
    <p:sldId id="767" r:id="rId10"/>
    <p:sldId id="769" r:id="rId11"/>
    <p:sldId id="770" r:id="rId12"/>
    <p:sldId id="776" r:id="rId13"/>
    <p:sldId id="771" r:id="rId14"/>
    <p:sldId id="778" r:id="rId15"/>
    <p:sldId id="779" r:id="rId16"/>
    <p:sldId id="780" r:id="rId17"/>
    <p:sldId id="761" r:id="rId18"/>
    <p:sldId id="763" r:id="rId19"/>
    <p:sldId id="757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3" autoAdjust="0"/>
    <p:restoredTop sz="94660"/>
  </p:normalViewPr>
  <p:slideViewPr>
    <p:cSldViewPr snapToGrid="0">
      <p:cViewPr varScale="1">
        <p:scale>
          <a:sx n="38" d="100"/>
          <a:sy n="38" d="100"/>
        </p:scale>
        <p:origin x="51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B4209-DA29-4B89-A413-F39ACC781E00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FD746-81EB-4FB0-9026-BF85F830D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8551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85725" y="741363"/>
            <a:ext cx="6569075" cy="36957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486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50" charset="-128"/>
                <a:cs typeface="+mn-cs"/>
              </a:rPr>
              <a:t>WG022-091023-001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50" charset="-128"/>
              <a:cs typeface="+mn-cs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486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D35D8A-1E8B-4C2B-811E-877C1394B20F}" type="slidenum"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50" charset="-128"/>
                <a:cs typeface="+mn-cs"/>
              </a:rPr>
              <a:pPr marL="0" marR="0" lvl="0" indent="0" algn="r" defTabSz="94865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3985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4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324011" y="801767"/>
            <a:ext cx="11549924" cy="2980900"/>
          </a:xfrm>
          <a:effectLst/>
        </p:spPr>
        <p:txBody>
          <a:bodyPr anchor="b" anchorCtr="1">
            <a:normAutofit/>
          </a:bodyPr>
          <a:lstStyle>
            <a:lvl1pPr algn="ctr">
              <a:defRPr sz="6600" spc="-7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10" name="Line 4"/>
          <p:cNvSpPr>
            <a:spLocks noChangeShapeType="1"/>
          </p:cNvSpPr>
          <p:nvPr userDrawn="1"/>
        </p:nvSpPr>
        <p:spPr bwMode="auto">
          <a:xfrm>
            <a:off x="2441970" y="5500473"/>
            <a:ext cx="7314010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64115" tIns="32058" rIns="64115" bIns="32058" anchor="ctr"/>
          <a:lstStyle/>
          <a:p>
            <a:endParaRPr lang="ja-JP" altLang="en-US" sz="1684" dirty="0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" name="Line 5"/>
          <p:cNvSpPr>
            <a:spLocks noChangeShapeType="1"/>
          </p:cNvSpPr>
          <p:nvPr userDrawn="1"/>
        </p:nvSpPr>
        <p:spPr bwMode="auto">
          <a:xfrm>
            <a:off x="2441970" y="6005710"/>
            <a:ext cx="7314010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64115" tIns="32058" rIns="64115" bIns="32058" anchor="ctr"/>
          <a:lstStyle/>
          <a:p>
            <a:endParaRPr lang="ja-JP" altLang="en-US" sz="1684" dirty="0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2" name="Line 12"/>
          <p:cNvSpPr>
            <a:spLocks noChangeShapeType="1"/>
          </p:cNvSpPr>
          <p:nvPr userDrawn="1"/>
        </p:nvSpPr>
        <p:spPr bwMode="auto">
          <a:xfrm>
            <a:off x="2444886" y="4995235"/>
            <a:ext cx="7314010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64115" tIns="32058" rIns="64115" bIns="32058" anchor="ctr"/>
          <a:lstStyle/>
          <a:p>
            <a:endParaRPr lang="ja-JP" altLang="en-US" sz="1684" dirty="0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278404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17324" y="4591045"/>
            <a:ext cx="11563302" cy="2269313"/>
          </a:xfrm>
          <a:ln algn="ctr"/>
          <a:effectLst/>
        </p:spPr>
        <p:txBody>
          <a:bodyPr anchor="t" anchorCtr="1"/>
          <a:lstStyle>
            <a:lvl1pPr marL="0" indent="0" algn="ctr" fontAlgn="b">
              <a:lnSpc>
                <a:spcPts val="3578"/>
              </a:lnSpc>
              <a:spcBef>
                <a:spcPct val="0"/>
              </a:spcBef>
              <a:buClr>
                <a:srgbClr val="FF7068"/>
              </a:buClr>
              <a:buFont typeface="Times" charset="0"/>
              <a:buNone/>
              <a:defRPr kumimoji="1" lang="ja-JP" altLang="en-US" sz="2526" b="1" spc="-70" baseline="0" dirty="0" smtClean="0">
                <a:solidFill>
                  <a:srgbClr val="002060"/>
                </a:solidFill>
                <a:effectLst/>
                <a:latin typeface="+mj-ea"/>
                <a:ea typeface="+mj-ea"/>
                <a:cs typeface="+mn-cs"/>
              </a:defRPr>
            </a:lvl1pPr>
            <a:lvl2pPr marL="0" indent="0" algn="ctr" fontAlgn="b">
              <a:lnSpc>
                <a:spcPts val="3578"/>
              </a:lnSpc>
              <a:buFontTx/>
              <a:buNone/>
              <a:defRPr kumimoji="1" lang="ja-JP" altLang="en-US" sz="1684" b="0" kern="1200" spc="-7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2pPr>
            <a:lvl3pPr marL="0" indent="0" algn="ctr">
              <a:buFontTx/>
              <a:buNone/>
              <a:defRPr/>
            </a:lvl3pPr>
          </a:lstStyle>
          <a:p>
            <a:pPr marL="0" lvl="0" indent="0" algn="ctr" defTabSz="559204" rtl="0" eaLnBrk="1" fontAlgn="b" hangingPunct="1">
              <a:lnSpc>
                <a:spcPts val="3927"/>
              </a:lnSpc>
              <a:spcBef>
                <a:spcPct val="0"/>
              </a:spcBef>
              <a:spcAft>
                <a:spcPct val="0"/>
              </a:spcAft>
              <a:buClr>
                <a:srgbClr val="FF7068"/>
              </a:buClr>
              <a:buFont typeface="Times" charset="0"/>
              <a:buNone/>
            </a:pPr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</p:txBody>
      </p:sp>
      <p:sp>
        <p:nvSpPr>
          <p:cNvPr id="7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81860" y="6510947"/>
            <a:ext cx="11578291" cy="328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ctr">
              <a:defRPr lang="ja-JP" altLang="en-US" sz="982" b="1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en-US" altLang="ja-JP"/>
              <a:t>Copyright © 2019 by INIAD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70388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テキスト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281860" y="6510947"/>
            <a:ext cx="11578291" cy="328404"/>
          </a:xfrm>
        </p:spPr>
        <p:txBody>
          <a:bodyPr/>
          <a:lstStyle/>
          <a:p>
            <a:r>
              <a:rPr lang="en-US" altLang="ja-JP"/>
              <a:t>Copyright © 2019 by INIAD</a:t>
            </a:r>
            <a:endParaRPr lang="en-US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1469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264437" y="1079647"/>
            <a:ext cx="11616191" cy="437030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rmAutofit/>
          </a:bodyPr>
          <a:lstStyle>
            <a:lvl1pPr marL="379803" indent="-379803">
              <a:defRPr lang="ja-JP" altLang="en-US" dirty="0" smtClean="0">
                <a:latin typeface="+mn-ea"/>
                <a:ea typeface="+mn-ea"/>
              </a:defRPr>
            </a:lvl1pPr>
            <a:lvl2pPr marL="940039" indent="-439947">
              <a:defRPr lang="ja-JP" altLang="en-US" sz="2806" dirty="0" smtClean="0">
                <a:latin typeface="+mn-ea"/>
                <a:ea typeface="+mn-ea"/>
              </a:defRPr>
            </a:lvl2pPr>
            <a:lvl3pPr marL="1125380" indent="-320772">
              <a:defRPr kumimoji="1" lang="ja-JP" altLang="en-US" sz="1964" dirty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lang="ja-JP" altLang="en-US" dirty="0" smtClean="0">
                <a:latin typeface="+mn-ea"/>
                <a:ea typeface="+mn-ea"/>
              </a:defRPr>
            </a:lvl4pPr>
            <a:lvl5pPr>
              <a:defRPr lang="ja-JP" altLang="en-US" dirty="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marL="754532" lvl="1" indent="-254848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006042" lvl="2" indent="-201433" algn="l" defTabSz="797756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008268"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indent="2228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7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81860" y="6510947"/>
            <a:ext cx="11578291" cy="328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ctr">
              <a:defRPr lang="ja-JP" altLang="en-US" sz="982" b="1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en-US" altLang="ja-JP"/>
              <a:t>Copyright © 2019 by INIAD</a:t>
            </a:r>
            <a:endParaRPr lang="en-US" alt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53407" y="6518564"/>
            <a:ext cx="670119" cy="320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r">
              <a:defRPr sz="982" b="1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82301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丸数字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1652955" y="3754904"/>
            <a:ext cx="10226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64090" tIns="32045" rIns="64090" bIns="32045"/>
          <a:lstStyle/>
          <a:p>
            <a:pPr>
              <a:defRPr/>
            </a:pPr>
            <a:endParaRPr lang="ja-JP" altLang="en-US" sz="1263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2019 by INIAD</a:t>
            </a:r>
            <a:endParaRPr 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2609934" y="668215"/>
            <a:ext cx="9261376" cy="3063944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6800" rIns="0" bIns="46800" numCol="1" anchor="b" anchorCtr="0" compatLnSpc="1">
            <a:prstTxWarp prst="textNoShape">
              <a:avLst/>
            </a:prstTxWarp>
            <a:normAutofit/>
          </a:bodyPr>
          <a:lstStyle>
            <a:lvl1pPr algn="l" defTabSz="797629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54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11" name="テキスト プレースホルダー 2"/>
          <p:cNvSpPr>
            <a:spLocks noGrp="1"/>
          </p:cNvSpPr>
          <p:nvPr>
            <p:ph type="body" sz="quarter" idx="12"/>
          </p:nvPr>
        </p:nvSpPr>
        <p:spPr>
          <a:xfrm>
            <a:off x="2609934" y="4196082"/>
            <a:ext cx="9261392" cy="232745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ja-JP" altLang="en-US" b="0" smtClean="0">
                <a:latin typeface="+mn-ea"/>
                <a:ea typeface="+mn-ea"/>
              </a:defRPr>
            </a:lvl1pPr>
            <a:lvl2pPr marL="0" indent="0">
              <a:buNone/>
              <a:defRPr lang="ja-JP" altLang="en-US" smtClean="0">
                <a:latin typeface="+mn-ea"/>
                <a:ea typeface="+mn-ea"/>
              </a:defRPr>
            </a:lvl2pPr>
            <a:lvl3pPr>
              <a:defRPr lang="ja-JP" altLang="en-US" smtClean="0">
                <a:latin typeface="+mn-ea"/>
                <a:ea typeface="+mn-ea"/>
              </a:defRPr>
            </a:lvl3pPr>
            <a:lvl4pPr>
              <a:defRPr lang="ja-JP" altLang="en-US" smtClean="0">
                <a:latin typeface="+mn-ea"/>
                <a:ea typeface="+mn-ea"/>
              </a:defRPr>
            </a:lvl4pPr>
            <a:lvl5pPr>
              <a:defRPr lang="ja-JP" altLang="en-US" dirty="0">
                <a:latin typeface="+mn-ea"/>
                <a:ea typeface="+mn-ea"/>
              </a:defRPr>
            </a:lvl5pPr>
          </a:lstStyle>
          <a:p>
            <a:pPr marL="538077" lvl="0" indent="-538077"/>
            <a:r>
              <a:rPr kumimoji="1" lang="ja-JP" altLang="en-US" dirty="0"/>
              <a:t>マスター テキストの書式設定</a:t>
            </a:r>
          </a:p>
          <a:p>
            <a:pPr marL="342873" lvl="1" indent="-342873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marL="0" lvl="2" indent="0">
              <a:buFontTx/>
              <a:buNone/>
            </a:pPr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marL="0" lvl="3" indent="0">
              <a:buFontTx/>
              <a:buNone/>
            </a:pPr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marL="0" lvl="4" indent="0">
              <a:buFontTx/>
              <a:buNone/>
            </a:pPr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34321" y="2688399"/>
            <a:ext cx="1853921" cy="1927909"/>
          </a:xfrm>
          <a:prstGeom prst="rect">
            <a:avLst/>
          </a:prstGeom>
        </p:spPr>
        <p:txBody>
          <a:bodyPr lIns="180000" tIns="0" rIns="0" bIns="0" anchor="ctr" anchorCtr="0">
            <a:normAutofit/>
          </a:bodyPr>
          <a:lstStyle>
            <a:lvl1pPr marL="0" indent="0">
              <a:buClrTx/>
              <a:buFontTx/>
              <a:buNone/>
              <a:defRPr kumimoji="1" lang="ja-JP" altLang="en-US" sz="10033" dirty="0">
                <a:solidFill>
                  <a:srgbClr val="002060"/>
                </a:solidFill>
                <a:effectLst/>
                <a:latin typeface="ＤＦＧ華康ゴシック体W2" panose="020B0400000000000000" pitchFamily="50" charset="-128"/>
                <a:ea typeface="ＤＦＧ華康ゴシック体W2" panose="020B0400000000000000" pitchFamily="50" charset="-128"/>
                <a:cs typeface="M+ 1c thin" panose="020B0203020204020204" pitchFamily="50" charset="-128"/>
              </a:defRPr>
            </a:lvl1pPr>
          </a:lstStyle>
          <a:p>
            <a:pPr marL="0" lvl="0" indent="0" algn="l" defTabSz="797629" rtl="0" eaLnBrk="1" fontAlgn="base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ja-JP" altLang="en-US" dirty="0"/>
              <a:t>①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410E4D4-1F7B-497D-B418-CA5AF125A2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3186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966721" y="3754904"/>
            <a:ext cx="8912433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64115" tIns="32058" rIns="64115" bIns="32058" anchor="ctr"/>
          <a:lstStyle/>
          <a:p>
            <a:pPr lvl="0"/>
            <a:endParaRPr lang="ja-JP" altLang="en-US" sz="1263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2019 by INIAD</a:t>
            </a:r>
            <a:endParaRPr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EBD8ED-4D7B-4A10-BDB7-C9C15E292BA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2966720" y="345442"/>
            <a:ext cx="8904590" cy="338671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6800" rIns="0" bIns="46800" numCol="1" anchor="b" anchorCtr="0" compatLnSpc="1">
            <a:prstTxWarp prst="textNoShape">
              <a:avLst/>
            </a:prstTxWarp>
            <a:normAutofit/>
          </a:bodyPr>
          <a:lstStyle>
            <a:lvl1pPr algn="l" defTabSz="597821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48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11" name="テキスト プレースホルダー 2"/>
          <p:cNvSpPr>
            <a:spLocks noGrp="1"/>
          </p:cNvSpPr>
          <p:nvPr>
            <p:ph type="body" sz="quarter" idx="12"/>
          </p:nvPr>
        </p:nvSpPr>
        <p:spPr>
          <a:xfrm>
            <a:off x="2966721" y="4196082"/>
            <a:ext cx="8904605" cy="2299736"/>
          </a:xfrm>
          <a:prstGeom prst="rect">
            <a:avLst/>
          </a:prstGeom>
        </p:spPr>
        <p:txBody>
          <a:bodyPr lIns="36000" anchor="t" anchorCtr="0"/>
          <a:lstStyle>
            <a:lvl1pPr marL="0" indent="0">
              <a:buFontTx/>
              <a:buNone/>
              <a:defRPr b="0">
                <a:latin typeface="+mn-ea"/>
                <a:ea typeface="+mn-ea"/>
              </a:defRPr>
            </a:lvl1pPr>
            <a:lvl2pPr marL="0" indent="0">
              <a:buFontTx/>
              <a:buNone/>
              <a:defRPr sz="2526">
                <a:latin typeface="+mn-ea"/>
                <a:ea typeface="+mn-ea"/>
              </a:defRPr>
            </a:lvl2pPr>
            <a:lvl3pPr marL="266479" indent="0">
              <a:buFontTx/>
              <a:buNone/>
              <a:defRPr>
                <a:latin typeface="+mn-ea"/>
                <a:ea typeface="+mn-ea"/>
              </a:defRPr>
            </a:lvl3pPr>
            <a:lvl4pPr marL="266479" indent="0">
              <a:buFontTx/>
              <a:buNone/>
              <a:defRPr>
                <a:latin typeface="+mn-ea"/>
                <a:ea typeface="+mn-ea"/>
              </a:defRPr>
            </a:lvl4pPr>
            <a:lvl5pPr marL="266479" indent="0">
              <a:buFontTx/>
              <a:buNone/>
              <a:defRPr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447769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05">
          <p15:clr>
            <a:srgbClr val="FBAE40"/>
          </p15:clr>
        </p15:guide>
        <p15:guide id="2" pos="512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4547" y="751243"/>
            <a:ext cx="11586763" cy="289602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  <a:normAutofit/>
          </a:bodyPr>
          <a:lstStyle>
            <a:lvl1pPr algn="ctr" defTabSz="797756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6000" spc="-70" baseline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08739" y="3724234"/>
            <a:ext cx="11574526" cy="2773444"/>
          </a:xfrm>
          <a:effectLst/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kumimoji="1" lang="ja-JP" altLang="en-US" sz="3368" spc="-70" baseline="0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3338" indent="0" algn="ctr">
              <a:lnSpc>
                <a:spcPct val="90000"/>
              </a:lnSpc>
              <a:buNone/>
              <a:defRPr sz="2526" spc="-70" baseline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0" indent="0" algn="ctr">
              <a:lnSpc>
                <a:spcPct val="90000"/>
              </a:lnSpc>
              <a:buNone/>
              <a:tabLst/>
              <a:defRPr sz="1684" spc="-70" baseline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0" indent="0" algn="ctr">
              <a:buNone/>
              <a:defRPr sz="982"/>
            </a:lvl4pPr>
            <a:lvl5pPr marL="0" indent="0" algn="ctr">
              <a:buNone/>
              <a:defRPr sz="982"/>
            </a:lvl5pPr>
            <a:lvl6pPr marL="1602191" indent="0">
              <a:buNone/>
              <a:defRPr sz="982"/>
            </a:lvl6pPr>
            <a:lvl7pPr marL="1922632" indent="0">
              <a:buNone/>
              <a:defRPr sz="982"/>
            </a:lvl7pPr>
            <a:lvl8pPr marL="2243069" indent="0">
              <a:buNone/>
              <a:defRPr sz="982"/>
            </a:lvl8pPr>
            <a:lvl9pPr marL="2563510" indent="0">
              <a:buNone/>
              <a:defRPr sz="982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312879" y="3754904"/>
            <a:ext cx="11566274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0" tIns="0" rIns="0" bIns="0" anchor="ctr"/>
          <a:lstStyle/>
          <a:p>
            <a:pPr lvl="0"/>
            <a:endParaRPr lang="ja-JP" altLang="en-US" sz="1684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281860" y="6510947"/>
            <a:ext cx="11578291" cy="328404"/>
          </a:xfrm>
        </p:spPr>
        <p:txBody>
          <a:bodyPr/>
          <a:lstStyle/>
          <a:p>
            <a:r>
              <a:rPr lang="en-US" altLang="ja-JP"/>
              <a:t>Copyright © 2019 by INIAD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11253407" y="6518564"/>
            <a:ext cx="670119" cy="320789"/>
          </a:xfr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1729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大文字中央揃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4547" y="751243"/>
            <a:ext cx="11586763" cy="289721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57243" rIns="0" bIns="57243" numCol="1" anchor="b" anchorCtr="1" compatLnSpc="1">
            <a:prstTxWarp prst="textNoShape">
              <a:avLst/>
            </a:prstTxWarp>
            <a:normAutofit/>
          </a:bodyPr>
          <a:lstStyle>
            <a:lvl1pPr algn="ctr" defTabSz="797756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6000" spc="-70" baseline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08739" y="3724231"/>
            <a:ext cx="11574526" cy="2772211"/>
          </a:xfrm>
          <a:effectLst/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842"/>
              </a:spcBef>
              <a:buNone/>
              <a:tabLst>
                <a:tab pos="1135983" algn="l"/>
              </a:tabLst>
              <a:defRPr kumimoji="1" lang="ja-JP" altLang="en-US" sz="3368" spc="-70" baseline="0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3338" indent="0" algn="ctr">
              <a:lnSpc>
                <a:spcPct val="90000"/>
              </a:lnSpc>
              <a:buNone/>
              <a:defRPr sz="2526" spc="-70" baseline="0">
                <a:latin typeface="+mn-ea"/>
                <a:ea typeface="+mn-ea"/>
                <a:cs typeface="Arial" panose="020B0604020202020204" pitchFamily="34" charset="0"/>
              </a:defRPr>
            </a:lvl2pPr>
            <a:lvl3pPr marL="0" indent="0" algn="ctr">
              <a:lnSpc>
                <a:spcPct val="90000"/>
              </a:lnSpc>
              <a:buNone/>
              <a:tabLst/>
              <a:defRPr sz="1684" spc="-70" baseline="0">
                <a:latin typeface="+mn-ea"/>
                <a:ea typeface="+mn-ea"/>
                <a:cs typeface="Arial" panose="020B0604020202020204" pitchFamily="34" charset="0"/>
              </a:defRPr>
            </a:lvl3pPr>
            <a:lvl4pPr marL="0" indent="0" algn="ctr">
              <a:buNone/>
              <a:defRPr sz="982"/>
            </a:lvl4pPr>
            <a:lvl5pPr marL="0" indent="0" algn="ctr">
              <a:buNone/>
              <a:defRPr sz="982"/>
            </a:lvl5pPr>
            <a:lvl6pPr marL="1602191" indent="0">
              <a:buNone/>
              <a:defRPr sz="982"/>
            </a:lvl6pPr>
            <a:lvl7pPr marL="1922632" indent="0">
              <a:buNone/>
              <a:defRPr sz="982"/>
            </a:lvl7pPr>
            <a:lvl8pPr marL="2243069" indent="0">
              <a:buNone/>
              <a:defRPr sz="982"/>
            </a:lvl8pPr>
            <a:lvl9pPr marL="2563510" indent="0">
              <a:buNone/>
              <a:defRPr sz="982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281860" y="6510947"/>
            <a:ext cx="11578291" cy="328404"/>
          </a:xfrm>
        </p:spPr>
        <p:txBody>
          <a:bodyPr/>
          <a:lstStyle/>
          <a:p>
            <a:r>
              <a:rPr lang="en-US" altLang="ja-JP"/>
              <a:t>Copyright © 2019 by INIAD</a:t>
            </a:r>
            <a:endParaRPr lang="en-US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11253407" y="6518564"/>
            <a:ext cx="670119" cy="320789"/>
          </a:xfr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0462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テキスト中央揃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34827" y="372315"/>
            <a:ext cx="10322353" cy="98521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57243" rIns="0" bIns="57243" numCol="1" anchor="t" anchorCtr="0" compatLnSpc="1">
            <a:prstTxWarp prst="textNoShape">
              <a:avLst/>
            </a:prstTxWarp>
            <a:normAutofit/>
          </a:bodyPr>
          <a:lstStyle>
            <a:lvl1pPr algn="ctr" defTabSz="797756" rtl="0" eaLnBrk="1" fontAlgn="base" hangingPunct="1">
              <a:spcBef>
                <a:spcPct val="0"/>
              </a:spcBef>
              <a:spcAft>
                <a:spcPct val="0"/>
              </a:spcAft>
              <a:defRPr kumimoji="1" lang="ja-JP" altLang="en-US" sz="3368" kern="1200" spc="-21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08739" y="1365144"/>
            <a:ext cx="11574526" cy="5215002"/>
          </a:xfrm>
          <a:effectLst/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842"/>
              </a:spcBef>
              <a:buNone/>
              <a:tabLst>
                <a:tab pos="1135983" algn="l"/>
              </a:tabLst>
              <a:defRPr kumimoji="1" lang="ja-JP" altLang="en-US" sz="5052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338" indent="0" algn="ctr">
              <a:lnSpc>
                <a:spcPct val="90000"/>
              </a:lnSpc>
              <a:buNone/>
              <a:defRPr sz="3789">
                <a:latin typeface="+mn-ea"/>
                <a:ea typeface="+mn-ea"/>
              </a:defRPr>
            </a:lvl2pPr>
            <a:lvl3pPr marL="0" indent="0" algn="ctr">
              <a:lnSpc>
                <a:spcPct val="90000"/>
              </a:lnSpc>
              <a:buNone/>
              <a:tabLst/>
              <a:defRPr sz="2806">
                <a:latin typeface="+mn-ea"/>
                <a:ea typeface="+mn-ea"/>
              </a:defRPr>
            </a:lvl3pPr>
            <a:lvl4pPr marL="0" indent="0" algn="ctr">
              <a:buNone/>
              <a:defRPr sz="982"/>
            </a:lvl4pPr>
            <a:lvl5pPr marL="0" indent="0" algn="ctr">
              <a:buNone/>
              <a:defRPr sz="982"/>
            </a:lvl5pPr>
            <a:lvl6pPr marL="1602191" indent="0">
              <a:buNone/>
              <a:defRPr sz="982"/>
            </a:lvl6pPr>
            <a:lvl7pPr marL="1922632" indent="0">
              <a:buNone/>
              <a:defRPr sz="982"/>
            </a:lvl7pPr>
            <a:lvl8pPr marL="2243069" indent="0">
              <a:buNone/>
              <a:defRPr sz="982"/>
            </a:lvl8pPr>
            <a:lvl9pPr marL="2563510" indent="0">
              <a:buNone/>
              <a:defRPr sz="982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281860" y="6510947"/>
            <a:ext cx="11578291" cy="328404"/>
          </a:xfrm>
        </p:spPr>
        <p:txBody>
          <a:bodyPr/>
          <a:lstStyle/>
          <a:p>
            <a:r>
              <a:rPr lang="en-US" altLang="ja-JP"/>
              <a:t>Copyright © 2019 by INIAD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11253407" y="6518564"/>
            <a:ext cx="670119" cy="320789"/>
          </a:xfr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9084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64436" y="1332266"/>
            <a:ext cx="5729805" cy="5178681"/>
          </a:xfrm>
          <a:effectLst/>
        </p:spPr>
        <p:txBody>
          <a:bodyPr anchor="t" anchorCtr="0">
            <a:normAutofit/>
          </a:bodyPr>
          <a:lstStyle>
            <a:lvl1pPr marL="243903" indent="-243903">
              <a:defRPr sz="2806">
                <a:latin typeface="+mn-ea"/>
                <a:ea typeface="+mn-ea"/>
              </a:defRPr>
            </a:lvl1pPr>
            <a:lvl2pPr>
              <a:defRPr sz="2526">
                <a:latin typeface="+mn-ea"/>
                <a:ea typeface="+mn-ea"/>
              </a:defRPr>
            </a:lvl2pPr>
            <a:lvl3pPr marL="1125380" indent="-320772">
              <a:defRPr kumimoji="1" lang="ja-JP" altLang="en-US" sz="1964"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defRPr kumimoji="1" lang="ja-JP" altLang="en-US" sz="1824" dirty="0">
                <a:solidFill>
                  <a:schemeClr val="tx1"/>
                </a:solidFill>
                <a:latin typeface="+mn-ea"/>
                <a:ea typeface="+mn-ea"/>
              </a:defRPr>
            </a:lvl4pPr>
            <a:lvl5pPr marL="1189669" indent="0">
              <a:defRPr kumimoji="1" lang="ja-JP" altLang="en-US" sz="1614" dirty="0">
                <a:solidFill>
                  <a:schemeClr val="tx1"/>
                </a:solidFill>
                <a:latin typeface="+mn-ea"/>
                <a:ea typeface="+mn-ea"/>
              </a:defRPr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006042" lvl="2" indent="-201433" algn="l" defTabSz="797756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008268" lvl="3" indent="0" algn="l" defTabSz="797756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189669" lvl="4" indent="2228" algn="l" defTabSz="797756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64054" y="1332266"/>
            <a:ext cx="5729805" cy="5178681"/>
          </a:xfrm>
          <a:effectLst/>
        </p:spPr>
        <p:txBody>
          <a:bodyPr anchor="t" anchorCtr="0">
            <a:normAutofit/>
          </a:bodyPr>
          <a:lstStyle>
            <a:lvl1pPr marL="243903" indent="-243903">
              <a:defRPr sz="2806">
                <a:latin typeface="+mn-ea"/>
                <a:ea typeface="+mn-ea"/>
              </a:defRPr>
            </a:lvl1pPr>
            <a:lvl2pPr>
              <a:defRPr sz="2526">
                <a:latin typeface="+mn-ea"/>
                <a:ea typeface="+mn-ea"/>
              </a:defRPr>
            </a:lvl2pPr>
            <a:lvl3pPr marL="1125380" indent="-320772">
              <a:defRPr kumimoji="1" lang="ja-JP" altLang="en-US" sz="1964" dirty="0"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defRPr kumimoji="1" lang="ja-JP" altLang="en-US" sz="1824" dirty="0">
                <a:solidFill>
                  <a:schemeClr val="tx1"/>
                </a:solidFill>
                <a:latin typeface="+mn-ea"/>
                <a:ea typeface="+mn-ea"/>
              </a:defRPr>
            </a:lvl4pPr>
            <a:lvl5pPr marL="1189669" indent="0">
              <a:defRPr kumimoji="1" lang="ja-JP" altLang="en-US" sz="1614" dirty="0">
                <a:solidFill>
                  <a:schemeClr val="tx1"/>
                </a:solidFill>
                <a:latin typeface="+mn-ea"/>
                <a:ea typeface="+mn-ea"/>
              </a:defRPr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006042" lvl="2" indent="-201433" algn="l" defTabSz="797756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008268" lvl="3" indent="0" algn="l" defTabSz="797756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189669" lvl="4" indent="2228" algn="l" defTabSz="797756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2019 by INIAD</a:t>
            </a:r>
            <a:endParaRPr lang="en-US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22050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64435" y="1332266"/>
            <a:ext cx="6816757" cy="5178681"/>
          </a:xfrm>
          <a:effectLst/>
        </p:spPr>
        <p:txBody>
          <a:bodyPr anchor="t" anchorCtr="0">
            <a:normAutofit/>
          </a:bodyPr>
          <a:lstStyle>
            <a:lvl1pPr marL="243903" indent="-243903">
              <a:defRPr sz="2806">
                <a:latin typeface="+mn-ea"/>
                <a:ea typeface="+mn-ea"/>
              </a:defRPr>
            </a:lvl1pPr>
            <a:lvl2pPr>
              <a:defRPr sz="2526">
                <a:latin typeface="+mn-ea"/>
                <a:ea typeface="+mn-ea"/>
              </a:defRPr>
            </a:lvl2pPr>
            <a:lvl3pPr marL="1125380" indent="-320772">
              <a:defRPr kumimoji="1" lang="ja-JP" altLang="en-US" sz="1964"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defRPr kumimoji="1" lang="ja-JP" altLang="en-US" sz="1824" dirty="0">
                <a:solidFill>
                  <a:schemeClr val="tx1"/>
                </a:solidFill>
                <a:latin typeface="+mn-ea"/>
                <a:ea typeface="+mn-ea"/>
              </a:defRPr>
            </a:lvl4pPr>
            <a:lvl5pPr marL="1189669" indent="0">
              <a:defRPr kumimoji="1" lang="ja-JP" altLang="en-US" sz="1614" dirty="0">
                <a:solidFill>
                  <a:schemeClr val="tx1"/>
                </a:solidFill>
                <a:latin typeface="+mn-ea"/>
                <a:ea typeface="+mn-ea"/>
              </a:defRPr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006042" lvl="2" indent="-201433" algn="l" defTabSz="797756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008268" lvl="3" indent="0" algn="l" defTabSz="797756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189669" lvl="4" indent="2228" algn="l" defTabSz="797756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2019 by INIAD</a:t>
            </a:r>
            <a:endParaRPr lang="en-US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86134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81860" y="6510947"/>
            <a:ext cx="11578291" cy="328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ctr">
              <a:defRPr lang="ja-JP" altLang="en-US" sz="982" b="1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en-US"/>
              <a:t>Copyright © 2019 by INIAD</a:t>
            </a:r>
            <a:endParaRPr lang="ja-JP" altLang="en-US" dirty="0"/>
          </a:p>
        </p:txBody>
      </p:sp>
      <p:sp>
        <p:nvSpPr>
          <p:cNvPr id="227738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4437" y="1346569"/>
            <a:ext cx="11616191" cy="5164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marL="754532" lvl="1" indent="-254848" algn="l" defTabSz="797756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ＤＦＧ平成ゴシック体W5" panose="020B0400000000000000" pitchFamily="50" charset="-128"/>
              <a:buChar char="■"/>
            </a:pPr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006042" lvl="2" indent="-201433" algn="l" defTabSz="797756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008268" lvl="3" indent="0" algn="l" defTabSz="797756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189669" lvl="4" indent="2228" algn="l" defTabSz="797756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53407" y="6518564"/>
            <a:ext cx="670119" cy="320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r">
              <a:defRPr sz="982" b="1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312868" y="354790"/>
            <a:ext cx="11109073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0" tIns="0" rIns="0" bIns="0" anchor="ctr"/>
          <a:lstStyle/>
          <a:p>
            <a:pPr lvl="0"/>
            <a:endParaRPr lang="ja-JP" altLang="en-US" sz="1263">
              <a:ln w="9525">
                <a:solidFill>
                  <a:schemeClr val="tx1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8" name="図 17" descr="C:\Users\Jun\SkyDrive\Documents\プロジェクト\東洋大学\学部名検討\応用情報連携学部ロゴ.bmp"/>
          <p:cNvPicPr/>
          <p:nvPr/>
        </p:nvPicPr>
        <p:blipFill rotWithShape="1"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935725" y="43911"/>
            <a:ext cx="1487341" cy="256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図 10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88467" y="60203"/>
            <a:ext cx="504885" cy="741564"/>
          </a:xfrm>
          <a:prstGeom prst="rect">
            <a:avLst/>
          </a:prstGeom>
        </p:spPr>
      </p:pic>
      <p:sp>
        <p:nvSpPr>
          <p:cNvPr id="13" name="Line 33"/>
          <p:cNvSpPr>
            <a:spLocks noChangeShapeType="1"/>
          </p:cNvSpPr>
          <p:nvPr/>
        </p:nvSpPr>
        <p:spPr bwMode="auto">
          <a:xfrm>
            <a:off x="394614" y="6510947"/>
            <a:ext cx="11486013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0" tIns="0" rIns="0" bIns="0" anchor="ctr"/>
          <a:lstStyle/>
          <a:p>
            <a:pPr lvl="0"/>
            <a:endParaRPr lang="ja-JP" altLang="en-US" sz="1684">
              <a:ln w="9525">
                <a:solidFill>
                  <a:schemeClr val="tx1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773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64435" y="340488"/>
            <a:ext cx="11157507" cy="991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16874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dt="0"/>
  <p:txStyles>
    <p:titleStyle>
      <a:lvl1pPr algn="l" defTabSz="797756" rtl="0" eaLnBrk="1" fontAlgn="base" hangingPunct="1">
        <a:spcBef>
          <a:spcPct val="0"/>
        </a:spcBef>
        <a:spcAft>
          <a:spcPct val="0"/>
        </a:spcAft>
        <a:defRPr kumimoji="1" lang="ja-JP" altLang="en-US" sz="3789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defTabSz="797756" rtl="0" eaLnBrk="1" fontAlgn="base" hangingPunct="1">
        <a:spcBef>
          <a:spcPct val="0"/>
        </a:spcBef>
        <a:spcAft>
          <a:spcPct val="0"/>
        </a:spcAft>
        <a:defRPr kumimoji="1" sz="3789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2pPr>
      <a:lvl3pPr algn="l" defTabSz="797756" rtl="0" eaLnBrk="1" fontAlgn="base" hangingPunct="1">
        <a:spcBef>
          <a:spcPct val="0"/>
        </a:spcBef>
        <a:spcAft>
          <a:spcPct val="0"/>
        </a:spcAft>
        <a:defRPr kumimoji="1" sz="3789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3pPr>
      <a:lvl4pPr algn="l" defTabSz="797756" rtl="0" eaLnBrk="1" fontAlgn="base" hangingPunct="1">
        <a:spcBef>
          <a:spcPct val="0"/>
        </a:spcBef>
        <a:spcAft>
          <a:spcPct val="0"/>
        </a:spcAft>
        <a:defRPr kumimoji="1" sz="3789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4pPr>
      <a:lvl5pPr algn="l" defTabSz="797756" rtl="0" eaLnBrk="1" fontAlgn="base" hangingPunct="1">
        <a:spcBef>
          <a:spcPct val="0"/>
        </a:spcBef>
        <a:spcAft>
          <a:spcPct val="0"/>
        </a:spcAft>
        <a:defRPr kumimoji="1" sz="3789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5pPr>
      <a:lvl6pPr marL="320438" algn="l" defTabSz="797756" rtl="0" eaLnBrk="1" fontAlgn="base" hangingPunct="1">
        <a:spcBef>
          <a:spcPct val="0"/>
        </a:spcBef>
        <a:spcAft>
          <a:spcPct val="0"/>
        </a:spcAft>
        <a:defRPr kumimoji="1" sz="3789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6pPr>
      <a:lvl7pPr marL="640877" algn="l" defTabSz="797756" rtl="0" eaLnBrk="1" fontAlgn="base" hangingPunct="1">
        <a:spcBef>
          <a:spcPct val="0"/>
        </a:spcBef>
        <a:spcAft>
          <a:spcPct val="0"/>
        </a:spcAft>
        <a:defRPr kumimoji="1" sz="3789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7pPr>
      <a:lvl8pPr marL="961313" algn="l" defTabSz="797756" rtl="0" eaLnBrk="1" fontAlgn="base" hangingPunct="1">
        <a:spcBef>
          <a:spcPct val="0"/>
        </a:spcBef>
        <a:spcAft>
          <a:spcPct val="0"/>
        </a:spcAft>
        <a:defRPr kumimoji="1" sz="3789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8pPr>
      <a:lvl9pPr marL="1281755" algn="l" defTabSz="797756" rtl="0" eaLnBrk="1" fontAlgn="base" hangingPunct="1">
        <a:spcBef>
          <a:spcPct val="0"/>
        </a:spcBef>
        <a:spcAft>
          <a:spcPct val="0"/>
        </a:spcAft>
        <a:defRPr kumimoji="1" sz="3789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9pPr>
    </p:titleStyle>
    <p:bodyStyle>
      <a:lvl1pPr marL="320748" indent="-320748" algn="l" defTabSz="797756" rtl="0" eaLnBrk="1" fontAlgn="base" hangingPunct="1">
        <a:spcBef>
          <a:spcPct val="5000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l"/>
        <a:defRPr kumimoji="1" sz="3368">
          <a:solidFill>
            <a:schemeClr val="tx1"/>
          </a:solidFill>
          <a:effectLst/>
          <a:latin typeface="+mn-ea"/>
          <a:ea typeface="+mn-ea"/>
          <a:cs typeface="+mn-cs"/>
        </a:defRPr>
      </a:lvl1pPr>
      <a:lvl2pPr marL="753981" indent="-371978" algn="l" defTabSz="797756" rtl="0" eaLnBrk="1" fontAlgn="base" hangingPunct="1">
        <a:spcBef>
          <a:spcPct val="20000"/>
        </a:spcBef>
        <a:spcAft>
          <a:spcPct val="0"/>
        </a:spcAft>
        <a:buClr>
          <a:schemeClr val="accent5"/>
        </a:buClr>
        <a:buFont typeface="ＤＦＧ平成ゴシック体W5" panose="020B0400000000000000" pitchFamily="50" charset="-128"/>
        <a:buChar char="■"/>
        <a:defRPr kumimoji="1" lang="ja-JP" altLang="en-US" sz="2526" b="0" dirty="0" smtClean="0">
          <a:solidFill>
            <a:schemeClr val="tx1"/>
          </a:solidFill>
          <a:latin typeface="+mn-ea"/>
          <a:ea typeface="+mn-ea"/>
        </a:defRPr>
      </a:lvl2pPr>
      <a:lvl3pPr marL="1125380" indent="-320772" algn="l" defTabSz="797756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Font typeface="Wingdings" panose="05000000000000000000" pitchFamily="2" charset="2"/>
        <a:buChar char="l"/>
        <a:defRPr kumimoji="1" lang="ja-JP" altLang="en-US" sz="1964" dirty="0" smtClean="0">
          <a:solidFill>
            <a:schemeClr val="tx1"/>
          </a:solidFill>
          <a:latin typeface="+mn-lt"/>
          <a:ea typeface="+mn-ea"/>
        </a:defRPr>
      </a:lvl3pPr>
      <a:lvl4pPr marL="1321809" indent="0" algn="l" defTabSz="797756" rtl="0" eaLnBrk="1" fontAlgn="base" hangingPunct="1">
        <a:spcBef>
          <a:spcPct val="20000"/>
        </a:spcBef>
        <a:spcAft>
          <a:spcPct val="0"/>
        </a:spcAft>
        <a:buFontTx/>
        <a:buNone/>
        <a:defRPr kumimoji="1" lang="ja-JP" altLang="en-US" sz="1824" dirty="0" smtClean="0">
          <a:solidFill>
            <a:schemeClr val="tx1"/>
          </a:solidFill>
          <a:latin typeface="+mn-lt"/>
          <a:ea typeface="+mn-ea"/>
        </a:defRPr>
      </a:lvl4pPr>
      <a:lvl5pPr marL="1189669" indent="0" algn="l" defTabSz="797756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Tx/>
        <a:buNone/>
        <a:defRPr kumimoji="1" lang="ja-JP" altLang="en-US" sz="1614" dirty="0" smtClean="0">
          <a:solidFill>
            <a:schemeClr val="tx1"/>
          </a:solidFill>
          <a:latin typeface="+mn-lt"/>
          <a:ea typeface="+mn-ea"/>
        </a:defRPr>
      </a:lvl5pPr>
      <a:lvl6pPr marL="1845860" indent="2228" algn="l" defTabSz="797756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1614">
          <a:solidFill>
            <a:schemeClr val="bg1"/>
          </a:solidFill>
          <a:latin typeface="+mn-lt"/>
          <a:ea typeface="+mn-ea"/>
        </a:defRPr>
      </a:lvl6pPr>
      <a:lvl7pPr marL="2166299" indent="2228" algn="l" defTabSz="797756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1614">
          <a:solidFill>
            <a:schemeClr val="bg1"/>
          </a:solidFill>
          <a:latin typeface="+mn-lt"/>
          <a:ea typeface="+mn-ea"/>
        </a:defRPr>
      </a:lvl7pPr>
      <a:lvl8pPr marL="2486738" indent="2228" algn="l" defTabSz="797756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1614">
          <a:solidFill>
            <a:schemeClr val="bg1"/>
          </a:solidFill>
          <a:latin typeface="+mn-lt"/>
          <a:ea typeface="+mn-ea"/>
        </a:defRPr>
      </a:lvl8pPr>
      <a:lvl9pPr marL="2807176" indent="2228" algn="l" defTabSz="797756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1614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640877" rtl="0" eaLnBrk="1" latinLnBrk="0" hangingPunct="1">
        <a:defRPr kumimoji="1" sz="1333" kern="1200">
          <a:solidFill>
            <a:schemeClr val="tx1"/>
          </a:solidFill>
          <a:latin typeface="+mn-lt"/>
          <a:ea typeface="+mn-ea"/>
          <a:cs typeface="+mn-cs"/>
        </a:defRPr>
      </a:lvl1pPr>
      <a:lvl2pPr marL="320438" algn="l" defTabSz="640877" rtl="0" eaLnBrk="1" latinLnBrk="0" hangingPunct="1">
        <a:defRPr kumimoji="1" sz="1333" kern="1200">
          <a:solidFill>
            <a:schemeClr val="tx1"/>
          </a:solidFill>
          <a:latin typeface="+mn-lt"/>
          <a:ea typeface="+mn-ea"/>
          <a:cs typeface="+mn-cs"/>
        </a:defRPr>
      </a:lvl2pPr>
      <a:lvl3pPr marL="640877" algn="l" defTabSz="640877" rtl="0" eaLnBrk="1" latinLnBrk="0" hangingPunct="1">
        <a:defRPr kumimoji="1"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961313" algn="l" defTabSz="640877" rtl="0" eaLnBrk="1" latinLnBrk="0" hangingPunct="1">
        <a:defRPr kumimoji="1"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281755" algn="l" defTabSz="640877" rtl="0" eaLnBrk="1" latinLnBrk="0" hangingPunct="1">
        <a:defRPr kumimoji="1"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02191" algn="l" defTabSz="640877" rtl="0" eaLnBrk="1" latinLnBrk="0" hangingPunct="1">
        <a:defRPr kumimoji="1"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22632" algn="l" defTabSz="640877" rtl="0" eaLnBrk="1" latinLnBrk="0" hangingPunct="1">
        <a:defRPr kumimoji="1"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43069" algn="l" defTabSz="640877" rtl="0" eaLnBrk="1" latinLnBrk="0" hangingPunct="1">
        <a:defRPr kumimoji="1"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63510" algn="l" defTabSz="640877" rtl="0" eaLnBrk="1" latinLnBrk="0" hangingPunct="1">
        <a:defRPr kumimoji="1" sz="13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league.jp/docs/aboutj/funsurvey-2018.pdf" TargetMode="External"/><Relationship Id="rId2" Type="http://schemas.openxmlformats.org/officeDocument/2006/relationships/hyperlink" Target="http://pweb.sophia.ac.jp/amikura/thesis/2016/kubo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untendo.ac.jp/hss/sp/albums/abm.php?f=abm00026810.pdf&amp;n=%E8%A6%81%E7%B4%8420181315050%E6%BF%B1%E9%87%8E%E5%A4%A7%E5%9C%B0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league.jp/docs/aboutj/funsurvey-2018.pdf" TargetMode="External"/><Relationship Id="rId2" Type="http://schemas.openxmlformats.org/officeDocument/2006/relationships/hyperlink" Target="http://pweb.sophia.ac.jp/amikura/thesis/2016/kubo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ctrTitle" sz="quarter"/>
          </p:nvPr>
        </p:nvSpPr>
        <p:spPr>
          <a:xfrm>
            <a:off x="324011" y="801767"/>
            <a:ext cx="11549924" cy="2932033"/>
          </a:xfrm>
        </p:spPr>
        <p:txBody>
          <a:bodyPr>
            <a:normAutofit/>
          </a:bodyPr>
          <a:lstStyle/>
          <a:p>
            <a:r>
              <a:rPr lang="en-US" altLang="ja-JP" sz="6000" dirty="0"/>
              <a:t>(</a:t>
            </a:r>
            <a:r>
              <a:rPr lang="ja-JP" altLang="en-US" sz="6000" dirty="0"/>
              <a:t>やってみた型 </a:t>
            </a:r>
            <a:r>
              <a:rPr lang="en-US" altLang="ja-JP" sz="6000" dirty="0"/>
              <a:t>/ trial type)</a:t>
            </a:r>
            <a:endParaRPr lang="ja-JP" altLang="en-US" sz="6000" dirty="0"/>
          </a:p>
        </p:txBody>
      </p:sp>
      <p:sp>
        <p:nvSpPr>
          <p:cNvPr id="4" name="サブタイトル 3"/>
          <p:cNvSpPr>
            <a:spLocks noGrp="1"/>
          </p:cNvSpPr>
          <p:nvPr>
            <p:ph type="subTitle"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ja-JP" altLang="en-US" sz="2800" dirty="0">
                <a:solidFill>
                  <a:schemeClr val="tx1"/>
                </a:solidFill>
              </a:rPr>
              <a:t>名前 </a:t>
            </a:r>
            <a:r>
              <a:rPr kumimoji="1" lang="en-US" altLang="ja-JP" sz="2800" dirty="0">
                <a:solidFill>
                  <a:schemeClr val="tx1"/>
                </a:solidFill>
              </a:rPr>
              <a:t>/ </a:t>
            </a:r>
            <a:r>
              <a:rPr kumimoji="1" lang="ja-JP" altLang="en-US" sz="2800" dirty="0">
                <a:solidFill>
                  <a:schemeClr val="tx1"/>
                </a:solidFill>
              </a:rPr>
              <a:t>江幡　政春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ja-JP" altLang="en-US" sz="2800" dirty="0">
                <a:solidFill>
                  <a:schemeClr val="tx1"/>
                </a:solidFill>
              </a:rPr>
              <a:t>所属 </a:t>
            </a:r>
            <a:r>
              <a:rPr kumimoji="1" lang="en-US" altLang="ja-JP" sz="2800" dirty="0">
                <a:solidFill>
                  <a:schemeClr val="tx1"/>
                </a:solidFill>
              </a:rPr>
              <a:t>/ </a:t>
            </a:r>
            <a:r>
              <a:rPr kumimoji="1" lang="ja-JP" altLang="en-US" sz="2800" dirty="0">
                <a:solidFill>
                  <a:schemeClr val="tx1"/>
                </a:solidFill>
              </a:rPr>
              <a:t>ビジネスコース</a:t>
            </a:r>
            <a:endParaRPr kumimoji="1" lang="en-US" altLang="ja-JP" sz="2800" dirty="0">
              <a:solidFill>
                <a:schemeClr val="tx1"/>
              </a:solidFill>
            </a:endParaRP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F07A6516-ECD7-448F-ABA8-90B4A9D3B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2019 by INIAD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95456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2D921D-C923-490F-A863-CB2D9B5E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/>
              <a:t>仮説検証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FD0BEF6-A11F-4A5C-B459-3FD36AC06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2019 by INIAD</a:t>
            </a:r>
            <a:endParaRPr lang="en-US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3A9064C-0AC0-404E-949D-BB732F5F2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10</a:t>
            </a:fld>
            <a:endParaRPr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96B6AD4-99C1-4763-81E6-BE8D688A0748}"/>
              </a:ext>
            </a:extLst>
          </p:cNvPr>
          <p:cNvSpPr/>
          <p:nvPr/>
        </p:nvSpPr>
        <p:spPr bwMode="auto">
          <a:xfrm>
            <a:off x="939800" y="1778000"/>
            <a:ext cx="4419600" cy="359574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fin['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away_point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'] = 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away_point</a:t>
            </a:r>
            <a:endParaRPr lang="en-US" altLang="ja-JP" sz="1000" dirty="0">
              <a:latin typeface="ＤＦＧ平成ゴシック体W7" pitchFamily="50" charset="-128"/>
              <a:ea typeface="ＤＦＧ平成ゴシック体W7" pitchFamily="50" charset="-128"/>
            </a:endParaRP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fin['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home_point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'] = 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home_point</a:t>
            </a:r>
            <a:endParaRPr lang="en-US" altLang="ja-JP" sz="1000" dirty="0">
              <a:latin typeface="ＤＦＧ平成ゴシック体W7" pitchFamily="50" charset="-128"/>
              <a:ea typeface="ＤＦＧ平成ゴシック体W7" pitchFamily="50" charset="-128"/>
            </a:endParaRP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endParaRPr kumimoji="1" lang="en-US" altLang="ja-JP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teams = []</a:t>
            </a: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dates = []</a:t>
            </a: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scores = []</a:t>
            </a: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endParaRPr lang="en-US" altLang="ja-JP" sz="1000" dirty="0">
              <a:latin typeface="ＤＦＧ平成ゴシック体W7" pitchFamily="50" charset="-128"/>
              <a:ea typeface="ＤＦＧ平成ゴシック体W7" pitchFamily="50" charset="-128"/>
            </a:endParaRP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for 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i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 in range(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len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(fin)):</a:t>
            </a: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    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tmp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 = 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fin.iloc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[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i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]</a:t>
            </a: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    </a:t>
            </a: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    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teams.append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(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tmp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['</a:t>
            </a:r>
            <a:r>
              <a:rPr lang="ja-JP" altLang="en-US" sz="1000" dirty="0">
                <a:latin typeface="ＤＦＧ平成ゴシック体W7" pitchFamily="50" charset="-128"/>
                <a:ea typeface="ＤＦＧ平成ゴシック体W7" pitchFamily="50" charset="-128"/>
              </a:rPr>
              <a:t>アウェイ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'])</a:t>
            </a: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    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teams.append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(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tmp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['</a:t>
            </a:r>
            <a:r>
              <a:rPr lang="ja-JP" altLang="en-US" sz="1000" dirty="0">
                <a:latin typeface="ＤＦＧ平成ゴシック体W7" pitchFamily="50" charset="-128"/>
                <a:ea typeface="ＤＦＧ平成ゴシック体W7" pitchFamily="50" charset="-128"/>
              </a:rPr>
              <a:t>ホーム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'])</a:t>
            </a: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    </a:t>
            </a: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    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dates.append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('2019</a:t>
            </a:r>
            <a:r>
              <a:rPr lang="ja-JP" altLang="en-US" sz="1000" dirty="0">
                <a:latin typeface="ＤＦＧ平成ゴシック体W7" pitchFamily="50" charset="-128"/>
                <a:ea typeface="ＤＦＧ平成ゴシック体W7" pitchFamily="50" charset="-128"/>
              </a:rPr>
              <a:t>年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' + 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tmp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['date'])</a:t>
            </a: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    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dates.append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('2019</a:t>
            </a:r>
            <a:r>
              <a:rPr lang="ja-JP" altLang="en-US" sz="1000" dirty="0">
                <a:latin typeface="ＤＦＧ平成ゴシック体W7" pitchFamily="50" charset="-128"/>
                <a:ea typeface="ＤＦＧ平成ゴシック体W7" pitchFamily="50" charset="-128"/>
              </a:rPr>
              <a:t>年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' + 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tmp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['date'])</a:t>
            </a: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    </a:t>
            </a: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    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scores.append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(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tmp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['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away_point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'])</a:t>
            </a: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    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scores.append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(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tmp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['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home_point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’])</a:t>
            </a: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endParaRPr kumimoji="1" lang="en-US" altLang="ja-JP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res = 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pd.DataFrame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({ 'dates' : dates,</a:t>
            </a: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                        'teams' : teams,</a:t>
            </a: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                        'scores' : scores })</a:t>
            </a: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res['dates'] = 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pd.to_datetime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(res['dates'], format='%Y</a:t>
            </a:r>
            <a:r>
              <a:rPr lang="ja-JP" altLang="en-US" sz="1000" dirty="0">
                <a:latin typeface="ＤＦＧ平成ゴシック体W7" pitchFamily="50" charset="-128"/>
                <a:ea typeface="ＤＦＧ平成ゴシック体W7" pitchFamily="50" charset="-128"/>
              </a:rPr>
              <a:t>年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%m/%d')</a:t>
            </a:r>
            <a:endParaRPr kumimoji="1" lang="ja-JP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7F84AEAF-F89D-4E8A-98E2-8FCC74D1A2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271" t="24444" r="37396" b="12223"/>
          <a:stretch/>
        </p:blipFill>
        <p:spPr>
          <a:xfrm>
            <a:off x="6096000" y="1473200"/>
            <a:ext cx="1016000" cy="434340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2E53127-4EE0-4491-9CB3-A19A2C8F5C36}"/>
              </a:ext>
            </a:extLst>
          </p:cNvPr>
          <p:cNvSpPr txBox="1"/>
          <p:nvPr/>
        </p:nvSpPr>
        <p:spPr>
          <a:xfrm>
            <a:off x="7556500" y="1749907"/>
            <a:ext cx="341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左のようなデータになります</a:t>
            </a:r>
            <a:endParaRPr kumimoji="1"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1241290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C23042-FF92-4F21-B567-D52EF800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/>
              <a:t>仮説検証</a:t>
            </a:r>
            <a:endParaRPr kumimoji="1" lang="ja-JP" altLang="en-US" dirty="0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FD951315-ACC4-4B76-82E9-51B818887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96" y="1736413"/>
            <a:ext cx="6902371" cy="4370388"/>
          </a:xfrm>
        </p:spPr>
      </p:pic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BCE129E-0BB0-4C93-9FB4-229DB6795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2019 by INIAD</a:t>
            </a:r>
            <a:endParaRPr lang="en-US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7264706-2499-413D-B039-72CC6C6B2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11</a:t>
            </a:fld>
            <a:endParaRPr lang="en-US" altLang="ja-JP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B1DA6DB-A380-485B-8827-27F3E7365878}"/>
              </a:ext>
            </a:extLst>
          </p:cNvPr>
          <p:cNvSpPr/>
          <p:nvPr/>
        </p:nvSpPr>
        <p:spPr bwMode="auto">
          <a:xfrm>
            <a:off x="7785100" y="1736413"/>
            <a:ext cx="4075051" cy="44484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plt.plot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(team0['dates'], team0['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accum_scores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'], label='Kawasaki')</a:t>
            </a: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plt.plot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(team1['dates'], team1['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accum_scores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'], label='Hiroshima')</a:t>
            </a: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plt.plot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(team2['dates'], team2['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accum_scores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'], label='Tokyo')</a:t>
            </a: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plt.plot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(team3['dates'], team3['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accum_scores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'], label='Kashima')</a:t>
            </a: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plt.plot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(team4['dates'], team4['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accum_scores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'], label='Urawa')</a:t>
            </a: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plt.plot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(team5['dates'], team5['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accum_scores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'], label='Sapporo')</a:t>
            </a: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plt.plot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(team6['dates'], team6['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accum_scores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'], label='Shimizu')</a:t>
            </a: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plt.plot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(team7['dates'], team7['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accum_scores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'], label='Sendai')</a:t>
            </a: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plt.plot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(team8['dates'], team8['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accum_scores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'], label='C Osaka')</a:t>
            </a: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plt.plot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(team9['dates'], team9['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accum_scores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'], label='G Osaka')</a:t>
            </a: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plt.plot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(team10['dates'], team10['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accum_scores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'], label='Yokohama')</a:t>
            </a: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plt.plot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(team11['dates'], team11['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accum_scores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'], label='Kobe')</a:t>
            </a: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plt.plot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(team12['dates'], team12['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accum_scores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'], label='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Shonan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')</a:t>
            </a: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plt.plot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(team13['dates'], team13['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accum_scores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'], label='Nagoya')</a:t>
            </a: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plt.plot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(team14['dates'], team14['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accum_scores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'], label='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Tosu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')</a:t>
            </a: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plt.plot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(team15['dates'], team15['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accum_scores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'], label='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matsumoto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')</a:t>
            </a: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plt.plot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(team16['dates'], team16['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accum_scores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'], label='Iwata')</a:t>
            </a: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plt.plot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(team17['dates'], team17['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accum_scores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'], label='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oita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')</a:t>
            </a: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endParaRPr lang="en-US" altLang="ja-JP" sz="1000" dirty="0">
              <a:latin typeface="ＤＦＧ平成ゴシック体W7" pitchFamily="50" charset="-128"/>
              <a:ea typeface="ＤＦＧ平成ゴシック体W7" pitchFamily="50" charset="-128"/>
            </a:endParaRP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plt.rcParams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["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font.size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"] = 20</a:t>
            </a: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plt.legend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()</a:t>
            </a: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plt.tick_params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(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labelsize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=20)</a:t>
            </a: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plt.xlabel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("time [year-month]", 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fontsize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=20)</a:t>
            </a: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plt.ylabel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("points", 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fontsize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=20)</a:t>
            </a: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plt.title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("Transition of points 2019", 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fontsize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=22)</a:t>
            </a:r>
            <a:endParaRPr kumimoji="1" lang="ja-JP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8765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DCC729-E577-46E0-9EDE-879E9CF5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7A121C0-554E-4D9A-B564-241ACAEBF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2019 by INIAD</a:t>
            </a:r>
            <a:endParaRPr lang="en-US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4010E3C-EC3C-4BD1-8B16-0F169F5F2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12</a:t>
            </a:fld>
            <a:endParaRPr lang="en-US" altLang="ja-JP" dirty="0"/>
          </a:p>
        </p:txBody>
      </p:sp>
      <p:pic>
        <p:nvPicPr>
          <p:cNvPr id="6" name="コンテンツ プレースホルダー 6">
            <a:extLst>
              <a:ext uri="{FF2B5EF4-FFF2-40B4-BE49-F238E27FC236}">
                <a16:creationId xmlns:a16="http://schemas.microsoft.com/office/drawing/2014/main" id="{168C3ABA-DCC0-4F60-8F3F-564D1D3AF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622300"/>
            <a:ext cx="10732707" cy="5778500"/>
          </a:xfrm>
        </p:spPr>
      </p:pic>
    </p:spTree>
    <p:extLst>
      <p:ext uri="{BB962C8B-B14F-4D97-AF65-F5344CB8AC3E}">
        <p14:creationId xmlns:p14="http://schemas.microsoft.com/office/powerpoint/2010/main" val="1177148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70408E-CA2E-49E9-9E9B-01C0E56F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/>
              <a:t>仮説検証</a:t>
            </a:r>
            <a:endParaRPr kumimoji="1" lang="ja-JP" altLang="en-US" dirty="0"/>
          </a:p>
        </p:txBody>
      </p:sp>
      <p:pic>
        <p:nvPicPr>
          <p:cNvPr id="7" name="コンテンツ プレースホルダー 6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162245EA-140F-4725-9CA1-348FD8F16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63" y="1940407"/>
            <a:ext cx="5457825" cy="3962400"/>
          </a:xfrm>
        </p:spPr>
      </p:pic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AE3117-683C-4D62-B85F-362681C6C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2019 by INIAD</a:t>
            </a:r>
            <a:endParaRPr lang="en-US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91E7718-8199-44D4-B5A5-A7B38A317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13</a:t>
            </a:fld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43CBAFB-BFF3-48B7-8C6D-24B42DA2E332}"/>
              </a:ext>
            </a:extLst>
          </p:cNvPr>
          <p:cNvSpPr txBox="1"/>
          <p:nvPr/>
        </p:nvSpPr>
        <p:spPr>
          <a:xfrm>
            <a:off x="6210300" y="2628945"/>
            <a:ext cx="50431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左の図は、上位チームと神戸の２０１９年のリーグ戦のホームの時系列ごとの観客推移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特徴としては、</a:t>
            </a:r>
            <a:endParaRPr kumimoji="1" lang="en-US" altLang="ja-JP" dirty="0"/>
          </a:p>
          <a:p>
            <a:r>
              <a:rPr kumimoji="1" lang="ja-JP" altLang="en-US" dirty="0"/>
              <a:t>・ホーム最終節の観客数が多い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・ダービーや上位同士の試合は増加傾向あり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8197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BDBB71-9431-4096-B150-5126AE1B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/>
              <a:t>仮説検証</a:t>
            </a:r>
            <a:endParaRPr kumimoji="1" lang="ja-JP" altLang="en-US" dirty="0"/>
          </a:p>
        </p:txBody>
      </p:sp>
      <p:pic>
        <p:nvPicPr>
          <p:cNvPr id="7" name="コンテンツ プレースホルダー 6" descr="テーブル, 異なる, キッチン, カウンター が含まれている画像&#10;&#10;自動的に生成された説明">
            <a:extLst>
              <a:ext uri="{FF2B5EF4-FFF2-40B4-BE49-F238E27FC236}">
                <a16:creationId xmlns:a16="http://schemas.microsoft.com/office/drawing/2014/main" id="{8C7928FE-4F71-48C1-8E0A-351297AD5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88" y="1332267"/>
            <a:ext cx="9880599" cy="5054009"/>
          </a:xfrm>
        </p:spPr>
      </p:pic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19E867B-8D8B-4EB6-ADCA-6CAE1067E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2019 by INIAD</a:t>
            </a:r>
            <a:endParaRPr lang="en-US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5D38053-F8AD-4EF7-89AE-2AFA1C535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14</a:t>
            </a:fld>
            <a:endParaRPr lang="en-US" altLang="ja-JP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A5B430F-61C4-4B6F-8CD0-C146BBCD40E1}"/>
              </a:ext>
            </a:extLst>
          </p:cNvPr>
          <p:cNvSpPr/>
          <p:nvPr/>
        </p:nvSpPr>
        <p:spPr bwMode="auto">
          <a:xfrm>
            <a:off x="8380155" y="5353229"/>
            <a:ext cx="533400" cy="6096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C60FBFAF-7805-49A3-8236-F71707649488}"/>
              </a:ext>
            </a:extLst>
          </p:cNvPr>
          <p:cNvSpPr/>
          <p:nvPr/>
        </p:nvSpPr>
        <p:spPr bwMode="auto">
          <a:xfrm>
            <a:off x="7867819" y="5348955"/>
            <a:ext cx="533400" cy="6096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F610D79-22CA-46B7-9BB3-B4AD68BE17C6}"/>
              </a:ext>
            </a:extLst>
          </p:cNvPr>
          <p:cNvSpPr/>
          <p:nvPr/>
        </p:nvSpPr>
        <p:spPr bwMode="auto">
          <a:xfrm>
            <a:off x="8869241" y="5320351"/>
            <a:ext cx="533400" cy="6096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66DA71EE-4BA6-4220-8832-F31C30B88F8B}"/>
              </a:ext>
            </a:extLst>
          </p:cNvPr>
          <p:cNvSpPr/>
          <p:nvPr/>
        </p:nvSpPr>
        <p:spPr bwMode="auto">
          <a:xfrm>
            <a:off x="6071005" y="5280788"/>
            <a:ext cx="533400" cy="6096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C782A62D-B25C-416A-8540-ECF3FBCCA842}"/>
              </a:ext>
            </a:extLst>
          </p:cNvPr>
          <p:cNvSpPr/>
          <p:nvPr/>
        </p:nvSpPr>
        <p:spPr bwMode="auto">
          <a:xfrm>
            <a:off x="9360513" y="5348955"/>
            <a:ext cx="533400" cy="6096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A4F7CF3-1BBB-4A3E-A4CB-D79AFA35EC4C}"/>
              </a:ext>
            </a:extLst>
          </p:cNvPr>
          <p:cNvSpPr txBox="1"/>
          <p:nvPr/>
        </p:nvSpPr>
        <p:spPr>
          <a:xfrm>
            <a:off x="5105400" y="1637067"/>
            <a:ext cx="3763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・赤丸はニッパツスタジアムで行われている（キャパは</a:t>
            </a:r>
            <a:r>
              <a:rPr kumimoji="1" lang="en-US" altLang="ja-JP" b="1" dirty="0"/>
              <a:t>15000</a:t>
            </a:r>
            <a:r>
              <a:rPr kumimoji="1" lang="ja-JP" altLang="en-US" b="1" dirty="0"/>
              <a:t>人）</a:t>
            </a:r>
            <a:endParaRPr kumimoji="1" lang="en-US" altLang="ja-JP" b="1" dirty="0"/>
          </a:p>
          <a:p>
            <a:r>
              <a:rPr kumimoji="1" lang="ja-JP" altLang="en-US" b="1" dirty="0"/>
              <a:t>・平均入場者数：</a:t>
            </a:r>
            <a:r>
              <a:rPr kumimoji="1" lang="en-US" altLang="ja-JP" b="1" dirty="0"/>
              <a:t>27,010</a:t>
            </a:r>
            <a:r>
              <a:rPr kumimoji="1" lang="ja-JP" altLang="en-US" b="1" dirty="0"/>
              <a:t>人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FD98AB6-0A02-44E3-A385-9EC1896E4B35}"/>
              </a:ext>
            </a:extLst>
          </p:cNvPr>
          <p:cNvSpPr txBox="1"/>
          <p:nvPr/>
        </p:nvSpPr>
        <p:spPr>
          <a:xfrm>
            <a:off x="902888" y="663388"/>
            <a:ext cx="3525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２０１９年　横浜</a:t>
            </a:r>
            <a:r>
              <a:rPr kumimoji="1" lang="en-US" altLang="ja-JP" b="1" dirty="0"/>
              <a:t>F</a:t>
            </a:r>
            <a:r>
              <a:rPr kumimoji="1" lang="ja-JP" altLang="en-US" b="1" dirty="0"/>
              <a:t>マリノス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観客動員数</a:t>
            </a:r>
          </a:p>
        </p:txBody>
      </p:sp>
    </p:spTree>
    <p:extLst>
      <p:ext uri="{BB962C8B-B14F-4D97-AF65-F5344CB8AC3E}">
        <p14:creationId xmlns:p14="http://schemas.microsoft.com/office/powerpoint/2010/main" val="503693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221B8F-2A56-4F4C-80BC-41D2BD47B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仮説検証</a:t>
            </a:r>
            <a:endParaRPr kumimoji="1" lang="ja-JP" altLang="en-US" dirty="0"/>
          </a:p>
        </p:txBody>
      </p:sp>
      <p:pic>
        <p:nvPicPr>
          <p:cNvPr id="7" name="コンテンツ プレースホルダー 6" descr="テーブル, 異なる, グループ, 水 が含まれている画像&#10;&#10;自動的に生成された説明">
            <a:extLst>
              <a:ext uri="{FF2B5EF4-FFF2-40B4-BE49-F238E27FC236}">
                <a16:creationId xmlns:a16="http://schemas.microsoft.com/office/drawing/2014/main" id="{FA4ED0A5-5B09-4A69-8056-F48FCA32A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588" y="1493922"/>
            <a:ext cx="9093200" cy="4855369"/>
          </a:xfrm>
        </p:spPr>
      </p:pic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959E559-EFC4-4C3D-99F7-2980C242D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2019 by INIAD</a:t>
            </a:r>
            <a:endParaRPr lang="en-US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168736-4332-4941-8C3E-7CB521564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15</a:t>
            </a:fld>
            <a:endParaRPr lang="en-US" altLang="ja-JP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AF3D53A3-3A73-4246-9B23-FD30C5094829}"/>
              </a:ext>
            </a:extLst>
          </p:cNvPr>
          <p:cNvSpPr/>
          <p:nvPr/>
        </p:nvSpPr>
        <p:spPr bwMode="auto">
          <a:xfrm>
            <a:off x="2476500" y="5327650"/>
            <a:ext cx="482600" cy="4699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B9169ACF-6A38-4B6E-874D-D22D8B8F83CA}"/>
              </a:ext>
            </a:extLst>
          </p:cNvPr>
          <p:cNvSpPr/>
          <p:nvPr/>
        </p:nvSpPr>
        <p:spPr bwMode="auto">
          <a:xfrm>
            <a:off x="3314700" y="2720760"/>
            <a:ext cx="482600" cy="4699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BAAAF2AD-541F-4E1A-8569-D3E87A5C01CC}"/>
              </a:ext>
            </a:extLst>
          </p:cNvPr>
          <p:cNvSpPr/>
          <p:nvPr/>
        </p:nvSpPr>
        <p:spPr bwMode="auto">
          <a:xfrm>
            <a:off x="3691077" y="2326163"/>
            <a:ext cx="482600" cy="4699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44BEDA4B-1348-4B2A-A3C8-72B36DED45FA}"/>
              </a:ext>
            </a:extLst>
          </p:cNvPr>
          <p:cNvSpPr/>
          <p:nvPr/>
        </p:nvSpPr>
        <p:spPr bwMode="auto">
          <a:xfrm>
            <a:off x="4067454" y="2665014"/>
            <a:ext cx="482600" cy="4699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C878E0B-D0B2-4F31-B836-C490A1237FBB}"/>
              </a:ext>
            </a:extLst>
          </p:cNvPr>
          <p:cNvSpPr/>
          <p:nvPr/>
        </p:nvSpPr>
        <p:spPr bwMode="auto">
          <a:xfrm>
            <a:off x="7302500" y="1575764"/>
            <a:ext cx="482600" cy="4699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7918F18-F427-4447-824B-79116907DF86}"/>
              </a:ext>
            </a:extLst>
          </p:cNvPr>
          <p:cNvSpPr/>
          <p:nvPr/>
        </p:nvSpPr>
        <p:spPr bwMode="auto">
          <a:xfrm>
            <a:off x="9537700" y="1933182"/>
            <a:ext cx="482600" cy="4699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AF0FDA9-8603-424D-9E20-856A9AB404E4}"/>
              </a:ext>
            </a:extLst>
          </p:cNvPr>
          <p:cNvSpPr txBox="1"/>
          <p:nvPr/>
        </p:nvSpPr>
        <p:spPr>
          <a:xfrm>
            <a:off x="4800600" y="4546600"/>
            <a:ext cx="4737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・赤丸が１，２位でリーグ戦を終えた年</a:t>
            </a:r>
            <a:endParaRPr kumimoji="1" lang="en-US" altLang="ja-JP" b="1" dirty="0"/>
          </a:p>
          <a:p>
            <a:endParaRPr lang="en-US" altLang="ja-JP" b="1" dirty="0"/>
          </a:p>
          <a:p>
            <a:r>
              <a:rPr kumimoji="1" lang="ja-JP" altLang="en-US" b="1" dirty="0"/>
              <a:t>・１，２位で終えた翌年から観客数が増加する傾向がある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3062A7F-A0AC-4BCE-A258-39B23DB049C8}"/>
              </a:ext>
            </a:extLst>
          </p:cNvPr>
          <p:cNvSpPr txBox="1"/>
          <p:nvPr/>
        </p:nvSpPr>
        <p:spPr>
          <a:xfrm>
            <a:off x="770965" y="645459"/>
            <a:ext cx="4029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年代別　横浜</a:t>
            </a:r>
            <a:r>
              <a:rPr kumimoji="1" lang="en-US" altLang="ja-JP" b="1" dirty="0"/>
              <a:t>F</a:t>
            </a:r>
            <a:r>
              <a:rPr kumimoji="1" lang="ja-JP" altLang="en-US" b="1" dirty="0"/>
              <a:t>マリノス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平均観客動員数</a:t>
            </a:r>
          </a:p>
        </p:txBody>
      </p:sp>
    </p:spTree>
    <p:extLst>
      <p:ext uri="{BB962C8B-B14F-4D97-AF65-F5344CB8AC3E}">
        <p14:creationId xmlns:p14="http://schemas.microsoft.com/office/powerpoint/2010/main" val="3016023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009D27-8061-44D0-99B2-8481275CE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仮説検証</a:t>
            </a:r>
            <a:endParaRPr kumimoji="1" lang="ja-JP" altLang="en-US" dirty="0"/>
          </a:p>
        </p:txBody>
      </p:sp>
      <p:pic>
        <p:nvPicPr>
          <p:cNvPr id="8" name="コンテンツ プレースホルダー 7" descr="水, 座る, 民衆, グループ が含まれている画像&#10;&#10;自動的に生成された説明">
            <a:extLst>
              <a:ext uri="{FF2B5EF4-FFF2-40B4-BE49-F238E27FC236}">
                <a16:creationId xmlns:a16="http://schemas.microsoft.com/office/drawing/2014/main" id="{B9359FF2-13C6-4764-B8AE-02803F3C1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69" y="1610519"/>
            <a:ext cx="5381625" cy="4019550"/>
          </a:xfrm>
        </p:spPr>
      </p:pic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ECC62CA-9295-4239-B9DB-732BD51DE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2019 by INIAD</a:t>
            </a:r>
            <a:endParaRPr lang="en-US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91A593A-173A-4B50-A7D3-8D4BE2454B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16</a:t>
            </a:fld>
            <a:endParaRPr lang="en-US" altLang="ja-JP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40CEFC9-9865-4E64-B8C0-96ECF405C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834" t="55556" r="33541" b="39655"/>
          <a:stretch/>
        </p:blipFill>
        <p:spPr>
          <a:xfrm>
            <a:off x="7586661" y="615191"/>
            <a:ext cx="2819400" cy="2545672"/>
          </a:xfrm>
          <a:prstGeom prst="rect">
            <a:avLst/>
          </a:prstGeom>
        </p:spPr>
      </p:pic>
      <p:pic>
        <p:nvPicPr>
          <p:cNvPr id="11" name="図 10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C05736AE-FB88-4F71-9898-4B7B9273CF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943" y="3234405"/>
            <a:ext cx="4022725" cy="3203000"/>
          </a:xfrm>
          <a:prstGeom prst="rect">
            <a:avLst/>
          </a:prstGeom>
        </p:spPr>
      </p:pic>
      <p:sp>
        <p:nvSpPr>
          <p:cNvPr id="12" name="吹き出し: 円形 11">
            <a:extLst>
              <a:ext uri="{FF2B5EF4-FFF2-40B4-BE49-F238E27FC236}">
                <a16:creationId xmlns:a16="http://schemas.microsoft.com/office/drawing/2014/main" id="{CA72BF74-D586-4A9B-9E18-125097819236}"/>
              </a:ext>
            </a:extLst>
          </p:cNvPr>
          <p:cNvSpPr/>
          <p:nvPr/>
        </p:nvSpPr>
        <p:spPr bwMode="auto">
          <a:xfrm>
            <a:off x="1651000" y="1074789"/>
            <a:ext cx="5520943" cy="1752600"/>
          </a:xfrm>
          <a:prstGeom prst="wedgeEllipseCallout">
            <a:avLst>
              <a:gd name="adj1" fmla="val 56167"/>
              <a:gd name="adj2" fmla="val 58152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ＤＦＧ平成ゴシック体W7" pitchFamily="50" charset="-128"/>
                <a:ea typeface="ＤＦＧ平成ゴシック体W7" pitchFamily="50" charset="-128"/>
              </a:rPr>
              <a:t>「若干の負の相関がある」</a:t>
            </a:r>
            <a:endParaRPr kumimoji="1" lang="en-US" altLang="ja-JP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  <a:p>
            <a:pPr marL="0" marR="0" indent="0" algn="ctr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ＤＦＧ平成ゴシック体W7" pitchFamily="50" charset="-128"/>
                <a:ea typeface="ＤＦＧ平成ゴシック体W7" pitchFamily="50" charset="-128"/>
              </a:rPr>
              <a:t>と</a:t>
            </a:r>
            <a:endParaRPr kumimoji="1" lang="en-US" altLang="ja-JP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  <a:p>
            <a:pPr marL="0" marR="0" indent="0" algn="ctr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ＤＦＧ平成ゴシック体W7" pitchFamily="50" charset="-128"/>
                <a:ea typeface="ＤＦＧ平成ゴシック体W7" pitchFamily="50" charset="-128"/>
              </a:rPr>
              <a:t>判断できる</a:t>
            </a:r>
          </a:p>
        </p:txBody>
      </p:sp>
    </p:spTree>
    <p:extLst>
      <p:ext uri="{BB962C8B-B14F-4D97-AF65-F5344CB8AC3E}">
        <p14:creationId xmlns:p14="http://schemas.microsoft.com/office/powerpoint/2010/main" val="2045265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C604D4-157C-417F-90CD-FADB5C30E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結果と考察 </a:t>
            </a:r>
            <a:r>
              <a:rPr kumimoji="1" lang="en-US" altLang="ja-JP" dirty="0"/>
              <a:t>/ Results &amp; Discussion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9F7B5A-07FC-4672-95B3-E9418695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時系列ごとにみると勝ち点を重ねるごとに観客数増加傾向にある（キャパに対しての観客数が上がる）</a:t>
            </a:r>
            <a:endParaRPr kumimoji="1" lang="en-US" altLang="ja-JP" dirty="0"/>
          </a:p>
          <a:p>
            <a:r>
              <a:rPr kumimoji="1" lang="en-US" altLang="ja-JP" dirty="0"/>
              <a:t>FC</a:t>
            </a:r>
            <a:r>
              <a:rPr kumimoji="1" lang="ja-JP" altLang="en-US" dirty="0"/>
              <a:t>東京が継続して１位であったため、優勝を決める試合は日産スタジアム（キャパが約７万人）がほぼ満席であった</a:t>
            </a:r>
            <a:endParaRPr kumimoji="1" lang="en-US" altLang="ja-JP" dirty="0"/>
          </a:p>
          <a:p>
            <a:r>
              <a:rPr kumimoji="1" lang="ja-JP" altLang="en-US" dirty="0"/>
              <a:t>優勝する年ももちろん増加するが翌年が増加傾向にある</a:t>
            </a:r>
            <a:endParaRPr kumimoji="1" lang="en-US" altLang="ja-JP" dirty="0"/>
          </a:p>
          <a:p>
            <a:r>
              <a:rPr kumimoji="1" lang="ja-JP" altLang="en-US" dirty="0"/>
              <a:t>２０２０年は横浜</a:t>
            </a:r>
            <a:r>
              <a:rPr kumimoji="1" lang="en-US" altLang="ja-JP" dirty="0"/>
              <a:t>F</a:t>
            </a:r>
            <a:r>
              <a:rPr kumimoji="1" lang="ja-JP" altLang="en-US" dirty="0"/>
              <a:t>マリノスの観客数増加が期待できる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1D33977-FEBC-4C21-BC7E-1D70A2A00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2019 by INIAD</a:t>
            </a:r>
            <a:endParaRPr lang="en-US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6118495-ED48-4A86-9869-E2A026048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33443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C604D4-157C-417F-90CD-FADB5C30E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考えられる次のステップ </a:t>
            </a:r>
            <a:r>
              <a:rPr kumimoji="1" lang="en-US" altLang="ja-JP" dirty="0"/>
              <a:t>/</a:t>
            </a:r>
            <a:r>
              <a:rPr lang="en-US" altLang="ja-JP" dirty="0"/>
              <a:t> Next step?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9F7B5A-07FC-4672-95B3-E9418695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観客数を増加させるには結果だけでなく、日々の努力（ファンサービス、地域交流など）が必要である</a:t>
            </a:r>
            <a:endParaRPr lang="en-US" altLang="ja-JP" dirty="0"/>
          </a:p>
          <a:p>
            <a:r>
              <a:rPr lang="ja-JP" altLang="en-US" dirty="0"/>
              <a:t>地理的要因から潜在顧客を見つけ出す</a:t>
            </a:r>
            <a:endParaRPr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1D33977-FEBC-4C21-BC7E-1D70A2A00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2019 by INIAD</a:t>
            </a:r>
            <a:endParaRPr lang="en-US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6118495-ED48-4A86-9869-E2A026048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48498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22DF5A-82C1-4DFF-B38F-B194D5B5B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参考文献 </a:t>
            </a:r>
            <a:r>
              <a:rPr kumimoji="1" lang="en-US" altLang="ja-JP" dirty="0"/>
              <a:t>/ References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13001BF-E35A-4DB8-AC56-2186A44A05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2019 by INIAD</a:t>
            </a:r>
            <a:endParaRPr lang="en-US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F0BE917-021A-4FCD-94AA-E3F345B74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19</a:t>
            </a:fld>
            <a:endParaRPr lang="en-US" altLang="ja-JP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AE407302-01A2-4441-A0A8-36AA76220546}"/>
              </a:ext>
            </a:extLst>
          </p:cNvPr>
          <p:cNvSpPr txBox="1">
            <a:spLocks/>
          </p:cNvSpPr>
          <p:nvPr/>
        </p:nvSpPr>
        <p:spPr bwMode="auto">
          <a:xfrm>
            <a:off x="35092" y="1487277"/>
            <a:ext cx="12029908" cy="4516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rmAutofit/>
          </a:bodyPr>
          <a:lstStyle>
            <a:lvl1pPr marL="379803" indent="-379803" algn="l" defTabSz="797756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l"/>
              <a:defRPr kumimoji="1" lang="ja-JP" altLang="en-US" sz="3368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defRPr>
            </a:lvl1pPr>
            <a:lvl2pPr marL="940039" indent="-439947" algn="l" defTabSz="797756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ＤＦＧ平成ゴシック体W5" panose="020B0400000000000000" pitchFamily="50" charset="-128"/>
              <a:buChar char="■"/>
              <a:defRPr kumimoji="1" lang="ja-JP" altLang="en-US" sz="2806" b="0" dirty="0" smtClean="0">
                <a:solidFill>
                  <a:schemeClr val="tx1"/>
                </a:solidFill>
                <a:latin typeface="+mn-ea"/>
                <a:ea typeface="+mn-ea"/>
              </a:defRPr>
            </a:lvl2pPr>
            <a:lvl3pPr marL="1125380" indent="-320772" algn="l" defTabSz="797756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l"/>
              <a:defRPr kumimoji="1" lang="ja-JP" altLang="en-US" sz="1964" dirty="0">
                <a:solidFill>
                  <a:schemeClr val="tx1"/>
                </a:solidFill>
                <a:latin typeface="+mn-lt"/>
                <a:ea typeface="+mn-ea"/>
              </a:defRPr>
            </a:lvl3pPr>
            <a:lvl4pPr marL="1321809" indent="0" algn="l" defTabSz="797756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lang="ja-JP" altLang="en-US" sz="1824" dirty="0" smtClean="0">
                <a:solidFill>
                  <a:schemeClr val="tx1"/>
                </a:solidFill>
                <a:latin typeface="+mn-ea"/>
                <a:ea typeface="+mn-ea"/>
              </a:defRPr>
            </a:lvl4pPr>
            <a:lvl5pPr marL="1189669" indent="0" algn="l" defTabSz="797756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  <a:defRPr kumimoji="1" lang="ja-JP" altLang="en-US" sz="1614" dirty="0">
                <a:solidFill>
                  <a:schemeClr val="tx1"/>
                </a:solidFill>
                <a:latin typeface="+mn-ea"/>
                <a:ea typeface="+mn-ea"/>
              </a:defRPr>
            </a:lvl5pPr>
            <a:lvl6pPr marL="1845860" indent="2228" algn="l" defTabSz="797756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kumimoji="1" sz="1614">
                <a:solidFill>
                  <a:schemeClr val="bg1"/>
                </a:solidFill>
                <a:latin typeface="+mn-lt"/>
                <a:ea typeface="+mn-ea"/>
              </a:defRPr>
            </a:lvl6pPr>
            <a:lvl7pPr marL="2166299" indent="2228" algn="l" defTabSz="797756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kumimoji="1" sz="1614">
                <a:solidFill>
                  <a:schemeClr val="bg1"/>
                </a:solidFill>
                <a:latin typeface="+mn-lt"/>
                <a:ea typeface="+mn-ea"/>
              </a:defRPr>
            </a:lvl7pPr>
            <a:lvl8pPr marL="2486738" indent="2228" algn="l" defTabSz="797756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kumimoji="1" sz="1614">
                <a:solidFill>
                  <a:schemeClr val="bg1"/>
                </a:solidFill>
                <a:latin typeface="+mn-lt"/>
                <a:ea typeface="+mn-ea"/>
              </a:defRPr>
            </a:lvl8pPr>
            <a:lvl9pPr marL="2807176" indent="2228" algn="l" defTabSz="797756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kumimoji="1" sz="1614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2000" dirty="0">
                <a:hlinkClick r:id="rId2"/>
              </a:rPr>
              <a:t>・</a:t>
            </a:r>
            <a:r>
              <a:rPr lang="en-US" altLang="ja-JP" sz="2000" dirty="0">
                <a:hlinkClick r:id="rId2"/>
              </a:rPr>
              <a:t>http://pweb.sophia.ac.jp/amikura/thesis/2016/kubo.pdf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>
                <a:hlinkClick r:id="rId3"/>
              </a:rPr>
              <a:t>https://www.jleague.jp/docs/aboutj/funsurvey-2018.pdf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>
                <a:hlinkClick r:id="rId4"/>
              </a:rPr>
              <a:t>　　　</a:t>
            </a:r>
            <a:r>
              <a:rPr lang="en-US" altLang="ja-JP" sz="2000" dirty="0">
                <a:hlinkClick r:id="rId4"/>
              </a:rPr>
              <a:t>https://www.juntendo.ac.jp/hss/sp/albums/abm.php?f=abm00026810.pdf&amp;n=%E8%A6%81%E7%B4%8420181315050%E6%BF%B1%E9%87%8E%E5%A4%A7%E5%9C%B0.pdf</a:t>
            </a:r>
            <a:endParaRPr lang="en-US" altLang="ja-JP" sz="2000" dirty="0"/>
          </a:p>
          <a:p>
            <a:pPr marL="0" indent="0">
              <a:buNone/>
            </a:pPr>
            <a:endParaRPr lang="ja-JP" altLang="ja-JP" sz="2000" dirty="0"/>
          </a:p>
        </p:txBody>
      </p:sp>
    </p:spTree>
    <p:extLst>
      <p:ext uri="{BB962C8B-B14F-4D97-AF65-F5344CB8AC3E}">
        <p14:creationId xmlns:p14="http://schemas.microsoft.com/office/powerpoint/2010/main" val="71276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AABF1A-D477-4AC0-AD88-AEBD7501F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背景 </a:t>
            </a:r>
            <a:r>
              <a:rPr kumimoji="1" lang="en-US" altLang="ja-JP" dirty="0"/>
              <a:t>/ Background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16FE9A-3241-4800-9C10-BC28BC7DA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860" y="1506557"/>
            <a:ext cx="11393305" cy="384488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ja-JP" altLang="en-US" dirty="0"/>
              <a:t>サッカーの分野に興味を持っていた</a:t>
            </a:r>
            <a:endParaRPr lang="en-US" altLang="ja-JP" dirty="0"/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dirty="0"/>
              <a:t>１．</a:t>
            </a:r>
            <a:r>
              <a:rPr lang="en-US" altLang="ja-JP" dirty="0"/>
              <a:t>J</a:t>
            </a:r>
            <a:r>
              <a:rPr lang="ja-JP" altLang="en-US" dirty="0"/>
              <a:t>リーグのスタジアムにおける空席について</a:t>
            </a:r>
            <a:endParaRPr lang="en-US" altLang="ja-JP" dirty="0"/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dirty="0"/>
              <a:t>参考文献：</a:t>
            </a:r>
            <a:r>
              <a:rPr lang="en-US" altLang="ja-JP" dirty="0">
                <a:hlinkClick r:id="rId2"/>
              </a:rPr>
              <a:t>http://pweb.sophia.ac.jp/amikura/thesis/2016/kubo.pdf</a:t>
            </a:r>
            <a:endParaRPr lang="en-US" altLang="ja-JP" dirty="0"/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dirty="0"/>
              <a:t>２．</a:t>
            </a:r>
            <a:r>
              <a:rPr lang="en-US" altLang="ja-JP" dirty="0"/>
              <a:t>J</a:t>
            </a:r>
            <a:r>
              <a:rPr lang="ja-JP" altLang="en-US" dirty="0"/>
              <a:t>リーグの観客にむけたアンケート</a:t>
            </a:r>
            <a:endParaRPr lang="en-US" altLang="ja-JP" dirty="0"/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dirty="0"/>
              <a:t>参考文献：</a:t>
            </a:r>
            <a:r>
              <a:rPr lang="en-US" altLang="ja-JP" dirty="0">
                <a:hlinkClick r:id="rId3"/>
              </a:rPr>
              <a:t>https://www.jleague.jp/docs/aboutj/funsurvey-2018.pdf</a:t>
            </a:r>
            <a:endParaRPr lang="en-US" altLang="ja-JP" dirty="0"/>
          </a:p>
          <a:p>
            <a:pPr marL="0" indent="0">
              <a:lnSpc>
                <a:spcPct val="120000"/>
              </a:lnSpc>
              <a:buNone/>
            </a:pPr>
            <a:endParaRPr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B15178D-9EA2-4F04-AA53-DDE3C379F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2019 by INIAD</a:t>
            </a:r>
            <a:endParaRPr lang="en-US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A86CFE-D37D-4F04-8F6A-79DFBB0B9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</a:t>
            </a:fld>
            <a:endParaRPr lang="en-US" altLang="ja-JP" dirty="0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5D79A846-0201-4A3B-A360-CC7158AFF752}"/>
              </a:ext>
            </a:extLst>
          </p:cNvPr>
          <p:cNvSpPr/>
          <p:nvPr/>
        </p:nvSpPr>
        <p:spPr bwMode="auto">
          <a:xfrm>
            <a:off x="5092700" y="4703743"/>
            <a:ext cx="2006600" cy="6477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3E70608-2A25-45A0-8EF8-1FDC6D95E44E}"/>
              </a:ext>
            </a:extLst>
          </p:cNvPr>
          <p:cNvSpPr txBox="1"/>
          <p:nvPr/>
        </p:nvSpPr>
        <p:spPr>
          <a:xfrm>
            <a:off x="381000" y="5448300"/>
            <a:ext cx="1130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勝ち点が多いチームは観客動員数増加に関係しているのか？？</a:t>
            </a:r>
          </a:p>
        </p:txBody>
      </p:sp>
    </p:spTree>
    <p:extLst>
      <p:ext uri="{BB962C8B-B14F-4D97-AF65-F5344CB8AC3E}">
        <p14:creationId xmlns:p14="http://schemas.microsoft.com/office/powerpoint/2010/main" val="1608998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EBC379-2DD7-407B-9257-695E0C7A7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04" y="2098510"/>
            <a:ext cx="11616191" cy="2660979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kumimoji="1" lang="ja-JP" altLang="en-US" sz="3200" dirty="0"/>
              <a:t>本演習では、</a:t>
            </a:r>
            <a:endParaRPr kumimoji="1" lang="en-US" altLang="ja-JP" sz="3200" dirty="0"/>
          </a:p>
          <a:p>
            <a:pPr marL="0" indent="0" algn="ctr">
              <a:buNone/>
            </a:pPr>
            <a:r>
              <a:rPr kumimoji="1" lang="ja-JP" altLang="en-US" sz="3200" b="1" u="sng" dirty="0"/>
              <a:t>横浜</a:t>
            </a:r>
            <a:r>
              <a:rPr kumimoji="1" lang="en-US" altLang="ja-JP" sz="3200" b="1" u="sng" dirty="0"/>
              <a:t>F</a:t>
            </a:r>
            <a:r>
              <a:rPr kumimoji="1" lang="ja-JP" altLang="en-US" sz="3200" b="1" u="sng" dirty="0"/>
              <a:t>マリノスのホームにおける観客動員数増加</a:t>
            </a:r>
            <a:endParaRPr kumimoji="1" lang="en-US" altLang="ja-JP" sz="3200" b="1" u="sng" dirty="0"/>
          </a:p>
          <a:p>
            <a:pPr marL="0" indent="0" algn="ctr">
              <a:buNone/>
            </a:pPr>
            <a:r>
              <a:rPr kumimoji="1" lang="ja-JP" altLang="en-US" sz="3200" dirty="0"/>
              <a:t>と</a:t>
            </a:r>
            <a:endParaRPr kumimoji="1" lang="en-US" altLang="ja-JP" sz="3200" dirty="0"/>
          </a:p>
          <a:p>
            <a:pPr marL="0" indent="0" algn="ctr">
              <a:buNone/>
            </a:pPr>
            <a:r>
              <a:rPr kumimoji="1" lang="ja-JP" altLang="en-US" sz="3200" b="1" u="sng" dirty="0"/>
              <a:t>勝ち点と順位の関係性の分析</a:t>
            </a:r>
            <a:endParaRPr kumimoji="1" lang="en-US" altLang="ja-JP" sz="3200" b="1" u="sng" dirty="0"/>
          </a:p>
          <a:p>
            <a:pPr marL="0" indent="0" algn="ctr">
              <a:buNone/>
            </a:pPr>
            <a:r>
              <a:rPr kumimoji="1" lang="ja-JP" altLang="en-US" sz="3200" dirty="0"/>
              <a:t>に取り組んだ</a:t>
            </a:r>
            <a:endParaRPr kumimoji="1" lang="en-US" altLang="ja-JP" sz="32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96603E9-0160-4268-AB78-0A5552700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2019 by INIAD</a:t>
            </a:r>
            <a:endParaRPr lang="en-US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591D670-E008-44C7-9755-9C09DF5F0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</a:t>
            </a:fld>
            <a:endParaRPr lang="en-US" altLang="ja-JP" dirty="0"/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0A7DC794-DA1C-461C-9CB3-361DE5FCE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本演習の目的 </a:t>
            </a:r>
            <a:r>
              <a:rPr lang="en-US" altLang="ja-JP" dirty="0"/>
              <a:t>/ Objective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5328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C604D4-157C-417F-90CD-FADB5C30E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方法 </a:t>
            </a:r>
            <a:r>
              <a:rPr kumimoji="1" lang="en-US" altLang="ja-JP" dirty="0"/>
              <a:t>/ Methods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9F7B5A-07FC-4672-95B3-E9418695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手順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１．仮説立て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２．仮説検証</a:t>
            </a:r>
            <a:endParaRPr kumimoji="1"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1D33977-FEBC-4C21-BC7E-1D70A2A00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2019 by INIAD</a:t>
            </a:r>
            <a:endParaRPr lang="en-US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6118495-ED48-4A86-9869-E2A026048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242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C604D4-157C-417F-90CD-FADB5C30E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方法 </a:t>
            </a:r>
            <a:r>
              <a:rPr kumimoji="1" lang="en-US" altLang="ja-JP" dirty="0"/>
              <a:t>/ Methods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9F7B5A-07FC-4672-95B3-E9418695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仮説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１．勝ち点と観客動員数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２．順位と観客動員数</a:t>
            </a:r>
            <a:endParaRPr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1D33977-FEBC-4C21-BC7E-1D70A2A00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2019 by INIAD</a:t>
            </a:r>
            <a:endParaRPr lang="en-US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6118495-ED48-4A86-9869-E2A026048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97754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03B88A-3E28-4B19-A275-535B88C45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60" y="410076"/>
            <a:ext cx="11157507" cy="991779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ja-JP" altLang="en-US" dirty="0"/>
              <a:t>仮説検証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D8B0250-B614-484F-BF54-37553B481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2019 by INIAD</a:t>
            </a:r>
            <a:endParaRPr lang="en-US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603316B-2AF3-4AF4-AC35-379A5B9742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6</a:t>
            </a:fld>
            <a:endParaRPr lang="en-US" altLang="ja-JP" dirty="0"/>
          </a:p>
        </p:txBody>
      </p:sp>
      <p:pic>
        <p:nvPicPr>
          <p:cNvPr id="10" name="コンテンツ プレースホルダー 9">
            <a:extLst>
              <a:ext uri="{FF2B5EF4-FFF2-40B4-BE49-F238E27FC236}">
                <a16:creationId xmlns:a16="http://schemas.microsoft.com/office/drawing/2014/main" id="{8110FEF2-8932-4DAA-86A3-42BDE5008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60" y="1529557"/>
            <a:ext cx="6902371" cy="4370388"/>
          </a:xfr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AA6A674-3142-4D58-873F-480D0A59B998}"/>
              </a:ext>
            </a:extLst>
          </p:cNvPr>
          <p:cNvSpPr txBox="1"/>
          <p:nvPr/>
        </p:nvSpPr>
        <p:spPr>
          <a:xfrm>
            <a:off x="7515225" y="1707356"/>
            <a:ext cx="3593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２０１９年に行われた</a:t>
            </a:r>
            <a:r>
              <a:rPr kumimoji="1" lang="en-US" altLang="ja-JP" b="1" dirty="0"/>
              <a:t>J</a:t>
            </a:r>
            <a:r>
              <a:rPr kumimoji="1" lang="ja-JP" altLang="en-US" b="1" dirty="0"/>
              <a:t>リーグのリーグ戦の時系列ごとにみた勝ち点の推移になります。</a:t>
            </a:r>
            <a:endParaRPr kumimoji="1" lang="en-US" altLang="ja-JP" b="1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881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CB6329-63B4-4BE9-975D-E2F139CA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/>
              <a:t>仮説検証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675D696-DC73-424F-A493-9B63403A1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2019 by INIAD</a:t>
            </a:r>
            <a:endParaRPr lang="en-US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57A847-4B8A-40A4-B2F9-9794CD6F6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7</a:t>
            </a:fld>
            <a:endParaRPr lang="en-US" altLang="ja-JP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DF57B61-A050-4A0D-AAE6-E8BD941C0C2D}"/>
              </a:ext>
            </a:extLst>
          </p:cNvPr>
          <p:cNvSpPr/>
          <p:nvPr/>
        </p:nvSpPr>
        <p:spPr bwMode="auto">
          <a:xfrm>
            <a:off x="551655" y="1574799"/>
            <a:ext cx="5313363" cy="38746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def 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result_data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(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setsu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):</a:t>
            </a: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    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url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 = 'https://soccer.yahoo.co.jp/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jleague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/schedule/j1/' + str(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setsu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) + '/all'</a:t>
            </a: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    html = 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urlopen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(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url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)</a:t>
            </a: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    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bsObj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 = 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BeautifulSoup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(html, "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html.parser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")</a:t>
            </a: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    table = 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bsObj.findAll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("table")[0]</a:t>
            </a: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endParaRPr lang="en-US" altLang="ja-JP" sz="1000" dirty="0">
              <a:latin typeface="ＤＦＧ平成ゴシック体W7" pitchFamily="50" charset="-128"/>
              <a:ea typeface="ＤＦＧ平成ゴシック体W7" pitchFamily="50" charset="-128"/>
            </a:endParaRP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    rows = 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table.findAll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("tr")</a:t>
            </a: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endParaRPr lang="en-US" altLang="ja-JP" sz="1000" dirty="0">
              <a:latin typeface="ＤＦＧ平成ゴシック体W7" pitchFamily="50" charset="-128"/>
              <a:ea typeface="ＤＦＧ平成ゴシック体W7" pitchFamily="50" charset="-128"/>
            </a:endParaRP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    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csvFile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 = open("result" + str(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setsu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) + ".csv", '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wt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', newline = '', encoding = 'utf-8')</a:t>
            </a: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    writer = 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csv.writer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(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csvFile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)</a:t>
            </a: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endParaRPr lang="en-US" altLang="ja-JP" sz="1000" dirty="0">
              <a:latin typeface="ＤＦＧ平成ゴシック体W7" pitchFamily="50" charset="-128"/>
              <a:ea typeface="ＤＦＧ平成ゴシック体W7" pitchFamily="50" charset="-128"/>
            </a:endParaRP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    try:</a:t>
            </a: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        for row in rows:</a:t>
            </a: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            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csvRow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 = []</a:t>
            </a: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            for cell in 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row.findAll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(['td', '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th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']):</a:t>
            </a: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                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csvRow.append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(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cell.get_text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())</a:t>
            </a: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            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writer.writerow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(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csvRow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)</a:t>
            </a: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    finally:</a:t>
            </a: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        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csvFile.close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()</a:t>
            </a: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endParaRPr kumimoji="1" lang="en-US" altLang="ja-JP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for 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setsu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 in range(1, 35):</a:t>
            </a: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    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result_data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(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setsu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)</a:t>
            </a: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endParaRPr lang="en-US" altLang="ja-JP" sz="1000" dirty="0">
              <a:latin typeface="ＤＦＧ平成ゴシック体W7" pitchFamily="50" charset="-128"/>
              <a:ea typeface="ＤＦＧ平成ゴシック体W7" pitchFamily="50" charset="-128"/>
            </a:endParaRP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for 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setsu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 in range(1, 35):</a:t>
            </a: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    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df.append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(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pd.read_csv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("result" + str(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setsu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) + ".csv"))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C27D996-F708-4F2E-BF3A-3E62A12C7F24}"/>
              </a:ext>
            </a:extLst>
          </p:cNvPr>
          <p:cNvSpPr txBox="1"/>
          <p:nvPr/>
        </p:nvSpPr>
        <p:spPr>
          <a:xfrm>
            <a:off x="6530109" y="1574800"/>
            <a:ext cx="4257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/>
              <a:t>beautifulsoup</a:t>
            </a:r>
            <a:r>
              <a:rPr kumimoji="1" lang="ja-JP" altLang="en-US" b="1" dirty="0"/>
              <a:t>を使ってスポナビの試合データを入手する。</a:t>
            </a:r>
            <a:endParaRPr kumimoji="1"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268042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383A97-83FD-4838-BCB7-915B45320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/>
              <a:t>仮説検証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7DDF244-190B-40BD-A1B5-21BC2AF8A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2019 by INIAD</a:t>
            </a:r>
            <a:endParaRPr lang="en-US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E55075C-2FEA-4AC1-9F21-632E099BE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8</a:t>
            </a:fld>
            <a:endParaRPr lang="en-US" altLang="ja-JP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B9A6635-5A70-448D-858E-AF0DF854C5F1}"/>
              </a:ext>
            </a:extLst>
          </p:cNvPr>
          <p:cNvSpPr/>
          <p:nvPr/>
        </p:nvSpPr>
        <p:spPr bwMode="auto">
          <a:xfrm>
            <a:off x="489527" y="1683481"/>
            <a:ext cx="6668655" cy="382385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sz="2400" dirty="0"/>
              <a:t>fin = result.query("試合状況!='              -        '")</a:t>
            </a:r>
          </a:p>
          <a:p>
            <a:r>
              <a:rPr lang="ja-JP" altLang="en-US" sz="2400" dirty="0"/>
              <a:t>fin = fin[:306]</a:t>
            </a:r>
          </a:p>
          <a:p>
            <a:r>
              <a:rPr lang="ja-JP" altLang="en-US" sz="2400" dirty="0"/>
              <a:t>fin</a:t>
            </a: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endParaRPr lang="en-US" altLang="ja-JP" sz="2400" dirty="0">
              <a:latin typeface="ＤＦＧ平成ゴシック体W7" pitchFamily="50" charset="-128"/>
              <a:ea typeface="ＤＦＧ平成ゴシック体W7" pitchFamily="50" charset="-128"/>
            </a:endParaRP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dirty="0">
                <a:latin typeface="ＤＦＧ平成ゴシック体W7" pitchFamily="50" charset="-128"/>
                <a:ea typeface="ＤＦＧ平成ゴシック体W7" pitchFamily="50" charset="-128"/>
              </a:rPr>
              <a:t>fin['</a:t>
            </a:r>
            <a:r>
              <a:rPr lang="en-US" altLang="ja-JP" sz="2400" dirty="0" err="1">
                <a:latin typeface="ＤＦＧ平成ゴシック体W7" pitchFamily="50" charset="-128"/>
                <a:ea typeface="ＤＦＧ平成ゴシック体W7" pitchFamily="50" charset="-128"/>
              </a:rPr>
              <a:t>away_score</a:t>
            </a:r>
            <a:r>
              <a:rPr lang="en-US" altLang="ja-JP" sz="2400" dirty="0">
                <a:latin typeface="ＤＦＧ平成ゴシック体W7" pitchFamily="50" charset="-128"/>
                <a:ea typeface="ＤＦＧ平成ゴシック体W7" pitchFamily="50" charset="-128"/>
              </a:rPr>
              <a:t>'] = fin['</a:t>
            </a:r>
            <a:r>
              <a:rPr lang="ja-JP" altLang="en-US" sz="2400" dirty="0">
                <a:latin typeface="ＤＦＧ平成ゴシック体W7" pitchFamily="50" charset="-128"/>
                <a:ea typeface="ＤＦＧ平成ゴシック体W7" pitchFamily="50" charset="-128"/>
              </a:rPr>
              <a:t>試合状況</a:t>
            </a:r>
            <a:r>
              <a:rPr lang="en-US" altLang="ja-JP" sz="2400" dirty="0">
                <a:latin typeface="ＤＦＧ平成ゴシック体W7" pitchFamily="50" charset="-128"/>
                <a:ea typeface="ＤＦＧ平成ゴシック体W7" pitchFamily="50" charset="-128"/>
              </a:rPr>
              <a:t>'].str[0]</a:t>
            </a:r>
          </a:p>
          <a:p>
            <a:pPr defTabSz="130333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dirty="0">
                <a:latin typeface="ＤＦＧ平成ゴシック体W7" pitchFamily="50" charset="-128"/>
                <a:ea typeface="ＤＦＧ平成ゴシック体W7" pitchFamily="50" charset="-128"/>
              </a:rPr>
              <a:t>fin['</a:t>
            </a:r>
            <a:r>
              <a:rPr lang="en-US" altLang="ja-JP" sz="2400" dirty="0" err="1">
                <a:latin typeface="ＤＦＧ平成ゴシック体W7" pitchFamily="50" charset="-128"/>
                <a:ea typeface="ＤＦＧ平成ゴシック体W7" pitchFamily="50" charset="-128"/>
              </a:rPr>
              <a:t>home_score</a:t>
            </a:r>
            <a:r>
              <a:rPr lang="en-US" altLang="ja-JP" sz="2400" dirty="0">
                <a:latin typeface="ＤＦＧ平成ゴシック体W7" pitchFamily="50" charset="-128"/>
                <a:ea typeface="ＤＦＧ平成ゴシック体W7" pitchFamily="50" charset="-128"/>
              </a:rPr>
              <a:t>'] = fin['</a:t>
            </a:r>
            <a:r>
              <a:rPr lang="ja-JP" altLang="en-US" sz="2400" dirty="0">
                <a:latin typeface="ＤＦＧ平成ゴシック体W7" pitchFamily="50" charset="-128"/>
                <a:ea typeface="ＤＦＧ平成ゴシック体W7" pitchFamily="50" charset="-128"/>
              </a:rPr>
              <a:t>試合状況</a:t>
            </a:r>
            <a:r>
              <a:rPr lang="en-US" altLang="ja-JP" sz="2400" dirty="0">
                <a:latin typeface="ＤＦＧ平成ゴシック体W7" pitchFamily="50" charset="-128"/>
                <a:ea typeface="ＤＦＧ平成ゴシック体W7" pitchFamily="50" charset="-128"/>
              </a:rPr>
              <a:t>'].str[4]</a:t>
            </a: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3374C088-E7AD-48EE-AC0C-D8794EFD40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54" t="35555" r="50000" b="51482"/>
          <a:stretch/>
        </p:blipFill>
        <p:spPr>
          <a:xfrm>
            <a:off x="7624642" y="3032607"/>
            <a:ext cx="37973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354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EB1115-825D-4B54-BDCE-2BFEF8EE2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/>
              <a:t>仮説検証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C9530D9-3F0A-4567-B6E2-3D21B7B92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2019 by INIAD</a:t>
            </a:r>
            <a:endParaRPr lang="en-US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D8F8C51-40A8-45BD-B3C5-76EE457B5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9</a:t>
            </a:fld>
            <a:endParaRPr lang="en-US" altLang="ja-JP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3B6ECD9-4D97-4807-9B74-9477F7F294AC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81860" y="1511300"/>
            <a:ext cx="5814140" cy="381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 defTabSz="1303338">
              <a:spcBef>
                <a:spcPct val="0"/>
              </a:spcBef>
              <a:buNone/>
            </a:pP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away_point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 = []</a:t>
            </a:r>
          </a:p>
          <a:p>
            <a:pPr marL="0" indent="0" defTabSz="1303338">
              <a:spcBef>
                <a:spcPct val="0"/>
              </a:spcBef>
              <a:buNone/>
            </a:pP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for 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i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 in range(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len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(fin)):</a:t>
            </a:r>
          </a:p>
          <a:p>
            <a:pPr marL="0" indent="0" defTabSz="1303338">
              <a:spcBef>
                <a:spcPct val="0"/>
              </a:spcBef>
              <a:buNone/>
            </a:pP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    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tmp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 = 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fin.iloc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[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i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]</a:t>
            </a:r>
          </a:p>
          <a:p>
            <a:pPr marL="0" indent="0" defTabSz="1303338">
              <a:spcBef>
                <a:spcPct val="0"/>
              </a:spcBef>
              <a:buNone/>
            </a:pP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    if 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tmp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['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away_score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'] &lt; 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tmp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['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home_score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']:</a:t>
            </a:r>
          </a:p>
          <a:p>
            <a:pPr marL="0" indent="0" defTabSz="1303338">
              <a:spcBef>
                <a:spcPct val="0"/>
              </a:spcBef>
              <a:buNone/>
            </a:pP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        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away_point.append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(3)</a:t>
            </a:r>
          </a:p>
          <a:p>
            <a:pPr marL="0" indent="0" defTabSz="1303338">
              <a:spcBef>
                <a:spcPct val="0"/>
              </a:spcBef>
              <a:buNone/>
            </a:pP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    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elif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 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tmp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['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away_score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'] == 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tmp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['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home_score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']:</a:t>
            </a:r>
          </a:p>
          <a:p>
            <a:pPr marL="0" indent="0" defTabSz="1303338">
              <a:spcBef>
                <a:spcPct val="0"/>
              </a:spcBef>
              <a:buNone/>
            </a:pP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        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away_point.append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(1)</a:t>
            </a:r>
          </a:p>
          <a:p>
            <a:pPr marL="0" indent="0" defTabSz="1303338">
              <a:spcBef>
                <a:spcPct val="0"/>
              </a:spcBef>
              <a:buNone/>
            </a:pP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    else:</a:t>
            </a:r>
          </a:p>
          <a:p>
            <a:pPr marL="0" indent="0" defTabSz="1303338">
              <a:spcBef>
                <a:spcPct val="0"/>
              </a:spcBef>
              <a:buNone/>
            </a:pP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        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away_point.append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(0)</a:t>
            </a:r>
          </a:p>
          <a:p>
            <a:pPr marL="0" indent="0" defTabSz="1303338">
              <a:spcBef>
                <a:spcPct val="0"/>
              </a:spcBef>
              <a:buNone/>
            </a:pPr>
            <a:endParaRPr kumimoji="1" lang="en-US" altLang="ja-JP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  <a:p>
            <a:pPr marL="0" indent="0" defTabSz="1303338">
              <a:spcBef>
                <a:spcPct val="0"/>
              </a:spcBef>
              <a:buNone/>
            </a:pPr>
            <a:endParaRPr lang="en-US" altLang="ja-JP" sz="1000" dirty="0">
              <a:latin typeface="ＤＦＧ平成ゴシック体W7" pitchFamily="50" charset="-128"/>
              <a:ea typeface="ＤＦＧ平成ゴシック体W7" pitchFamily="50" charset="-128"/>
            </a:endParaRPr>
          </a:p>
          <a:p>
            <a:pPr marL="0" indent="0" defTabSz="1303338">
              <a:spcBef>
                <a:spcPct val="0"/>
              </a:spcBef>
              <a:buNone/>
            </a:pP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home_point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 = []</a:t>
            </a:r>
          </a:p>
          <a:p>
            <a:pPr marL="0" indent="0" defTabSz="1303338">
              <a:spcBef>
                <a:spcPct val="0"/>
              </a:spcBef>
              <a:buNone/>
            </a:pP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for 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i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 in range(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len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(fin)):</a:t>
            </a:r>
          </a:p>
          <a:p>
            <a:pPr marL="0" indent="0" defTabSz="1303338">
              <a:spcBef>
                <a:spcPct val="0"/>
              </a:spcBef>
              <a:buNone/>
            </a:pP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    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tmp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 = 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fin.iloc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[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i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]</a:t>
            </a:r>
          </a:p>
          <a:p>
            <a:pPr marL="0" indent="0" defTabSz="1303338">
              <a:spcBef>
                <a:spcPct val="0"/>
              </a:spcBef>
              <a:buNone/>
            </a:pP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    if 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tmp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['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away_score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'] &gt; 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tmp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['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home_score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']:</a:t>
            </a:r>
          </a:p>
          <a:p>
            <a:pPr marL="0" indent="0" defTabSz="1303338">
              <a:spcBef>
                <a:spcPct val="0"/>
              </a:spcBef>
              <a:buNone/>
            </a:pP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        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home_point.append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(3)</a:t>
            </a:r>
          </a:p>
          <a:p>
            <a:pPr marL="0" indent="0" defTabSz="1303338">
              <a:spcBef>
                <a:spcPct val="0"/>
              </a:spcBef>
              <a:buNone/>
            </a:pP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    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elif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 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tmp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['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away_score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'] == 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tmp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['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home_score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']:</a:t>
            </a:r>
          </a:p>
          <a:p>
            <a:pPr marL="0" indent="0" defTabSz="1303338">
              <a:spcBef>
                <a:spcPct val="0"/>
              </a:spcBef>
              <a:buNone/>
            </a:pP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        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home_point.append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(1)</a:t>
            </a:r>
          </a:p>
          <a:p>
            <a:pPr marL="0" indent="0" defTabSz="1303338">
              <a:spcBef>
                <a:spcPct val="0"/>
              </a:spcBef>
              <a:buNone/>
            </a:pP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    else:</a:t>
            </a:r>
          </a:p>
          <a:p>
            <a:pPr marL="0" indent="0" defTabSz="1303338">
              <a:spcBef>
                <a:spcPct val="0"/>
              </a:spcBef>
              <a:buNone/>
            </a:pP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        </a:t>
            </a:r>
            <a:r>
              <a:rPr lang="en-US" altLang="ja-JP" sz="1000" dirty="0" err="1">
                <a:latin typeface="ＤＦＧ平成ゴシック体W7" pitchFamily="50" charset="-128"/>
                <a:ea typeface="ＤＦＧ平成ゴシック体W7" pitchFamily="50" charset="-128"/>
              </a:rPr>
              <a:t>home_point.append</a:t>
            </a:r>
            <a:r>
              <a:rPr lang="en-US" altLang="ja-JP" sz="1000" dirty="0">
                <a:latin typeface="ＤＦＧ平成ゴシック体W7" pitchFamily="50" charset="-128"/>
                <a:ea typeface="ＤＦＧ平成ゴシック体W7" pitchFamily="50" charset="-128"/>
              </a:rPr>
              <a:t>(0)</a:t>
            </a:r>
            <a:endParaRPr kumimoji="1" lang="ja-JP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4E2BD28-261C-4CE1-AE17-8CF5E0634493}"/>
              </a:ext>
            </a:extLst>
          </p:cNvPr>
          <p:cNvSpPr txBox="1"/>
          <p:nvPr/>
        </p:nvSpPr>
        <p:spPr>
          <a:xfrm>
            <a:off x="6629400" y="1511300"/>
            <a:ext cx="424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試合結果をもとに勝ち点を</a:t>
            </a:r>
            <a:r>
              <a:rPr kumimoji="1" lang="en-US" altLang="ja-JP" b="1" dirty="0"/>
              <a:t>Home</a:t>
            </a:r>
            <a:r>
              <a:rPr kumimoji="1" lang="ja-JP" altLang="en-US" b="1" dirty="0"/>
              <a:t>と</a:t>
            </a:r>
            <a:r>
              <a:rPr kumimoji="1" lang="en-US" altLang="ja-JP" b="1" dirty="0"/>
              <a:t>Away</a:t>
            </a:r>
            <a:r>
              <a:rPr kumimoji="1" lang="ja-JP" altLang="en-US" b="1" dirty="0"/>
              <a:t>で分けて振り分ける</a:t>
            </a:r>
            <a:endParaRPr kumimoji="1" lang="en-US" altLang="ja-JP" b="1" dirty="0"/>
          </a:p>
          <a:p>
            <a:endParaRPr lang="en-US" altLang="ja-JP" b="1" dirty="0"/>
          </a:p>
          <a:p>
            <a:r>
              <a:rPr kumimoji="1" lang="ja-JP" altLang="en-US" b="1" dirty="0"/>
              <a:t>ここでは、最初から</a:t>
            </a:r>
            <a:r>
              <a:rPr kumimoji="1" lang="en-US" altLang="ja-JP" b="1" dirty="0"/>
              <a:t>date</a:t>
            </a:r>
            <a:r>
              <a:rPr kumimoji="1" lang="ja-JP" altLang="en-US" b="1" dirty="0"/>
              <a:t>ごとに振り分けられているためその処理は省きました。</a:t>
            </a:r>
            <a:endParaRPr kumimoji="1" lang="en-US" altLang="ja-JP" b="1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1502092"/>
      </p:ext>
    </p:extLst>
  </p:cSld>
  <p:clrMapOvr>
    <a:masterClrMapping/>
  </p:clrMapOvr>
</p:sld>
</file>

<file path=ppt/theme/theme1.xml><?xml version="1.0" encoding="utf-8"?>
<a:theme xmlns:a="http://schemas.openxmlformats.org/drawingml/2006/main" name="7_元OHP">
  <a:themeElements>
    <a:clrScheme name="白バック">
      <a:dk1>
        <a:srgbClr val="000000"/>
      </a:dk1>
      <a:lt1>
        <a:srgbClr val="FFFFFF"/>
      </a:lt1>
      <a:dk2>
        <a:srgbClr val="3E3E3E"/>
      </a:dk2>
      <a:lt2>
        <a:srgbClr val="FFFFCC"/>
      </a:lt2>
      <a:accent1>
        <a:srgbClr val="009900"/>
      </a:accent1>
      <a:accent2>
        <a:srgbClr val="99CC00"/>
      </a:accent2>
      <a:accent3>
        <a:srgbClr val="CC0000"/>
      </a:accent3>
      <a:accent4>
        <a:srgbClr val="0033CC"/>
      </a:accent4>
      <a:accent5>
        <a:srgbClr val="FF9900"/>
      </a:accent5>
      <a:accent6>
        <a:srgbClr val="8B8B8B"/>
      </a:accent6>
      <a:hlink>
        <a:srgbClr val="3366FF"/>
      </a:hlink>
      <a:folHlink>
        <a:srgbClr val="7030A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33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ＤＦＧ平成ゴシック体W7" pitchFamily="50" charset="-128"/>
            <a:ea typeface="ＤＦＧ平成ゴシック体W7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33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ＤＦＧ平成ゴシック体W7" pitchFamily="50" charset="-128"/>
            <a:ea typeface="ＤＦＧ平成ゴシック体W7" pitchFamily="50" charset="-128"/>
          </a:defRPr>
        </a:defPPr>
      </a:lstStyle>
    </a:lnDef>
  </a:objectDefaults>
  <a:extraClrSchemeLst>
    <a:extraClrScheme>
      <a:clrScheme name="4_元OHP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元OHP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元OHP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2707</TotalTime>
  <Words>1672</Words>
  <Application>Microsoft Office PowerPoint</Application>
  <PresentationFormat>ワイド画面</PresentationFormat>
  <Paragraphs>209</Paragraphs>
  <Slides>19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30" baseType="lpstr">
      <vt:lpstr>ＤＦＧ華康ゴシック体W2</vt:lpstr>
      <vt:lpstr>ＤＦＧ平成ゴシック体W5</vt:lpstr>
      <vt:lpstr>ＤＦＧ平成ゴシック体W7</vt:lpstr>
      <vt:lpstr>メイリオ</vt:lpstr>
      <vt:lpstr>游ゴシック</vt:lpstr>
      <vt:lpstr>Arial</vt:lpstr>
      <vt:lpstr>Arial Black</vt:lpstr>
      <vt:lpstr>Century Gothic</vt:lpstr>
      <vt:lpstr>Times</vt:lpstr>
      <vt:lpstr>Wingdings</vt:lpstr>
      <vt:lpstr>7_元OHP</vt:lpstr>
      <vt:lpstr>(やってみた型 / trial type)</vt:lpstr>
      <vt:lpstr>背景 / Background</vt:lpstr>
      <vt:lpstr>本演習の目的 / Objective</vt:lpstr>
      <vt:lpstr>方法 / Methods</vt:lpstr>
      <vt:lpstr>方法 / Methods</vt:lpstr>
      <vt:lpstr>仮説検証 </vt:lpstr>
      <vt:lpstr>仮説検証</vt:lpstr>
      <vt:lpstr>仮説検証</vt:lpstr>
      <vt:lpstr>仮説検証</vt:lpstr>
      <vt:lpstr>仮説検証</vt:lpstr>
      <vt:lpstr>仮説検証</vt:lpstr>
      <vt:lpstr>PowerPoint プレゼンテーション</vt:lpstr>
      <vt:lpstr>仮説検証</vt:lpstr>
      <vt:lpstr>仮説検証</vt:lpstr>
      <vt:lpstr>仮説検証</vt:lpstr>
      <vt:lpstr>仮説検証</vt:lpstr>
      <vt:lpstr>結果と考察 / Results &amp; Discussion</vt:lpstr>
      <vt:lpstr>考えられる次のステップ / Next step?</vt:lpstr>
      <vt:lpstr>参考文献 /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INIAD presentation</dc:title>
  <dc:creator>shugo</dc:creator>
  <cp:lastModifiedBy> </cp:lastModifiedBy>
  <cp:revision>382</cp:revision>
  <dcterms:created xsi:type="dcterms:W3CDTF">2019-02-27T23:09:30Z</dcterms:created>
  <dcterms:modified xsi:type="dcterms:W3CDTF">2020-01-21T13:45:47Z</dcterms:modified>
</cp:coreProperties>
</file>