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8" Type="http://schemas.openxmlformats.org/officeDocument/2006/relationships/theme" Target="theme/theme1.xml" /><Relationship Id="rId17" Type="http://schemas.openxmlformats.org/officeDocument/2006/relationships/viewProps" Target="viewProps.xml" /><Relationship Id="rId1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E3CFFB-5EBE-B801-0B24-866202617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6A7109F-1F8E-BA9E-242C-0185CFD1D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4D6E1E-3A36-3B0B-4C70-EC890371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8E84-6037-4976-B7C7-595F829DC0A6}" type="datetime1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6D28F0-DF14-221A-6B24-2A1027131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1597C0-9035-5D58-4726-2E726A3F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C3F8-CD04-49AE-BE01-3685012A94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25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1702EA-600C-98E8-AAE9-5A9932DC2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70F8370-A58D-651D-92A2-5C6066487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832EAF-F5C4-60CA-D8FD-F6F4048C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F3FA-A4D2-40F7-A506-D4ABB8259786}" type="datetime1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BCD40B-74E1-319D-67E2-141353D66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9C6869-FF14-1413-7013-A3A830E76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C3F8-CD04-49AE-BE01-3685012A94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767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B2AC8BF-E68B-8B2E-445B-B5A1155E3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44CBBF-6B91-1505-B56A-AA4862EFF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F9614F-EC9C-3195-72F6-48EE1AD36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2E61-4FDE-4232-9D84-03CE340279C8}" type="datetime1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6B98B4-1F79-4BF2-F5F8-AA5ECF3F9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577D69-E318-59F2-3E00-D20FD4F6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C3F8-CD04-49AE-BE01-3685012A94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78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944EB3-472B-2F7D-6A75-E4E878B9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BBBA13-DA62-516C-732C-D861C14ED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10000"/>
              </a:lnSpc>
              <a:defRPr sz="2000"/>
            </a:lvl1pPr>
            <a:lvl2pPr>
              <a:lnSpc>
                <a:spcPct val="110000"/>
              </a:lnSpc>
              <a:defRPr sz="18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400"/>
            </a:lvl4pPr>
            <a:lvl5pPr>
              <a:lnSpc>
                <a:spcPct val="110000"/>
              </a:lnSpc>
              <a:defRPr sz="14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C7F80C-F9E6-3488-6C09-A35F192BB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8EBE-4326-4DF5-B8E8-A981967F09B9}" type="datetime1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D35308-6B15-8CE0-392E-67671B8E0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6B373F-7C23-CC6D-065C-B58952240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C3F8-CD04-49AE-BE01-3685012A94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063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5A3793-5FD8-262C-F8A4-AF6F5AC56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AC24F6-6025-41FD-7EC8-0838531DA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6E3936-0D71-50DE-653D-AA84A17A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8837-13E6-4AD2-A1C7-DE5B82184FD5}" type="datetime1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8F7BB1-4DE2-824F-AB6C-CA8E3D446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14AF44-48FB-FA7B-FA5B-F02DC374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C3F8-CD04-49AE-BE01-3685012A94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111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EBD01-1207-6F00-DC94-5D42BB28B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1084A9-4352-D999-5789-BD756C919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F49C03-7503-6793-951A-61DE06F03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112CBD-0373-CBE3-0BE4-B5B127DF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28CF-1824-4B9C-9758-1FF3DCE2B177}" type="datetime1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B6DC96-362D-130A-6C5A-35EF8DE6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FAAABD-93BF-D156-934B-A3237111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C3F8-CD04-49AE-BE01-3685012A94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0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69A4D3-3EAD-BDD8-1B08-AF45B68D1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B4704B-E3CC-BB51-ADEB-C735CB9B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46B1AF-0779-19DC-8FDB-40E8D319C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77998BF-0510-A57D-1010-2D9A668AC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AD94F76-C0D8-FB26-C928-F1BA0BD8E7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C467EE4-5141-0649-FCEE-12ABD2B48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BB95-7946-4FB7-87CE-C2BE0EF8949D}" type="datetime1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DDC3BDF-1AF9-7E7E-99D9-5236286D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FB6B14E-BEF9-10E6-2DFA-1DFAB5E79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C3F8-CD04-49AE-BE01-3685012A94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814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B97003-FC94-16B2-362A-5610ED98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D78F8AE-648D-4515-9867-596FD8898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25897-C03D-45BC-B162-86AF98270199}" type="datetime1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A905AE3-0731-4D16-B925-A983339AB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0D2714B-0C31-42FA-45AD-B3A4DF90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C3F8-CD04-49AE-BE01-3685012A94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69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E349C8F-ED7E-74B7-B307-19CC6911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6512-5D82-45BA-9403-2D18A13F62F3}" type="datetime1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B95AA99-3B7C-1864-3F78-593F64428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ED282B-130F-F67F-C4E2-8CEBE839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C3F8-CD04-49AE-BE01-3685012A94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97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564A05-2FD2-7C66-A2DA-E0E6CB180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73095B-BDD7-F2DA-0A72-70938FAF1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3B0ECE-AD2A-4E11-4373-E3CA06489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8CA1445-AC50-0D28-0D94-E4C73318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220E-77CA-4645-ACE9-7ABA8D1EE26F}" type="datetime1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33B8AA-6519-2E51-36E7-FF97BAA73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E34A06-E464-CAB2-9551-98414172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C3F8-CD04-49AE-BE01-3685012A94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02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1A345D-8373-6271-F9AC-260CD345A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C24481B-AEC5-46ED-DF3A-91329BD60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2BF3593-44B4-109E-A963-D5D0F7438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4721FF-0DE4-251A-1547-1A231F662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F82F-C8E9-40A8-8F69-5F340EE413FA}" type="datetime1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265F2A-A0C4-386E-F84E-67F5A3E8F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E4B885-730E-0819-3F68-DCB8487D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C3F8-CD04-49AE-BE01-3685012A94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8262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A28C5E5-3CCB-1C42-1A0C-BDDD78051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9CD456-3C44-EF8F-1CC8-D1DF778B8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937E8F-7C6C-9605-88D3-863F45EA96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168B87-7262-4DD4-97CB-6334D111B00E}" type="datetime1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3BA183-1FD0-C72D-FDBC-482D1BCDF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B56FF3-9B1E-9B36-9CAD-94ED74901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093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04C3F8-CD04-49AE-BE01-3685012A94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27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5A3793-5FD8-262C-F8A4-AF6F5AC56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LLMプロンプト復元コンペティション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944EB3-472B-2F7D-6A75-E4E878B9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我々のアプローチ：プロンプト修正（4/4）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BBBA13-DA62-516C-732C-D861C14ED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4" type="arabicPeriod"/>
            </a:pPr>
            <a:r>
              <a:rPr/>
              <a:t>ロジックベースの後処理</a:t>
            </a:r>
          </a:p>
          <a:p>
            <a:pPr lvl="2"/>
            <a:r>
              <a:rPr/>
              <a:t>書き換えられたテキストから太字の単語を抽出（データセットの7-9%）</a:t>
            </a:r>
          </a:p>
          <a:p>
            <a:pPr lvl="2"/>
            <a:r>
              <a:rPr/>
              <a:t>書き換えられたテキストに「Verse」がある場合「song」を追加（データセットの7-9%）</a:t>
            </a:r>
          </a:p>
          <a:p>
            <a:pPr lvl="2"/>
            <a:r>
              <a:rPr/>
              <a:t>パブリックLBスコアを+0.005向上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944EB3-472B-2F7D-6A75-E4E878B9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我々のアプローチ：トピックワード予測（1/2）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BBBA13-DA62-516C-732C-D861C14ED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書き換えられたテキストとrewrite_promptの両方に存在する単語を予測</a:t>
            </a:r>
          </a:p>
          <a:p>
            <a:pPr lvl="1"/>
            <a:r>
              <a:rPr/>
              <a:t>トークン化の問題に対処するための2つの方法：</a:t>
            </a:r>
          </a:p>
          <a:p>
            <a:pPr lvl="2">
              <a:buAutoNum type="arabicPeriod"/>
            </a:pPr>
            <a:r>
              <a:rPr/>
              <a:t>複数トークンの単語の最初のトークンのみラベル付け</a:t>
            </a:r>
          </a:p>
          <a:p>
            <a:pPr lvl="2">
              <a:buAutoNum type="arabicPeriod"/>
            </a:pPr>
            <a:r>
              <a:rPr/>
              <a:t>対象単語のすべてのトークンをラベル付け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944EB3-472B-2F7D-6A75-E4E878B9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我々のアプローチ：トピックワード予測（2/2）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BBBA13-DA62-516C-732C-D861C14ED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トレーニングの詳細：</a:t>
            </a:r>
          </a:p>
          <a:p>
            <a:pPr lvl="2"/>
            <a:r>
              <a:rPr/>
              <a:t>パブリックデータセットからノイズのないデータセットを使用</a:t>
            </a:r>
          </a:p>
          <a:p>
            <a:pPr lvl="2"/>
            <a:r>
              <a:rPr/>
              <a:t>モデル：deberta-v3-large and deberta-v3-base</a:t>
            </a:r>
          </a:p>
          <a:p>
            <a:pPr lvl="2"/>
            <a:r>
              <a:rPr/>
              <a:t>重複と原文の単語を削除する後処理</a:t>
            </a:r>
          </a:p>
          <a:p>
            <a:pPr lvl="2"/>
            <a:r>
              <a:rPr/>
              <a:t>最適な閾値と挿入位置を探索</a:t>
            </a:r>
          </a:p>
          <a:p>
            <a:pPr lvl="2"/>
            <a:r>
              <a:rPr/>
              <a:t>予測を組み合わせてCVスコアを0.6530から0.6902に改善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15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モデル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CVスコア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平均プロンプト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0.6530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deberta-v3-large</a:t>
                      </a:r>
                      <a:r>
                        <a:rPr/>
                        <a:t> </a:t>
                      </a:r>
                      <a:r>
                        <a:rPr/>
                        <a:t>+</a:t>
                      </a:r>
                      <a:r>
                        <a:rPr/>
                        <a:t> </a:t>
                      </a:r>
                      <a:r>
                        <a:rPr/>
                        <a:t>deberta-v3-base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方法1+方法2+探索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0.6902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944EB3-472B-2F7D-6A75-E4E878B9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結論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BBBA13-DA62-516C-732C-D861C14ED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我々のアプローチはLLM、ML、ロジックベースの技術を組み合わせた</a:t>
            </a:r>
          </a:p>
          <a:p>
            <a:pPr lvl="1"/>
            <a:r>
              <a:rPr/>
              <a:t>主要コンポーネント：</a:t>
            </a:r>
          </a:p>
          <a:p>
            <a:pPr lvl="2"/>
            <a:r>
              <a:rPr/>
              <a:t>高品質な検証データ</a:t>
            </a:r>
          </a:p>
          <a:p>
            <a:pPr lvl="2"/>
            <a:r>
              <a:rPr/>
              <a:t>最適化された平均プロンプト</a:t>
            </a:r>
          </a:p>
          <a:p>
            <a:pPr lvl="2"/>
            <a:r>
              <a:rPr/>
              <a:t>多面的なプロンプト修正</a:t>
            </a:r>
          </a:p>
          <a:p>
            <a:pPr lvl="2"/>
            <a:r>
              <a:rPr/>
              <a:t>高度なトピックワード予測</a:t>
            </a:r>
          </a:p>
          <a:p>
            <a:pPr lvl="1"/>
            <a:r>
              <a:rPr/>
              <a:t>評価指標で大幅な改善を達成</a:t>
            </a:r>
          </a:p>
          <a:p>
            <a:pPr lvl="1"/>
            <a:r>
              <a:rPr/>
              <a:t>精密なプロンプトエンジニアリングの重要性を実証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944EB3-472B-2F7D-6A75-E4E878B9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アジェンダ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BBBA13-DA62-516C-732C-D861C14ED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コンペティション概要</a:t>
            </a:r>
          </a:p>
          <a:p>
            <a:pPr lvl="1"/>
            <a:r>
              <a:rPr/>
              <a:t>評価指標</a:t>
            </a:r>
          </a:p>
          <a:p>
            <a:pPr lvl="1"/>
            <a:r>
              <a:rPr/>
              <a:t>我々のアプローチ</a:t>
            </a:r>
          </a:p>
          <a:p>
            <a:pPr lvl="2"/>
            <a:r>
              <a:rPr/>
              <a:t>データ作成</a:t>
            </a:r>
          </a:p>
          <a:p>
            <a:pPr lvl="2"/>
            <a:r>
              <a:rPr/>
              <a:t>平均プロンプト検索</a:t>
            </a:r>
          </a:p>
          <a:p>
            <a:pPr lvl="2"/>
            <a:r>
              <a:rPr/>
              <a:t>プロンプト修正</a:t>
            </a:r>
          </a:p>
          <a:p>
            <a:pPr lvl="2"/>
            <a:r>
              <a:rPr/>
              <a:t>トピックワード予測</a:t>
            </a:r>
          </a:p>
          <a:p>
            <a:pPr lvl="1"/>
            <a:r>
              <a:rPr/>
              <a:t>結論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944EB3-472B-2F7D-6A75-E4E878B9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コンペティション概要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BBBA13-DA62-516C-732C-D861C14ED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目標：与えられたテキストを変換するために使用されたLLMプロンプトを復元する</a:t>
            </a:r>
          </a:p>
          <a:p>
            <a:pPr lvl="1"/>
            <a:r>
              <a:rPr/>
              <a:t>データセット：Gemmaによって書き換えられた1300以上の原文ペア</a:t>
            </a:r>
          </a:p>
          <a:p>
            <a:pPr lvl="1"/>
            <a:r>
              <a:rPr/>
              <a:t>期間：2024年2月28日 - 2024年4月17日</a:t>
            </a:r>
          </a:p>
          <a:p>
            <a:pPr lvl="1"/>
            <a:r>
              <a:rPr/>
              <a:t>焦点：効果的なLLMプロンプト技術の理解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944EB3-472B-2F7D-6A75-E4E878B9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評価指標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BBBA13-DA62-516C-732C-D861C14ED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sentence-t5-baseを使用して埋め込みベクトルを計算</a:t>
            </a:r>
          </a:p>
          <a:p>
            <a:pPr lvl="1"/>
            <a:r>
              <a:rPr/>
              <a:t>シャープ化コサイン類似度（SCS）を指数3で使用</a:t>
            </a:r>
          </a:p>
          <a:p>
            <a:pPr lvl="1"/>
            <a:r>
              <a:rPr/>
              <a:t>SCSは不正解に対する寛大なスコアを減衰</a:t>
            </a:r>
          </a:p>
          <a:p>
            <a:pPr lvl="1"/>
            <a:r>
              <a:rPr/>
              <a:t>高スコアには正確な単語マッチングが重要</a:t>
            </a:r>
          </a:p>
          <a:p>
            <a:pPr lvl="1"/>
            <a:r>
              <a:rPr/>
              <a:t>nullの回答はエラーとなる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944EB3-472B-2F7D-6A75-E4E878B9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我々のアプローチ：データ作成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BBBA13-DA62-516C-732C-D861C14ED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LBと高い相関を持つ検証データを作成</a:t>
            </a:r>
          </a:p>
          <a:p>
            <a:pPr lvl="1"/>
            <a:r>
              <a:rPr/>
              <a:t>ソース：</a:t>
            </a:r>
          </a:p>
          <a:p>
            <a:pPr lvl="2"/>
            <a:r>
              <a:rPr/>
              <a:t>公開データセット</a:t>
            </a:r>
          </a:p>
          <a:p>
            <a:pPr lvl="2"/>
            <a:r>
              <a:rPr/>
              <a:t>Gemma、Gemini、GPT4を使用した自己生成データセット</a:t>
            </a:r>
          </a:p>
          <a:p>
            <a:pPr lvl="1"/>
            <a:r>
              <a:rPr/>
              <a:t>40-90の平均プロンプトを使用して相関データを抽出</a:t>
            </a:r>
          </a:p>
          <a:p>
            <a:pPr lvl="1"/>
            <a:r>
              <a:rPr/>
              <a:t>高スコアの平均プロンプトを効率的に作成するのに役立つ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944EB3-472B-2F7D-6A75-E4E878B9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我々のアプローチ：平均プロンプト検索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BBBA13-DA62-516C-732C-D861C14ED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“Rewrite”から始め、nltk/wordnetの語彙を検索</a:t>
            </a:r>
          </a:p>
          <a:p>
            <a:pPr lvl="1"/>
            <a:r>
              <a:rPr/>
              <a:t>人間が理解可能な文章に焦点を当てる</a:t>
            </a:r>
          </a:p>
          <a:p>
            <a:pPr lvl="1"/>
            <a:r>
              <a:rPr/>
              <a:t>最終的な平均プロンプト（パブリック/プライベートLBで0.66スコア）： </a:t>
            </a:r>
            <a:r>
              <a:rPr b="1"/>
              <a:t>‘Revise or Revamp this text and phrase to convey the task yet incorporating a plenteous subject, its initial purport while retaining atmosphere yet preserving any intended heartfelt tone, while keeping writing style, making only key improvements to an succinct, dispassionate, and elegant coherence.’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944EB3-472B-2F7D-6A75-E4E878B9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我々のアプローチ：プロンプト修正（1/4）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BBBA13-DA62-516C-732C-D861C14ED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原文の「テキストの種類」を抽出（Mistral 7B）</a:t>
            </a:r>
          </a:p>
          <a:p>
            <a:pPr lvl="2"/>
            <a:r>
              <a:rPr/>
              <a:t>テキストの種類を予測（例：メール、エッセイ、手紙）</a:t>
            </a:r>
          </a:p>
          <a:p>
            <a:pPr lvl="2"/>
            <a:r>
              <a:rPr/>
              <a:t>「text and phrase」を予測された種類に置き換え</a:t>
            </a:r>
          </a:p>
          <a:p>
            <a:pPr lvl="2"/>
            <a:r>
              <a:rPr/>
              <a:t>パブリックLBスコアを+0.003〜0.005向上</a:t>
            </a:r>
          </a:p>
          <a:p>
            <a:pPr lvl="2"/>
            <a:r>
              <a:rPr/>
              <a:t>テキストの種類がある版とない版の2バージョンを作成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944EB3-472B-2F7D-6A75-E4E878B9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我々のアプローチ：プロンプト修正（2/4）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BBBA13-DA62-516C-732C-D861C14ED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2" type="arabicPeriod"/>
            </a:pPr>
            <a:r>
              <a:rPr/>
              <a:t>「トーン」の差異を抽出（Mistral 7B）</a:t>
            </a:r>
          </a:p>
          <a:p>
            <a:pPr lvl="2"/>
            <a:r>
              <a:rPr/>
              <a:t>原文と書き換えられたテキスト間のトーンの差異を予測</a:t>
            </a:r>
          </a:p>
          <a:p>
            <a:pPr lvl="2"/>
            <a:r>
              <a:rPr/>
              <a:t>文の中央にトーンを挿入</a:t>
            </a:r>
          </a:p>
          <a:p>
            <a:pPr lvl="2"/>
            <a:r>
              <a:rPr/>
              <a:t>予測されたトーンの前に「more」を追加</a:t>
            </a:r>
          </a:p>
          <a:p>
            <a:pPr lvl="2"/>
            <a:r>
              <a:rPr/>
              <a:t>パブリックLBスコアを+0.015向上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944EB3-472B-2F7D-6A75-E4E878B9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我々のアプローチ：プロンプト修正（3/4）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BBBA13-DA62-516C-732C-D861C14ED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3" type="arabicPeriod"/>
            </a:pPr>
            <a:r>
              <a:rPr/>
              <a:t>「トピック」を抽出（DeBERTa-v3-large and DeBERTa-v3-base）</a:t>
            </a:r>
          </a:p>
          <a:p>
            <a:pPr lvl="2"/>
            <a:r>
              <a:rPr/>
              <a:t>原文と書き換えられたテキスト間の単語の差異を抽出</a:t>
            </a:r>
          </a:p>
          <a:p>
            <a:pPr lvl="2"/>
            <a:r>
              <a:rPr/>
              <a:t>rewrite_promptに出現する単語を分類するモデルを訓練</a:t>
            </a:r>
          </a:p>
          <a:p>
            <a:pPr lvl="2"/>
            <a:r>
              <a:rPr/>
              <a:t>抽出された単語を平均プロンプトに挿入</a:t>
            </a:r>
          </a:p>
          <a:p>
            <a:pPr lvl="2"/>
            <a:r>
              <a:rPr/>
              <a:t>パブリックLBスコアを+0.01〜0.02向上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メイリオ_Arial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游ゴシック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2024-06-28T01:49:28Z</dcterms:created>
  <dcterms:modified xsi:type="dcterms:W3CDTF">2024-06-28T01:49:28Z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