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3CFFB-5EBE-B801-0B24-866202617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A7109F-1F8E-BA9E-242C-0185CFD1D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4D6E1E-3A36-3B0B-4C70-EC890371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8E84-6037-4976-B7C7-595F829DC0A6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D28F0-DF14-221A-6B24-2A102713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597C0-9035-5D58-4726-2E726A3F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5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702EA-600C-98E8-AAE9-5A9932DC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0F8370-A58D-651D-92A2-5C606648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32EAF-F5C4-60CA-D8FD-F6F4048C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3FA-A4D2-40F7-A506-D4ABB8259786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CD40B-74E1-319D-67E2-141353D6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C6869-FF14-1413-7013-A3A830E7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6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2AC8BF-E68B-8B2E-445B-B5A1155E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4CBBF-6B91-1505-B56A-AA4862EFF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F9614F-EC9C-3195-72F6-48EE1AD3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2E61-4FDE-4232-9D84-03CE340279C8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B98B4-1F79-4BF2-F5F8-AA5ECF3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77D69-E318-59F2-3E00-D20FD4F6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7F80C-F9E6-3488-6C09-A35F192B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EBE-4326-4DF5-B8E8-A981967F09B9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35308-6B15-8CE0-392E-67671B8E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6B373F-7C23-CC6D-065C-B5895224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63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A3793-5FD8-262C-F8A4-AF6F5AC5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AC24F6-6025-41FD-7EC8-0838531D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3936-0D71-50DE-653D-AA84A1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8837-13E6-4AD2-A1C7-DE5B82184FD5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F7BB1-4DE2-824F-AB6C-CA8E3D44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14AF44-48FB-FA7B-FA5B-F02DC374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BD01-1207-6F00-DC94-5D42BB28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084A9-4352-D999-5789-BD756C919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49C03-7503-6793-951A-61DE06F0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112CBD-0373-CBE3-0BE4-B5B127DF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28CF-1824-4B9C-9758-1FF3DCE2B177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B6DC96-362D-130A-6C5A-35EF8DE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FAAABD-93BF-D156-934B-A323711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0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9A4D3-3EAD-BDD8-1B08-AF45B68D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4704B-E3CC-BB51-ADEB-C735CB9B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46B1AF-0779-19DC-8FDB-40E8D319C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7998BF-0510-A57D-1010-2D9A668AC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D94F76-C0D8-FB26-C928-F1BA0BD8E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467EE4-5141-0649-FCEE-12ABD2B4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BB95-7946-4FB7-87CE-C2BE0EF8949D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DC3BDF-1AF9-7E7E-99D9-5236286D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B6B14E-BEF9-10E6-2DFA-1DFAB5E7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97003-FC94-16B2-362A-5610ED98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78F8AE-648D-4515-9867-596FD889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5897-C03D-45BC-B162-86AF98270199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905AE3-0731-4D16-B925-A983339A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D2714B-0C31-42FA-45AD-B3A4DF9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349C8F-ED7E-74B7-B307-19CC6911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6512-5D82-45BA-9403-2D18A13F62F3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95AA99-3B7C-1864-3F78-593F6442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ED282B-130F-F67F-C4E2-8CEBE839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64A05-2FD2-7C66-A2DA-E0E6CB18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3095B-BDD7-F2DA-0A72-70938FAF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B0ECE-AD2A-4E11-4373-E3CA06489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A1445-AC50-0D28-0D94-E4C73318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220E-77CA-4645-ACE9-7ABA8D1EE26F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33B8AA-6519-2E51-36E7-FF97BAA7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E34A06-E464-CAB2-9551-98414172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02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A345D-8373-6271-F9AC-260CD345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24481B-AEC5-46ED-DF3A-91329BD60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BF3593-44B4-109E-A963-D5D0F743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4721FF-0DE4-251A-1547-1A231F6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2F-C8E9-40A8-8F69-5F340EE413FA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265F2A-A0C4-386E-F84E-67F5A3E8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4B885-730E-0819-3F68-DCB8487D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26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28C5E5-3CCB-1C42-1A0C-BDDD7805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CD456-3C44-EF8F-1CC8-D1DF778B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37E8F-7C6C-9605-88D3-863F45EA9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68B87-7262-4DD4-97CB-6334D111B00E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3BA183-1FD0-C72D-FDBC-482D1BCDF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B56FF3-9B1E-9B36-9CAD-94ED749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093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7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A3793-5FD8-262C-F8A4-AF6F5AC5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LLMプロンプト復元コンペティション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我々のアプローチ：プロンプト修正（4/4）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4" type="arabicPeriod"/>
            </a:pPr>
            <a:r>
              <a:rPr/>
              <a:t>ロジックベースの後処理</a:t>
            </a:r>
          </a:p>
          <a:p>
            <a:pPr lvl="2"/>
            <a:r>
              <a:rPr/>
              <a:t>書き換えテキストから太字の単語を抽出（データセットの7-9%）</a:t>
            </a:r>
          </a:p>
          <a:p>
            <a:pPr lvl="2"/>
            <a:r>
              <a:rPr/>
              <a:t>書き換えテキストに “Verse” がある場合 “song” を追加（データセットの7-9%）</a:t>
            </a:r>
          </a:p>
          <a:p>
            <a:pPr lvl="2"/>
            <a:r>
              <a:rPr/>
              <a:t>公開LBスコアを+0.005向上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我々のアプローチ：トピックワード予測（1/2）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書き換えテキストとrewriteプロンプトの両方に存在する単語を予測</a:t>
            </a:r>
          </a:p>
          <a:p>
            <a:pPr lvl="1"/>
            <a:r>
              <a:rPr/>
              <a:t>トークン化の問題に対処する2つの方法：</a:t>
            </a:r>
          </a:p>
          <a:p>
            <a:pPr lvl="2">
              <a:buAutoNum type="arabicPeriod"/>
            </a:pPr>
            <a:r>
              <a:rPr/>
              <a:t>複数トークンの単語の最初のトークンのみにラベル付け</a:t>
            </a:r>
          </a:p>
          <a:p>
            <a:pPr lvl="2">
              <a:buAutoNum type="arabicPeriod"/>
            </a:pPr>
            <a:r>
              <a:rPr/>
              <a:t>対象単語のすべてのトークンにラベル付け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我々のアプローチ：トピックワード予測（2/2）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トレーニングの詳細：</a:t>
            </a:r>
          </a:p>
          <a:p>
            <a:pPr lvl="2"/>
            <a:r>
              <a:rPr/>
              <a:t>公開データセットからノイズのないデータセットを使用</a:t>
            </a:r>
          </a:p>
          <a:p>
            <a:pPr lvl="2"/>
            <a:r>
              <a:rPr/>
              <a:t>モデル：deberta-v3-largeとdeberta-v3-base</a:t>
            </a:r>
          </a:p>
          <a:p>
            <a:pPr lvl="2"/>
            <a:r>
              <a:rPr/>
              <a:t>重複とオリジナルテキストからの単語を削除する後処理</a:t>
            </a:r>
          </a:p>
          <a:p>
            <a:pPr lvl="2"/>
            <a:r>
              <a:rPr/>
              <a:t>最適なしきい値と挿入位置を探索</a:t>
            </a:r>
          </a:p>
          <a:p>
            <a:pPr lvl="2"/>
            <a:r>
              <a:rPr/>
              <a:t>組み合わせた予測によりCVスコアを0.6530から0.6902に改善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816100"/>
          <a:ext cx="10515600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モデル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CVスコア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平均プロンプト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0.6530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deberta-v3-large</a:t>
                      </a:r>
                      <a:r>
                        <a:rPr/>
                        <a:t> </a:t>
                      </a:r>
                      <a:r>
                        <a:rPr/>
                        <a:t>+</a:t>
                      </a:r>
                      <a:r>
                        <a:rPr/>
                        <a:t> </a:t>
                      </a:r>
                      <a:r>
                        <a:rPr/>
                        <a:t>deberta-v3-base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方法1+方法2+探索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0.6902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トップ5ソリューション概要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共通のテーマ</a:t>
            </a:r>
          </a:p>
          <a:p>
            <a:pPr lvl="1">
              <a:buAutoNum type="arabicPeriod"/>
            </a:pPr>
            <a:r>
              <a:rPr/>
              <a:t>“lucrarea”トークンの使用</a:t>
            </a:r>
          </a:p>
          <a:p>
            <a:pPr lvl="1">
              <a:buAutoNum type="arabicPeriod"/>
            </a:pPr>
            <a:r>
              <a:rPr/>
              <a:t>平均プロンプト</a:t>
            </a:r>
          </a:p>
          <a:p>
            <a:pPr lvl="1">
              <a:buAutoNum type="arabicPeriod"/>
            </a:pPr>
            <a:r>
              <a:rPr/>
              <a:t>ファインチューニングされた言語モデル</a:t>
            </a:r>
          </a:p>
          <a:p>
            <a:pPr lvl="1">
              <a:buAutoNum type="arabicPeriod"/>
            </a:pPr>
            <a:r>
              <a:rPr/>
              <a:t>アンサンブルアプローチ</a:t>
            </a:r>
          </a:p>
          <a:p>
            <a:pPr lvl="1">
              <a:buAutoNum type="arabicPeriod"/>
            </a:pPr>
            <a:r>
              <a:rPr/>
              <a:t>データ生成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1-2位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1位：敵対的攻撃</a:t>
            </a:r>
          </a:p>
          <a:p>
            <a:pPr lvl="1"/>
            <a:r>
              <a:rPr/>
              <a:t>予測に敵対的な文字列を追加</a:t>
            </a:r>
          </a:p>
          <a:p>
            <a:pPr lvl="1"/>
            <a:r>
              <a:rPr/>
              <a:t>Mistral 7BとGemma-7B-1.1-itモデルの組み合わせ</a:t>
            </a:r>
          </a:p>
          <a:p>
            <a:pPr lvl="1"/>
            <a:r>
              <a:rPr/>
              <a:t>多様な予測動詞セット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2位：チームダニューブ</a:t>
            </a:r>
          </a:p>
          <a:p>
            <a:pPr lvl="1"/>
            <a:r>
              <a:rPr/>
              <a:t>最適化された平均プロンプト</a:t>
            </a:r>
          </a:p>
          <a:p>
            <a:pPr lvl="1"/>
            <a:r>
              <a:rPr/>
              <a:t>埋め込み予測モデル</a:t>
            </a:r>
          </a:p>
          <a:p>
            <a:pPr lvl="1"/>
            <a:r>
              <a:rPr/>
              <a:t>LLM予測</a:t>
            </a:r>
          </a:p>
          <a:p>
            <a:pPr lvl="1"/>
            <a:r>
              <a:rPr/>
              <a:t>ブルートフォース最適化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3-4位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3位</a:t>
            </a:r>
          </a:p>
          <a:p>
            <a:pPr lvl="1"/>
            <a:r>
              <a:rPr/>
              <a:t>平均プロンプトテンプレート</a:t>
            </a:r>
          </a:p>
          <a:p>
            <a:pPr lvl="1"/>
            <a:r>
              <a:rPr/>
              <a:t>完全プロンプト予測のためのファインチューニングされたMistralForCausalLM</a:t>
            </a:r>
          </a:p>
          <a:p>
            <a:pPr lvl="1"/>
            <a:r>
              <a:rPr/>
              <a:t>フィルター/ゲートとしてのMistralForSequenceClassification</a:t>
            </a:r>
          </a:p>
          <a:p>
            <a:pPr lvl="1"/>
            <a:r>
              <a:rPr/>
              <a:t>タグ予測のためのMistralForCausalLM</a:t>
            </a:r>
          </a:p>
          <a:p>
            <a:pPr lvl="1"/>
            <a:r>
              <a:rPr/>
              <a:t>プロンプトテンプレート選択のためのクラスタリングモデル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4位：ST5トークナイザー攻撃</a:t>
            </a:r>
          </a:p>
          <a:p>
            <a:pPr lvl="1"/>
            <a:r>
              <a:rPr/>
              <a:t>最適化された平均プロンプト</a:t>
            </a:r>
          </a:p>
          <a:p>
            <a:pPr lvl="1"/>
            <a:r>
              <a:rPr/>
              <a:t>追加のプロンプト生成のためのMistral 7B</a:t>
            </a:r>
          </a:p>
          <a:p>
            <a:pPr lvl="1"/>
            <a:r>
              <a:rPr/>
              <a:t>“lucrarea”トークンの活用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5位</a:t>
            </a:r>
          </a:p>
          <a:p>
            <a:pPr lvl="1"/>
            <a:r>
              <a:rPr/>
              <a:t>広範なデータ生成</a:t>
            </a:r>
          </a:p>
          <a:p>
            <a:pPr lvl="1"/>
            <a:r>
              <a:rPr/>
              <a:t>Robertaモデルを使用した埋め込み予測</a:t>
            </a:r>
          </a:p>
          <a:p>
            <a:pPr lvl="1"/>
            <a:r>
              <a:rPr/>
              <a:t>プロンプト生成のためのLLM（Mistral 7B）</a:t>
            </a:r>
          </a:p>
          <a:p>
            <a:pPr lvl="1"/>
            <a:r>
              <a:rPr/>
              <a:t>プロンプトの再ランク付けと連結</a:t>
            </a:r>
          </a:p>
          <a:p>
            <a:pPr lvl="1"/>
            <a:r>
              <a:rPr/>
              <a:t>“lucrarea”トークンの活用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結論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我々のアプローチはLLM、ML、ロジックベースの技術を組み合わせた</a:t>
            </a:r>
          </a:p>
          <a:p>
            <a:pPr lvl="1"/>
            <a:r>
              <a:rPr/>
              <a:t>主要コンポーネント：</a:t>
            </a:r>
          </a:p>
          <a:p>
            <a:pPr lvl="2"/>
            <a:r>
              <a:rPr/>
              <a:t>高品質な検証データ</a:t>
            </a:r>
          </a:p>
          <a:p>
            <a:pPr lvl="2"/>
            <a:r>
              <a:rPr/>
              <a:t>最適化された平均プロンプト</a:t>
            </a:r>
          </a:p>
          <a:p>
            <a:pPr lvl="2"/>
            <a:r>
              <a:rPr/>
              <a:t>多面的なプロンプト修正</a:t>
            </a:r>
          </a:p>
          <a:p>
            <a:pPr lvl="2"/>
            <a:r>
              <a:rPr/>
              <a:t>高度なトピックワード予測</a:t>
            </a:r>
          </a:p>
          <a:p>
            <a:pPr lvl="1"/>
            <a:r>
              <a:rPr/>
              <a:t>評価指標で大幅な改善を達成</a:t>
            </a:r>
          </a:p>
          <a:p>
            <a:pPr lvl="1"/>
            <a:r>
              <a:rPr/>
              <a:t>精密なプロンプトエンジニアリングの重要性を実証</a:t>
            </a:r>
          </a:p>
          <a:p>
            <a:pPr lvl="0" marL="0" indent="0">
              <a:buNone/>
            </a:pPr>
            <a:r>
              <a:rPr/>
              <a:t>このコンペティションのトップソリューションは以下を示した： - 基礎となるsentence-t5モデルの深い理解 - 特定の評価指標に対する創造的な最適化アプローチ - 敵対的技術の使用 - 洗練されたモデルアンサンブル - 慎重なデータ準備</a:t>
            </a:r>
          </a:p>
          <a:p>
            <a:pPr lvl="0" marL="0" indent="0">
              <a:buNone/>
            </a:pPr>
            <a:r>
              <a:rPr/>
              <a:t>これらの要因は高スコアを達成し、LLMプロンプト復元の分野を進展させる上で重要であった。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コンペティション概要</a:t>
            </a:r>
          </a:p>
          <a:p>
            <a:pPr lvl="1"/>
            <a:r>
              <a:rPr/>
              <a:t>評価指標</a:t>
            </a:r>
          </a:p>
          <a:p>
            <a:pPr lvl="1"/>
            <a:r>
              <a:rPr/>
              <a:t>我々のアプローチ</a:t>
            </a:r>
          </a:p>
          <a:p>
            <a:pPr lvl="2"/>
            <a:r>
              <a:rPr/>
              <a:t>データ作成</a:t>
            </a:r>
          </a:p>
          <a:p>
            <a:pPr lvl="2"/>
            <a:r>
              <a:rPr/>
              <a:t>平均プロンプト検索</a:t>
            </a:r>
          </a:p>
          <a:p>
            <a:pPr lvl="2"/>
            <a:r>
              <a:rPr/>
              <a:t>プロンプト修正</a:t>
            </a:r>
          </a:p>
          <a:p>
            <a:pPr lvl="2"/>
            <a:r>
              <a:rPr/>
              <a:t>トピックワード予測</a:t>
            </a:r>
          </a:p>
          <a:p>
            <a:pPr lvl="1"/>
            <a:r>
              <a:rPr/>
              <a:t>トップ5ソリューション概要</a:t>
            </a:r>
          </a:p>
          <a:p>
            <a:pPr lvl="1"/>
            <a:r>
              <a:rPr/>
              <a:t>結論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コンペティション概要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目標：与えられたテキストを変換するために使用されたLLMプロンプトを復元する</a:t>
            </a:r>
          </a:p>
          <a:p>
            <a:pPr lvl="1"/>
            <a:r>
              <a:rPr/>
              <a:t>データセット：1300以上のオリジナルテキストとGemmaによる書き換え版のペア</a:t>
            </a:r>
          </a:p>
          <a:p>
            <a:pPr lvl="1"/>
            <a:r>
              <a:rPr/>
              <a:t>期間：2024年2月28日 - 2024年4月17日</a:t>
            </a:r>
          </a:p>
          <a:p>
            <a:pPr lvl="1"/>
            <a:r>
              <a:rPr/>
              <a:t>焦点：効果的なLLMプロンプト技術の理解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評価指標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sentence-t5-baseを使用して埋め込みベクトルを計算</a:t>
            </a:r>
          </a:p>
          <a:p>
            <a:pPr lvl="1"/>
            <a:r>
              <a:rPr/>
              <a:t>指数3のシャープ化コサイン類似度（SCS）を使用</a:t>
            </a:r>
          </a:p>
          <a:p>
            <a:pPr lvl="1"/>
            <a:r>
              <a:rPr/>
              <a:t>SCSは不正解に対する寛大なスコアを抑制</a:t>
            </a:r>
          </a:p>
          <a:p>
            <a:pPr lvl="1"/>
            <a:r>
              <a:rPr/>
              <a:t>高スコアには正確な単語マッチングが重要</a:t>
            </a:r>
          </a:p>
          <a:p>
            <a:pPr lvl="1"/>
            <a:r>
              <a:rPr/>
              <a:t>ヌル回答はエラーとなる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我々のアプローチ：データ作成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LBと高い相関を持つ検証データを作成</a:t>
            </a:r>
          </a:p>
          <a:p>
            <a:pPr lvl="1"/>
            <a:r>
              <a:rPr/>
              <a:t>ソース：</a:t>
            </a:r>
          </a:p>
          <a:p>
            <a:pPr lvl="2"/>
            <a:r>
              <a:rPr/>
              <a:t>公開データセット</a:t>
            </a:r>
          </a:p>
          <a:p>
            <a:pPr lvl="2"/>
            <a:r>
              <a:rPr/>
              <a:t>Gemma、Gemini、GPT4を使用した自己生成データセット</a:t>
            </a:r>
          </a:p>
          <a:p>
            <a:pPr lvl="1"/>
            <a:r>
              <a:rPr/>
              <a:t>40-90の平均プロンプトを使用して相関データを抽出</a:t>
            </a:r>
          </a:p>
          <a:p>
            <a:pPr lvl="1"/>
            <a:r>
              <a:rPr/>
              <a:t>高スコアの平均プロンプトを効率的に作成するのに役立った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我々のアプローチ：平均プロンプト検索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“Rewrite”から始め、nltk/wordnetの語彙を検索</a:t>
            </a:r>
          </a:p>
          <a:p>
            <a:pPr lvl="1"/>
            <a:r>
              <a:rPr/>
              <a:t>人間が理解しやすい文章に焦点を当てた</a:t>
            </a:r>
          </a:p>
          <a:p>
            <a:pPr lvl="1"/>
            <a:r>
              <a:rPr/>
              <a:t>最終的な平均プロンプト（公開/非公開LBで0.66のスコア）： </a:t>
            </a:r>
            <a:r>
              <a:rPr b="1"/>
              <a:t>‘Revise or Revamp this text and phrase to convey the task yet incorporating a plenteous subject, its initial purport while retaining atmosphere yet preserving any intended heartfelt tone, while keeping writing style, making only key improvements to an succinct, dispassionate, and elegant coherence.’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我々のアプローチ：プロンプト修正（1/4）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オリジナルテキストの「テキストの種類」を抽出（Mistral 7B）</a:t>
            </a:r>
          </a:p>
          <a:p>
            <a:pPr lvl="2"/>
            <a:r>
              <a:rPr/>
              <a:t>テキストの種類を予測（例：メール、エッセイ、手紙）</a:t>
            </a:r>
          </a:p>
          <a:p>
            <a:pPr lvl="2"/>
            <a:r>
              <a:rPr/>
              <a:t>“text and phrase”を予測された種類に置き換え</a:t>
            </a:r>
          </a:p>
          <a:p>
            <a:pPr lvl="2"/>
            <a:r>
              <a:rPr/>
              <a:t>公開LBスコアを+0.003〜0.005向上</a:t>
            </a:r>
          </a:p>
          <a:p>
            <a:pPr lvl="2"/>
            <a:r>
              <a:rPr/>
              <a:t>テキストの種類ありとなしの2バージョンを作成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我々のアプローチ：プロンプト修正（2/4）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2" type="arabicPeriod"/>
            </a:pPr>
            <a:r>
              <a:rPr/>
              <a:t>「トーン」の差異を抽出（Mistral 7B）</a:t>
            </a:r>
          </a:p>
          <a:p>
            <a:pPr lvl="2"/>
            <a:r>
              <a:rPr/>
              <a:t>オリジナルと書き換えテキスト間のトーンの差異を予測</a:t>
            </a:r>
          </a:p>
          <a:p>
            <a:pPr lvl="2"/>
            <a:r>
              <a:rPr/>
              <a:t>文の中央にトーンを挿入</a:t>
            </a:r>
          </a:p>
          <a:p>
            <a:pPr lvl="2"/>
            <a:r>
              <a:rPr/>
              <a:t>予測されたトーンの前に “more” を追加</a:t>
            </a:r>
          </a:p>
          <a:p>
            <a:pPr lvl="2"/>
            <a:r>
              <a:rPr/>
              <a:t>公開LBスコアを+0.015向上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我々のアプローチ：プロンプト修正（3/4）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startAt="3" type="arabicPeriod"/>
            </a:pPr>
            <a:r>
              <a:rPr/>
              <a:t>「トピック」を抽出（DeBERTa-v3-largeとDeBERTa-v3-base）</a:t>
            </a:r>
          </a:p>
          <a:p>
            <a:pPr lvl="2"/>
            <a:r>
              <a:rPr/>
              <a:t>オリジナルと書き換えテキスト間の単語の差異を抽出</a:t>
            </a:r>
          </a:p>
          <a:p>
            <a:pPr lvl="2"/>
            <a:r>
              <a:rPr/>
              <a:t>rewrite_promptに現れる単語を分類するモデルを訓練</a:t>
            </a:r>
          </a:p>
          <a:p>
            <a:pPr lvl="2"/>
            <a:r>
              <a:rPr/>
              <a:t>抽出された単語を平均プロンプトに挿入</a:t>
            </a:r>
          </a:p>
          <a:p>
            <a:pPr lvl="2"/>
            <a:r>
              <a:rPr/>
              <a:t>公開LBスコアを+0.01〜0.02向上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メイリオ_Arial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2024-06-28T02:24:00Z</dcterms:created>
  <dcterms:modified xsi:type="dcterms:W3CDTF">2024-06-28T02:24:00Z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