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30"/>
      <p:bold r:id="rId31"/>
    </p:embeddedFont>
    <p:embeddedFont>
      <p:font typeface="Economica" panose="020B0600070205080204" charset="0"/>
      <p:regular r:id="rId32"/>
      <p:bold r:id="rId33"/>
      <p:italic r:id="rId34"/>
      <p:boldItalic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67" autoAdjust="0"/>
  </p:normalViewPr>
  <p:slideViewPr>
    <p:cSldViewPr snapToGrid="0">
      <p:cViewPr varScale="1">
        <p:scale>
          <a:sx n="87" d="100"/>
          <a:sy n="87" d="100"/>
        </p:scale>
        <p:origin x="133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17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14d5b9f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14d5b9f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box plot를 쓰고 칼럼의 숫자가 어떻게 분부되고 있는지 확인</a:t>
            </a:r>
            <a:endParaRPr dirty="0"/>
          </a:p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값에 편차가 있</a:t>
            </a:r>
            <a:r>
              <a:rPr lang="ko-KR" altLang="en-US" sz="14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지</a:t>
            </a:r>
            <a:r>
              <a:rPr lang="ko" sz="14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만, 이상치라고는 하지는 않</a:t>
            </a:r>
            <a:r>
              <a:rPr lang="ko-KR" altLang="en-US" sz="14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도록</a:t>
            </a:r>
            <a:r>
              <a:rPr lang="ko" sz="14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겠습니다</a:t>
            </a:r>
            <a:endParaRPr sz="14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14d5b9fd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14d5b9fd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000" dirty="0">
                <a:solidFill>
                  <a:srgbClr val="08131A"/>
                </a:solidFill>
                <a:highlight>
                  <a:srgbClr val="FFFFFF"/>
                </a:highlight>
              </a:rPr>
              <a:t>다음은 </a:t>
            </a:r>
            <a:r>
              <a:rPr lang="ko" sz="1000" dirty="0">
                <a:solidFill>
                  <a:srgbClr val="08131A"/>
                </a:solidFill>
                <a:highlight>
                  <a:srgbClr val="FFFFFF"/>
                </a:highlight>
              </a:rPr>
              <a:t>지정한 컬럼의 대소를 색의 농담으로 표현하는 </a:t>
            </a:r>
            <a:r>
              <a:rPr lang="ko-KR" altLang="en-US" sz="1000" dirty="0">
                <a:solidFill>
                  <a:srgbClr val="08131A"/>
                </a:solidFill>
                <a:highlight>
                  <a:srgbClr val="FFFFFF"/>
                </a:highlight>
              </a:rPr>
              <a:t>시각화</a:t>
            </a:r>
            <a:r>
              <a:rPr lang="ko" sz="1000" dirty="0">
                <a:solidFill>
                  <a:srgbClr val="08131A"/>
                </a:solidFill>
                <a:highlight>
                  <a:srgbClr val="FFFFFF"/>
                </a:highlight>
              </a:rPr>
              <a:t>입니다.</a:t>
            </a:r>
            <a:endParaRPr sz="1000" dirty="0">
              <a:solidFill>
                <a:srgbClr val="08131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08131A"/>
                </a:solidFill>
                <a:highlight>
                  <a:srgbClr val="FFFFFF"/>
                </a:highlight>
              </a:rPr>
              <a:t>이번에 리스트 와이즈 삭제를 해 버린 만큼 구멍이 뚫린 것처럼 되어 버렸지만, 대체로 인상대로라는 느낌이였습니다.</a:t>
            </a:r>
            <a:endParaRPr sz="1000" dirty="0">
              <a:solidFill>
                <a:srgbClr val="08131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dirty="0">
                <a:solidFill>
                  <a:srgbClr val="08131A"/>
                </a:solidFill>
                <a:highlight>
                  <a:srgbClr val="FFFFFF"/>
                </a:highlight>
              </a:rPr>
              <a:t>서유럽, 북유럽, 아메리카, 오세아니아가 높고, 동남아시아, 중동, 아프리카가 낮은 형태가 되었습니다.</a:t>
            </a:r>
            <a:endParaRPr sz="1000" dirty="0">
              <a:solidFill>
                <a:srgbClr val="08131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08131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8131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08131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14d5b9fd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14d5b9fd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08131A"/>
                </a:solidFill>
                <a:highlight>
                  <a:srgbClr val="FFFFFF"/>
                </a:highlight>
              </a:rPr>
              <a:t>그리고 </a:t>
            </a:r>
            <a:r>
              <a:rPr lang="ko" sz="1000" dirty="0">
                <a:solidFill>
                  <a:srgbClr val="08131A"/>
                </a:solidFill>
                <a:highlight>
                  <a:srgbClr val="FFFFFF"/>
                </a:highlight>
              </a:rPr>
              <a:t> 전체 평균 이상, 이하로 행복도를 판정해 보면 더욱 현저합니다.</a:t>
            </a:r>
            <a:endParaRPr sz="1000" dirty="0">
              <a:solidFill>
                <a:srgbClr val="08131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08131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14d5b9fd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14d5b9fd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 dirty="0">
                <a:solidFill>
                  <a:srgbClr val="08131A"/>
                </a:solidFill>
                <a:highlight>
                  <a:srgbClr val="FFFFFF"/>
                </a:highlight>
              </a:rPr>
              <a:t>그러면 히트맵을 쓰고 행복도에 상관이 있는 요소를 보도록하겠습니다.</a:t>
            </a:r>
            <a:endParaRPr sz="1350" dirty="0">
              <a:solidFill>
                <a:srgbClr val="08131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08131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 dirty="0">
                <a:solidFill>
                  <a:srgbClr val="08131A"/>
                </a:solidFill>
                <a:highlight>
                  <a:srgbClr val="FFFFFF"/>
                </a:highlight>
              </a:rPr>
              <a:t>행복도와의 상관이 깊은 것은 역시 GDP와 건강수명, 여기서는 거기에 더해 social support(사회적 지원)가 들어오고 있습니다.</a:t>
            </a:r>
            <a:endParaRPr sz="1350" dirty="0">
              <a:solidFill>
                <a:srgbClr val="08131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2968c23f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2968c23f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다음으로 </a:t>
            </a:r>
            <a:r>
              <a:rPr lang="ko" altLang="ja-JP" sz="1100" dirty="0">
                <a:solidFill>
                  <a:srgbClr val="08131A"/>
                </a:solidFill>
                <a:highlight>
                  <a:srgbClr val="FFFFFF"/>
                </a:highlight>
              </a:rPr>
              <a:t>히트맵</a:t>
            </a:r>
            <a:r>
              <a:rPr lang="ko-KR" altLang="en-US" sz="1100" dirty="0">
                <a:solidFill>
                  <a:srgbClr val="08131A"/>
                </a:solidFill>
                <a:highlight>
                  <a:srgbClr val="FFFFFF"/>
                </a:highlight>
              </a:rPr>
              <a:t>으로 확인한 관계가 큰 </a:t>
            </a:r>
            <a:r>
              <a:rPr lang="en-US" altLang="ko-KR" sz="1100" dirty="0">
                <a:solidFill>
                  <a:srgbClr val="08131A"/>
                </a:solidFill>
                <a:highlight>
                  <a:srgbClr val="FFFFFF"/>
                </a:highlight>
              </a:rPr>
              <a:t>3</a:t>
            </a:r>
            <a:r>
              <a:rPr lang="ko-KR" altLang="en-US" sz="1100" dirty="0">
                <a:solidFill>
                  <a:srgbClr val="08131A"/>
                </a:solidFill>
                <a:highlight>
                  <a:srgbClr val="FFFFFF"/>
                </a:highlight>
              </a:rPr>
              <a:t>개의 요소</a:t>
            </a:r>
            <a:r>
              <a:rPr lang="en-US" altLang="ko-KR" sz="1100" dirty="0">
                <a:solidFill>
                  <a:srgbClr val="08131A"/>
                </a:solidFill>
                <a:highlight>
                  <a:srgbClr val="FFFFFF"/>
                </a:highlight>
              </a:rPr>
              <a:t>(</a:t>
            </a:r>
            <a:r>
              <a:rPr lang="ko" dirty="0"/>
              <a:t>GDP와 건강수명과 사회적 지원</a:t>
            </a:r>
            <a:r>
              <a:rPr lang="en-US" altLang="ko" dirty="0"/>
              <a:t>)</a:t>
            </a:r>
            <a:r>
              <a:rPr lang="ko" dirty="0"/>
              <a:t>을 기준으로 상위 10개국을 표시하고 행복도 상위 10개국에 속하는지 알아봅니다.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이따가 국가명은 다시 보여드릴테니 면저 그래프의 특칭을 보겠습니다.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14d5b9fd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14d5b9fd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14d5b9fd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14d5b9fd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14d5b9fd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14d5b9fd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14d5b9fd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14d5b9fd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highlight>
                  <a:srgbClr val="FF00FF"/>
                </a:highlight>
                <a:latin typeface="Open Sans"/>
                <a:ea typeface="Open Sans"/>
                <a:cs typeface="Open Sans"/>
                <a:sym typeface="Open Sans"/>
              </a:rPr>
              <a:t>다음으로는 </a:t>
            </a:r>
            <a:r>
              <a:rPr lang="ko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행복도상위에 있는 나라가 </a:t>
            </a:r>
            <a:r>
              <a:rPr lang="ko" sz="1000" dirty="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GDP, </a:t>
            </a:r>
            <a:r>
              <a:rPr lang="ko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건강 수명, 사회적 지원도 상위</a:t>
            </a:r>
            <a:r>
              <a:rPr lang="en-US" altLang="ko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ko-KR" altLang="en-US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위</a:t>
            </a:r>
            <a:r>
              <a:rPr lang="ko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에 있는지 확인해보도록 하겠습니다.</a:t>
            </a:r>
            <a:endParaRPr lang="en-US" altLang="ko"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highlight>
                  <a:srgbClr val="FF00FF"/>
                </a:highlight>
                <a:latin typeface="Open Sans"/>
                <a:ea typeface="Open Sans"/>
                <a:cs typeface="Open Sans"/>
                <a:sym typeface="Open Sans"/>
              </a:rPr>
              <a:t>같은 새깔이 같은 나라입니다</a:t>
            </a:r>
            <a:r>
              <a:rPr lang="en-US" altLang="ko-KR" sz="1000" dirty="0">
                <a:solidFill>
                  <a:schemeClr val="dk1"/>
                </a:solidFill>
                <a:highlight>
                  <a:srgbClr val="FF00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 dirty="0">
              <a:solidFill>
                <a:schemeClr val="dk1"/>
              </a:solidFill>
              <a:highlight>
                <a:srgbClr val="FF00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highlight>
                  <a:srgbClr val="FF00FF"/>
                </a:highlight>
                <a:latin typeface="Open Sans"/>
                <a:ea typeface="Open Sans"/>
                <a:cs typeface="Open Sans"/>
                <a:sym typeface="Open Sans"/>
              </a:rPr>
              <a:t>Switzerland과 </a:t>
            </a:r>
            <a:r>
              <a:rPr lang="ko" sz="2000" dirty="0">
                <a:solidFill>
                  <a:schemeClr val="dk1"/>
                </a:solidFill>
                <a:highlight>
                  <a:srgbClr val="9900FF"/>
                </a:highlight>
                <a:latin typeface="Open Sans"/>
                <a:ea typeface="Open Sans"/>
                <a:cs typeface="Open Sans"/>
                <a:sym typeface="Open Sans"/>
              </a:rPr>
              <a:t>Iceland과 </a:t>
            </a:r>
            <a:r>
              <a:rPr lang="ko" sz="1000" dirty="0">
                <a:solidFill>
                  <a:schemeClr val="dk1"/>
                </a:solidFill>
                <a:highlight>
                  <a:srgbClr val="DCE755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Austria</a:t>
            </a:r>
            <a:r>
              <a:rPr lang="ko" sz="2000" dirty="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가 3개의 요소에 다 들어가 있는데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가장 행복하는 나라인</a:t>
            </a:r>
            <a:r>
              <a:rPr lang="ko" sz="2000" dirty="0">
                <a:solidFill>
                  <a:schemeClr val="dk1"/>
                </a:solidFill>
                <a:highlight>
                  <a:srgbClr val="9900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2000" dirty="0">
                <a:solidFill>
                  <a:schemeClr val="dk1"/>
                </a:solidFill>
                <a:highlight>
                  <a:srgbClr val="FF9900"/>
                </a:highlight>
                <a:latin typeface="Open Sans"/>
                <a:ea typeface="Open Sans"/>
                <a:cs typeface="Open Sans"/>
                <a:sym typeface="Open Sans"/>
              </a:rPr>
              <a:t>Denmark는 </a:t>
            </a:r>
            <a:r>
              <a:rPr lang="ko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사회적 지원만 들어가 있습니다.</a:t>
            </a:r>
            <a:endParaRPr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이것을 보면 행복도에 가장 영향을 주는 GDP에 들어가 있지 않아도 행복도가 1위가 될 수도 있고</a:t>
            </a:r>
            <a:endParaRPr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3개중 2개 들어가 있</a:t>
            </a:r>
            <a:r>
              <a:rPr lang="ko-KR" alt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어도</a:t>
            </a:r>
            <a:r>
              <a:rPr lang="ko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행복도</a:t>
            </a:r>
            <a:r>
              <a:rPr lang="en-US" altLang="ko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ko-KR" alt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위에 없을 수도 있다는 것입니다</a:t>
            </a:r>
            <a:r>
              <a:rPr lang="en-US" altLang="ko-KR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 dirty="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14d5b9fd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14d5b9fd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여기에서는 10년동안의 Happy,Unhappy에 데이터 열의 값을 기준으로 국가를 두 그룹으로 분류하고 있습니다.</a:t>
            </a:r>
            <a:endParaRPr sz="12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파란색: 열 값이 1인 나라 (추정으로는 행복한 나라) 빨간색: 열 값이 0인 나라 (추정으로는 불행한 나라)</a:t>
            </a:r>
            <a:endParaRPr sz="12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1인당 GDP 8.5, 건강 수명 60세, 이 정도가 큰 분기점이라고 할 수 있을 것 같습니다.</a:t>
            </a:r>
            <a:endParaRPr sz="12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ja-JP" sz="2000" b="0" dirty="0" err="1">
                <a:solidFill>
                  <a:srgbClr val="6AA94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df_all_mean</a:t>
            </a:r>
            <a:r>
              <a:rPr lang="ja-JP" altLang="en-US" sz="2000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  <a:cs typeface="Arial"/>
                <a:sym typeface="Arial"/>
              </a:rPr>
              <a:t>というデータフレームを使用</a:t>
            </a:r>
            <a:endParaRPr lang="en-US" sz="12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r>
              <a:rPr lang="en-US" altLang="ja-JP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Healthy life expectancy at birth</a:t>
            </a:r>
            <a:endParaRPr lang="en-US" altLang="ja-JP" sz="20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altLang="ja-JP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Log GDP per capita</a:t>
            </a:r>
          </a:p>
          <a:p>
            <a:endParaRPr lang="en-US" altLang="ja-JP" sz="20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15218b541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15218b541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2968c23f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2968c23f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seaborn을 사용하고 또한 국가명도 함께 표시해 보도록 하겠습니다.</a:t>
            </a:r>
            <a:endParaRPr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할 수 있었습니다만, 점이 막혀 있기 때문에 문자도 겹쳐 보기 어려워져 버렸습니다.</a:t>
            </a:r>
            <a:endParaRPr sz="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2968c23f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2968c23f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그리고 이대로라면, 어느 특징량이 어느 정도 효과가 있는지 모르기 때문에, バイプロット（Biplot）라고 하는 수법을 사용해 각 특징량의 효과를 그립니다.</a:t>
            </a:r>
            <a:endParaRPr lang="ja-JP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dirty="0"/>
              <a:t>PCA</a:t>
            </a:r>
            <a:r>
              <a:rPr lang="ko-KR" altLang="en-US" dirty="0"/>
              <a:t>를 그릴 때 행복도에 큰 영향을 주지 않는 부분을 드롭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ja-JP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dirty="0"/>
              <a:t>X_pca.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2968c23f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2968c23f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네 그려보았습니다.</a:t>
            </a:r>
            <a:endParaRPr sz="12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행복도가 높은 나라들이 왼쪽에 모여 있습니다. pca0는 낮을수록, pca1은 높을수록 좋은 경향이 있는 것 같습니다. GDP는 왼쪽 위 방향으로 작용하고 있고, 건강 수명은 왼쪽 아래 방향으로 작용하고 있는 것 같습니다.화살표의 길이로 보아도 역시 이 2개가 요소로써 큰 것 같습니다.</a:t>
            </a:r>
            <a:endParaRPr sz="12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14d5b9fd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14d5b9fd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8131A"/>
                </a:solidFill>
                <a:highlight>
                  <a:srgbClr val="FFFFFF"/>
                </a:highlight>
              </a:rPr>
              <a:t>다음으로 우리에게 가장 관계가 있는 한국이랑 저희팀의 고향인 일본의</a:t>
            </a:r>
            <a:endParaRPr sz="1400">
              <a:solidFill>
                <a:srgbClr val="08131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GDP, </a:t>
            </a:r>
            <a:r>
              <a:rPr lang="ko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건강 수명, 사회적 지원,행복도를 보도록하겠습니다.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GDP는 2016년에 한국이 일본보다 높아졌습니다.</a:t>
            </a:r>
            <a:endParaRPr sz="14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건강 수명은 일본 쪽이 높지만, 차이가 줄어들고 있고, 앞으로 일본보다 높아질 것으로 생각된니다.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사회적 지원은 일본이 높은 것을 볼 수 있습니다.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2968c23f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2968c23f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한국과 일본의 행복도를 표시해보았습니다.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거의 똑같습니다.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14d5b9fd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14d5b9fd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이거는 행복도그래프입니다.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아까 설명했다 듯이 행복도를 볼 때, </a:t>
            </a:r>
            <a:r>
              <a:rPr lang="ko" sz="14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GDP가 가장 큰 상관관계가 있는 것으로 알 수 있습니다. </a:t>
            </a:r>
            <a:endParaRPr sz="14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그래서 미래를 예쭉하는 선을 그려보았는데, GDP가 2016년에 한국이 일본보다 높아졌다는 사실을 같이 보고</a:t>
            </a:r>
            <a:endParaRPr sz="14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이제는 한국이 일본보다 “행복도”라는 관점으로 큰 희망이 있을 것입니다.</a:t>
            </a:r>
            <a:endParaRPr sz="140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15218b541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15218b541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2968c23f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2968c23f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15218b541_0_1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15218b541_0_1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幸せの構成要素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15218b541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15218b541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4d5b9fd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4d5b9fd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항목의 설명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·Country name 국명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각국의 이름입니다 154개국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·year 년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데이터가 수집된 해　2005년~2020년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·Life Ladder (생활의 사다리)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행복감이고, 0이 '최악의 생활', 10이 '최상의 생활'을 나타내고 있습니다.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·Log GDP per capita 1인당 GDP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각국의 1인당 국내총생산(GDP) 수치입니다.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·Social support 사회적 지원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어려울 때 의지할 수 있는 가족이나 친구가 있는지 여부를 나타내는 지표입니다.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·Healthy life expectancy at birth 출생시 건강수명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건강하게 생활할 수 있는 평균 수명의 연수입니다.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·Freedom to make life choices 인생의 선택을 할 자유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자신의 인생에 있어서 선택의 자유도를 느끼는 정도입니다.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·Generosity 너그러움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기부나 봉사활동을 통한 타인에 대한 관용을 측정하는 지표입니다.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·Perceptions of corruption 부패인식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정부나 기업의 부패에 대한 인식 정도입니다.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·Positive affect 긍정적인 영향</a:t>
            </a:r>
            <a:endParaRPr sz="13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·Negative affect 부정적인 영향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15218b541_0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15218b541_0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14d5b9fd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14d5b9fd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14d5b9f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14d5b9f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2968c23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2968c23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nsdsn/world-happiness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행복이란 뭔가요?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아타케 마사아키 : 2021320086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ko" sz="2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스즈키 마사키미 : 2020315081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44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시각화：</a:t>
            </a:r>
            <a:r>
              <a:rPr lang="ko" sz="3600">
                <a:latin typeface="Arial"/>
                <a:ea typeface="Arial"/>
                <a:cs typeface="Arial"/>
                <a:sym typeface="Arial"/>
              </a:rPr>
              <a:t>box plot</a:t>
            </a:r>
            <a:endParaRPr sz="610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00" y="831312"/>
            <a:ext cx="7744901" cy="416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455300" y="-680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시각화：나라별 “행복도”</a:t>
            </a:r>
            <a:endParaRPr sz="3600"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t="-4569" b="4569"/>
          <a:stretch/>
        </p:blipFill>
        <p:spPr>
          <a:xfrm>
            <a:off x="0" y="539532"/>
            <a:ext cx="9143999" cy="365618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764725" y="4100475"/>
            <a:ext cx="74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131A"/>
                </a:solidFill>
                <a:highlight>
                  <a:srgbClr val="FFFFFF"/>
                </a:highlight>
              </a:rPr>
              <a:t>서유럽, 북유럽, 아메리카, 오세아니아가 높고, 동남아시아, 중동, 아프리카가 낮은 형태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41700" y="-762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6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시각화：나라별 “행복도”</a:t>
            </a:r>
            <a:endParaRPr sz="3600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5607"/>
            <a:ext cx="9143999" cy="365618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1572700" y="4263775"/>
            <a:ext cx="83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평균 이상, 이하로 행복 여부를 판정해 보면 더욱 현저진다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4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시각화</a:t>
            </a:r>
            <a:endParaRPr sz="3600"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975" y="0"/>
            <a:ext cx="5949001" cy="507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37197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시각화: </a:t>
            </a:r>
            <a:r>
              <a:rPr lang="ko" sz="4000">
                <a:latin typeface="Open Sans"/>
                <a:ea typeface="Open Sans"/>
                <a:cs typeface="Open Sans"/>
                <a:sym typeface="Open Sans"/>
              </a:rPr>
              <a:t>행복도</a:t>
            </a:r>
            <a:endParaRPr sz="640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813" y="514350"/>
            <a:ext cx="54006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878425" y="1516575"/>
            <a:ext cx="2789400" cy="2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・가장 행복하는 나라인 Denmark보다 Finland가 일시적으로 큰 값이 나온다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・Norway는 2008년부터 급성장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44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시각화:GDP</a:t>
            </a:r>
            <a:endParaRPr sz="3600"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22890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・Ireland</a:t>
            </a:r>
            <a:r>
              <a:rPr lang="ko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가 2014년을 기점으로 크게 상승하고 있다</a:t>
            </a:r>
            <a:endParaRPr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・Luxembourg</a:t>
            </a:r>
            <a:r>
              <a:rPr lang="ko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가 계속해서 제일</a:t>
            </a:r>
            <a:endParaRPr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・Kuwait은 전체적으로 감소하고 있다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075" y="462300"/>
            <a:ext cx="6050326" cy="45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44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시각화:</a:t>
            </a:r>
            <a:r>
              <a:rPr lang="ko" sz="3200">
                <a:latin typeface="Open Sans"/>
                <a:ea typeface="Open Sans"/>
                <a:cs typeface="Open Sans"/>
                <a:sym typeface="Open Sans"/>
              </a:rPr>
              <a:t>건강 수명</a:t>
            </a:r>
            <a:endParaRPr sz="5000"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24468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・특히 일본과 Singapore가 돌출되어 있다</a:t>
            </a:r>
            <a:endParaRPr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・Iceland가 2014년부터 증가하지 않다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175" y="762175"/>
            <a:ext cx="5528550" cy="42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44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시각화:</a:t>
            </a:r>
            <a:r>
              <a:rPr lang="ko" sz="5522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ko" sz="3722">
                <a:latin typeface="Open Sans"/>
                <a:ea typeface="Open Sans"/>
                <a:cs typeface="Open Sans"/>
                <a:sym typeface="Open Sans"/>
              </a:rPr>
              <a:t>사회적 지원</a:t>
            </a:r>
            <a:endParaRPr sz="5522"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23262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・Iceland가 전체적으로 높은 수준을 유지하고 있다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・New Zealand의 값의 상하가 심하다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707" y="831300"/>
            <a:ext cx="5561693" cy="41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4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시각화(GDP, </a:t>
            </a:r>
            <a:r>
              <a:rPr lang="ko" sz="3200">
                <a:latin typeface="Open Sans"/>
                <a:ea typeface="Open Sans"/>
                <a:cs typeface="Open Sans"/>
                <a:sym typeface="Open Sans"/>
              </a:rPr>
              <a:t>건강 수명, </a:t>
            </a:r>
            <a:r>
              <a:rPr lang="ko" sz="3722">
                <a:latin typeface="Open Sans"/>
                <a:ea typeface="Open Sans"/>
                <a:cs typeface="Open Sans"/>
                <a:sym typeface="Open Sans"/>
              </a:rPr>
              <a:t>사회적 지원,</a:t>
            </a:r>
            <a:r>
              <a:rPr lang="ko" sz="4000">
                <a:latin typeface="Open Sans"/>
                <a:ea typeface="Open Sans"/>
                <a:cs typeface="Open Sans"/>
                <a:sym typeface="Open Sans"/>
              </a:rPr>
              <a:t>행복도</a:t>
            </a:r>
            <a:r>
              <a:rPr lang="ko" sz="36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)</a:t>
            </a:r>
            <a:endParaRPr sz="3600"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33650" y="878650"/>
            <a:ext cx="2669700" cy="38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GDP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Luxembourg</a:t>
            </a:r>
            <a:endParaRPr sz="1300"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Qatar</a:t>
            </a:r>
            <a:endParaRPr sz="1300"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Singapore</a:t>
            </a:r>
            <a:endParaRPr sz="1300"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highlight>
                  <a:srgbClr val="9900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Ireland</a:t>
            </a:r>
            <a:endParaRPr sz="1300">
              <a:highlight>
                <a:srgbClr val="9900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highlight>
                  <a:srgbClr val="FF00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Switzerland</a:t>
            </a:r>
            <a:endParaRPr sz="1300">
              <a:highlight>
                <a:srgbClr val="FF00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Arab</a:t>
            </a:r>
            <a:endParaRPr sz="1300"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highlight>
                  <a:srgbClr val="4A86E8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Norway</a:t>
            </a:r>
            <a:endParaRPr sz="1300">
              <a:highlight>
                <a:srgbClr val="4A86E8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the United States</a:t>
            </a:r>
            <a:endParaRPr sz="1300"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highlight>
                  <a:schemeClr val="accent6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Austria</a:t>
            </a:r>
            <a:endParaRPr sz="800"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/>
              <a:t>Kuwait</a:t>
            </a:r>
            <a:endParaRPr sz="800"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2011150" y="912100"/>
            <a:ext cx="2669700" cy="3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505"/>
              <a:t>건강 수명</a:t>
            </a:r>
            <a:endParaRPr sz="15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ko" sz="1505"/>
              <a:t>Singapore</a:t>
            </a:r>
            <a:endParaRPr sz="15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ko" sz="1505"/>
              <a:t>Japan</a:t>
            </a:r>
            <a:endParaRPr sz="15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ko" sz="1505"/>
              <a:t>Spain</a:t>
            </a:r>
            <a:endParaRPr sz="15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ko" sz="1505">
                <a:highlight>
                  <a:srgbClr val="FF00FF"/>
                </a:highlight>
              </a:rPr>
              <a:t>Switzerland</a:t>
            </a:r>
            <a:endParaRPr sz="1505">
              <a:highlight>
                <a:srgbClr val="FF00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ko" sz="1505"/>
              <a:t>France</a:t>
            </a:r>
            <a:endParaRPr sz="15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ko" sz="1505">
                <a:highlight>
                  <a:schemeClr val="accent6"/>
                </a:highlight>
              </a:rPr>
              <a:t>Australia</a:t>
            </a:r>
            <a:endParaRPr sz="1505">
              <a:highlight>
                <a:schemeClr val="accent6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ko" sz="1505"/>
              <a:t>cypress</a:t>
            </a:r>
            <a:endParaRPr sz="15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ko" sz="1505"/>
              <a:t>Italy</a:t>
            </a:r>
            <a:endParaRPr sz="150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ko" sz="1505">
                <a:highlight>
                  <a:schemeClr val="accent3"/>
                </a:highlight>
              </a:rPr>
              <a:t>Canada</a:t>
            </a:r>
            <a:endParaRPr sz="1505">
              <a:highlight>
                <a:schemeClr val="accent3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ko" sz="1505">
                <a:highlight>
                  <a:srgbClr val="9900FF"/>
                </a:highlight>
              </a:rPr>
              <a:t>Iceland</a:t>
            </a:r>
            <a:endParaRPr sz="1505">
              <a:highlight>
                <a:srgbClr val="9900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305"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3367150" y="912100"/>
            <a:ext cx="2669700" cy="3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사회적 지원</a:t>
            </a:r>
            <a:endParaRPr sz="15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highlight>
                  <a:srgbClr val="9900FF"/>
                </a:highlight>
              </a:rPr>
              <a:t>Iceland</a:t>
            </a:r>
            <a:endParaRPr sz="1500">
              <a:highlight>
                <a:srgbClr val="9900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highlight>
                  <a:srgbClr val="F4CCCC"/>
                </a:highlight>
              </a:rPr>
              <a:t>Finland</a:t>
            </a:r>
            <a:endParaRPr sz="1500">
              <a:highlight>
                <a:srgbClr val="F4CCCC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Ireland</a:t>
            </a:r>
            <a:endParaRPr sz="15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highlight>
                  <a:srgbClr val="FF0000"/>
                </a:highlight>
              </a:rPr>
              <a:t>New Zealand</a:t>
            </a:r>
            <a:endParaRPr sz="1500">
              <a:highlight>
                <a:srgbClr val="FF0000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highlight>
                  <a:srgbClr val="FF9900"/>
                </a:highlight>
              </a:rPr>
              <a:t>Denmark</a:t>
            </a:r>
            <a:endParaRPr sz="1500">
              <a:highlight>
                <a:srgbClr val="FF9900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highlight>
                  <a:srgbClr val="FF00FF"/>
                </a:highlight>
              </a:rPr>
              <a:t>Switzerland</a:t>
            </a:r>
            <a:endParaRPr sz="1500">
              <a:highlight>
                <a:srgbClr val="FF00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highlight>
                  <a:schemeClr val="accent6"/>
                </a:highlight>
              </a:rPr>
              <a:t>Australia</a:t>
            </a:r>
            <a:endParaRPr sz="1500">
              <a:highlight>
                <a:schemeClr val="accent6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Spain</a:t>
            </a:r>
            <a:endParaRPr sz="15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the United Kingdom</a:t>
            </a:r>
            <a:endParaRPr sz="15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900"/>
              <a:t>Norway</a:t>
            </a:r>
            <a:endParaRPr sz="1900"/>
          </a:p>
        </p:txBody>
      </p:sp>
      <p:sp>
        <p:nvSpPr>
          <p:cNvPr id="184" name="Google Shape;184;p30"/>
          <p:cNvSpPr txBox="1"/>
          <p:nvPr/>
        </p:nvSpPr>
        <p:spPr>
          <a:xfrm>
            <a:off x="5555400" y="912100"/>
            <a:ext cx="2966400" cy="4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행복도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1"/>
                </a:solidFill>
                <a:highlight>
                  <a:schemeClr val="accent6"/>
                </a:highlight>
                <a:latin typeface="Open Sans"/>
                <a:ea typeface="Open Sans"/>
                <a:cs typeface="Open Sans"/>
                <a:sym typeface="Open Sans"/>
              </a:rPr>
              <a:t>Australia</a:t>
            </a:r>
            <a:endParaRPr sz="2300">
              <a:solidFill>
                <a:schemeClr val="dk1"/>
              </a:solidFill>
              <a:highlight>
                <a:schemeClr val="accent6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1"/>
                </a:solidFill>
                <a:highlight>
                  <a:schemeClr val="accent3"/>
                </a:highlight>
                <a:latin typeface="Open Sans"/>
                <a:ea typeface="Open Sans"/>
                <a:cs typeface="Open Sans"/>
                <a:sym typeface="Open Sans"/>
              </a:rPr>
              <a:t>Canada</a:t>
            </a:r>
            <a:endParaRPr sz="2300">
              <a:solidFill>
                <a:schemeClr val="dk1"/>
              </a:solidFill>
              <a:highlight>
                <a:schemeClr val="accent3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1"/>
                </a:solidFill>
                <a:highlight>
                  <a:srgbClr val="FF9900"/>
                </a:highlight>
                <a:latin typeface="Open Sans"/>
                <a:ea typeface="Open Sans"/>
                <a:cs typeface="Open Sans"/>
                <a:sym typeface="Open Sans"/>
              </a:rPr>
              <a:t>Denmark</a:t>
            </a:r>
            <a:endParaRPr sz="2300">
              <a:solidFill>
                <a:schemeClr val="dk1"/>
              </a:solidFill>
              <a:highlight>
                <a:srgbClr val="FF99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1"/>
                </a:solidFill>
                <a:highlight>
                  <a:srgbClr val="F4CCCC"/>
                </a:highlight>
                <a:latin typeface="Open Sans"/>
                <a:ea typeface="Open Sans"/>
                <a:cs typeface="Open Sans"/>
                <a:sym typeface="Open Sans"/>
              </a:rPr>
              <a:t>Finland</a:t>
            </a:r>
            <a:endParaRPr sz="2300">
              <a:solidFill>
                <a:schemeClr val="dk1"/>
              </a:solidFill>
              <a:highlight>
                <a:srgbClr val="F4CCC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1"/>
                </a:solidFill>
                <a:highlight>
                  <a:srgbClr val="9900FF"/>
                </a:highlight>
                <a:latin typeface="Open Sans"/>
                <a:ea typeface="Open Sans"/>
                <a:cs typeface="Open Sans"/>
                <a:sym typeface="Open Sans"/>
              </a:rPr>
              <a:t>Iceland</a:t>
            </a:r>
            <a:endParaRPr sz="2300">
              <a:solidFill>
                <a:schemeClr val="dk1"/>
              </a:solidFill>
              <a:highlight>
                <a:srgbClr val="9900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Netherlands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1"/>
                </a:solidFill>
                <a:highlight>
                  <a:srgbClr val="FF0000"/>
                </a:highlight>
                <a:latin typeface="Open Sans"/>
                <a:ea typeface="Open Sans"/>
                <a:cs typeface="Open Sans"/>
                <a:sym typeface="Open Sans"/>
              </a:rPr>
              <a:t>New Zealand</a:t>
            </a:r>
            <a:endParaRPr sz="2300">
              <a:solidFill>
                <a:schemeClr val="dk1"/>
              </a:solidFill>
              <a:highlight>
                <a:srgbClr val="FF00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1"/>
                </a:solidFill>
                <a:highlight>
                  <a:srgbClr val="4A86E8"/>
                </a:highlight>
                <a:latin typeface="Open Sans"/>
                <a:ea typeface="Open Sans"/>
                <a:cs typeface="Open Sans"/>
                <a:sym typeface="Open Sans"/>
              </a:rPr>
              <a:t>Norway</a:t>
            </a:r>
            <a:r>
              <a:rPr lang="ko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Sweden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1"/>
                </a:solidFill>
                <a:highlight>
                  <a:srgbClr val="FF00FF"/>
                </a:highlight>
                <a:latin typeface="Open Sans"/>
                <a:ea typeface="Open Sans"/>
                <a:cs typeface="Open Sans"/>
                <a:sym typeface="Open Sans"/>
              </a:rPr>
              <a:t>Switzerland</a:t>
            </a:r>
            <a:endParaRPr sz="2300">
              <a:solidFill>
                <a:schemeClr val="dk1"/>
              </a:solidFill>
              <a:highlight>
                <a:srgbClr val="FF00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4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시각화: </a:t>
            </a:r>
            <a:r>
              <a:rPr lang="ko" sz="3800">
                <a:latin typeface="Arial"/>
                <a:ea typeface="Arial"/>
                <a:cs typeface="Arial"/>
                <a:sym typeface="Arial"/>
              </a:rPr>
              <a:t>산포도</a:t>
            </a:r>
            <a:endParaRPr sz="3200"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963" y="831300"/>
            <a:ext cx="5186074" cy="41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1203000" y="380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　목차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766650" y="1253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・목표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・각 컬름의 설명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・데이터 수집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・전처리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・시각화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・결론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4037"/>
            <a:ext cx="9144000" cy="1536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40297" cy="269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578" y="0"/>
            <a:ext cx="3822425" cy="28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6625" y="2571750"/>
            <a:ext cx="3271475" cy="2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시각화: </a:t>
            </a:r>
            <a:r>
              <a:rPr lang="ko" sz="4000">
                <a:latin typeface="Open Sans"/>
                <a:ea typeface="Open Sans"/>
                <a:cs typeface="Open Sans"/>
                <a:sym typeface="Open Sans"/>
              </a:rPr>
              <a:t>행복도</a:t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7225"/>
            <a:ext cx="9143999" cy="353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44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시각화:”</a:t>
            </a:r>
            <a:r>
              <a:rPr lang="ko" sz="4800">
                <a:latin typeface="Open Sans"/>
                <a:ea typeface="Open Sans"/>
                <a:cs typeface="Open Sans"/>
                <a:sym typeface="Open Sans"/>
              </a:rPr>
              <a:t>행복도</a:t>
            </a:r>
            <a:r>
              <a:rPr lang="ko" sz="36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”</a:t>
            </a:r>
            <a:endParaRPr sz="3600"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024" y="665675"/>
            <a:ext cx="4811925" cy="36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 txBox="1"/>
          <p:nvPr/>
        </p:nvSpPr>
        <p:spPr>
          <a:xfrm>
            <a:off x="670450" y="1272875"/>
            <a:ext cx="2476500" cy="25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2016년부터…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한국↗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일본↘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GDP가 가장 큰 상관관계이기 때문에??</a:t>
            </a:r>
            <a:endParaRPr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ko" sz="3800">
                <a:latin typeface="Open Sans"/>
                <a:ea typeface="Open Sans"/>
                <a:cs typeface="Open Sans"/>
                <a:sym typeface="Open Sans"/>
              </a:rPr>
              <a:t>결론</a:t>
            </a:r>
            <a:endParaRPr sz="6200"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・행복도와 1인당 GDP, 건강수명, 사회적 지지의 상관관계가 높지만, 어느 한 가지가 높다고 해서 행복도가 높아지는 것은 아니다.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예: 일본은 건강수명은 높지만 행복지수는 48위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・1인당 GDP가 행복지수에 가장 큰 영향을 미치고 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・한국과 일본을 비교했을 때, 한국의 GDP 성장률이 월등히 높고, 행복지수도 향후 일본을 넘어설 가능성이 있음.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・행복지수가 높다고 해서 이주하기 쉬운 것은 아니다.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예: 덴마크에서는 영주권 취득 및 취업비자 취득이 어렵다.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/>
        </p:nvSpPr>
        <p:spPr>
          <a:xfrm>
            <a:off x="3549625" y="3154600"/>
            <a:ext cx="15801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감사합니다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9925" y="755025"/>
            <a:ext cx="8520600" cy="281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180"/>
              <a:t>목표 : </a:t>
            </a:r>
            <a:endParaRPr sz="31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1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180"/>
              <a:t>・해외 이주시 기준 찾기</a:t>
            </a:r>
            <a:endParaRPr sz="31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1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180"/>
              <a:t>・행복하게 되기 위해는 </a:t>
            </a:r>
            <a:endParaRPr sz="31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400">
                <a:latin typeface="Open Sans"/>
                <a:ea typeface="Open Sans"/>
                <a:cs typeface="Open Sans"/>
                <a:sym typeface="Open Sans"/>
              </a:rPr>
              <a:t>데이터 수집</a:t>
            </a:r>
            <a:endParaRPr sz="580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https://www.kaggle.com/datasets/unsdsn/world-happiness/data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kaggle에서 </a:t>
            </a:r>
            <a:r>
              <a:rPr lang="ko" sz="2700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World Happiness Report</a:t>
            </a:r>
            <a:r>
              <a:rPr lang="ko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를 사용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ko" sz="3400">
                <a:latin typeface="Open Sans"/>
                <a:ea typeface="Open Sans"/>
                <a:cs typeface="Open Sans"/>
                <a:sym typeface="Open Sans"/>
              </a:rPr>
              <a:t>Column 설명</a:t>
            </a:r>
            <a:endParaRPr sz="580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831300"/>
            <a:ext cx="4260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Country name : 국명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Life Ladder : 행복도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Log GDP per capita : 1인당 GDP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Social support : 사회적 지원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Healthy life expectancy at birth : 건강 수명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572000" y="831300"/>
            <a:ext cx="4260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Freedom to make life choices : 인생 선택 자유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Generosity : 관대함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Perceptions of corruption : 부패 인식 지수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Positive affect : 긍정적인 감정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Negative affect : 부정적인 감정</a:t>
            </a:r>
            <a:endParaRPr sz="12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3" y="2924400"/>
            <a:ext cx="8981876" cy="17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5" y="2240250"/>
            <a:ext cx="4009645" cy="27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975" y="2240250"/>
            <a:ext cx="3839401" cy="2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319838" y="3265500"/>
            <a:ext cx="6498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</a:t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11700" y="1147225"/>
            <a:ext cx="3890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모두 수치형의 데이터이므로 결측값을 중앙값으로 메우기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1147225"/>
            <a:ext cx="55848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중앙값으로 채우려고했지만 원래 하나도 데이터가 없다는 나라가 있었다.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7325"/>
            <a:ext cx="8839204" cy="2904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65275" y="745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0" y="2193825"/>
            <a:ext cx="3839401" cy="2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4022525" y="3284075"/>
            <a:ext cx="6498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</a:t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79750" y="822275"/>
            <a:ext cx="75717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・결측값이 많다는 점,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・결측값이 있는 데이터를 지워도 그때까지 데이터량은 감소하지 않는 점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725" y="1543251"/>
            <a:ext cx="4308725" cy="3425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150000" y="1619500"/>
            <a:ext cx="16989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Listwise 처리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600"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데이터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1450"/>
            <a:ext cx="9144000" cy="1499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1144</Words>
  <Application>Microsoft Office PowerPoint</Application>
  <PresentationFormat>画面に合わせる (16:9)</PresentationFormat>
  <Paragraphs>205</Paragraphs>
  <Slides>27</Slides>
  <Notes>27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Open Sans</vt:lpstr>
      <vt:lpstr>Lato</vt:lpstr>
      <vt:lpstr>Microsoft Yahei</vt:lpstr>
      <vt:lpstr>Economica</vt:lpstr>
      <vt:lpstr>Courier New</vt:lpstr>
      <vt:lpstr>Arial</vt:lpstr>
      <vt:lpstr>Luxe</vt:lpstr>
      <vt:lpstr>행복이란 뭔가요?</vt:lpstr>
      <vt:lpstr>　목차</vt:lpstr>
      <vt:lpstr>목표 :   ・해외 이주시 기준 찾기  ・행복하게 되기 위해는 </vt:lpstr>
      <vt:lpstr>데이터 수집</vt:lpstr>
      <vt:lpstr>Column 설명</vt:lpstr>
      <vt:lpstr>데이터 전처리</vt:lpstr>
      <vt:lpstr>데이터 전처리</vt:lpstr>
      <vt:lpstr>데이터 전처리</vt:lpstr>
      <vt:lpstr>데이터</vt:lpstr>
      <vt:lpstr>시각화：box plot</vt:lpstr>
      <vt:lpstr>시각화：나라별 “행복도”</vt:lpstr>
      <vt:lpstr>시각화：나라별 “행복도”</vt:lpstr>
      <vt:lpstr>시각화</vt:lpstr>
      <vt:lpstr>시각화: 행복도</vt:lpstr>
      <vt:lpstr>시각화:GDP</vt:lpstr>
      <vt:lpstr>시각화:건강 수명</vt:lpstr>
      <vt:lpstr>시각화: 사회적 지원</vt:lpstr>
      <vt:lpstr>시각화(GDP, 건강 수명, 사회적 지원,행복도)</vt:lpstr>
      <vt:lpstr>시각화: 산포도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시각화: 행복도</vt:lpstr>
      <vt:lpstr>시각화:”행복도”</vt:lpstr>
      <vt:lpstr>결론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행복이란 뭔가요?</dc:title>
  <cp:lastModifiedBy>優明 阿武</cp:lastModifiedBy>
  <cp:revision>5</cp:revision>
  <dcterms:modified xsi:type="dcterms:W3CDTF">2024-05-31T06:47:53Z</dcterms:modified>
</cp:coreProperties>
</file>